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7" r:id="rId1"/>
  </p:sldMasterIdLst>
  <p:notesMasterIdLst>
    <p:notesMasterId r:id="rId17"/>
  </p:notesMasterIdLst>
  <p:sldIdLst>
    <p:sldId id="256" r:id="rId2"/>
    <p:sldId id="307" r:id="rId3"/>
    <p:sldId id="308" r:id="rId4"/>
    <p:sldId id="309" r:id="rId5"/>
    <p:sldId id="310" r:id="rId6"/>
    <p:sldId id="319" r:id="rId7"/>
    <p:sldId id="312" r:id="rId8"/>
    <p:sldId id="320" r:id="rId9"/>
    <p:sldId id="313" r:id="rId10"/>
    <p:sldId id="314" r:id="rId11"/>
    <p:sldId id="315" r:id="rId12"/>
    <p:sldId id="316" r:id="rId13"/>
    <p:sldId id="317" r:id="rId14"/>
    <p:sldId id="318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003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4B2AF"/>
    <a:srgbClr val="007AB7"/>
    <a:srgbClr val="FBDBC3"/>
    <a:srgbClr val="33CCFF"/>
    <a:srgbClr val="0000FF"/>
    <a:srgbClr val="D9FEB4"/>
    <a:srgbClr val="FFC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426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822" y="114"/>
      </p:cViewPr>
      <p:guideLst>
        <p:guide orient="horz" pos="1003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7T08:24:24.228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0 739 24575,'3'0'0,"-1"1"0,1-1 0,-1 1 0,1 0 0,-1 0 0,1 0 0,-1 0 0,0 0 0,1 0 0,-1 1 0,0-1 0,0 1 0,0-1 0,0 1 0,0 0 0,-1 0 0,1 0 0,0 0 0,-1 0 0,1 0 0,-1 0 0,0 1 0,1 2 0,24 63 0,-24-59 0,43 128 0,6-2 0,78 146 0,-98-220 0,66 96 0,-93-152 0,1 1 0,1-1 0,-1 0 0,1-1 0,0 1 0,0-1 0,0 0 0,0-1 0,1 1 0,0-1 0,0-1 0,-1 1 0,2-1 0,-1 0 0,12 1 0,5 0 0,0-1 0,-1-1 0,41-4 0,-24-2 0,0-2 0,0-2 0,-1-2 0,0-1 0,-1-2 0,47-24 0,214-132 0,-289 164 0,169-108 0,317-264 0,-404 295 0,-5-4 0,-3-3 0,-4-4 0,119-183 0,-164 219 0,3 1 0,48-54 0,-58 77-1365,-1 2-5461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7T08:24:34.331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0 25 24575,'4'5'0,"0"1"0,0-1 0,0 1 0,-1 0 0,0 0 0,0 0 0,3 13 0,5 7 0,76 177 0,20 44 0,-73-176 0,-3-2 0,3-1 0,54 77 0,-84-139 0,1 0 0,-1 0 0,2-1 0,-1 0 0,0 0 0,1 0 0,0 0 0,0-1 0,1 0 0,-1-1 0,1 1 0,0-1 0,0-1 0,0 1 0,0-1 0,0 0 0,0-1 0,1 1 0,-1-2 0,1 1 0,-1-1 0,1 0 0,10-2 0,12-3 0,-1-1 0,0-2 0,0 0 0,42-21 0,-41 17 0,307-123 0,485-185 0,-358 134 120,-350 131-863,208-134 1,-278 158-6084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7T08:28:17.522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0 27 24575,'4'5'0,"0"1"0,0-1 0,0 1 0,-1 0 0,0 0 0,0 0 0,3 13 0,5 7 0,76 177 0,20 44 0,-73-176 0,-3-2 0,3-1 0,54 77 0,-84-139 0,1 0 0,-1 0 0,2-1 0,-1 0 0,0 0 0,1 0 0,0 0 0,0-1 0,1 0 0,-1-1 0,1 1 0,0-1 0,0-1 0,0 1 0,0-1 0,0 0 0,0-1 0,1 1 0,-1-2 0,1 1 0,-1-1 0,1 0 0,10-2 0,12-3 0,-1-1 0,0-2 0,0 0 0,42-21 0,-41 17 0,307-123 0,485-185 0,-358 134 120,-350 131-863,208-134 1,-278 158-6084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DD2BAD-2487-4377-9F7A-0D496A72CF8F}" type="datetimeFigureOut">
              <a:rPr lang="zh-CN" altLang="en-US" smtClean="0"/>
              <a:t>2025/6/24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F82605-811A-4FF5-8C55-66380CC3915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615763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F82605-811A-4FF5-8C55-66380CC39150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621113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F82605-811A-4FF5-8C55-66380CC39150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871416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>
            <a:extLst>
              <a:ext uri="{FF2B5EF4-FFF2-40B4-BE49-F238E27FC236}">
                <a16:creationId xmlns:a16="http://schemas.microsoft.com/office/drawing/2014/main" id="{25B6A33B-F1AB-B40F-FDB6-9EF0DFBE0289}"/>
              </a:ext>
            </a:extLst>
          </p:cNvPr>
          <p:cNvSpPr/>
          <p:nvPr userDrawn="1"/>
        </p:nvSpPr>
        <p:spPr>
          <a:xfrm>
            <a:off x="13447" y="1428032"/>
            <a:ext cx="12192000" cy="2334500"/>
          </a:xfrm>
          <a:prstGeom prst="rect">
            <a:avLst/>
          </a:prstGeom>
          <a:solidFill>
            <a:srgbClr val="34B2A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Rectangle 8" title="Side bar">
            <a:extLst>
              <a:ext uri="{FF2B5EF4-FFF2-40B4-BE49-F238E27FC236}">
                <a16:creationId xmlns:a16="http://schemas.microsoft.com/office/drawing/2014/main" id="{A15E5E48-52BD-9845-AEA3-A47D1EAFDDD9}"/>
              </a:ext>
            </a:extLst>
          </p:cNvPr>
          <p:cNvSpPr/>
          <p:nvPr userDrawn="1"/>
        </p:nvSpPr>
        <p:spPr>
          <a:xfrm>
            <a:off x="1" y="376"/>
            <a:ext cx="12192000" cy="375639"/>
          </a:xfrm>
          <a:prstGeom prst="rect">
            <a:avLst/>
          </a:prstGeom>
          <a:solidFill>
            <a:srgbClr val="34B2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C5ED3AD0-058E-58F4-BB2E-4F9F539D233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6970" y="116632"/>
            <a:ext cx="903595" cy="792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01869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 title="Side bar"/>
          <p:cNvSpPr/>
          <p:nvPr userDrawn="1"/>
        </p:nvSpPr>
        <p:spPr>
          <a:xfrm>
            <a:off x="1" y="376"/>
            <a:ext cx="12192000" cy="375639"/>
          </a:xfrm>
          <a:prstGeom prst="rect">
            <a:avLst/>
          </a:prstGeom>
          <a:solidFill>
            <a:srgbClr val="34B2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E2DB757E-27DE-28BD-ABC6-AD66294FE4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6970" y="116632"/>
            <a:ext cx="903595" cy="792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07217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8" title="Side bar">
            <a:extLst>
              <a:ext uri="{FF2B5EF4-FFF2-40B4-BE49-F238E27FC236}">
                <a16:creationId xmlns:a16="http://schemas.microsoft.com/office/drawing/2014/main" id="{F90A6FFC-BBE3-5F9E-74F9-06592FFAFD54}"/>
              </a:ext>
            </a:extLst>
          </p:cNvPr>
          <p:cNvSpPr/>
          <p:nvPr userDrawn="1"/>
        </p:nvSpPr>
        <p:spPr>
          <a:xfrm>
            <a:off x="1" y="377"/>
            <a:ext cx="12192000" cy="990224"/>
          </a:xfrm>
          <a:prstGeom prst="rect">
            <a:avLst/>
          </a:prstGeom>
          <a:solidFill>
            <a:srgbClr val="34B2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675E0322-C316-11A7-B0D6-936A319B375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6970" y="116632"/>
            <a:ext cx="903595" cy="792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11647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DADE6D5B-2759-899E-F004-CFB11F23A7E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6970" y="116632"/>
            <a:ext cx="903595" cy="792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49194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20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None/>
        <a:defRPr sz="3800" b="1" kern="1200" baseline="0">
          <a:solidFill>
            <a:schemeClr val="tx2"/>
          </a:solidFill>
          <a:latin typeface="Times New Roman" panose="02020603050405020304" pitchFamily="18" charset="0"/>
          <a:ea typeface="黑体" panose="02010609060101010101" pitchFamily="49" charset="-122"/>
          <a:cs typeface="Times New Roman" panose="02020603050405020304" pitchFamily="18" charset="0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3800" b="1" i="1" kern="1200" baseline="0">
          <a:solidFill>
            <a:schemeClr val="tx2"/>
          </a:solidFill>
          <a:latin typeface="Times New Roman" panose="02020603050405020304" pitchFamily="18" charset="0"/>
          <a:ea typeface="黑体" panose="02010609060101010101" pitchFamily="49" charset="-122"/>
          <a:cs typeface="Times New Roman" panose="02020603050405020304" pitchFamily="18" charset="0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3800" b="1" kern="1200" baseline="0">
          <a:solidFill>
            <a:schemeClr val="tx2"/>
          </a:solidFill>
          <a:latin typeface="Times New Roman" panose="02020603050405020304" pitchFamily="18" charset="0"/>
          <a:ea typeface="黑体" panose="02010609060101010101" pitchFamily="49" charset="-122"/>
          <a:cs typeface="Times New Roman" panose="02020603050405020304" pitchFamily="18" charset="0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3800" b="1" i="1" kern="1200" baseline="0">
          <a:solidFill>
            <a:schemeClr val="tx2"/>
          </a:solidFill>
          <a:latin typeface="Times New Roman" panose="02020603050405020304" pitchFamily="18" charset="0"/>
          <a:ea typeface="黑体" panose="02010609060101010101" pitchFamily="49" charset="-122"/>
          <a:cs typeface="Times New Roman" panose="02020603050405020304" pitchFamily="18" charset="0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3800" b="1" kern="1200" baseline="0">
          <a:solidFill>
            <a:schemeClr val="tx2"/>
          </a:solidFill>
          <a:latin typeface="Times New Roman" panose="02020603050405020304" pitchFamily="18" charset="0"/>
          <a:ea typeface="黑体" panose="02010609060101010101" pitchFamily="49" charset="-122"/>
          <a:cs typeface="Times New Roman" panose="02020603050405020304" pitchFamily="18" charset="0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customXml" Target="../ink/ink3.xml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2.xml"/><Relationship Id="rId5" Type="http://schemas.openxmlformats.org/officeDocument/2006/relationships/image" Target="../media/image3.png"/><Relationship Id="rId4" Type="http://schemas.openxmlformats.org/officeDocument/2006/relationships/customXml" Target="../ink/ink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9DB399D4-9799-07AB-8869-E1E08223A361}"/>
              </a:ext>
            </a:extLst>
          </p:cNvPr>
          <p:cNvSpPr txBox="1"/>
          <p:nvPr/>
        </p:nvSpPr>
        <p:spPr>
          <a:xfrm>
            <a:off x="4083603" y="2113384"/>
            <a:ext cx="3520440" cy="11944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6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练习三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E0AE554D-20F6-B349-F3BA-84550A0768BD}"/>
              </a:ext>
            </a:extLst>
          </p:cNvPr>
          <p:cNvSpPr txBox="1"/>
          <p:nvPr/>
        </p:nvSpPr>
        <p:spPr>
          <a:xfrm>
            <a:off x="0" y="-43542"/>
            <a:ext cx="3251200" cy="4931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24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R·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三年级数学上册</a:t>
            </a:r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id="{1F1C4F9E-F716-6941-B60B-AC098588CA7D}"/>
              </a:ext>
            </a:extLst>
          </p:cNvPr>
          <p:cNvGrpSpPr/>
          <p:nvPr/>
        </p:nvGrpSpPr>
        <p:grpSpPr>
          <a:xfrm>
            <a:off x="2748206" y="622249"/>
            <a:ext cx="933506" cy="933506"/>
            <a:chOff x="1181642" y="3707771"/>
            <a:chExt cx="540000" cy="540000"/>
          </a:xfrm>
        </p:grpSpPr>
        <p:sp>
          <p:nvSpPr>
            <p:cNvPr id="9" name="椭圆 8">
              <a:extLst>
                <a:ext uri="{FF2B5EF4-FFF2-40B4-BE49-F238E27FC236}">
                  <a16:creationId xmlns:a16="http://schemas.microsoft.com/office/drawing/2014/main" id="{B09992DE-5A79-354D-44FB-D8B6289B89C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181642" y="3707771"/>
              <a:ext cx="540000" cy="540000"/>
            </a:xfrm>
            <a:prstGeom prst="ellipse">
              <a:avLst/>
            </a:prstGeom>
            <a:solidFill>
              <a:srgbClr val="0079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6000" dirty="0">
                <a:latin typeface="方正黑体_GBK" panose="03000509000000000000" pitchFamily="65" charset="-122"/>
                <a:ea typeface="方正黑体_GBK" pitchFamily="65" charset="-122"/>
              </a:endParaRPr>
            </a:p>
          </p:txBody>
        </p: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41A6D825-D143-9A93-0FEF-A8CD1F46D64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234566" y="3733440"/>
              <a:ext cx="434153" cy="44509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4400" b="1" dirty="0">
                  <a:solidFill>
                    <a:schemeClr val="bg1"/>
                  </a:solidFill>
                  <a:latin typeface="方正黑体_GBK" panose="03000509000000000000" pitchFamily="65" charset="-122"/>
                  <a:ea typeface="方正黑体_GBK" panose="03000509000000000000" pitchFamily="65" charset="-122"/>
                  <a:cs typeface="Arial" panose="020B0604020202020204" pitchFamily="34" charset="0"/>
                </a:rPr>
                <a:t>二</a:t>
              </a:r>
            </a:p>
          </p:txBody>
        </p:sp>
      </p:grpSp>
      <p:sp>
        <p:nvSpPr>
          <p:cNvPr id="11" name="Text Box 8">
            <a:extLst>
              <a:ext uri="{FF2B5EF4-FFF2-40B4-BE49-F238E27FC236}">
                <a16:creationId xmlns:a16="http://schemas.microsoft.com/office/drawing/2014/main" id="{F3E2DE37-E342-B7F2-3FE6-9F4805C7D6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64111" y="612997"/>
            <a:ext cx="3379229" cy="888898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defPPr>
              <a:defRPr lang="zh-CN"/>
            </a:defPPr>
            <a:lvl1pPr algn="l" defTabSz="1219200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609600" indent="-152400" algn="l" defTabSz="1219200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1219200" indent="-304800" algn="l" defTabSz="1219200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828800" indent="-457200" algn="l" defTabSz="1219200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2438400" indent="-609600" algn="l" defTabSz="1219200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pPr eaLnBrk="1" hangingPunct="1">
              <a:lnSpc>
                <a:spcPct val="130000"/>
              </a:lnSpc>
              <a:defRPr/>
            </a:pPr>
            <a:r>
              <a:rPr lang="zh-CN" altLang="en-US" sz="4400" b="1" dirty="0">
                <a:solidFill>
                  <a:srgbClr val="0079AD"/>
                </a:solidFill>
                <a:latin typeface="方正黑体_GBK" panose="03000509000000000000" pitchFamily="65" charset="-122"/>
                <a:ea typeface="方正黑体_GBK" panose="03000509000000000000" pitchFamily="65" charset="-122"/>
                <a:cs typeface="Arial" panose="020B0604020202020204" pitchFamily="34" charset="0"/>
                <a:sym typeface="Arial" charset="0"/>
              </a:rPr>
              <a:t>混合运算</a:t>
            </a:r>
            <a:endParaRPr lang="en-US" altLang="zh-CN" sz="4400" b="1" dirty="0">
              <a:solidFill>
                <a:srgbClr val="0079AD"/>
              </a:solidFill>
              <a:latin typeface="方正黑体_GBK" panose="03000509000000000000" pitchFamily="65" charset="-122"/>
              <a:ea typeface="方正黑体_GBK" panose="03000509000000000000" pitchFamily="65" charset="-122"/>
              <a:cs typeface="Arial" panose="020B060402020202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932855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674DE87E-AA0C-26B0-BE27-3F9A82C9B7BB}"/>
              </a:ext>
            </a:extLst>
          </p:cNvPr>
          <p:cNvSpPr txBox="1"/>
          <p:nvPr/>
        </p:nvSpPr>
        <p:spPr>
          <a:xfrm>
            <a:off x="1118937" y="629376"/>
            <a:ext cx="10169173" cy="1499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4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张大伯摘了</a:t>
            </a:r>
            <a:r>
              <a:rPr lang="en-US" altLang="zh-CN" sz="4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105</a:t>
            </a:r>
            <a:r>
              <a:rPr lang="zh-CN" altLang="en-US" sz="4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个西瓜。王叔叔运走了</a:t>
            </a:r>
            <a:r>
              <a:rPr lang="en-US" altLang="zh-CN" sz="4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40</a:t>
            </a:r>
            <a:r>
              <a:rPr lang="zh-CN" altLang="en-US" sz="4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个，李阿姨运走了</a:t>
            </a:r>
            <a:r>
              <a:rPr lang="en-US" altLang="zh-CN" sz="4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27</a:t>
            </a:r>
            <a:r>
              <a:rPr lang="zh-CN" altLang="en-US" sz="4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个，还剩下多少个</a:t>
            </a:r>
            <a:r>
              <a:rPr lang="en-US" altLang="zh-CN" sz="4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?</a:t>
            </a:r>
            <a:endParaRPr lang="zh-CN" altLang="en-US" sz="4000" b="1" dirty="0" err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67287347-9EC6-2DC5-6F6D-B8D17DAEFB7D}"/>
              </a:ext>
            </a:extLst>
          </p:cNvPr>
          <p:cNvGrpSpPr/>
          <p:nvPr/>
        </p:nvGrpSpPr>
        <p:grpSpPr>
          <a:xfrm>
            <a:off x="505013" y="681313"/>
            <a:ext cx="540771" cy="697563"/>
            <a:chOff x="152631" y="736528"/>
            <a:chExt cx="405578" cy="523172"/>
          </a:xfrm>
        </p:grpSpPr>
        <p:sp>
          <p:nvSpPr>
            <p:cNvPr id="4" name="椭圆 3">
              <a:extLst>
                <a:ext uri="{FF2B5EF4-FFF2-40B4-BE49-F238E27FC236}">
                  <a16:creationId xmlns:a16="http://schemas.microsoft.com/office/drawing/2014/main" id="{004B3AC3-5132-5605-A7CF-11A79FADDACB}"/>
                </a:ext>
              </a:extLst>
            </p:cNvPr>
            <p:cNvSpPr/>
            <p:nvPr/>
          </p:nvSpPr>
          <p:spPr>
            <a:xfrm>
              <a:off x="152631" y="811865"/>
              <a:ext cx="405578" cy="406800"/>
            </a:xfrm>
            <a:prstGeom prst="ellipse">
              <a:avLst/>
            </a:prstGeom>
            <a:solidFill>
              <a:srgbClr val="0480B7"/>
            </a:solidFill>
            <a:ln>
              <a:solidFill>
                <a:srgbClr val="0070C0"/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2B192354-29DF-B7B0-D0A5-77758DF6EA87}"/>
                </a:ext>
              </a:extLst>
            </p:cNvPr>
            <p:cNvSpPr/>
            <p:nvPr/>
          </p:nvSpPr>
          <p:spPr>
            <a:xfrm>
              <a:off x="172917" y="736528"/>
              <a:ext cx="365004" cy="523172"/>
            </a:xfrm>
            <a:prstGeom prst="rect">
              <a:avLst/>
            </a:prstGeom>
            <a:noFill/>
          </p:spPr>
          <p:txBody>
            <a:bodyPr wrap="none" lIns="121920" tIns="60960" rIns="121920" bIns="60960">
              <a:spAutoFit/>
            </a:bodyPr>
            <a:lstStyle/>
            <a:p>
              <a:pPr algn="ctr"/>
              <a:r>
                <a:rPr lang="en-US" altLang="zh-CN" sz="3733" b="1" dirty="0">
                  <a:ln w="0"/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1</a:t>
              </a:r>
              <a:endParaRPr lang="zh-CN" altLang="en-US" sz="3733" b="1" dirty="0">
                <a:ln w="0"/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6" name="文本框 5">
            <a:extLst>
              <a:ext uri="{FF2B5EF4-FFF2-40B4-BE49-F238E27FC236}">
                <a16:creationId xmlns:a16="http://schemas.microsoft.com/office/drawing/2014/main" id="{12AC9904-1031-51D4-DB85-DEC8C9FCAEA9}"/>
              </a:ext>
            </a:extLst>
          </p:cNvPr>
          <p:cNvSpPr txBox="1"/>
          <p:nvPr/>
        </p:nvSpPr>
        <p:spPr>
          <a:xfrm>
            <a:off x="3810000" y="2409825"/>
            <a:ext cx="6562725" cy="7665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105 </a:t>
            </a:r>
            <a:r>
              <a:rPr lang="zh-CN" altLang="en-US" sz="4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－ </a:t>
            </a:r>
            <a:r>
              <a:rPr lang="en-US" altLang="zh-CN" sz="4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40</a:t>
            </a:r>
            <a:r>
              <a:rPr lang="zh-CN" altLang="en-US" sz="4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－ </a:t>
            </a:r>
            <a:r>
              <a:rPr lang="en-US" altLang="zh-CN" sz="4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27</a:t>
            </a:r>
            <a:endParaRPr lang="zh-CN" altLang="en-US" sz="40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F5EBB863-9B1B-26C2-96AF-FECC71640564}"/>
              </a:ext>
            </a:extLst>
          </p:cNvPr>
          <p:cNvSpPr txBox="1"/>
          <p:nvPr/>
        </p:nvSpPr>
        <p:spPr>
          <a:xfrm>
            <a:off x="3400425" y="3212204"/>
            <a:ext cx="6562725" cy="7665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 65</a:t>
            </a:r>
            <a:r>
              <a:rPr lang="zh-CN" altLang="en-US" sz="4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－ </a:t>
            </a:r>
            <a:r>
              <a:rPr lang="en-US" altLang="zh-CN" sz="4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27</a:t>
            </a:r>
            <a:endParaRPr lang="zh-CN" altLang="en-US" sz="40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F6205923-298A-31BC-1F05-0C2020CD579F}"/>
              </a:ext>
            </a:extLst>
          </p:cNvPr>
          <p:cNvSpPr txBox="1"/>
          <p:nvPr/>
        </p:nvSpPr>
        <p:spPr>
          <a:xfrm>
            <a:off x="3400425" y="4014583"/>
            <a:ext cx="6562725" cy="7665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 38(</a:t>
            </a:r>
            <a:r>
              <a:rPr lang="zh-CN" altLang="en-US" sz="4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</a:t>
            </a:r>
            <a:r>
              <a:rPr lang="en-US" altLang="zh-CN" sz="4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  <a:endParaRPr lang="zh-CN" altLang="en-US" sz="40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77391326-3CAB-121A-501B-D06CD51B118D}"/>
              </a:ext>
            </a:extLst>
          </p:cNvPr>
          <p:cNvSpPr txBox="1"/>
          <p:nvPr/>
        </p:nvSpPr>
        <p:spPr>
          <a:xfrm>
            <a:off x="3086100" y="5067146"/>
            <a:ext cx="5343525" cy="7665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4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答：还剩下</a:t>
            </a:r>
            <a:r>
              <a:rPr lang="en-US" altLang="zh-CN" sz="4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38</a:t>
            </a:r>
            <a:r>
              <a:rPr lang="zh-CN" altLang="en-US" sz="4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个。</a:t>
            </a:r>
          </a:p>
        </p:txBody>
      </p:sp>
    </p:spTree>
    <p:extLst>
      <p:ext uri="{BB962C8B-B14F-4D97-AF65-F5344CB8AC3E}">
        <p14:creationId xmlns:p14="http://schemas.microsoft.com/office/powerpoint/2010/main" val="696715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9E853311-3C34-B1B8-A0FD-938367B34422}"/>
              </a:ext>
            </a:extLst>
          </p:cNvPr>
          <p:cNvGrpSpPr/>
          <p:nvPr/>
        </p:nvGrpSpPr>
        <p:grpSpPr>
          <a:xfrm>
            <a:off x="505013" y="528913"/>
            <a:ext cx="540771" cy="697563"/>
            <a:chOff x="152631" y="736528"/>
            <a:chExt cx="405578" cy="523172"/>
          </a:xfrm>
        </p:grpSpPr>
        <p:sp>
          <p:nvSpPr>
            <p:cNvPr id="3" name="椭圆 2">
              <a:extLst>
                <a:ext uri="{FF2B5EF4-FFF2-40B4-BE49-F238E27FC236}">
                  <a16:creationId xmlns:a16="http://schemas.microsoft.com/office/drawing/2014/main" id="{70A8AB1C-4477-2610-D350-04A33AF3F9A8}"/>
                </a:ext>
              </a:extLst>
            </p:cNvPr>
            <p:cNvSpPr/>
            <p:nvPr/>
          </p:nvSpPr>
          <p:spPr>
            <a:xfrm>
              <a:off x="152631" y="811865"/>
              <a:ext cx="405578" cy="406800"/>
            </a:xfrm>
            <a:prstGeom prst="ellipse">
              <a:avLst/>
            </a:prstGeom>
            <a:solidFill>
              <a:srgbClr val="0480B7"/>
            </a:solidFill>
            <a:ln>
              <a:solidFill>
                <a:srgbClr val="0070C0"/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4" name="矩形 3">
              <a:extLst>
                <a:ext uri="{FF2B5EF4-FFF2-40B4-BE49-F238E27FC236}">
                  <a16:creationId xmlns:a16="http://schemas.microsoft.com/office/drawing/2014/main" id="{E1AEA346-596C-A52F-FFFE-8455DEA98690}"/>
                </a:ext>
              </a:extLst>
            </p:cNvPr>
            <p:cNvSpPr/>
            <p:nvPr/>
          </p:nvSpPr>
          <p:spPr>
            <a:xfrm>
              <a:off x="172917" y="736528"/>
              <a:ext cx="365004" cy="523172"/>
            </a:xfrm>
            <a:prstGeom prst="rect">
              <a:avLst/>
            </a:prstGeom>
            <a:noFill/>
          </p:spPr>
          <p:txBody>
            <a:bodyPr wrap="none" lIns="121920" tIns="60960" rIns="121920" bIns="60960">
              <a:spAutoFit/>
            </a:bodyPr>
            <a:lstStyle/>
            <a:p>
              <a:pPr algn="ctr"/>
              <a:r>
                <a:rPr lang="en-US" altLang="zh-CN" sz="3733" b="1" dirty="0">
                  <a:ln w="0"/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2</a:t>
              </a:r>
              <a:endParaRPr lang="zh-CN" altLang="en-US" sz="3733" b="1" dirty="0">
                <a:ln w="0"/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5" name="文本框 4">
            <a:extLst>
              <a:ext uri="{FF2B5EF4-FFF2-40B4-BE49-F238E27FC236}">
                <a16:creationId xmlns:a16="http://schemas.microsoft.com/office/drawing/2014/main" id="{1F357143-02BB-9BDD-89C4-85423823783F}"/>
              </a:ext>
            </a:extLst>
          </p:cNvPr>
          <p:cNvSpPr txBox="1"/>
          <p:nvPr/>
        </p:nvSpPr>
        <p:spPr>
          <a:xfrm>
            <a:off x="1072832" y="528913"/>
            <a:ext cx="9806151" cy="2976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4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兴华村前年只有</a:t>
            </a:r>
            <a:r>
              <a:rPr lang="en-US" altLang="zh-CN" sz="4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  <a:r>
              <a:rPr lang="zh-CN" altLang="en-US" sz="4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户使用天然气，去年使用天然气的户数是前年的</a:t>
            </a:r>
            <a:r>
              <a:rPr lang="en-US" altLang="zh-CN" sz="4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zh-CN" altLang="en-US" sz="4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倍，今年使用天然气的用户又比去年增加了</a:t>
            </a:r>
            <a:r>
              <a:rPr lang="en-US" altLang="zh-CN" sz="4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20</a:t>
            </a:r>
            <a:r>
              <a:rPr lang="zh-CN" altLang="en-US" sz="4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户。今年使用天然气的一共有多少户</a:t>
            </a:r>
            <a:r>
              <a:rPr lang="en-US" altLang="zh-CN" sz="4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?</a:t>
            </a:r>
            <a:endParaRPr lang="zh-CN" altLang="en-US" sz="40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8070AC8E-4B83-B334-B788-2EC51CF11317}"/>
              </a:ext>
            </a:extLst>
          </p:cNvPr>
          <p:cNvSpPr txBox="1"/>
          <p:nvPr/>
        </p:nvSpPr>
        <p:spPr>
          <a:xfrm>
            <a:off x="3829050" y="3543640"/>
            <a:ext cx="6238875" cy="7665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8×5+20</a:t>
            </a:r>
            <a:endParaRPr lang="zh-CN" altLang="en-US" sz="40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E5029B6B-E9CD-C012-82E7-A0A596C91032}"/>
              </a:ext>
            </a:extLst>
          </p:cNvPr>
          <p:cNvSpPr txBox="1"/>
          <p:nvPr/>
        </p:nvSpPr>
        <p:spPr>
          <a:xfrm>
            <a:off x="3438525" y="4148272"/>
            <a:ext cx="6562725" cy="7665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4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 40</a:t>
            </a:r>
            <a:r>
              <a:rPr lang="zh-CN" altLang="en-US" sz="4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en-US" altLang="zh-CN" sz="4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+</a:t>
            </a:r>
            <a:r>
              <a:rPr lang="zh-CN" altLang="en-US" sz="4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en-US" altLang="zh-CN" sz="4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20</a:t>
            </a:r>
            <a:endParaRPr lang="zh-CN" altLang="en-US" sz="40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97BB4CC1-5738-2281-CEDE-62CA8D4C9124}"/>
              </a:ext>
            </a:extLst>
          </p:cNvPr>
          <p:cNvSpPr txBox="1"/>
          <p:nvPr/>
        </p:nvSpPr>
        <p:spPr>
          <a:xfrm>
            <a:off x="3438524" y="4855401"/>
            <a:ext cx="6562725" cy="7665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 </a:t>
            </a:r>
            <a:r>
              <a:rPr lang="en-US" altLang="zh-CN" sz="4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60(</a:t>
            </a:r>
            <a:r>
              <a:rPr lang="zh-CN" altLang="en-US" sz="4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户</a:t>
            </a:r>
            <a:r>
              <a:rPr lang="en-US" altLang="zh-CN" sz="4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  <a:endParaRPr lang="zh-CN" altLang="en-US" sz="40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A32912B3-B456-C418-3626-8ADD9ADBC737}"/>
              </a:ext>
            </a:extLst>
          </p:cNvPr>
          <p:cNvSpPr txBox="1"/>
          <p:nvPr/>
        </p:nvSpPr>
        <p:spPr>
          <a:xfrm>
            <a:off x="3200071" y="5648072"/>
            <a:ext cx="7946149" cy="7603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4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答：今年使用天然气的一共有</a:t>
            </a:r>
            <a:r>
              <a:rPr lang="en-US" altLang="zh-CN" sz="4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60</a:t>
            </a:r>
            <a:r>
              <a:rPr lang="zh-CN" altLang="en-US" sz="4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户。</a:t>
            </a:r>
            <a:endParaRPr lang="zh-CN" altLang="en-US" sz="40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10291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0EAFF2A1-504B-DD7B-0BC9-D7850DE3AEFD}"/>
              </a:ext>
            </a:extLst>
          </p:cNvPr>
          <p:cNvGrpSpPr/>
          <p:nvPr/>
        </p:nvGrpSpPr>
        <p:grpSpPr>
          <a:xfrm>
            <a:off x="505013" y="465660"/>
            <a:ext cx="540771" cy="697563"/>
            <a:chOff x="152631" y="736528"/>
            <a:chExt cx="405578" cy="523172"/>
          </a:xfrm>
        </p:grpSpPr>
        <p:sp>
          <p:nvSpPr>
            <p:cNvPr id="3" name="椭圆 2">
              <a:extLst>
                <a:ext uri="{FF2B5EF4-FFF2-40B4-BE49-F238E27FC236}">
                  <a16:creationId xmlns:a16="http://schemas.microsoft.com/office/drawing/2014/main" id="{F2FF1F55-2CF5-F452-4E47-80CEB74914D0}"/>
                </a:ext>
              </a:extLst>
            </p:cNvPr>
            <p:cNvSpPr/>
            <p:nvPr/>
          </p:nvSpPr>
          <p:spPr>
            <a:xfrm>
              <a:off x="152631" y="811865"/>
              <a:ext cx="405578" cy="406800"/>
            </a:xfrm>
            <a:prstGeom prst="ellipse">
              <a:avLst/>
            </a:prstGeom>
            <a:solidFill>
              <a:srgbClr val="0480B7"/>
            </a:solidFill>
            <a:ln>
              <a:solidFill>
                <a:srgbClr val="0070C0"/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4" name="矩形 3">
              <a:extLst>
                <a:ext uri="{FF2B5EF4-FFF2-40B4-BE49-F238E27FC236}">
                  <a16:creationId xmlns:a16="http://schemas.microsoft.com/office/drawing/2014/main" id="{44880187-DD80-4A67-6AF4-F696D6B80505}"/>
                </a:ext>
              </a:extLst>
            </p:cNvPr>
            <p:cNvSpPr/>
            <p:nvPr/>
          </p:nvSpPr>
          <p:spPr>
            <a:xfrm>
              <a:off x="172917" y="736528"/>
              <a:ext cx="365004" cy="523172"/>
            </a:xfrm>
            <a:prstGeom prst="rect">
              <a:avLst/>
            </a:prstGeom>
            <a:noFill/>
          </p:spPr>
          <p:txBody>
            <a:bodyPr wrap="none" lIns="121920" tIns="60960" rIns="121920" bIns="60960">
              <a:spAutoFit/>
            </a:bodyPr>
            <a:lstStyle/>
            <a:p>
              <a:pPr algn="ctr"/>
              <a:r>
                <a:rPr lang="en-US" altLang="zh-CN" sz="3733" b="1" dirty="0">
                  <a:ln w="0"/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3</a:t>
              </a:r>
              <a:endParaRPr lang="zh-CN" altLang="en-US" sz="3733" b="1" dirty="0">
                <a:ln w="0"/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5" name="文本框 4">
            <a:extLst>
              <a:ext uri="{FF2B5EF4-FFF2-40B4-BE49-F238E27FC236}">
                <a16:creationId xmlns:a16="http://schemas.microsoft.com/office/drawing/2014/main" id="{1EC4B78D-BE5C-2695-FD96-1BF498E3ABF9}"/>
              </a:ext>
            </a:extLst>
          </p:cNvPr>
          <p:cNvSpPr txBox="1"/>
          <p:nvPr/>
        </p:nvSpPr>
        <p:spPr>
          <a:xfrm>
            <a:off x="1261241" y="414117"/>
            <a:ext cx="9475076" cy="1499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4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根据下面的图示，选择合适的条件和问题组成一道实际问题。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963E76FD-51E1-032C-3817-FAD1D55FF6D0}"/>
              </a:ext>
            </a:extLst>
          </p:cNvPr>
          <p:cNvSpPr txBox="1"/>
          <p:nvPr/>
        </p:nvSpPr>
        <p:spPr>
          <a:xfrm>
            <a:off x="4746608" y="2374418"/>
            <a:ext cx="6857314" cy="3559436"/>
          </a:xfrm>
          <a:prstGeom prst="rect">
            <a:avLst/>
          </a:prstGeom>
          <a:noFill/>
          <a:ln w="38100">
            <a:solidFill>
              <a:srgbClr val="34B2AF"/>
            </a:solidFill>
          </a:ln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①有红色彩带</a:t>
            </a:r>
            <a:r>
              <a:rPr lang="en-US" altLang="zh-CN" sz="32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18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条</a:t>
            </a:r>
            <a:endParaRPr lang="en-US" altLang="zh-CN" sz="3200" b="1" dirty="0"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algn="l">
              <a:lnSpc>
                <a:spcPct val="120000"/>
              </a:lnSpc>
            </a:pP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②有黄色彩带</a:t>
            </a:r>
            <a:r>
              <a:rPr lang="en-US" altLang="zh-CN" sz="32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9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条</a:t>
            </a:r>
            <a:endParaRPr lang="en-US" altLang="zh-CN" sz="3200" b="1" dirty="0"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algn="l">
              <a:lnSpc>
                <a:spcPct val="120000"/>
              </a:lnSpc>
            </a:pP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③红色彩带的条数是蓝色彩带的</a:t>
            </a:r>
            <a:r>
              <a:rPr lang="en-US" altLang="zh-CN" sz="32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倍</a:t>
            </a:r>
            <a:endParaRPr lang="en-US" altLang="zh-CN" sz="3200" b="1" dirty="0"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algn="l">
              <a:lnSpc>
                <a:spcPct val="120000"/>
              </a:lnSpc>
            </a:pP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④黄色彩带的条数是蓝色彩带的</a:t>
            </a:r>
            <a:r>
              <a:rPr lang="en-US" altLang="zh-CN" sz="32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倍</a:t>
            </a:r>
            <a:endParaRPr lang="en-US" altLang="zh-CN" sz="3200" b="1" dirty="0"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algn="l">
              <a:lnSpc>
                <a:spcPct val="120000"/>
              </a:lnSpc>
            </a:pP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⑤红色彩带的条数是蓝色彩带的几倍</a:t>
            </a:r>
            <a:endParaRPr lang="en-US" altLang="zh-CN" sz="3200" b="1" dirty="0"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algn="l">
              <a:lnSpc>
                <a:spcPct val="120000"/>
              </a:lnSpc>
            </a:pP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⑥黄色彩带的条数是蓝色彩带的几倍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89F93F7C-F9A2-9791-84AB-2DEF82958DCB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98532" y="2032843"/>
            <a:ext cx="3826018" cy="4242586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20DA067A-65B6-BFF5-D001-FA0CC3F7C22A}"/>
              </a:ext>
            </a:extLst>
          </p:cNvPr>
          <p:cNvSpPr txBox="1"/>
          <p:nvPr/>
        </p:nvSpPr>
        <p:spPr>
          <a:xfrm>
            <a:off x="2709046" y="3784939"/>
            <a:ext cx="971550" cy="7665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endParaRPr lang="zh-CN" altLang="en-US" sz="40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F306B681-04FB-5B2B-900D-1771B49A1639}"/>
              </a:ext>
            </a:extLst>
          </p:cNvPr>
          <p:cNvSpPr txBox="1"/>
          <p:nvPr/>
        </p:nvSpPr>
        <p:spPr>
          <a:xfrm>
            <a:off x="1832746" y="5322039"/>
            <a:ext cx="971550" cy="7665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  <a:endParaRPr lang="zh-CN" altLang="en-US" sz="40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墨迹 11">
                <a:extLst>
                  <a:ext uri="{FF2B5EF4-FFF2-40B4-BE49-F238E27FC236}">
                    <a16:creationId xmlns:a16="http://schemas.microsoft.com/office/drawing/2014/main" id="{932F30C2-86FC-0A4F-A687-522F24593B11}"/>
                  </a:ext>
                </a:extLst>
              </p14:cNvPr>
              <p14:cNvContentPartPr/>
              <p14:nvPr/>
            </p14:nvContentPartPr>
            <p14:xfrm>
              <a:off x="4777568" y="2978862"/>
              <a:ext cx="985680" cy="608760"/>
            </p14:xfrm>
          </p:contentPart>
        </mc:Choice>
        <mc:Fallback xmlns="">
          <p:pic>
            <p:nvPicPr>
              <p:cNvPr id="12" name="墨迹 11">
                <a:extLst>
                  <a:ext uri="{FF2B5EF4-FFF2-40B4-BE49-F238E27FC236}">
                    <a16:creationId xmlns:a16="http://schemas.microsoft.com/office/drawing/2014/main" id="{932F30C2-86FC-0A4F-A687-522F24593B1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741568" y="2942862"/>
                <a:ext cx="1057320" cy="680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3" name="墨迹 12">
                <a:extLst>
                  <a:ext uri="{FF2B5EF4-FFF2-40B4-BE49-F238E27FC236}">
                    <a16:creationId xmlns:a16="http://schemas.microsoft.com/office/drawing/2014/main" id="{F4401568-F30D-90D6-1CF3-417D51C95142}"/>
                  </a:ext>
                </a:extLst>
              </p14:cNvPr>
              <p14:cNvContentPartPr/>
              <p14:nvPr/>
            </p14:nvContentPartPr>
            <p14:xfrm>
              <a:off x="4746608" y="4343839"/>
              <a:ext cx="1047600" cy="355320"/>
            </p14:xfrm>
          </p:contentPart>
        </mc:Choice>
        <mc:Fallback xmlns="">
          <p:pic>
            <p:nvPicPr>
              <p:cNvPr id="13" name="墨迹 12">
                <a:extLst>
                  <a:ext uri="{FF2B5EF4-FFF2-40B4-BE49-F238E27FC236}">
                    <a16:creationId xmlns:a16="http://schemas.microsoft.com/office/drawing/2014/main" id="{F4401568-F30D-90D6-1CF3-417D51C95142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710608" y="4307839"/>
                <a:ext cx="1119240" cy="426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5" name="墨迹 14">
                <a:extLst>
                  <a:ext uri="{FF2B5EF4-FFF2-40B4-BE49-F238E27FC236}">
                    <a16:creationId xmlns:a16="http://schemas.microsoft.com/office/drawing/2014/main" id="{25C70D27-500A-9F50-18DC-5F16F5A9EBFD}"/>
                  </a:ext>
                </a:extLst>
              </p14:cNvPr>
              <p14:cNvContentPartPr/>
              <p14:nvPr/>
            </p14:nvContentPartPr>
            <p14:xfrm>
              <a:off x="4777568" y="4961186"/>
              <a:ext cx="1047600" cy="355320"/>
            </p14:xfrm>
          </p:contentPart>
        </mc:Choice>
        <mc:Fallback xmlns="">
          <p:pic>
            <p:nvPicPr>
              <p:cNvPr id="15" name="墨迹 14">
                <a:extLst>
                  <a:ext uri="{FF2B5EF4-FFF2-40B4-BE49-F238E27FC236}">
                    <a16:creationId xmlns:a16="http://schemas.microsoft.com/office/drawing/2014/main" id="{25C70D27-500A-9F50-18DC-5F16F5A9EBFD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741568" y="4925546"/>
                <a:ext cx="1119240" cy="4269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267561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" presetID="6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6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C9F63E1C-EB8F-6692-A3A9-57E47D6BC83C}"/>
              </a:ext>
            </a:extLst>
          </p:cNvPr>
          <p:cNvSpPr txBox="1"/>
          <p:nvPr/>
        </p:nvSpPr>
        <p:spPr>
          <a:xfrm>
            <a:off x="1024759" y="236483"/>
            <a:ext cx="10578662" cy="1499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4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三</a:t>
            </a:r>
            <a:r>
              <a:rPr lang="en-US" altLang="zh-CN" sz="4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( 1</a:t>
            </a:r>
            <a:r>
              <a:rPr lang="zh-CN" altLang="en-US" sz="4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）班有男生</a:t>
            </a:r>
            <a:r>
              <a:rPr lang="en-US" altLang="zh-CN" sz="4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16</a:t>
            </a:r>
            <a:r>
              <a:rPr lang="zh-CN" altLang="en-US" sz="4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人，女生</a:t>
            </a:r>
            <a:r>
              <a:rPr lang="en-US" altLang="zh-CN" sz="4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20</a:t>
            </a:r>
            <a:r>
              <a:rPr lang="zh-CN" altLang="en-US" sz="4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人。每</a:t>
            </a:r>
            <a:r>
              <a:rPr lang="en-US" altLang="zh-CN" sz="4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4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人为一个学习小组，一共可以分成多少个学习小组？</a:t>
            </a: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55004698-EC4A-A365-FE3D-90D23E2663E2}"/>
              </a:ext>
            </a:extLst>
          </p:cNvPr>
          <p:cNvGrpSpPr/>
          <p:nvPr/>
        </p:nvGrpSpPr>
        <p:grpSpPr>
          <a:xfrm>
            <a:off x="318193" y="326398"/>
            <a:ext cx="540771" cy="697563"/>
            <a:chOff x="152631" y="736528"/>
            <a:chExt cx="405578" cy="523172"/>
          </a:xfrm>
        </p:grpSpPr>
        <p:sp>
          <p:nvSpPr>
            <p:cNvPr id="4" name="椭圆 3">
              <a:extLst>
                <a:ext uri="{FF2B5EF4-FFF2-40B4-BE49-F238E27FC236}">
                  <a16:creationId xmlns:a16="http://schemas.microsoft.com/office/drawing/2014/main" id="{B2FF9657-C9EA-90E3-C669-048C5F27C7DC}"/>
                </a:ext>
              </a:extLst>
            </p:cNvPr>
            <p:cNvSpPr/>
            <p:nvPr/>
          </p:nvSpPr>
          <p:spPr>
            <a:xfrm>
              <a:off x="152631" y="811865"/>
              <a:ext cx="405578" cy="406800"/>
            </a:xfrm>
            <a:prstGeom prst="ellipse">
              <a:avLst/>
            </a:prstGeom>
            <a:solidFill>
              <a:srgbClr val="0480B7"/>
            </a:solidFill>
            <a:ln>
              <a:solidFill>
                <a:srgbClr val="0070C0"/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A76959F6-FD13-E600-2813-BF36D297A8B8}"/>
                </a:ext>
              </a:extLst>
            </p:cNvPr>
            <p:cNvSpPr/>
            <p:nvPr/>
          </p:nvSpPr>
          <p:spPr>
            <a:xfrm>
              <a:off x="172917" y="736528"/>
              <a:ext cx="365004" cy="523172"/>
            </a:xfrm>
            <a:prstGeom prst="rect">
              <a:avLst/>
            </a:prstGeom>
            <a:noFill/>
          </p:spPr>
          <p:txBody>
            <a:bodyPr wrap="none" lIns="121920" tIns="60960" rIns="121920" bIns="60960">
              <a:spAutoFit/>
            </a:bodyPr>
            <a:lstStyle/>
            <a:p>
              <a:pPr algn="ctr"/>
              <a:r>
                <a:rPr lang="en-US" altLang="zh-CN" sz="3733" b="1" dirty="0">
                  <a:ln w="0"/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4</a:t>
              </a:r>
              <a:endParaRPr lang="zh-CN" altLang="en-US" sz="3733" b="1" dirty="0">
                <a:ln w="0"/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7" name="文本框 6">
            <a:extLst>
              <a:ext uri="{FF2B5EF4-FFF2-40B4-BE49-F238E27FC236}">
                <a16:creationId xmlns:a16="http://schemas.microsoft.com/office/drawing/2014/main" id="{1ADE4D0F-CC63-A7DD-CF58-F348ECAE9AF4}"/>
              </a:ext>
            </a:extLst>
          </p:cNvPr>
          <p:cNvSpPr txBox="1"/>
          <p:nvPr/>
        </p:nvSpPr>
        <p:spPr>
          <a:xfrm>
            <a:off x="4110640" y="2033863"/>
            <a:ext cx="4406900" cy="7665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(16+20)÷4</a:t>
            </a:r>
            <a:endParaRPr lang="zh-CN" altLang="en-US" sz="40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B31A81B7-853A-2542-0DC8-DAB8AA49275C}"/>
              </a:ext>
            </a:extLst>
          </p:cNvPr>
          <p:cNvSpPr txBox="1"/>
          <p:nvPr/>
        </p:nvSpPr>
        <p:spPr>
          <a:xfrm>
            <a:off x="3780440" y="2757971"/>
            <a:ext cx="4406900" cy="7665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 36 ÷ 4</a:t>
            </a:r>
            <a:endParaRPr lang="zh-CN" altLang="en-US" sz="40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5EE0AEDA-C557-3C4F-9A03-00DAE2D8E2D2}"/>
              </a:ext>
            </a:extLst>
          </p:cNvPr>
          <p:cNvSpPr txBox="1"/>
          <p:nvPr/>
        </p:nvSpPr>
        <p:spPr>
          <a:xfrm>
            <a:off x="3780440" y="3429000"/>
            <a:ext cx="4406900" cy="7665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 9(</a:t>
            </a:r>
            <a:r>
              <a:rPr lang="zh-CN" altLang="en-US" sz="4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</a:t>
            </a:r>
            <a:r>
              <a:rPr lang="en-US" altLang="zh-CN" sz="4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  <a:endParaRPr lang="zh-CN" altLang="en-US" sz="40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DB403745-A1FB-88E3-B348-5F5B2F86D856}"/>
              </a:ext>
            </a:extLst>
          </p:cNvPr>
          <p:cNvSpPr txBox="1"/>
          <p:nvPr/>
        </p:nvSpPr>
        <p:spPr>
          <a:xfrm>
            <a:off x="2209800" y="4443969"/>
            <a:ext cx="9042400" cy="7603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4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答：一共可以分成</a:t>
            </a:r>
            <a:r>
              <a:rPr lang="en-US" altLang="zh-CN" sz="4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</a:t>
            </a:r>
            <a:r>
              <a:rPr lang="zh-CN" altLang="en-US" sz="4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个学习小组。</a:t>
            </a:r>
          </a:p>
        </p:txBody>
      </p:sp>
    </p:spTree>
    <p:extLst>
      <p:ext uri="{BB962C8B-B14F-4D97-AF65-F5344CB8AC3E}">
        <p14:creationId xmlns:p14="http://schemas.microsoft.com/office/powerpoint/2010/main" val="7923538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52CC3200-B1A2-BF67-A206-ED39919D5A05}"/>
              </a:ext>
            </a:extLst>
          </p:cNvPr>
          <p:cNvGrpSpPr/>
          <p:nvPr/>
        </p:nvGrpSpPr>
        <p:grpSpPr>
          <a:xfrm>
            <a:off x="505013" y="465660"/>
            <a:ext cx="540771" cy="697563"/>
            <a:chOff x="152631" y="736528"/>
            <a:chExt cx="405578" cy="523172"/>
          </a:xfrm>
        </p:grpSpPr>
        <p:sp>
          <p:nvSpPr>
            <p:cNvPr id="3" name="椭圆 2">
              <a:extLst>
                <a:ext uri="{FF2B5EF4-FFF2-40B4-BE49-F238E27FC236}">
                  <a16:creationId xmlns:a16="http://schemas.microsoft.com/office/drawing/2014/main" id="{E7B5872F-1315-205B-6856-7B57FC1C59C0}"/>
                </a:ext>
              </a:extLst>
            </p:cNvPr>
            <p:cNvSpPr/>
            <p:nvPr/>
          </p:nvSpPr>
          <p:spPr>
            <a:xfrm>
              <a:off x="152631" y="811865"/>
              <a:ext cx="405578" cy="406800"/>
            </a:xfrm>
            <a:prstGeom prst="ellipse">
              <a:avLst/>
            </a:prstGeom>
            <a:solidFill>
              <a:srgbClr val="0480B7"/>
            </a:solidFill>
            <a:ln>
              <a:solidFill>
                <a:srgbClr val="0070C0"/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4" name="矩形 3">
              <a:extLst>
                <a:ext uri="{FF2B5EF4-FFF2-40B4-BE49-F238E27FC236}">
                  <a16:creationId xmlns:a16="http://schemas.microsoft.com/office/drawing/2014/main" id="{5D6389C5-3F57-ABB4-B165-6A594F8E28E2}"/>
                </a:ext>
              </a:extLst>
            </p:cNvPr>
            <p:cNvSpPr/>
            <p:nvPr/>
          </p:nvSpPr>
          <p:spPr>
            <a:xfrm>
              <a:off x="172917" y="736528"/>
              <a:ext cx="365004" cy="523172"/>
            </a:xfrm>
            <a:prstGeom prst="rect">
              <a:avLst/>
            </a:prstGeom>
            <a:noFill/>
          </p:spPr>
          <p:txBody>
            <a:bodyPr wrap="none" lIns="121920" tIns="60960" rIns="121920" bIns="60960">
              <a:spAutoFit/>
            </a:bodyPr>
            <a:lstStyle/>
            <a:p>
              <a:pPr algn="ctr"/>
              <a:r>
                <a:rPr lang="en-US" altLang="zh-CN" sz="3733" b="1" dirty="0">
                  <a:ln w="0"/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5</a:t>
              </a:r>
              <a:endParaRPr lang="zh-CN" altLang="en-US" sz="3733" b="1" dirty="0">
                <a:ln w="0"/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grpSp>
        <p:nvGrpSpPr>
          <p:cNvPr id="5" name="组合 4">
            <a:extLst>
              <a:ext uri="{FF2B5EF4-FFF2-40B4-BE49-F238E27FC236}">
                <a16:creationId xmlns:a16="http://schemas.microsoft.com/office/drawing/2014/main" id="{249028BD-7182-E4FF-8BD4-AAC64ED58FDF}"/>
              </a:ext>
            </a:extLst>
          </p:cNvPr>
          <p:cNvGrpSpPr/>
          <p:nvPr/>
        </p:nvGrpSpPr>
        <p:grpSpPr>
          <a:xfrm>
            <a:off x="1308502" y="330248"/>
            <a:ext cx="8693337" cy="3713852"/>
            <a:chOff x="1072832" y="254833"/>
            <a:chExt cx="10394731" cy="5540570"/>
          </a:xfrm>
        </p:grpSpPr>
        <p:pic>
          <p:nvPicPr>
            <p:cNvPr id="6" name="图片 5">
              <a:extLst>
                <a:ext uri="{FF2B5EF4-FFF2-40B4-BE49-F238E27FC236}">
                  <a16:creationId xmlns:a16="http://schemas.microsoft.com/office/drawing/2014/main" id="{D8E55D5F-8D7D-E8BE-2148-69A1D4CF16E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72832" y="254833"/>
              <a:ext cx="10394731" cy="5540570"/>
            </a:xfrm>
            <a:prstGeom prst="rect">
              <a:avLst/>
            </a:prstGeom>
          </p:spPr>
        </p:pic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565D4CD0-481F-52B6-B38A-91D02174A4A7}"/>
                </a:ext>
              </a:extLst>
            </p:cNvPr>
            <p:cNvSpPr txBox="1"/>
            <p:nvPr/>
          </p:nvSpPr>
          <p:spPr>
            <a:xfrm>
              <a:off x="2263455" y="1222431"/>
              <a:ext cx="1671144" cy="7357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20000"/>
                </a:lnSpc>
              </a:pPr>
              <a:r>
                <a:rPr lang="en-US" altLang="zh-CN" sz="24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5</a:t>
              </a:r>
              <a:r>
                <a:rPr lang="zh-CN" altLang="en-US" sz="24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元</a:t>
              </a:r>
              <a:r>
                <a:rPr lang="en-US" altLang="zh-CN" sz="24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/</a:t>
              </a:r>
              <a:r>
                <a:rPr lang="zh-CN" altLang="en-US" sz="24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桶</a:t>
              </a:r>
            </a:p>
          </p:txBody>
        </p:sp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75ED7631-02DF-1221-EB95-8A89456C38CE}"/>
                </a:ext>
              </a:extLst>
            </p:cNvPr>
            <p:cNvSpPr txBox="1"/>
            <p:nvPr/>
          </p:nvSpPr>
          <p:spPr>
            <a:xfrm>
              <a:off x="5349016" y="1227118"/>
              <a:ext cx="1671144" cy="7357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20000"/>
                </a:lnSpc>
              </a:pPr>
              <a:r>
                <a:rPr lang="en-US" altLang="zh-CN" sz="24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2</a:t>
              </a:r>
              <a:r>
                <a:rPr lang="zh-CN" altLang="en-US" sz="24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元</a:t>
              </a:r>
              <a:r>
                <a:rPr lang="en-US" altLang="zh-CN" sz="24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/</a:t>
              </a:r>
              <a:r>
                <a:rPr lang="zh-CN" altLang="en-US" sz="24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袋</a:t>
              </a:r>
            </a:p>
          </p:txBody>
        </p:sp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0353C4EA-D401-9DF3-CE7D-244EB0FF215A}"/>
                </a:ext>
              </a:extLst>
            </p:cNvPr>
            <p:cNvSpPr txBox="1"/>
            <p:nvPr/>
          </p:nvSpPr>
          <p:spPr>
            <a:xfrm>
              <a:off x="8827166" y="1239457"/>
              <a:ext cx="1671144" cy="7357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20000"/>
                </a:lnSpc>
              </a:pPr>
              <a:r>
                <a:rPr lang="en-US" altLang="zh-CN" sz="24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4</a:t>
              </a:r>
              <a:r>
                <a:rPr lang="zh-CN" altLang="en-US" sz="24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元</a:t>
              </a:r>
              <a:r>
                <a:rPr lang="en-US" altLang="zh-CN" sz="24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/</a:t>
              </a:r>
              <a:r>
                <a:rPr lang="zh-CN" altLang="en-US" sz="24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袋</a:t>
              </a:r>
            </a:p>
          </p:txBody>
        </p: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252590E4-8E5D-EA07-5B49-9165112AD235}"/>
                </a:ext>
              </a:extLst>
            </p:cNvPr>
            <p:cNvSpPr txBox="1"/>
            <p:nvPr/>
          </p:nvSpPr>
          <p:spPr>
            <a:xfrm>
              <a:off x="3020198" y="4139051"/>
              <a:ext cx="1671144" cy="7357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20000"/>
                </a:lnSpc>
              </a:pPr>
              <a:r>
                <a:rPr lang="en-US" altLang="zh-CN" sz="24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18</a:t>
              </a:r>
              <a:r>
                <a:rPr lang="zh-CN" altLang="en-US" sz="24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元</a:t>
              </a:r>
              <a:r>
                <a:rPr lang="en-US" altLang="zh-CN" sz="24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/</a:t>
              </a:r>
              <a:r>
                <a:rPr lang="zh-CN" altLang="en-US" sz="24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盒</a:t>
              </a:r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462C6AD0-F61C-BB9F-0FF3-23F03AC98F1F}"/>
                </a:ext>
              </a:extLst>
            </p:cNvPr>
            <p:cNvSpPr txBox="1"/>
            <p:nvPr/>
          </p:nvSpPr>
          <p:spPr>
            <a:xfrm>
              <a:off x="2499941" y="2628444"/>
              <a:ext cx="1671144" cy="7357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20000"/>
                </a:lnSpc>
              </a:pPr>
              <a:r>
                <a:rPr lang="en-US" altLang="zh-CN" sz="24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3</a:t>
              </a:r>
              <a:r>
                <a:rPr lang="zh-CN" altLang="en-US" sz="24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元</a:t>
              </a:r>
              <a:r>
                <a:rPr lang="en-US" altLang="zh-CN" sz="24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/</a:t>
              </a:r>
              <a:r>
                <a:rPr lang="zh-CN" altLang="en-US" sz="24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盒</a:t>
              </a:r>
            </a:p>
          </p:txBody>
        </p:sp>
      </p:grpSp>
      <p:sp>
        <p:nvSpPr>
          <p:cNvPr id="12" name="文本框 11">
            <a:extLst>
              <a:ext uri="{FF2B5EF4-FFF2-40B4-BE49-F238E27FC236}">
                <a16:creationId xmlns:a16="http://schemas.microsoft.com/office/drawing/2014/main" id="{3872A7AC-A267-666E-0CAF-E328FA6B6CC0}"/>
              </a:ext>
            </a:extLst>
          </p:cNvPr>
          <p:cNvSpPr txBox="1"/>
          <p:nvPr/>
        </p:nvSpPr>
        <p:spPr>
          <a:xfrm>
            <a:off x="619033" y="3628592"/>
            <a:ext cx="11307842" cy="135832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(1)1</a:t>
            </a:r>
            <a:r>
              <a:rPr lang="zh-CN" altLang="en-US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瓶罐头的价格是</a:t>
            </a:r>
            <a:r>
              <a: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盒牛奶的</a:t>
            </a:r>
            <a:r>
              <a: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倍，买</a:t>
            </a:r>
            <a:r>
              <a: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瓶罐头和</a:t>
            </a:r>
            <a:r>
              <a: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盒牛奶共需要多少元</a:t>
            </a:r>
            <a:r>
              <a: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B2123442-DCD3-483D-BFC8-506C0326C353}"/>
              </a:ext>
            </a:extLst>
          </p:cNvPr>
          <p:cNvSpPr txBox="1"/>
          <p:nvPr/>
        </p:nvSpPr>
        <p:spPr>
          <a:xfrm>
            <a:off x="3327399" y="4879800"/>
            <a:ext cx="3811155" cy="7603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3×3+3=12(</a:t>
            </a:r>
            <a:r>
              <a:rPr lang="zh-CN" altLang="en-US" sz="4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元</a:t>
            </a:r>
            <a:r>
              <a:rPr lang="en-US" altLang="zh-CN" sz="4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  <a:endParaRPr lang="zh-CN" altLang="en-US" sz="40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15F7B7AF-8B86-D1F5-CBEB-837559921474}"/>
              </a:ext>
            </a:extLst>
          </p:cNvPr>
          <p:cNvSpPr txBox="1"/>
          <p:nvPr/>
        </p:nvSpPr>
        <p:spPr>
          <a:xfrm>
            <a:off x="1373544" y="5712775"/>
            <a:ext cx="10335170" cy="7603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4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答：买</a:t>
            </a:r>
            <a:r>
              <a:rPr lang="en-US" altLang="zh-CN" sz="4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4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瓶罐头和</a:t>
            </a:r>
            <a:r>
              <a:rPr lang="en-US" altLang="zh-CN" sz="4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4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盒牛奶共需要</a:t>
            </a:r>
            <a:r>
              <a:rPr lang="en-US" altLang="zh-CN" sz="4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12</a:t>
            </a:r>
            <a:r>
              <a:rPr lang="zh-CN" altLang="en-US" sz="4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元。</a:t>
            </a:r>
          </a:p>
        </p:txBody>
      </p:sp>
    </p:spTree>
    <p:extLst>
      <p:ext uri="{BB962C8B-B14F-4D97-AF65-F5344CB8AC3E}">
        <p14:creationId xmlns:p14="http://schemas.microsoft.com/office/powerpoint/2010/main" val="16211330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5FF4829B-2FB0-277C-AC60-94DBCF3D8AC4}"/>
              </a:ext>
            </a:extLst>
          </p:cNvPr>
          <p:cNvGrpSpPr/>
          <p:nvPr/>
        </p:nvGrpSpPr>
        <p:grpSpPr>
          <a:xfrm>
            <a:off x="505013" y="465660"/>
            <a:ext cx="540771" cy="697563"/>
            <a:chOff x="152631" y="736528"/>
            <a:chExt cx="405578" cy="523172"/>
          </a:xfrm>
        </p:grpSpPr>
        <p:sp>
          <p:nvSpPr>
            <p:cNvPr id="3" name="椭圆 2">
              <a:extLst>
                <a:ext uri="{FF2B5EF4-FFF2-40B4-BE49-F238E27FC236}">
                  <a16:creationId xmlns:a16="http://schemas.microsoft.com/office/drawing/2014/main" id="{5687CB4D-95BC-C72B-E73E-FCDFB31AE1D4}"/>
                </a:ext>
              </a:extLst>
            </p:cNvPr>
            <p:cNvSpPr/>
            <p:nvPr/>
          </p:nvSpPr>
          <p:spPr>
            <a:xfrm>
              <a:off x="152631" y="811865"/>
              <a:ext cx="405578" cy="406800"/>
            </a:xfrm>
            <a:prstGeom prst="ellipse">
              <a:avLst/>
            </a:prstGeom>
            <a:solidFill>
              <a:srgbClr val="0480B7"/>
            </a:solidFill>
            <a:ln>
              <a:solidFill>
                <a:srgbClr val="0070C0"/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4" name="矩形 3">
              <a:extLst>
                <a:ext uri="{FF2B5EF4-FFF2-40B4-BE49-F238E27FC236}">
                  <a16:creationId xmlns:a16="http://schemas.microsoft.com/office/drawing/2014/main" id="{C4EB5F60-7F20-86E3-BBDE-08C859249713}"/>
                </a:ext>
              </a:extLst>
            </p:cNvPr>
            <p:cNvSpPr/>
            <p:nvPr/>
          </p:nvSpPr>
          <p:spPr>
            <a:xfrm>
              <a:off x="172917" y="736528"/>
              <a:ext cx="365004" cy="523172"/>
            </a:xfrm>
            <a:prstGeom prst="rect">
              <a:avLst/>
            </a:prstGeom>
            <a:noFill/>
          </p:spPr>
          <p:txBody>
            <a:bodyPr wrap="none" lIns="121920" tIns="60960" rIns="121920" bIns="60960">
              <a:spAutoFit/>
            </a:bodyPr>
            <a:lstStyle/>
            <a:p>
              <a:pPr algn="ctr"/>
              <a:r>
                <a:rPr lang="en-US" altLang="zh-CN" sz="3733" b="1" dirty="0">
                  <a:ln w="0"/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5</a:t>
              </a:r>
              <a:endParaRPr lang="zh-CN" altLang="en-US" sz="3733" b="1" dirty="0">
                <a:ln w="0"/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7C7ECC8B-A603-3997-A1B8-6C14FE1FAA9B}"/>
              </a:ext>
            </a:extLst>
          </p:cNvPr>
          <p:cNvGrpSpPr/>
          <p:nvPr/>
        </p:nvGrpSpPr>
        <p:grpSpPr>
          <a:xfrm>
            <a:off x="1308502" y="330248"/>
            <a:ext cx="8693337" cy="3713852"/>
            <a:chOff x="1072832" y="254833"/>
            <a:chExt cx="10394731" cy="5540570"/>
          </a:xfrm>
        </p:grpSpPr>
        <p:pic>
          <p:nvPicPr>
            <p:cNvPr id="7" name="图片 6">
              <a:extLst>
                <a:ext uri="{FF2B5EF4-FFF2-40B4-BE49-F238E27FC236}">
                  <a16:creationId xmlns:a16="http://schemas.microsoft.com/office/drawing/2014/main" id="{D0A635CD-E399-6EB9-8F88-371995841C7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72832" y="254833"/>
              <a:ext cx="10394731" cy="5540570"/>
            </a:xfrm>
            <a:prstGeom prst="rect">
              <a:avLst/>
            </a:prstGeom>
          </p:spPr>
        </p:pic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830EC8DB-6503-D6B0-A270-0FB4481888A5}"/>
                </a:ext>
              </a:extLst>
            </p:cNvPr>
            <p:cNvSpPr txBox="1"/>
            <p:nvPr/>
          </p:nvSpPr>
          <p:spPr>
            <a:xfrm>
              <a:off x="2263455" y="1222431"/>
              <a:ext cx="1671144" cy="7357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20000"/>
                </a:lnSpc>
              </a:pPr>
              <a:r>
                <a:rPr lang="en-US" altLang="zh-CN" sz="24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5</a:t>
              </a:r>
              <a:r>
                <a:rPr lang="zh-CN" altLang="en-US" sz="24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元</a:t>
              </a:r>
              <a:r>
                <a:rPr lang="en-US" altLang="zh-CN" sz="24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/</a:t>
              </a:r>
              <a:r>
                <a:rPr lang="zh-CN" altLang="en-US" sz="24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桶</a:t>
              </a:r>
            </a:p>
          </p:txBody>
        </p:sp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AE6F315F-A8D9-A605-9AF2-365DD1AE5A4A}"/>
                </a:ext>
              </a:extLst>
            </p:cNvPr>
            <p:cNvSpPr txBox="1"/>
            <p:nvPr/>
          </p:nvSpPr>
          <p:spPr>
            <a:xfrm>
              <a:off x="5349016" y="1227118"/>
              <a:ext cx="1671144" cy="7357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20000"/>
                </a:lnSpc>
              </a:pPr>
              <a:r>
                <a:rPr lang="en-US" altLang="zh-CN" sz="24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2</a:t>
              </a:r>
              <a:r>
                <a:rPr lang="zh-CN" altLang="en-US" sz="24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元</a:t>
              </a:r>
              <a:r>
                <a:rPr lang="en-US" altLang="zh-CN" sz="24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/</a:t>
              </a:r>
              <a:r>
                <a:rPr lang="zh-CN" altLang="en-US" sz="24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袋</a:t>
              </a:r>
            </a:p>
          </p:txBody>
        </p: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B6FD3FA3-1205-D23E-FBE8-CED4ED8BAAF3}"/>
                </a:ext>
              </a:extLst>
            </p:cNvPr>
            <p:cNvSpPr txBox="1"/>
            <p:nvPr/>
          </p:nvSpPr>
          <p:spPr>
            <a:xfrm>
              <a:off x="8827166" y="1239457"/>
              <a:ext cx="1671144" cy="7357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20000"/>
                </a:lnSpc>
              </a:pPr>
              <a:r>
                <a:rPr lang="en-US" altLang="zh-CN" sz="24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4</a:t>
              </a:r>
              <a:r>
                <a:rPr lang="zh-CN" altLang="en-US" sz="24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元</a:t>
              </a:r>
              <a:r>
                <a:rPr lang="en-US" altLang="zh-CN" sz="24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/</a:t>
              </a:r>
              <a:r>
                <a:rPr lang="zh-CN" altLang="en-US" sz="24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袋</a:t>
              </a:r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98F3F0A4-B8BA-AF03-77D9-B8834FECE9DA}"/>
                </a:ext>
              </a:extLst>
            </p:cNvPr>
            <p:cNvSpPr txBox="1"/>
            <p:nvPr/>
          </p:nvSpPr>
          <p:spPr>
            <a:xfrm>
              <a:off x="3020198" y="4139051"/>
              <a:ext cx="1671144" cy="7357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20000"/>
                </a:lnSpc>
              </a:pPr>
              <a:r>
                <a:rPr lang="en-US" altLang="zh-CN" sz="24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18</a:t>
              </a:r>
              <a:r>
                <a:rPr lang="zh-CN" altLang="en-US" sz="24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元</a:t>
              </a:r>
              <a:r>
                <a:rPr lang="en-US" altLang="zh-CN" sz="24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/</a:t>
              </a:r>
              <a:r>
                <a:rPr lang="zh-CN" altLang="en-US" sz="24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盒</a:t>
              </a:r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7A42C1B2-686F-6A8B-2C75-1CFE49AB12F6}"/>
                </a:ext>
              </a:extLst>
            </p:cNvPr>
            <p:cNvSpPr txBox="1"/>
            <p:nvPr/>
          </p:nvSpPr>
          <p:spPr>
            <a:xfrm>
              <a:off x="2499941" y="2628444"/>
              <a:ext cx="1671144" cy="7357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20000"/>
                </a:lnSpc>
              </a:pPr>
              <a:r>
                <a:rPr lang="en-US" altLang="zh-CN" sz="24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3</a:t>
              </a:r>
              <a:r>
                <a:rPr lang="zh-CN" altLang="en-US" sz="24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元</a:t>
              </a:r>
              <a:r>
                <a:rPr lang="en-US" altLang="zh-CN" sz="24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/</a:t>
              </a:r>
              <a:r>
                <a:rPr lang="zh-CN" altLang="en-US" sz="24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盒</a:t>
              </a:r>
            </a:p>
          </p:txBody>
        </p:sp>
      </p:grpSp>
      <p:sp>
        <p:nvSpPr>
          <p:cNvPr id="16" name="文本框 15">
            <a:extLst>
              <a:ext uri="{FF2B5EF4-FFF2-40B4-BE49-F238E27FC236}">
                <a16:creationId xmlns:a16="http://schemas.microsoft.com/office/drawing/2014/main" id="{C6011FCE-FA56-8BAF-26D0-CD5D8F7A20ED}"/>
              </a:ext>
            </a:extLst>
          </p:cNvPr>
          <p:cNvSpPr txBox="1"/>
          <p:nvPr/>
        </p:nvSpPr>
        <p:spPr>
          <a:xfrm>
            <a:off x="2308782" y="4309403"/>
            <a:ext cx="3707553" cy="2243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(50-18)÷4</a:t>
            </a:r>
          </a:p>
          <a:p>
            <a:pPr algn="l">
              <a:lnSpc>
                <a:spcPct val="120000"/>
              </a:lnSpc>
            </a:pPr>
            <a:r>
              <a:rPr lang="en-US" altLang="zh-CN" sz="4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=32÷4</a:t>
            </a:r>
          </a:p>
          <a:p>
            <a:pPr algn="l">
              <a:lnSpc>
                <a:spcPct val="120000"/>
              </a:lnSpc>
            </a:pPr>
            <a:r>
              <a:rPr lang="en-US" altLang="zh-CN" sz="4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=8(</a:t>
            </a:r>
            <a:r>
              <a:rPr lang="zh-CN" altLang="en-US" sz="4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元</a:t>
            </a:r>
            <a:r>
              <a:rPr lang="en-US" altLang="zh-CN" sz="4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  <a:endParaRPr lang="zh-CN" altLang="en-US" sz="40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9133E906-3C1C-E177-CE0F-33A1EE7128C3}"/>
              </a:ext>
            </a:extLst>
          </p:cNvPr>
          <p:cNvSpPr txBox="1"/>
          <p:nvPr/>
        </p:nvSpPr>
        <p:spPr>
          <a:xfrm>
            <a:off x="619033" y="3628592"/>
            <a:ext cx="11307842" cy="69352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(2)</a:t>
            </a:r>
            <a:r>
              <a:rPr lang="zh-CN" altLang="en-US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用</a:t>
            </a:r>
            <a:r>
              <a: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50</a:t>
            </a:r>
            <a:r>
              <a:rPr lang="zh-CN" altLang="en-US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元买</a:t>
            </a:r>
            <a:r>
              <a: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盒巧克力，剩下的钱可以买多少袋饼干</a:t>
            </a:r>
            <a:r>
              <a: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E6D04811-DA75-29DF-4DD9-E00B24CED756}"/>
              </a:ext>
            </a:extLst>
          </p:cNvPr>
          <p:cNvSpPr txBox="1"/>
          <p:nvPr/>
        </p:nvSpPr>
        <p:spPr>
          <a:xfrm>
            <a:off x="4521989" y="5536276"/>
            <a:ext cx="7250911" cy="7603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4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答：剩下的钱可以买</a:t>
            </a:r>
            <a:r>
              <a:rPr lang="en-US" altLang="zh-CN" sz="4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  <a:r>
              <a:rPr lang="zh-CN" altLang="en-US" sz="4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袋饼干。</a:t>
            </a:r>
          </a:p>
        </p:txBody>
      </p:sp>
    </p:spTree>
    <p:extLst>
      <p:ext uri="{BB962C8B-B14F-4D97-AF65-F5344CB8AC3E}">
        <p14:creationId xmlns:p14="http://schemas.microsoft.com/office/powerpoint/2010/main" val="63625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A60324-4C00-5E49-A7A3-BE48AFAFF0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6462DB3E-9134-E60B-0125-C5ABCD395DAE}"/>
              </a:ext>
            </a:extLst>
          </p:cNvPr>
          <p:cNvGrpSpPr/>
          <p:nvPr/>
        </p:nvGrpSpPr>
        <p:grpSpPr>
          <a:xfrm>
            <a:off x="505013" y="465660"/>
            <a:ext cx="540771" cy="697563"/>
            <a:chOff x="152631" y="736528"/>
            <a:chExt cx="405578" cy="523172"/>
          </a:xfrm>
        </p:grpSpPr>
        <p:sp>
          <p:nvSpPr>
            <p:cNvPr id="3" name="椭圆 2">
              <a:extLst>
                <a:ext uri="{FF2B5EF4-FFF2-40B4-BE49-F238E27FC236}">
                  <a16:creationId xmlns:a16="http://schemas.microsoft.com/office/drawing/2014/main" id="{B4EFBD3F-8DAC-0224-ACFF-9DD01EE160FD}"/>
                </a:ext>
              </a:extLst>
            </p:cNvPr>
            <p:cNvSpPr/>
            <p:nvPr/>
          </p:nvSpPr>
          <p:spPr>
            <a:xfrm>
              <a:off x="152631" y="811865"/>
              <a:ext cx="405578" cy="406800"/>
            </a:xfrm>
            <a:prstGeom prst="ellipse">
              <a:avLst/>
            </a:prstGeom>
            <a:solidFill>
              <a:srgbClr val="0480B7"/>
            </a:solidFill>
            <a:ln>
              <a:solidFill>
                <a:srgbClr val="0070C0"/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4" name="矩形 3">
              <a:extLst>
                <a:ext uri="{FF2B5EF4-FFF2-40B4-BE49-F238E27FC236}">
                  <a16:creationId xmlns:a16="http://schemas.microsoft.com/office/drawing/2014/main" id="{C2B9E86C-CE78-62DF-F707-3F656B49A82E}"/>
                </a:ext>
              </a:extLst>
            </p:cNvPr>
            <p:cNvSpPr/>
            <p:nvPr/>
          </p:nvSpPr>
          <p:spPr>
            <a:xfrm>
              <a:off x="172917" y="736528"/>
              <a:ext cx="365004" cy="523172"/>
            </a:xfrm>
            <a:prstGeom prst="rect">
              <a:avLst/>
            </a:prstGeom>
            <a:noFill/>
          </p:spPr>
          <p:txBody>
            <a:bodyPr wrap="none" lIns="121920" tIns="60960" rIns="121920" bIns="60960">
              <a:spAutoFit/>
            </a:bodyPr>
            <a:lstStyle/>
            <a:p>
              <a:pPr algn="ctr"/>
              <a:r>
                <a:rPr lang="en-US" altLang="zh-CN" sz="3733" b="1" dirty="0">
                  <a:ln w="0"/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5</a:t>
              </a:r>
              <a:endParaRPr lang="zh-CN" altLang="en-US" sz="3733" b="1" dirty="0">
                <a:ln w="0"/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1F9D7F72-87CC-CBC2-2735-5A139D63A9FD}"/>
              </a:ext>
            </a:extLst>
          </p:cNvPr>
          <p:cNvGrpSpPr/>
          <p:nvPr/>
        </p:nvGrpSpPr>
        <p:grpSpPr>
          <a:xfrm>
            <a:off x="1308502" y="330248"/>
            <a:ext cx="8693337" cy="3713852"/>
            <a:chOff x="1072832" y="254833"/>
            <a:chExt cx="10394731" cy="5540570"/>
          </a:xfrm>
        </p:grpSpPr>
        <p:pic>
          <p:nvPicPr>
            <p:cNvPr id="7" name="图片 6">
              <a:extLst>
                <a:ext uri="{FF2B5EF4-FFF2-40B4-BE49-F238E27FC236}">
                  <a16:creationId xmlns:a16="http://schemas.microsoft.com/office/drawing/2014/main" id="{0FCF2A81-8DBA-0E07-C470-1F19EA4F38B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72832" y="254833"/>
              <a:ext cx="10394731" cy="5540570"/>
            </a:xfrm>
            <a:prstGeom prst="rect">
              <a:avLst/>
            </a:prstGeom>
          </p:spPr>
        </p:pic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252F59E9-6FBC-E535-A55B-4153FC89BE93}"/>
                </a:ext>
              </a:extLst>
            </p:cNvPr>
            <p:cNvSpPr txBox="1"/>
            <p:nvPr/>
          </p:nvSpPr>
          <p:spPr>
            <a:xfrm>
              <a:off x="2263455" y="1222431"/>
              <a:ext cx="1671144" cy="7357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20000"/>
                </a:lnSpc>
              </a:pPr>
              <a:r>
                <a:rPr lang="en-US" altLang="zh-CN" sz="24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5</a:t>
              </a:r>
              <a:r>
                <a:rPr lang="zh-CN" altLang="en-US" sz="24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元</a:t>
              </a:r>
              <a:r>
                <a:rPr lang="en-US" altLang="zh-CN" sz="24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/</a:t>
              </a:r>
              <a:r>
                <a:rPr lang="zh-CN" altLang="en-US" sz="24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桶</a:t>
              </a:r>
            </a:p>
          </p:txBody>
        </p:sp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983B6D7D-CB6C-4BE7-2800-DB618EB85C5F}"/>
                </a:ext>
              </a:extLst>
            </p:cNvPr>
            <p:cNvSpPr txBox="1"/>
            <p:nvPr/>
          </p:nvSpPr>
          <p:spPr>
            <a:xfrm>
              <a:off x="5349016" y="1227118"/>
              <a:ext cx="1671144" cy="7357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20000"/>
                </a:lnSpc>
              </a:pPr>
              <a:r>
                <a:rPr lang="en-US" altLang="zh-CN" sz="24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2</a:t>
              </a:r>
              <a:r>
                <a:rPr lang="zh-CN" altLang="en-US" sz="24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元</a:t>
              </a:r>
              <a:r>
                <a:rPr lang="en-US" altLang="zh-CN" sz="24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/</a:t>
              </a:r>
              <a:r>
                <a:rPr lang="zh-CN" altLang="en-US" sz="24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袋</a:t>
              </a:r>
            </a:p>
          </p:txBody>
        </p: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5EBCCB82-6CA8-F9C6-2808-0E6027CE6B48}"/>
                </a:ext>
              </a:extLst>
            </p:cNvPr>
            <p:cNvSpPr txBox="1"/>
            <p:nvPr/>
          </p:nvSpPr>
          <p:spPr>
            <a:xfrm>
              <a:off x="8827166" y="1239457"/>
              <a:ext cx="1671144" cy="7357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20000"/>
                </a:lnSpc>
              </a:pPr>
              <a:r>
                <a:rPr lang="en-US" altLang="zh-CN" sz="24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4</a:t>
              </a:r>
              <a:r>
                <a:rPr lang="zh-CN" altLang="en-US" sz="24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元</a:t>
              </a:r>
              <a:r>
                <a:rPr lang="en-US" altLang="zh-CN" sz="24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/</a:t>
              </a:r>
              <a:r>
                <a:rPr lang="zh-CN" altLang="en-US" sz="24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袋</a:t>
              </a:r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8C134E18-E965-EE59-C7E0-16166CB7CE58}"/>
                </a:ext>
              </a:extLst>
            </p:cNvPr>
            <p:cNvSpPr txBox="1"/>
            <p:nvPr/>
          </p:nvSpPr>
          <p:spPr>
            <a:xfrm>
              <a:off x="3020198" y="4139051"/>
              <a:ext cx="1671144" cy="7357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20000"/>
                </a:lnSpc>
              </a:pPr>
              <a:r>
                <a:rPr lang="en-US" altLang="zh-CN" sz="24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18</a:t>
              </a:r>
              <a:r>
                <a:rPr lang="zh-CN" altLang="en-US" sz="24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元</a:t>
              </a:r>
              <a:r>
                <a:rPr lang="en-US" altLang="zh-CN" sz="24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/</a:t>
              </a:r>
              <a:r>
                <a:rPr lang="zh-CN" altLang="en-US" sz="24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盒</a:t>
              </a:r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4F189679-0D8A-2313-C084-1387647B01BB}"/>
                </a:ext>
              </a:extLst>
            </p:cNvPr>
            <p:cNvSpPr txBox="1"/>
            <p:nvPr/>
          </p:nvSpPr>
          <p:spPr>
            <a:xfrm>
              <a:off x="2499941" y="2628444"/>
              <a:ext cx="1671144" cy="7357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20000"/>
                </a:lnSpc>
              </a:pPr>
              <a:r>
                <a:rPr lang="en-US" altLang="zh-CN" sz="24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3</a:t>
              </a:r>
              <a:r>
                <a:rPr lang="zh-CN" altLang="en-US" sz="24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元</a:t>
              </a:r>
              <a:r>
                <a:rPr lang="en-US" altLang="zh-CN" sz="24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/</a:t>
              </a:r>
              <a:r>
                <a:rPr lang="zh-CN" altLang="en-US" sz="24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盒</a:t>
              </a:r>
            </a:p>
          </p:txBody>
        </p:sp>
      </p:grpSp>
      <p:sp>
        <p:nvSpPr>
          <p:cNvPr id="14" name="文本框 13">
            <a:extLst>
              <a:ext uri="{FF2B5EF4-FFF2-40B4-BE49-F238E27FC236}">
                <a16:creationId xmlns:a16="http://schemas.microsoft.com/office/drawing/2014/main" id="{03CBC1CC-661F-CC32-1C12-6E1C88F3B104}"/>
              </a:ext>
            </a:extLst>
          </p:cNvPr>
          <p:cNvSpPr txBox="1"/>
          <p:nvPr/>
        </p:nvSpPr>
        <p:spPr>
          <a:xfrm>
            <a:off x="619033" y="3628592"/>
            <a:ext cx="11307842" cy="69352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(3)</a:t>
            </a:r>
            <a:r>
              <a:rPr lang="zh-CN" altLang="en-US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请你提出其他数学问题并解答。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B9AA3E85-EB79-A563-8D1C-0FA979B04378}"/>
              </a:ext>
            </a:extLst>
          </p:cNvPr>
          <p:cNvSpPr txBox="1"/>
          <p:nvPr/>
        </p:nvSpPr>
        <p:spPr>
          <a:xfrm>
            <a:off x="505013" y="4362841"/>
            <a:ext cx="108623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答案不唯一，例：买</a:t>
            </a: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袋饼干和</a:t>
            </a: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盒牛奶需要多少钱？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4D9E8EE3-0BC8-70B8-3B81-7D8DA1914284}"/>
              </a:ext>
            </a:extLst>
          </p:cNvPr>
          <p:cNvSpPr txBox="1"/>
          <p:nvPr/>
        </p:nvSpPr>
        <p:spPr>
          <a:xfrm>
            <a:off x="2731346" y="5041226"/>
            <a:ext cx="49163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4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4×2+3×3=17(</a:t>
            </a:r>
            <a:r>
              <a:rPr lang="zh-CN" altLang="en-US" sz="4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元</a:t>
            </a:r>
            <a:r>
              <a:rPr lang="en-US" altLang="zh-CN" sz="4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8006222B-623A-0C34-6938-70F921FFF37A}"/>
              </a:ext>
            </a:extLst>
          </p:cNvPr>
          <p:cNvSpPr txBox="1"/>
          <p:nvPr/>
        </p:nvSpPr>
        <p:spPr>
          <a:xfrm>
            <a:off x="2470544" y="5786235"/>
            <a:ext cx="7250911" cy="6935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答：需要</a:t>
            </a: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17</a:t>
            </a:r>
            <a:r>
              <a: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元。</a:t>
            </a:r>
          </a:p>
        </p:txBody>
      </p:sp>
    </p:spTree>
    <p:extLst>
      <p:ext uri="{BB962C8B-B14F-4D97-AF65-F5344CB8AC3E}">
        <p14:creationId xmlns:p14="http://schemas.microsoft.com/office/powerpoint/2010/main" val="30036035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5" grpId="0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2F35D8DC-4FF2-9659-0CBC-019C6F391D70}"/>
              </a:ext>
            </a:extLst>
          </p:cNvPr>
          <p:cNvSpPr txBox="1"/>
          <p:nvPr/>
        </p:nvSpPr>
        <p:spPr>
          <a:xfrm>
            <a:off x="1305287" y="388454"/>
            <a:ext cx="9364717" cy="1822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4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小丽准备买</a:t>
            </a:r>
            <a:r>
              <a:rPr lang="en-US" altLang="zh-CN" sz="4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4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个同样的面包，买             比买                多花多少钱</a:t>
            </a:r>
            <a:r>
              <a:rPr lang="en-US" altLang="zh-CN" sz="4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?</a:t>
            </a:r>
            <a:endParaRPr lang="zh-CN" altLang="en-US" sz="40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C322B020-663D-F58D-712C-DDD8F3660441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319613" y="388454"/>
            <a:ext cx="1542773" cy="1237273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DA03002D-4EA3-BB36-9974-B7F26494E9F7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814718" y="1199925"/>
            <a:ext cx="2222509" cy="1010694"/>
          </a:xfrm>
          <a:prstGeom prst="rect">
            <a:avLst/>
          </a:prstGeom>
        </p:spPr>
      </p:pic>
      <p:grpSp>
        <p:nvGrpSpPr>
          <p:cNvPr id="5" name="组合 4">
            <a:extLst>
              <a:ext uri="{FF2B5EF4-FFF2-40B4-BE49-F238E27FC236}">
                <a16:creationId xmlns:a16="http://schemas.microsoft.com/office/drawing/2014/main" id="{865C04A9-6B63-2CE3-9E90-3FECFF8B0D93}"/>
              </a:ext>
            </a:extLst>
          </p:cNvPr>
          <p:cNvGrpSpPr/>
          <p:nvPr/>
        </p:nvGrpSpPr>
        <p:grpSpPr>
          <a:xfrm>
            <a:off x="670140" y="486230"/>
            <a:ext cx="540771" cy="697563"/>
            <a:chOff x="152631" y="736528"/>
            <a:chExt cx="405578" cy="523172"/>
          </a:xfrm>
        </p:grpSpPr>
        <p:sp>
          <p:nvSpPr>
            <p:cNvPr id="6" name="椭圆 5">
              <a:extLst>
                <a:ext uri="{FF2B5EF4-FFF2-40B4-BE49-F238E27FC236}">
                  <a16:creationId xmlns:a16="http://schemas.microsoft.com/office/drawing/2014/main" id="{582B2042-9BE5-E8F7-3387-AE7EB57E6866}"/>
                </a:ext>
              </a:extLst>
            </p:cNvPr>
            <p:cNvSpPr/>
            <p:nvPr/>
          </p:nvSpPr>
          <p:spPr>
            <a:xfrm>
              <a:off x="152631" y="811865"/>
              <a:ext cx="405578" cy="406800"/>
            </a:xfrm>
            <a:prstGeom prst="ellipse">
              <a:avLst/>
            </a:prstGeom>
            <a:solidFill>
              <a:srgbClr val="0480B7"/>
            </a:solidFill>
            <a:ln>
              <a:solidFill>
                <a:srgbClr val="0070C0"/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764125EE-8C29-EEFF-B956-DD041E5FC313}"/>
                </a:ext>
              </a:extLst>
            </p:cNvPr>
            <p:cNvSpPr/>
            <p:nvPr/>
          </p:nvSpPr>
          <p:spPr>
            <a:xfrm>
              <a:off x="172917" y="736528"/>
              <a:ext cx="365004" cy="523172"/>
            </a:xfrm>
            <a:prstGeom prst="rect">
              <a:avLst/>
            </a:prstGeom>
            <a:noFill/>
          </p:spPr>
          <p:txBody>
            <a:bodyPr wrap="none" lIns="121920" tIns="60960" rIns="121920" bIns="60960">
              <a:spAutoFit/>
            </a:bodyPr>
            <a:lstStyle/>
            <a:p>
              <a:pPr algn="ctr"/>
              <a:r>
                <a:rPr lang="en-US" altLang="zh-CN" sz="3733" b="1" dirty="0">
                  <a:ln w="0"/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6</a:t>
              </a:r>
              <a:endParaRPr lang="zh-CN" altLang="en-US" sz="3733" b="1" dirty="0">
                <a:ln w="0"/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pic>
        <p:nvPicPr>
          <p:cNvPr id="8" name="图片 7">
            <a:extLst>
              <a:ext uri="{FF2B5EF4-FFF2-40B4-BE49-F238E27FC236}">
                <a16:creationId xmlns:a16="http://schemas.microsoft.com/office/drawing/2014/main" id="{5A756F6A-4147-4E2A-132A-8ED87FC9E4A1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014813" y="2191502"/>
            <a:ext cx="1542773" cy="1237273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E8864065-8829-DA06-32EF-B06678FD4546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591718" y="2314350"/>
            <a:ext cx="2222509" cy="1010694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DDAAE078-6793-CDCF-6817-07355C8C16CF}"/>
              </a:ext>
            </a:extLst>
          </p:cNvPr>
          <p:cNvSpPr txBox="1"/>
          <p:nvPr/>
        </p:nvSpPr>
        <p:spPr>
          <a:xfrm>
            <a:off x="8160306" y="3454141"/>
            <a:ext cx="1631394" cy="626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元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/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859193AA-2AC1-69F0-75BF-06415E8A82BA}"/>
              </a:ext>
            </a:extLst>
          </p:cNvPr>
          <p:cNvSpPr txBox="1"/>
          <p:nvPr/>
        </p:nvSpPr>
        <p:spPr>
          <a:xfrm>
            <a:off x="10014786" y="3460457"/>
            <a:ext cx="1729539" cy="626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元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/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EB32FC04-5FA3-02EF-3035-688D18EBD67F}"/>
              </a:ext>
            </a:extLst>
          </p:cNvPr>
          <p:cNvSpPr txBox="1"/>
          <p:nvPr/>
        </p:nvSpPr>
        <p:spPr>
          <a:xfrm>
            <a:off x="2818395" y="2498012"/>
            <a:ext cx="4711691" cy="7603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3×5</a:t>
            </a:r>
            <a:r>
              <a:rPr lang="zh-CN" altLang="en-US" sz="4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4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3×3</a:t>
            </a:r>
            <a:endParaRPr lang="zh-CN" altLang="en-US" sz="40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CF88C351-5A3B-0C8E-9970-DD0863464E39}"/>
              </a:ext>
            </a:extLst>
          </p:cNvPr>
          <p:cNvSpPr txBox="1"/>
          <p:nvPr/>
        </p:nvSpPr>
        <p:spPr>
          <a:xfrm>
            <a:off x="2246895" y="3299767"/>
            <a:ext cx="4711691" cy="7603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 15</a:t>
            </a:r>
            <a:r>
              <a:rPr lang="zh-CN" altLang="en-US" sz="4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4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</a:t>
            </a:r>
            <a:endParaRPr lang="zh-CN" altLang="en-US" sz="40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C914956E-4BF8-3E67-9F6D-B3FE0010A8C6}"/>
              </a:ext>
            </a:extLst>
          </p:cNvPr>
          <p:cNvSpPr txBox="1"/>
          <p:nvPr/>
        </p:nvSpPr>
        <p:spPr>
          <a:xfrm>
            <a:off x="2246895" y="4060103"/>
            <a:ext cx="4711691" cy="7603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 6(</a:t>
            </a:r>
            <a:r>
              <a:rPr lang="zh-CN" altLang="en-US" sz="4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元</a:t>
            </a:r>
            <a:r>
              <a:rPr lang="en-US" altLang="zh-CN" sz="4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  <a:endParaRPr lang="zh-CN" altLang="en-US" sz="40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66436683-FE0F-263D-C1B8-FB099EB3FDCC}"/>
              </a:ext>
            </a:extLst>
          </p:cNvPr>
          <p:cNvGrpSpPr/>
          <p:nvPr/>
        </p:nvGrpSpPr>
        <p:grpSpPr>
          <a:xfrm>
            <a:off x="1305287" y="5232273"/>
            <a:ext cx="10335170" cy="1237273"/>
            <a:chOff x="1305287" y="5232273"/>
            <a:chExt cx="10335170" cy="1237273"/>
          </a:xfrm>
        </p:grpSpPr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E3C463A2-2A12-AE87-1583-89A7DD0A86C9}"/>
                </a:ext>
              </a:extLst>
            </p:cNvPr>
            <p:cNvSpPr txBox="1"/>
            <p:nvPr/>
          </p:nvSpPr>
          <p:spPr>
            <a:xfrm>
              <a:off x="1305287" y="5460717"/>
              <a:ext cx="10335170" cy="7603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20000"/>
                </a:lnSpc>
              </a:pPr>
              <a:r>
                <a:rPr lang="zh-CN" altLang="en-US" sz="40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答：买             比买                多花</a:t>
              </a:r>
              <a:r>
                <a:rPr lang="en-US" altLang="zh-CN" sz="40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6</a:t>
              </a:r>
              <a:r>
                <a:rPr lang="zh-CN" altLang="en-US" sz="40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元钱。</a:t>
              </a:r>
            </a:p>
          </p:txBody>
        </p:sp>
        <p:pic>
          <p:nvPicPr>
            <p:cNvPr id="16" name="图片 15">
              <a:extLst>
                <a:ext uri="{FF2B5EF4-FFF2-40B4-BE49-F238E27FC236}">
                  <a16:creationId xmlns:a16="http://schemas.microsoft.com/office/drawing/2014/main" id="{BFCE1DF8-957E-E59A-C4C8-81D9FE53DF5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925972" y="5232273"/>
              <a:ext cx="1542773" cy="1237273"/>
            </a:xfrm>
            <a:prstGeom prst="rect">
              <a:avLst/>
            </a:prstGeom>
          </p:spPr>
        </p:pic>
        <p:pic>
          <p:nvPicPr>
            <p:cNvPr id="17" name="图片 16">
              <a:extLst>
                <a:ext uri="{FF2B5EF4-FFF2-40B4-BE49-F238E27FC236}">
                  <a16:creationId xmlns:a16="http://schemas.microsoft.com/office/drawing/2014/main" id="{CBE03A17-C354-BC78-38F2-62936313742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500748" y="5335538"/>
              <a:ext cx="2222509" cy="101069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4060438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D31F7532-46D4-F5E6-2A82-C76AA320FE21}"/>
              </a:ext>
            </a:extLst>
          </p:cNvPr>
          <p:cNvGrpSpPr/>
          <p:nvPr/>
        </p:nvGrpSpPr>
        <p:grpSpPr>
          <a:xfrm>
            <a:off x="670140" y="486230"/>
            <a:ext cx="540771" cy="697563"/>
            <a:chOff x="152631" y="736528"/>
            <a:chExt cx="405578" cy="523172"/>
          </a:xfrm>
        </p:grpSpPr>
        <p:sp>
          <p:nvSpPr>
            <p:cNvPr id="3" name="椭圆 2">
              <a:extLst>
                <a:ext uri="{FF2B5EF4-FFF2-40B4-BE49-F238E27FC236}">
                  <a16:creationId xmlns:a16="http://schemas.microsoft.com/office/drawing/2014/main" id="{B4265737-78BB-FC01-0CBA-56B14F6E6C27}"/>
                </a:ext>
              </a:extLst>
            </p:cNvPr>
            <p:cNvSpPr/>
            <p:nvPr/>
          </p:nvSpPr>
          <p:spPr>
            <a:xfrm>
              <a:off x="152631" y="811865"/>
              <a:ext cx="405578" cy="406800"/>
            </a:xfrm>
            <a:prstGeom prst="ellipse">
              <a:avLst/>
            </a:prstGeom>
            <a:solidFill>
              <a:srgbClr val="0480B7"/>
            </a:solidFill>
            <a:ln>
              <a:solidFill>
                <a:srgbClr val="0070C0"/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4" name="矩形 3">
              <a:extLst>
                <a:ext uri="{FF2B5EF4-FFF2-40B4-BE49-F238E27FC236}">
                  <a16:creationId xmlns:a16="http://schemas.microsoft.com/office/drawing/2014/main" id="{8CF96034-C65E-B04A-01BA-C2CB2C4E9F83}"/>
                </a:ext>
              </a:extLst>
            </p:cNvPr>
            <p:cNvSpPr/>
            <p:nvPr/>
          </p:nvSpPr>
          <p:spPr>
            <a:xfrm>
              <a:off x="172917" y="736528"/>
              <a:ext cx="365004" cy="523172"/>
            </a:xfrm>
            <a:prstGeom prst="rect">
              <a:avLst/>
            </a:prstGeom>
            <a:noFill/>
          </p:spPr>
          <p:txBody>
            <a:bodyPr wrap="none" lIns="121920" tIns="60960" rIns="121920" bIns="60960">
              <a:spAutoFit/>
            </a:bodyPr>
            <a:lstStyle/>
            <a:p>
              <a:pPr algn="ctr"/>
              <a:r>
                <a:rPr lang="en-US" altLang="zh-CN" sz="3733" b="1" dirty="0">
                  <a:ln w="0"/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7</a:t>
              </a:r>
              <a:endParaRPr lang="zh-CN" altLang="en-US" sz="3733" b="1" dirty="0">
                <a:ln w="0"/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5" name="文本框 4">
            <a:extLst>
              <a:ext uri="{FF2B5EF4-FFF2-40B4-BE49-F238E27FC236}">
                <a16:creationId xmlns:a16="http://schemas.microsoft.com/office/drawing/2014/main" id="{7AD771D5-BB9F-AF8C-F3E3-993D12B3BB5E}"/>
              </a:ext>
            </a:extLst>
          </p:cNvPr>
          <p:cNvSpPr txBox="1"/>
          <p:nvPr/>
        </p:nvSpPr>
        <p:spPr>
          <a:xfrm>
            <a:off x="1334874" y="486230"/>
            <a:ext cx="9677400" cy="2237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4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小红从家出发去学校，</a:t>
            </a:r>
            <a:r>
              <a:rPr lang="en-US" altLang="zh-CN" sz="4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zh-CN" altLang="en-US" sz="4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分钟走了</a:t>
            </a:r>
            <a:r>
              <a:rPr lang="en-US" altLang="zh-CN" sz="4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300</a:t>
            </a:r>
            <a:r>
              <a:rPr lang="zh-CN" altLang="en-US" sz="4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米，再走</a:t>
            </a:r>
            <a:r>
              <a:rPr lang="en-US" altLang="zh-CN" sz="4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150</a:t>
            </a:r>
            <a:r>
              <a:rPr lang="zh-CN" altLang="en-US" sz="4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米就到中点。小红家到学校一共有多少米</a:t>
            </a:r>
            <a:r>
              <a:rPr lang="en-US" altLang="zh-CN" sz="4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?(</a:t>
            </a:r>
            <a:r>
              <a:rPr lang="zh-CN" altLang="en-US" sz="4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可以先画图，再解答。</a:t>
            </a:r>
            <a:r>
              <a:rPr lang="en-US" altLang="zh-CN" sz="4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  <a:endParaRPr lang="zh-CN" altLang="en-US" sz="40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28B4AC74-11D9-13EF-B088-8356B5AF0CB1}"/>
              </a:ext>
            </a:extLst>
          </p:cNvPr>
          <p:cNvGrpSpPr/>
          <p:nvPr/>
        </p:nvGrpSpPr>
        <p:grpSpPr>
          <a:xfrm>
            <a:off x="4938348" y="3352800"/>
            <a:ext cx="7253652" cy="1051401"/>
            <a:chOff x="5039948" y="3352800"/>
            <a:chExt cx="7253652" cy="1051401"/>
          </a:xfrm>
        </p:grpSpPr>
        <p:cxnSp>
          <p:nvCxnSpPr>
            <p:cNvPr id="6" name="直接连接符 5">
              <a:extLst>
                <a:ext uri="{FF2B5EF4-FFF2-40B4-BE49-F238E27FC236}">
                  <a16:creationId xmlns:a16="http://schemas.microsoft.com/office/drawing/2014/main" id="{1C680E5F-013B-8CE3-1569-CE603FDBCA18}"/>
                </a:ext>
              </a:extLst>
            </p:cNvPr>
            <p:cNvCxnSpPr>
              <a:cxnSpLocks/>
            </p:cNvCxnSpPr>
            <p:nvPr/>
          </p:nvCxnSpPr>
          <p:spPr>
            <a:xfrm>
              <a:off x="5458120" y="3443024"/>
              <a:ext cx="6274855" cy="61390"/>
            </a:xfrm>
            <a:prstGeom prst="line">
              <a:avLst/>
            </a:prstGeom>
            <a:ln w="57150">
              <a:solidFill>
                <a:srgbClr val="34B2A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直接连接符 6">
              <a:extLst>
                <a:ext uri="{FF2B5EF4-FFF2-40B4-BE49-F238E27FC236}">
                  <a16:creationId xmlns:a16="http://schemas.microsoft.com/office/drawing/2014/main" id="{07F73AB4-8E0E-26E9-D402-D68D5BA8D4C7}"/>
                </a:ext>
              </a:extLst>
            </p:cNvPr>
            <p:cNvCxnSpPr>
              <a:cxnSpLocks/>
            </p:cNvCxnSpPr>
            <p:nvPr/>
          </p:nvCxnSpPr>
          <p:spPr>
            <a:xfrm>
              <a:off x="5454650" y="3371850"/>
              <a:ext cx="12897" cy="123137"/>
            </a:xfrm>
            <a:prstGeom prst="line">
              <a:avLst/>
            </a:prstGeom>
            <a:ln w="57150">
              <a:solidFill>
                <a:srgbClr val="34B2A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直接连接符 7">
              <a:extLst>
                <a:ext uri="{FF2B5EF4-FFF2-40B4-BE49-F238E27FC236}">
                  <a16:creationId xmlns:a16="http://schemas.microsoft.com/office/drawing/2014/main" id="{D2BAB415-962B-C883-3935-7B58D0A227F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735253" y="3352800"/>
              <a:ext cx="8697" cy="168110"/>
            </a:xfrm>
            <a:prstGeom prst="line">
              <a:avLst/>
            </a:prstGeom>
            <a:ln w="57150">
              <a:solidFill>
                <a:srgbClr val="34B2A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接连接符 8">
              <a:extLst>
                <a:ext uri="{FF2B5EF4-FFF2-40B4-BE49-F238E27FC236}">
                  <a16:creationId xmlns:a16="http://schemas.microsoft.com/office/drawing/2014/main" id="{F234E2B4-9C2A-6A7A-8A1E-D37452AB16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690108" y="3429001"/>
              <a:ext cx="12941" cy="113467"/>
            </a:xfrm>
            <a:prstGeom prst="line">
              <a:avLst/>
            </a:prstGeom>
            <a:ln w="57150">
              <a:solidFill>
                <a:srgbClr val="34B2A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29B3F696-C371-B45A-B98E-3178B151FA85}"/>
                </a:ext>
              </a:extLst>
            </p:cNvPr>
            <p:cNvSpPr txBox="1"/>
            <p:nvPr/>
          </p:nvSpPr>
          <p:spPr>
            <a:xfrm>
              <a:off x="5039948" y="3426528"/>
              <a:ext cx="1395167" cy="7328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20000"/>
                </a:lnSpc>
              </a:pPr>
              <a:r>
                <a:rPr lang="zh-CN" altLang="en-US" sz="4000" b="1" dirty="0">
                  <a:latin typeface="楷体" panose="02010609060101010101" pitchFamily="49" charset="-122"/>
                  <a:ea typeface="楷体" panose="02010609060101010101" pitchFamily="49" charset="-122"/>
                  <a:cs typeface="Times New Roman" panose="02020603050405020304" pitchFamily="18" charset="0"/>
                </a:rPr>
                <a:t>家</a:t>
              </a:r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7697F06A-32C5-CA04-EEE4-894A8076C2C1}"/>
                </a:ext>
              </a:extLst>
            </p:cNvPr>
            <p:cNvSpPr txBox="1"/>
            <p:nvPr/>
          </p:nvSpPr>
          <p:spPr>
            <a:xfrm>
              <a:off x="10898433" y="3671308"/>
              <a:ext cx="1395167" cy="7328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20000"/>
                </a:lnSpc>
              </a:pPr>
              <a:r>
                <a:rPr lang="zh-CN" altLang="en-US" sz="4000" b="1" dirty="0">
                  <a:latin typeface="楷体" panose="02010609060101010101" pitchFamily="49" charset="-122"/>
                  <a:ea typeface="楷体" panose="02010609060101010101" pitchFamily="49" charset="-122"/>
                  <a:cs typeface="Times New Roman" panose="02020603050405020304" pitchFamily="18" charset="0"/>
                </a:rPr>
                <a:t>学校</a:t>
              </a:r>
            </a:p>
          </p:txBody>
        </p:sp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598ACADB-9C4F-2108-6D7C-5A91810AE29C}"/>
                </a:ext>
              </a:extLst>
            </p:cNvPr>
            <p:cNvSpPr txBox="1"/>
            <p:nvPr/>
          </p:nvSpPr>
          <p:spPr>
            <a:xfrm>
              <a:off x="8141364" y="3480728"/>
              <a:ext cx="1395167" cy="7328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20000"/>
                </a:lnSpc>
              </a:pPr>
              <a:r>
                <a:rPr lang="zh-CN" altLang="en-US" sz="4000" b="1" dirty="0">
                  <a:latin typeface="楷体" panose="02010609060101010101" pitchFamily="49" charset="-122"/>
                  <a:ea typeface="楷体" panose="02010609060101010101" pitchFamily="49" charset="-122"/>
                  <a:cs typeface="Times New Roman" panose="02020603050405020304" pitchFamily="18" charset="0"/>
                </a:rPr>
                <a:t>中点</a:t>
              </a:r>
            </a:p>
          </p:txBody>
        </p:sp>
      </p:grpSp>
      <p:sp>
        <p:nvSpPr>
          <p:cNvPr id="23" name="右大括号 22">
            <a:extLst>
              <a:ext uri="{FF2B5EF4-FFF2-40B4-BE49-F238E27FC236}">
                <a16:creationId xmlns:a16="http://schemas.microsoft.com/office/drawing/2014/main" id="{4C06345D-20EC-91BF-4701-3C7179738B05}"/>
              </a:ext>
            </a:extLst>
          </p:cNvPr>
          <p:cNvSpPr/>
          <p:nvPr/>
        </p:nvSpPr>
        <p:spPr>
          <a:xfrm rot="16260000">
            <a:off x="6281177" y="2117523"/>
            <a:ext cx="235876" cy="2139054"/>
          </a:xfrm>
          <a:prstGeom prst="rightBrace">
            <a:avLst>
              <a:gd name="adj1" fmla="val 229615"/>
              <a:gd name="adj2" fmla="val 50216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4" name="直接连接符 23">
            <a:extLst>
              <a:ext uri="{FF2B5EF4-FFF2-40B4-BE49-F238E27FC236}">
                <a16:creationId xmlns:a16="http://schemas.microsoft.com/office/drawing/2014/main" id="{F09193E1-691B-D58A-F2C1-5386AFC4A699}"/>
              </a:ext>
            </a:extLst>
          </p:cNvPr>
          <p:cNvCxnSpPr>
            <a:cxnSpLocks/>
          </p:cNvCxnSpPr>
          <p:nvPr/>
        </p:nvCxnSpPr>
        <p:spPr>
          <a:xfrm>
            <a:off x="7470538" y="3350721"/>
            <a:ext cx="0" cy="138454"/>
          </a:xfrm>
          <a:prstGeom prst="line">
            <a:avLst/>
          </a:prstGeom>
          <a:ln w="57150">
            <a:solidFill>
              <a:srgbClr val="34B2A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文本框 25">
            <a:extLst>
              <a:ext uri="{FF2B5EF4-FFF2-40B4-BE49-F238E27FC236}">
                <a16:creationId xmlns:a16="http://schemas.microsoft.com/office/drawing/2014/main" id="{B509E987-2515-D08C-1CE5-15BFF5DE3D73}"/>
              </a:ext>
            </a:extLst>
          </p:cNvPr>
          <p:cNvSpPr txBox="1"/>
          <p:nvPr/>
        </p:nvSpPr>
        <p:spPr>
          <a:xfrm>
            <a:off x="5988356" y="2647978"/>
            <a:ext cx="1395167" cy="4931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300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米</a:t>
            </a:r>
          </a:p>
        </p:txBody>
      </p:sp>
      <p:sp>
        <p:nvSpPr>
          <p:cNvPr id="27" name="右大括号 26">
            <a:extLst>
              <a:ext uri="{FF2B5EF4-FFF2-40B4-BE49-F238E27FC236}">
                <a16:creationId xmlns:a16="http://schemas.microsoft.com/office/drawing/2014/main" id="{D909F69B-89C2-5001-A429-D1A19A71A14A}"/>
              </a:ext>
            </a:extLst>
          </p:cNvPr>
          <p:cNvSpPr/>
          <p:nvPr/>
        </p:nvSpPr>
        <p:spPr>
          <a:xfrm rot="16260000">
            <a:off x="7938864" y="2576271"/>
            <a:ext cx="235876" cy="1168588"/>
          </a:xfrm>
          <a:prstGeom prst="rightBrace">
            <a:avLst>
              <a:gd name="adj1" fmla="val 229615"/>
              <a:gd name="adj2" fmla="val 50216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D6B3CCE1-A81F-9BA9-7500-87BACEB827E6}"/>
              </a:ext>
            </a:extLst>
          </p:cNvPr>
          <p:cNvSpPr txBox="1"/>
          <p:nvPr/>
        </p:nvSpPr>
        <p:spPr>
          <a:xfrm>
            <a:off x="7621552" y="2657892"/>
            <a:ext cx="1395167" cy="4931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150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米</a:t>
            </a: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E9752521-1246-DCE7-6A37-935D5B210106}"/>
              </a:ext>
            </a:extLst>
          </p:cNvPr>
          <p:cNvSpPr txBox="1"/>
          <p:nvPr/>
        </p:nvSpPr>
        <p:spPr>
          <a:xfrm>
            <a:off x="1494485" y="3050464"/>
            <a:ext cx="4192552" cy="7603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(300+150)×2</a:t>
            </a:r>
            <a:endParaRPr lang="zh-CN" altLang="en-US" sz="40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8B9337B2-FD9F-1236-1E4F-46D243DCC1A3}"/>
              </a:ext>
            </a:extLst>
          </p:cNvPr>
          <p:cNvSpPr txBox="1"/>
          <p:nvPr/>
        </p:nvSpPr>
        <p:spPr>
          <a:xfrm>
            <a:off x="1161886" y="3705471"/>
            <a:ext cx="2266950" cy="1505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 450×2</a:t>
            </a:r>
          </a:p>
          <a:p>
            <a:pPr algn="l">
              <a:lnSpc>
                <a:spcPct val="120000"/>
              </a:lnSpc>
            </a:pPr>
            <a:r>
              <a:rPr lang="en-US" altLang="zh-CN" sz="4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 900(</a:t>
            </a:r>
            <a:r>
              <a:rPr lang="zh-CN" altLang="en-US" sz="4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米</a:t>
            </a:r>
            <a:r>
              <a:rPr lang="en-US" altLang="zh-CN" sz="4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  <a:endParaRPr lang="zh-CN" altLang="en-US" sz="40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8CA200A8-3E1E-6732-666A-C8A9EA53A8F6}"/>
              </a:ext>
            </a:extLst>
          </p:cNvPr>
          <p:cNvSpPr txBox="1"/>
          <p:nvPr/>
        </p:nvSpPr>
        <p:spPr>
          <a:xfrm>
            <a:off x="1325185" y="5411969"/>
            <a:ext cx="6959808" cy="6688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答：小红家到学校一共有</a:t>
            </a:r>
            <a:r>
              <a:rPr lang="en-US" altLang="zh-CN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900</a:t>
            </a:r>
            <a:r>
              <a:rPr lang="zh-CN" altLang="en-US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米。</a:t>
            </a:r>
          </a:p>
        </p:txBody>
      </p:sp>
    </p:spTree>
    <p:extLst>
      <p:ext uri="{BB962C8B-B14F-4D97-AF65-F5344CB8AC3E}">
        <p14:creationId xmlns:p14="http://schemas.microsoft.com/office/powerpoint/2010/main" val="37719451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6" grpId="0"/>
      <p:bldP spid="27" grpId="0" animBg="1"/>
      <p:bldP spid="28" grpId="0"/>
      <p:bldP spid="29" grpId="0"/>
      <p:bldP spid="30" grpId="0"/>
      <p:bldP spid="3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1DDD9383-263C-8815-9C7C-26EA74103AF7}"/>
              </a:ext>
            </a:extLst>
          </p:cNvPr>
          <p:cNvGrpSpPr/>
          <p:nvPr/>
        </p:nvGrpSpPr>
        <p:grpSpPr>
          <a:xfrm>
            <a:off x="372732" y="410030"/>
            <a:ext cx="540771" cy="697563"/>
            <a:chOff x="152631" y="736528"/>
            <a:chExt cx="405578" cy="523172"/>
          </a:xfrm>
        </p:grpSpPr>
        <p:sp>
          <p:nvSpPr>
            <p:cNvPr id="3" name="椭圆 2">
              <a:extLst>
                <a:ext uri="{FF2B5EF4-FFF2-40B4-BE49-F238E27FC236}">
                  <a16:creationId xmlns:a16="http://schemas.microsoft.com/office/drawing/2014/main" id="{4F349359-8E84-B41F-1CE4-DD4193F6E50C}"/>
                </a:ext>
              </a:extLst>
            </p:cNvPr>
            <p:cNvSpPr/>
            <p:nvPr/>
          </p:nvSpPr>
          <p:spPr>
            <a:xfrm>
              <a:off x="152631" y="811865"/>
              <a:ext cx="405578" cy="406800"/>
            </a:xfrm>
            <a:prstGeom prst="ellipse">
              <a:avLst/>
            </a:prstGeom>
            <a:solidFill>
              <a:srgbClr val="0480B7"/>
            </a:solidFill>
            <a:ln>
              <a:solidFill>
                <a:srgbClr val="0070C0"/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4" name="矩形 3">
              <a:extLst>
                <a:ext uri="{FF2B5EF4-FFF2-40B4-BE49-F238E27FC236}">
                  <a16:creationId xmlns:a16="http://schemas.microsoft.com/office/drawing/2014/main" id="{416E0225-3B76-4FB0-6540-2AE28749169A}"/>
                </a:ext>
              </a:extLst>
            </p:cNvPr>
            <p:cNvSpPr/>
            <p:nvPr/>
          </p:nvSpPr>
          <p:spPr>
            <a:xfrm>
              <a:off x="172917" y="736528"/>
              <a:ext cx="365004" cy="523172"/>
            </a:xfrm>
            <a:prstGeom prst="rect">
              <a:avLst/>
            </a:prstGeom>
            <a:noFill/>
          </p:spPr>
          <p:txBody>
            <a:bodyPr wrap="none" lIns="121920" tIns="60960" rIns="121920" bIns="60960">
              <a:spAutoFit/>
            </a:bodyPr>
            <a:lstStyle/>
            <a:p>
              <a:pPr algn="ctr"/>
              <a:r>
                <a:rPr lang="en-US" altLang="zh-CN" sz="3733" b="1" dirty="0">
                  <a:ln w="0"/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8</a:t>
              </a:r>
              <a:endParaRPr lang="zh-CN" altLang="en-US" sz="3733" b="1" dirty="0">
                <a:ln w="0"/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5" name="文本框 4">
            <a:extLst>
              <a:ext uri="{FF2B5EF4-FFF2-40B4-BE49-F238E27FC236}">
                <a16:creationId xmlns:a16="http://schemas.microsoft.com/office/drawing/2014/main" id="{605E76C6-052C-C89B-3032-6799258374A7}"/>
              </a:ext>
            </a:extLst>
          </p:cNvPr>
          <p:cNvSpPr txBox="1"/>
          <p:nvPr/>
        </p:nvSpPr>
        <p:spPr>
          <a:xfrm>
            <a:off x="1048681" y="410030"/>
            <a:ext cx="10094637" cy="2237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4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李奶奶养了一些鸡，上午捡了</a:t>
            </a:r>
            <a:r>
              <a:rPr lang="en-US" altLang="zh-CN" sz="4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28</a:t>
            </a:r>
            <a:r>
              <a:rPr lang="zh-CN" altLang="en-US" sz="4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个鸡蛋，下午比上午少捡了</a:t>
            </a:r>
            <a:r>
              <a:rPr lang="en-US" altLang="zh-CN" sz="4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  <a:r>
              <a:rPr lang="zh-CN" altLang="en-US" sz="4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个。如果</a:t>
            </a:r>
            <a:r>
              <a:rPr lang="en-US" altLang="zh-CN" sz="4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lang="zh-CN" altLang="en-US" sz="4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个鸡蛋装一盒，这一天李奶奶捡的鸡蛋可以装多少盒</a:t>
            </a:r>
            <a:r>
              <a:rPr lang="en-US" altLang="zh-CN" sz="4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?</a:t>
            </a:r>
            <a:endParaRPr lang="zh-CN" altLang="en-US" sz="40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3A99C938-D3F6-2D3E-DB86-E93D630D3B16}"/>
              </a:ext>
            </a:extLst>
          </p:cNvPr>
          <p:cNvSpPr txBox="1"/>
          <p:nvPr/>
        </p:nvSpPr>
        <p:spPr>
          <a:xfrm>
            <a:off x="3698875" y="2677192"/>
            <a:ext cx="3371850" cy="7665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(28-8+28)÷6</a:t>
            </a:r>
            <a:endParaRPr lang="zh-CN" altLang="en-US" sz="40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2F331154-25E4-0562-E8B0-E899D95070E0}"/>
              </a:ext>
            </a:extLst>
          </p:cNvPr>
          <p:cNvSpPr txBox="1"/>
          <p:nvPr/>
        </p:nvSpPr>
        <p:spPr>
          <a:xfrm>
            <a:off x="3351212" y="3443749"/>
            <a:ext cx="7210425" cy="2237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 (20+28)÷6</a:t>
            </a:r>
          </a:p>
          <a:p>
            <a:pPr algn="l">
              <a:lnSpc>
                <a:spcPct val="120000"/>
              </a:lnSpc>
            </a:pPr>
            <a:r>
              <a:rPr lang="en-US" altLang="zh-CN" sz="4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 48÷6</a:t>
            </a:r>
          </a:p>
          <a:p>
            <a:pPr algn="l">
              <a:lnSpc>
                <a:spcPct val="120000"/>
              </a:lnSpc>
            </a:pPr>
            <a:r>
              <a:rPr lang="en-US" altLang="zh-CN" sz="4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 8(</a:t>
            </a:r>
            <a:r>
              <a:rPr lang="zh-CN" altLang="en-US" sz="4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盒</a:t>
            </a:r>
            <a:r>
              <a:rPr lang="en-US" altLang="zh-CN" sz="4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  <a:endParaRPr lang="zh-CN" altLang="en-US" sz="40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3992D351-F48B-56A8-7FA5-E4A9283A28A9}"/>
              </a:ext>
            </a:extLst>
          </p:cNvPr>
          <p:cNvSpPr txBox="1"/>
          <p:nvPr/>
        </p:nvSpPr>
        <p:spPr>
          <a:xfrm>
            <a:off x="2079624" y="5687634"/>
            <a:ext cx="10772775" cy="7603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4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答：这一天李奶奶捡的鸡蛋可以装</a:t>
            </a:r>
            <a:r>
              <a:rPr lang="en-US" altLang="zh-CN" sz="4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  <a:r>
              <a:rPr lang="zh-CN" altLang="en-US" sz="4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盒。</a:t>
            </a:r>
          </a:p>
        </p:txBody>
      </p:sp>
    </p:spTree>
    <p:extLst>
      <p:ext uri="{BB962C8B-B14F-4D97-AF65-F5344CB8AC3E}">
        <p14:creationId xmlns:p14="http://schemas.microsoft.com/office/powerpoint/2010/main" val="19694499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3F113B71-EEEA-6009-AA95-7C21B6946A67}"/>
              </a:ext>
            </a:extLst>
          </p:cNvPr>
          <p:cNvGrpSpPr/>
          <p:nvPr/>
        </p:nvGrpSpPr>
        <p:grpSpPr>
          <a:xfrm>
            <a:off x="670140" y="486230"/>
            <a:ext cx="540771" cy="697563"/>
            <a:chOff x="152631" y="736528"/>
            <a:chExt cx="405578" cy="523172"/>
          </a:xfrm>
        </p:grpSpPr>
        <p:sp>
          <p:nvSpPr>
            <p:cNvPr id="3" name="椭圆 2">
              <a:extLst>
                <a:ext uri="{FF2B5EF4-FFF2-40B4-BE49-F238E27FC236}">
                  <a16:creationId xmlns:a16="http://schemas.microsoft.com/office/drawing/2014/main" id="{48E9E103-BA48-8D3C-0E05-65EACED69474}"/>
                </a:ext>
              </a:extLst>
            </p:cNvPr>
            <p:cNvSpPr/>
            <p:nvPr/>
          </p:nvSpPr>
          <p:spPr>
            <a:xfrm>
              <a:off x="152631" y="811865"/>
              <a:ext cx="405578" cy="406800"/>
            </a:xfrm>
            <a:prstGeom prst="ellipse">
              <a:avLst/>
            </a:prstGeom>
            <a:solidFill>
              <a:srgbClr val="0480B7"/>
            </a:solidFill>
            <a:ln>
              <a:solidFill>
                <a:srgbClr val="0070C0"/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4" name="矩形 3">
              <a:extLst>
                <a:ext uri="{FF2B5EF4-FFF2-40B4-BE49-F238E27FC236}">
                  <a16:creationId xmlns:a16="http://schemas.microsoft.com/office/drawing/2014/main" id="{773E418D-035C-5C65-B811-7C7B8AECBC7C}"/>
                </a:ext>
              </a:extLst>
            </p:cNvPr>
            <p:cNvSpPr/>
            <p:nvPr/>
          </p:nvSpPr>
          <p:spPr>
            <a:xfrm>
              <a:off x="172917" y="736528"/>
              <a:ext cx="365004" cy="523172"/>
            </a:xfrm>
            <a:prstGeom prst="rect">
              <a:avLst/>
            </a:prstGeom>
            <a:noFill/>
          </p:spPr>
          <p:txBody>
            <a:bodyPr wrap="none" lIns="121920" tIns="60960" rIns="121920" bIns="60960">
              <a:spAutoFit/>
            </a:bodyPr>
            <a:lstStyle/>
            <a:p>
              <a:pPr algn="ctr"/>
              <a:r>
                <a:rPr lang="en-US" altLang="zh-CN" sz="3733" b="1" dirty="0">
                  <a:ln w="0"/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9</a:t>
              </a:r>
              <a:endParaRPr lang="zh-CN" altLang="en-US" sz="3733" b="1" dirty="0">
                <a:ln w="0"/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5" name="文本框 4">
            <a:extLst>
              <a:ext uri="{FF2B5EF4-FFF2-40B4-BE49-F238E27FC236}">
                <a16:creationId xmlns:a16="http://schemas.microsoft.com/office/drawing/2014/main" id="{E0F65459-B232-0CB2-1418-E850177C008A}"/>
              </a:ext>
            </a:extLst>
          </p:cNvPr>
          <p:cNvSpPr txBox="1"/>
          <p:nvPr/>
        </p:nvSpPr>
        <p:spPr>
          <a:xfrm>
            <a:off x="1054823" y="2977847"/>
            <a:ext cx="9467850" cy="7603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4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这头蓝鲸的身长是多少米？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0D2C1795-9068-C988-CA62-E867942C51B5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54823" y="346531"/>
            <a:ext cx="10146577" cy="2793634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C7A1BAAC-8AB0-78D1-58B1-CF2249B468F9}"/>
              </a:ext>
            </a:extLst>
          </p:cNvPr>
          <p:cNvSpPr txBox="1"/>
          <p:nvPr/>
        </p:nvSpPr>
        <p:spPr>
          <a:xfrm>
            <a:off x="3467100" y="3552894"/>
            <a:ext cx="5854700" cy="7665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2×4×3+7</a:t>
            </a:r>
            <a:endParaRPr lang="zh-CN" altLang="en-US" sz="40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74E056DE-5610-2310-A49D-9176771DD7B1}"/>
              </a:ext>
            </a:extLst>
          </p:cNvPr>
          <p:cNvSpPr txBox="1"/>
          <p:nvPr/>
        </p:nvSpPr>
        <p:spPr>
          <a:xfrm>
            <a:off x="3022600" y="4051119"/>
            <a:ext cx="5854700" cy="7665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 8×3+7</a:t>
            </a:r>
            <a:endParaRPr lang="zh-CN" altLang="en-US" sz="40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C6D2AB4C-0F65-2507-40D9-96457ADA4A14}"/>
              </a:ext>
            </a:extLst>
          </p:cNvPr>
          <p:cNvSpPr txBox="1"/>
          <p:nvPr/>
        </p:nvSpPr>
        <p:spPr>
          <a:xfrm>
            <a:off x="3022600" y="4622619"/>
            <a:ext cx="5854700" cy="7665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 24+7</a:t>
            </a:r>
            <a:endParaRPr lang="zh-CN" altLang="en-US" sz="40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46B6A23E-A6BE-CB72-2C5B-A1955D31DC94}"/>
              </a:ext>
            </a:extLst>
          </p:cNvPr>
          <p:cNvSpPr txBox="1"/>
          <p:nvPr/>
        </p:nvSpPr>
        <p:spPr>
          <a:xfrm>
            <a:off x="3022600" y="5210402"/>
            <a:ext cx="5854700" cy="7665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 31(</a:t>
            </a:r>
            <a:r>
              <a:rPr lang="zh-CN" altLang="en-US" sz="4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米</a:t>
            </a:r>
            <a:r>
              <a:rPr lang="en-US" altLang="zh-CN" sz="4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  <a:endParaRPr lang="zh-CN" altLang="en-US" sz="40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A84C5694-4E10-9AEB-39D1-7C7F5A469A8B}"/>
              </a:ext>
            </a:extLst>
          </p:cNvPr>
          <p:cNvSpPr txBox="1"/>
          <p:nvPr/>
        </p:nvSpPr>
        <p:spPr>
          <a:xfrm>
            <a:off x="2058123" y="5781902"/>
            <a:ext cx="9467850" cy="7603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4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答：这头蓝鲸的身长是</a:t>
            </a:r>
            <a:r>
              <a:rPr lang="en-US" altLang="zh-CN" sz="4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31</a:t>
            </a:r>
            <a:r>
              <a:rPr lang="zh-CN" altLang="en-US" sz="4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米。</a:t>
            </a:r>
          </a:p>
        </p:txBody>
      </p:sp>
    </p:spTree>
    <p:extLst>
      <p:ext uri="{BB962C8B-B14F-4D97-AF65-F5344CB8AC3E}">
        <p14:creationId xmlns:p14="http://schemas.microsoft.com/office/powerpoint/2010/main" val="14638545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BCCA2533-F612-D66C-5356-72995FB44A37}"/>
              </a:ext>
            </a:extLst>
          </p:cNvPr>
          <p:cNvGrpSpPr/>
          <p:nvPr/>
        </p:nvGrpSpPr>
        <p:grpSpPr>
          <a:xfrm>
            <a:off x="576963" y="486230"/>
            <a:ext cx="727122" cy="697563"/>
            <a:chOff x="82748" y="736528"/>
            <a:chExt cx="545341" cy="523172"/>
          </a:xfrm>
        </p:grpSpPr>
        <p:sp>
          <p:nvSpPr>
            <p:cNvPr id="3" name="椭圆 2">
              <a:extLst>
                <a:ext uri="{FF2B5EF4-FFF2-40B4-BE49-F238E27FC236}">
                  <a16:creationId xmlns:a16="http://schemas.microsoft.com/office/drawing/2014/main" id="{A963CB8A-D076-18D2-DDB9-B60A6C8619A6}"/>
                </a:ext>
              </a:extLst>
            </p:cNvPr>
            <p:cNvSpPr/>
            <p:nvPr/>
          </p:nvSpPr>
          <p:spPr>
            <a:xfrm>
              <a:off x="152631" y="811865"/>
              <a:ext cx="405578" cy="406800"/>
            </a:xfrm>
            <a:prstGeom prst="ellipse">
              <a:avLst/>
            </a:prstGeom>
            <a:solidFill>
              <a:srgbClr val="0480B7"/>
            </a:solidFill>
            <a:ln>
              <a:solidFill>
                <a:srgbClr val="0070C0"/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4" name="矩形 3">
              <a:extLst>
                <a:ext uri="{FF2B5EF4-FFF2-40B4-BE49-F238E27FC236}">
                  <a16:creationId xmlns:a16="http://schemas.microsoft.com/office/drawing/2014/main" id="{A34E8504-E929-A4E4-F999-9E8D0B14EFD7}"/>
                </a:ext>
              </a:extLst>
            </p:cNvPr>
            <p:cNvSpPr/>
            <p:nvPr/>
          </p:nvSpPr>
          <p:spPr>
            <a:xfrm>
              <a:off x="82748" y="736528"/>
              <a:ext cx="545341" cy="523172"/>
            </a:xfrm>
            <a:prstGeom prst="rect">
              <a:avLst/>
            </a:prstGeom>
            <a:noFill/>
          </p:spPr>
          <p:txBody>
            <a:bodyPr wrap="none" lIns="121920" tIns="60960" rIns="121920" bIns="60960">
              <a:spAutoFit/>
            </a:bodyPr>
            <a:lstStyle/>
            <a:p>
              <a:pPr algn="ctr"/>
              <a:r>
                <a:rPr lang="en-US" altLang="zh-CN" sz="3733" b="1" dirty="0">
                  <a:ln w="0"/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10</a:t>
              </a:r>
              <a:endParaRPr lang="zh-CN" altLang="en-US" sz="3733" b="1" dirty="0">
                <a:ln w="0"/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5" name="文本框 4">
            <a:extLst>
              <a:ext uri="{FF2B5EF4-FFF2-40B4-BE49-F238E27FC236}">
                <a16:creationId xmlns:a16="http://schemas.microsoft.com/office/drawing/2014/main" id="{91EB9646-C502-8198-4D77-92A544F519C9}"/>
              </a:ext>
            </a:extLst>
          </p:cNvPr>
          <p:cNvSpPr txBox="1"/>
          <p:nvPr/>
        </p:nvSpPr>
        <p:spPr>
          <a:xfrm>
            <a:off x="1304085" y="486230"/>
            <a:ext cx="8735265" cy="1499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4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位家长带</a:t>
            </a:r>
            <a:r>
              <a:rPr lang="en-US" altLang="zh-CN" sz="4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zh-CN" altLang="en-US" sz="4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名儿童去湿地公园游玩。怎样买票最划算</a:t>
            </a:r>
            <a:r>
              <a:rPr lang="en-US" altLang="zh-CN" sz="4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?</a:t>
            </a:r>
            <a:endParaRPr lang="zh-CN" altLang="en-US" sz="40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9DCF19D5-EEB1-564D-002E-0B7DD3554B86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AF6FD"/>
              </a:clrFrom>
              <a:clrTo>
                <a:srgbClr val="EAF6FD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066407" y="1183793"/>
            <a:ext cx="4865243" cy="3180562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2B182188-D3E1-F6F4-32FB-FA93A39493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6963" y="1985230"/>
            <a:ext cx="5970040" cy="2276773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5E0A8544-71B5-C2E7-D4E4-C14EB3FE3041}"/>
              </a:ext>
            </a:extLst>
          </p:cNvPr>
          <p:cNvSpPr txBox="1"/>
          <p:nvPr/>
        </p:nvSpPr>
        <p:spPr>
          <a:xfrm>
            <a:off x="1210911" y="4489492"/>
            <a:ext cx="3467100" cy="7665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4×10+5×5</a:t>
            </a:r>
            <a:endParaRPr lang="zh-CN" altLang="en-US" sz="40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816A471D-BF5D-9393-8BFD-7CB934030A93}"/>
              </a:ext>
            </a:extLst>
          </p:cNvPr>
          <p:cNvSpPr txBox="1"/>
          <p:nvPr/>
        </p:nvSpPr>
        <p:spPr>
          <a:xfrm>
            <a:off x="4806722" y="4489493"/>
            <a:ext cx="2235200" cy="7665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(4+5)×8</a:t>
            </a:r>
            <a:endParaRPr lang="zh-CN" altLang="en-US" sz="40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6DC38464-3111-07E8-A2F4-59B5114DC990}"/>
              </a:ext>
            </a:extLst>
          </p:cNvPr>
          <p:cNvSpPr txBox="1"/>
          <p:nvPr/>
        </p:nvSpPr>
        <p:spPr>
          <a:xfrm>
            <a:off x="807952" y="5116990"/>
            <a:ext cx="2497489" cy="7665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 </a:t>
            </a:r>
            <a:r>
              <a:rPr lang="en-US" altLang="zh-CN" sz="4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40</a:t>
            </a:r>
            <a:r>
              <a:rPr lang="en-US" altLang="zh-CN" sz="4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+</a:t>
            </a:r>
            <a:r>
              <a:rPr lang="en-US" altLang="zh-CN" sz="4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25</a:t>
            </a:r>
            <a:endParaRPr lang="zh-CN" altLang="en-US" sz="40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E9F24461-278A-2F61-D820-E3E8B2FA5C8B}"/>
              </a:ext>
            </a:extLst>
          </p:cNvPr>
          <p:cNvSpPr txBox="1"/>
          <p:nvPr/>
        </p:nvSpPr>
        <p:spPr>
          <a:xfrm>
            <a:off x="807952" y="5744487"/>
            <a:ext cx="2497489" cy="7665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 65(</a:t>
            </a:r>
            <a:r>
              <a:rPr lang="zh-CN" altLang="en-US" sz="4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元</a:t>
            </a:r>
            <a:r>
              <a:rPr lang="en-US" altLang="zh-CN" sz="4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  <a:endParaRPr lang="zh-CN" altLang="en-US" sz="40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6D77B3A9-F050-5E11-6B13-AB1B753B91B1}"/>
              </a:ext>
            </a:extLst>
          </p:cNvPr>
          <p:cNvSpPr txBox="1"/>
          <p:nvPr/>
        </p:nvSpPr>
        <p:spPr>
          <a:xfrm>
            <a:off x="4506333" y="5193590"/>
            <a:ext cx="2497489" cy="7665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 </a:t>
            </a:r>
            <a:r>
              <a:rPr lang="en-US" altLang="zh-CN" sz="4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</a:t>
            </a:r>
            <a:r>
              <a:rPr lang="en-US" altLang="zh-CN" sz="4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×8</a:t>
            </a:r>
            <a:endParaRPr lang="zh-CN" altLang="en-US" sz="40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CB26EDE7-A221-C36B-B5AC-0162541A834E}"/>
              </a:ext>
            </a:extLst>
          </p:cNvPr>
          <p:cNvSpPr txBox="1"/>
          <p:nvPr/>
        </p:nvSpPr>
        <p:spPr>
          <a:xfrm>
            <a:off x="4506333" y="5795335"/>
            <a:ext cx="2497489" cy="7665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 72 (</a:t>
            </a:r>
            <a:r>
              <a:rPr lang="zh-CN" altLang="en-US" sz="4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元</a:t>
            </a:r>
            <a:r>
              <a:rPr lang="en-US" altLang="zh-CN" sz="4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  <a:endParaRPr lang="zh-CN" altLang="en-US" sz="40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2CC27A71-06C6-4D96-B53C-E2D6FBFFF6A3}"/>
              </a:ext>
            </a:extLst>
          </p:cNvPr>
          <p:cNvSpPr txBox="1"/>
          <p:nvPr/>
        </p:nvSpPr>
        <p:spPr>
          <a:xfrm>
            <a:off x="7814379" y="4489493"/>
            <a:ext cx="3918911" cy="7603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0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8×6+(5-2)×5</a:t>
            </a:r>
            <a:endParaRPr lang="zh-CN" altLang="en-US" sz="40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82D84991-23CB-46E6-A68E-BBD59343C3B2}"/>
              </a:ext>
            </a:extLst>
          </p:cNvPr>
          <p:cNvSpPr txBox="1"/>
          <p:nvPr/>
        </p:nvSpPr>
        <p:spPr>
          <a:xfrm>
            <a:off x="7513991" y="5193590"/>
            <a:ext cx="2497489" cy="7665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0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 </a:t>
            </a:r>
            <a:r>
              <a:rPr lang="en-US" altLang="zh-CN" sz="4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48</a:t>
            </a:r>
            <a:r>
              <a:rPr lang="en-US" altLang="zh-CN" sz="40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+15</a:t>
            </a:r>
            <a:endParaRPr lang="zh-CN" altLang="en-US" sz="40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56CFF976-2300-4332-87AA-FD3DCFCAFC5A}"/>
              </a:ext>
            </a:extLst>
          </p:cNvPr>
          <p:cNvSpPr txBox="1"/>
          <p:nvPr/>
        </p:nvSpPr>
        <p:spPr>
          <a:xfrm>
            <a:off x="7513991" y="5795335"/>
            <a:ext cx="2497489" cy="7665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0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 63 </a:t>
            </a:r>
            <a:r>
              <a:rPr lang="en-US" altLang="zh-CN" sz="4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zh-CN" altLang="en-US" sz="4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元</a:t>
            </a:r>
            <a:r>
              <a:rPr lang="en-US" altLang="zh-CN" sz="4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  <a:endParaRPr lang="zh-CN" altLang="en-US" sz="40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75126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E94EE3FA-2C95-6FBA-ED0A-8A368D1C0725}"/>
              </a:ext>
            </a:extLst>
          </p:cNvPr>
          <p:cNvSpPr txBox="1"/>
          <p:nvPr/>
        </p:nvSpPr>
        <p:spPr>
          <a:xfrm>
            <a:off x="1210910" y="467180"/>
            <a:ext cx="10104789" cy="1499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4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在一个减法算式里，被减数、减数与差的和是</a:t>
            </a:r>
            <a:r>
              <a:rPr lang="en-US" altLang="zh-CN" sz="4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54</a:t>
            </a:r>
            <a:r>
              <a:rPr lang="zh-CN" altLang="en-US" sz="4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，减数是差的</a:t>
            </a:r>
            <a:r>
              <a:rPr lang="en-US" altLang="zh-CN" sz="4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4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倍。请你写出这个算式。</a:t>
            </a: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1071B0A5-0066-80B7-8F4C-691ED5A2D1FF}"/>
              </a:ext>
            </a:extLst>
          </p:cNvPr>
          <p:cNvGrpSpPr/>
          <p:nvPr/>
        </p:nvGrpSpPr>
        <p:grpSpPr>
          <a:xfrm>
            <a:off x="576963" y="486230"/>
            <a:ext cx="727122" cy="697563"/>
            <a:chOff x="82748" y="736528"/>
            <a:chExt cx="545341" cy="523172"/>
          </a:xfrm>
        </p:grpSpPr>
        <p:sp>
          <p:nvSpPr>
            <p:cNvPr id="4" name="椭圆 3">
              <a:extLst>
                <a:ext uri="{FF2B5EF4-FFF2-40B4-BE49-F238E27FC236}">
                  <a16:creationId xmlns:a16="http://schemas.microsoft.com/office/drawing/2014/main" id="{321C684B-2EE6-8529-36D8-FAEF1AF0FE98}"/>
                </a:ext>
              </a:extLst>
            </p:cNvPr>
            <p:cNvSpPr/>
            <p:nvPr/>
          </p:nvSpPr>
          <p:spPr>
            <a:xfrm>
              <a:off x="152631" y="811865"/>
              <a:ext cx="405578" cy="406800"/>
            </a:xfrm>
            <a:prstGeom prst="ellipse">
              <a:avLst/>
            </a:prstGeom>
            <a:solidFill>
              <a:srgbClr val="0480B7"/>
            </a:solidFill>
            <a:ln>
              <a:solidFill>
                <a:srgbClr val="0070C0"/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CEE160CE-4181-0C59-924B-3EB1B7BAF9E5}"/>
                </a:ext>
              </a:extLst>
            </p:cNvPr>
            <p:cNvSpPr/>
            <p:nvPr/>
          </p:nvSpPr>
          <p:spPr>
            <a:xfrm>
              <a:off x="82748" y="736528"/>
              <a:ext cx="545341" cy="523172"/>
            </a:xfrm>
            <a:prstGeom prst="rect">
              <a:avLst/>
            </a:prstGeom>
            <a:noFill/>
          </p:spPr>
          <p:txBody>
            <a:bodyPr wrap="none" lIns="121920" tIns="60960" rIns="121920" bIns="60960">
              <a:spAutoFit/>
            </a:bodyPr>
            <a:lstStyle/>
            <a:p>
              <a:pPr algn="ctr"/>
              <a:r>
                <a:rPr lang="en-US" altLang="zh-CN" sz="3733" b="1" dirty="0">
                  <a:ln w="0"/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11</a:t>
              </a:r>
              <a:endParaRPr lang="zh-CN" altLang="en-US" sz="3733" b="1" dirty="0">
                <a:ln w="0"/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7" name="文本框 6">
            <a:extLst>
              <a:ext uri="{FF2B5EF4-FFF2-40B4-BE49-F238E27FC236}">
                <a16:creationId xmlns:a16="http://schemas.microsoft.com/office/drawing/2014/main" id="{3F1C2097-2781-089D-D886-6EF1C00F1C50}"/>
              </a:ext>
            </a:extLst>
          </p:cNvPr>
          <p:cNvSpPr txBox="1"/>
          <p:nvPr/>
        </p:nvSpPr>
        <p:spPr>
          <a:xfrm>
            <a:off x="2616200" y="2311400"/>
            <a:ext cx="7023100" cy="7747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4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被减数－减数</a:t>
            </a:r>
            <a:r>
              <a:rPr lang="en-US" altLang="zh-CN" sz="4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</a:t>
            </a:r>
            <a:r>
              <a:rPr lang="zh-CN" altLang="en-US" sz="4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差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22D80478-823C-D5CD-B5D5-9FBA785960FF}"/>
              </a:ext>
            </a:extLst>
          </p:cNvPr>
          <p:cNvSpPr txBox="1"/>
          <p:nvPr/>
        </p:nvSpPr>
        <p:spPr>
          <a:xfrm>
            <a:off x="2616200" y="3289301"/>
            <a:ext cx="7023100" cy="7747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4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被减数</a:t>
            </a:r>
            <a:r>
              <a:rPr lang="en-US" altLang="zh-CN" sz="4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+</a:t>
            </a:r>
            <a:r>
              <a:rPr lang="zh-CN" altLang="en-US" sz="4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减数</a:t>
            </a:r>
            <a:r>
              <a:rPr lang="en-US" altLang="zh-CN" sz="4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+</a:t>
            </a:r>
            <a:r>
              <a:rPr lang="zh-CN" altLang="en-US" sz="4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差</a:t>
            </a:r>
            <a:r>
              <a:rPr lang="en-US" altLang="zh-CN" sz="4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=54</a:t>
            </a:r>
            <a:endParaRPr lang="zh-CN" altLang="en-US" sz="40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54AA8846-27A9-E0FC-FF2F-7260430C8CDA}"/>
              </a:ext>
            </a:extLst>
          </p:cNvPr>
          <p:cNvSpPr txBox="1"/>
          <p:nvPr/>
        </p:nvSpPr>
        <p:spPr>
          <a:xfrm>
            <a:off x="2616200" y="4381502"/>
            <a:ext cx="7023100" cy="7747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4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减数</a:t>
            </a:r>
            <a:r>
              <a:rPr lang="en-US" altLang="zh-CN" sz="4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=2×</a:t>
            </a:r>
            <a:r>
              <a:rPr lang="zh-CN" altLang="en-US" sz="4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差</a:t>
            </a:r>
          </a:p>
        </p:txBody>
      </p:sp>
      <p:sp>
        <p:nvSpPr>
          <p:cNvPr id="10" name="左大括号 9">
            <a:extLst>
              <a:ext uri="{FF2B5EF4-FFF2-40B4-BE49-F238E27FC236}">
                <a16:creationId xmlns:a16="http://schemas.microsoft.com/office/drawing/2014/main" id="{A2AE0CE1-06A2-F6D3-5C6B-F1AA7AA9A7A8}"/>
              </a:ext>
            </a:extLst>
          </p:cNvPr>
          <p:cNvSpPr/>
          <p:nvPr/>
        </p:nvSpPr>
        <p:spPr>
          <a:xfrm>
            <a:off x="1974850" y="2609850"/>
            <a:ext cx="482600" cy="2457452"/>
          </a:xfrm>
          <a:prstGeom prst="leftBrace">
            <a:avLst>
              <a:gd name="adj1" fmla="val 58333"/>
              <a:gd name="adj2" fmla="val 50000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16363C5B-1B94-0078-D99B-9B634A784D45}"/>
              </a:ext>
            </a:extLst>
          </p:cNvPr>
          <p:cNvSpPr txBox="1"/>
          <p:nvPr/>
        </p:nvSpPr>
        <p:spPr>
          <a:xfrm>
            <a:off x="3257550" y="5473703"/>
            <a:ext cx="6800850" cy="7665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27-18=9</a:t>
            </a:r>
            <a:endParaRPr lang="zh-CN" altLang="en-US" sz="40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36985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 animBg="1"/>
      <p:bldP spid="11" grpId="0"/>
    </p:bldLst>
  </p:timing>
</p:sld>
</file>

<file path=ppt/theme/theme1.xml><?xml version="1.0" encoding="utf-8"?>
<a:theme xmlns:a="http://schemas.openxmlformats.org/drawingml/2006/main" name="1_剪切">
  <a:themeElements>
    <a:clrScheme name="Office 2013 -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剪切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剪切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solidFill>
          <a:srgbClr val="00B050"/>
        </a:solidFill>
        <a:ln w="38100">
          <a:solidFill>
            <a:srgbClr val="FFC000"/>
          </a:solidFill>
          <a:miter lim="800000"/>
          <a:headEnd/>
          <a:tailEnd/>
        </a:ln>
      </a:spPr>
      <a:bodyPr wrap="square" rtlCol="0" anchor="ctr">
        <a:spAutoFit/>
      </a:bodyPr>
      <a:lstStyle>
        <a:defPPr algn="l">
          <a:lnSpc>
            <a:spcPct val="120000"/>
          </a:lnSpc>
          <a:defRPr sz="4200" b="1" dirty="0">
            <a:latin typeface="Times New Roman" pitchFamily="18" charset="0"/>
            <a:ea typeface="楷体" pitchFamily="49" charset="-122"/>
          </a:defRPr>
        </a:defPPr>
      </a:lstStyle>
    </a:spDef>
    <a:lnDef>
      <a:spPr>
        <a:ln w="57150">
          <a:solidFill>
            <a:srgbClr val="FF0000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l">
          <a:lnSpc>
            <a:spcPct val="120000"/>
          </a:lnSpc>
          <a:defRPr sz="4000" b="1" dirty="0" smtClean="0">
            <a:latin typeface="Times New Roman" panose="02020603050405020304" pitchFamily="18" charset="0"/>
            <a:ea typeface="黑体" panose="02010609060101010101" pitchFamily="49" charset="-122"/>
            <a:cs typeface="Times New Roman" panose="02020603050405020304" pitchFamily="18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768</Words>
  <Application>Microsoft Office PowerPoint</Application>
  <PresentationFormat>宽屏</PresentationFormat>
  <Paragraphs>114</Paragraphs>
  <Slides>15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15</vt:i4>
      </vt:variant>
    </vt:vector>
  </HeadingPairs>
  <TitlesOfParts>
    <vt:vector size="22" baseType="lpstr">
      <vt:lpstr>等线</vt:lpstr>
      <vt:lpstr>方正黑体_GBK</vt:lpstr>
      <vt:lpstr>黑体</vt:lpstr>
      <vt:lpstr>楷体</vt:lpstr>
      <vt:lpstr>Franklin Gothic Book</vt:lpstr>
      <vt:lpstr>Times New Roman</vt:lpstr>
      <vt:lpstr>1_剪切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状元成才路</dc:creator>
  <cp:keywords>状元成才路</cp:keywords>
  <cp:lastModifiedBy/>
  <cp:revision>1</cp:revision>
  <dcterms:created xsi:type="dcterms:W3CDTF">2025-06-24T08:29:58Z</dcterms:created>
  <dcterms:modified xsi:type="dcterms:W3CDTF">2025-06-24T08:30:02Z</dcterms:modified>
  <cp:category>状元成才路</cp:category>
  <cp:contentStatus>状元成才路</cp:contentStatus>
</cp:coreProperties>
</file>