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7" r:id="rId1"/>
  </p:sldMasterIdLst>
  <p:notesMasterIdLst>
    <p:notesMasterId r:id="rId21"/>
  </p:notesMasterIdLst>
  <p:sldIdLst>
    <p:sldId id="256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22" r:id="rId13"/>
    <p:sldId id="316" r:id="rId14"/>
    <p:sldId id="321" r:id="rId15"/>
    <p:sldId id="317" r:id="rId16"/>
    <p:sldId id="318" r:id="rId17"/>
    <p:sldId id="319" r:id="rId18"/>
    <p:sldId id="32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2CC"/>
    <a:srgbClr val="33CCFF"/>
    <a:srgbClr val="D9FEB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6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" y="696"/>
      </p:cViewPr>
      <p:guideLst>
        <p:guide orient="horz" pos="100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4T05:14:25.024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1452 0 24575,'-1'32'0,"-2"0"0,-1-1 0,-2 0 0,-1 0 0,-21 59 0,-1-18 0,-48 86 0,-8-13 0,-6-4 0,-6-5 0,-6-4 0,-210 208 0,97-142 0,177-167 0,-1-2 0,-1-2 0,-86 43 0,124-68 6,-1 0 0,0-1 0,0 1 0,0-1 0,0 0 0,0 0 0,0 0 0,0-1 0,0 1 0,0-1 0,0 0 0,0 0 0,0-1 0,-1 1 0,1-1 0,0 0 0,0 0 0,0 0 0,-4-2 0,1-1-154,1 0-1,1-1 0,-1 1 1,1-1-1,-1 0 1,1-1-1,1 1 1,-1-1-1,-6-12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4T05:14:25.586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0 24575,'380'515'0,"25"-24"0,-150-184 0,202 224 0,-50-61 0,-382-435-33,-19-26-133,0-1-1,0 0 1,1 0-1,0 0 1,0 0-1,1-1 0,9 6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4T05:14:31.978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1575 0 24575,'-3'1'0,"-1"1"0,1-1 0,-1 1 0,1 0 0,0 0 0,0 0 0,0 0 0,0 1 0,0-1 0,1 1 0,-1 0 0,1 0 0,0 0 0,-4 6 0,-1 0 0,-877 957 0,796-886 0,-4-5 0,-181 114 0,266-185 0,0 0 0,0 0 0,-1-1 0,0 0 0,1 0 0,-1-1 0,0 0 0,0 0 0,-13 0 0,18-1 0,-1-1 0,1-1 0,-1 1 0,1-1 0,-1 1 0,1-1 0,-1 0 0,1 0 0,0 0 0,-1-1 0,1 1 0,0-1 0,0 0 0,0 0 0,0 0 0,0 0 0,0 0 0,1-1 0,-1 1 0,1-1 0,0 0 0,0 0 0,0 0 0,-2-3 0,-14-37-1365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4T05:14:32.617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0 24575,'8'1'0,"0"0"0,1 0 0,-1 0 0,0 1 0,-1 1 0,1-1 0,0 1 0,-1 1 0,1-1 0,9 7 0,9 8 0,34 29 0,-46-36 0,279 262 0,-18 24 0,46 48 0,-217-241 0,5-4 0,3-6 0,177 113 0,-281-202-195,1 0 0,-1 0 0,1-1 0,0 0 0,1 0 0,17 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4T05:14:38.384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1321 0 24575,'0'45'0,"2"14"0,-3 0 0,-3-1 0,-2 1 0,-18 75 0,2-62 0,-4-1 0,-66 128 0,-99 121 0,91-170 0,-5-4 0,-8-5 0,-5-6 0,-190 170 0,298-296-76,-8 7 145,0-1-1,-41 25 1,54-37-148,1 0 0,-1-1 1,0 1-1,-1-1 0,1-1 1,0 1-1,-1-1 0,1 0 1,0 0-1,-1 0 0,1-1 1,-1 0-1,1 0 0,-1 0 1,1-1-1,-1 0 0,1 0 1,-8-2-1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4T05:14:38.963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0 24575,'7'1'0,"0"-1"0,0 1 0,0 1 0,0-1 0,-1 1 0,1 0 0,-1 1 0,1 0 0,9 5 0,54 40 0,-65-44 0,105 86 0,-4 4 0,100 115 0,171 234 0,-186-211 0,-39-50 0,175 202 0,-293-349-1365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D2BAD-2487-4377-9F7A-0D496A72CF8F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82605-811A-4FF5-8C55-66380CC391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57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25B6A33B-F1AB-B40F-FDB6-9EF0DFBE0289}"/>
              </a:ext>
            </a:extLst>
          </p:cNvPr>
          <p:cNvSpPr/>
          <p:nvPr userDrawn="1"/>
        </p:nvSpPr>
        <p:spPr>
          <a:xfrm>
            <a:off x="13447" y="1428032"/>
            <a:ext cx="12192000" cy="2334500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8" title="Side bar">
            <a:extLst>
              <a:ext uri="{FF2B5EF4-FFF2-40B4-BE49-F238E27FC236}">
                <a16:creationId xmlns:a16="http://schemas.microsoft.com/office/drawing/2014/main" id="{A15E5E48-52BD-9845-AEA3-A47D1EAFDDD9}"/>
              </a:ext>
            </a:extLst>
          </p:cNvPr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ED3AD0-058E-58F4-BB2E-4F9F539D23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61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title="Side bar"/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DB757E-27DE-28BD-ABC6-AD66294FE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36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 title="Side bar">
            <a:extLst>
              <a:ext uri="{FF2B5EF4-FFF2-40B4-BE49-F238E27FC236}">
                <a16:creationId xmlns:a16="http://schemas.microsoft.com/office/drawing/2014/main" id="{F90A6FFC-BBE3-5F9E-74F9-06592FFAFD54}"/>
              </a:ext>
            </a:extLst>
          </p:cNvPr>
          <p:cNvSpPr/>
          <p:nvPr userDrawn="1"/>
        </p:nvSpPr>
        <p:spPr>
          <a:xfrm>
            <a:off x="1" y="377"/>
            <a:ext cx="12192000" cy="990224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75E0322-C316-11A7-B0D6-936A319B37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876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ADE6D5B-2759-899E-F004-CFB11F23A7E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20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None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DB399D4-9799-07AB-8869-E1E08223A361}"/>
              </a:ext>
            </a:extLst>
          </p:cNvPr>
          <p:cNvSpPr txBox="1"/>
          <p:nvPr/>
        </p:nvSpPr>
        <p:spPr>
          <a:xfrm>
            <a:off x="4083603" y="2113384"/>
            <a:ext cx="352044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0AE554D-20F6-B349-F3BA-84550A0768BD}"/>
              </a:ext>
            </a:extLst>
          </p:cNvPr>
          <p:cNvSpPr txBox="1"/>
          <p:nvPr/>
        </p:nvSpPr>
        <p:spPr>
          <a:xfrm>
            <a:off x="0" y="-43542"/>
            <a:ext cx="3251200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三年级数学上册</a:t>
            </a:r>
          </a:p>
        </p:txBody>
      </p:sp>
    </p:spTree>
    <p:extLst>
      <p:ext uri="{BB962C8B-B14F-4D97-AF65-F5344CB8AC3E}">
        <p14:creationId xmlns:p14="http://schemas.microsoft.com/office/powerpoint/2010/main" val="1993285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9ACFBA9-A48D-C8E5-8384-BF9A6A5B3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50" y="1389067"/>
            <a:ext cx="5247717" cy="352326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E260A7F-493B-8E7A-ED3C-BFCC4D6EA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298" y="1302285"/>
            <a:ext cx="5388352" cy="361005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E130B88-C418-0D35-0813-6F20DA4D9622}"/>
              </a:ext>
            </a:extLst>
          </p:cNvPr>
          <p:cNvSpPr txBox="1"/>
          <p:nvPr/>
        </p:nvSpPr>
        <p:spPr>
          <a:xfrm>
            <a:off x="536203" y="400884"/>
            <a:ext cx="66930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13C3370-3171-1A9B-6A3E-FD5A5974DBC4}"/>
              </a:ext>
            </a:extLst>
          </p:cNvPr>
          <p:cNvSpPr txBox="1"/>
          <p:nvPr/>
        </p:nvSpPr>
        <p:spPr>
          <a:xfrm>
            <a:off x="2886075" y="1491951"/>
            <a:ext cx="8001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864DB8-EBDC-DC33-8D61-6DF15A5F85A8}"/>
              </a:ext>
            </a:extLst>
          </p:cNvPr>
          <p:cNvSpPr txBox="1"/>
          <p:nvPr/>
        </p:nvSpPr>
        <p:spPr>
          <a:xfrm>
            <a:off x="4657725" y="1491951"/>
            <a:ext cx="967908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98CA872-9B9A-F4D6-612D-57332EA103BD}"/>
              </a:ext>
            </a:extLst>
          </p:cNvPr>
          <p:cNvSpPr txBox="1"/>
          <p:nvPr/>
        </p:nvSpPr>
        <p:spPr>
          <a:xfrm>
            <a:off x="2718267" y="2249300"/>
            <a:ext cx="967908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7E39BC4-1A31-3B98-8350-7BB1C2B912A4}"/>
              </a:ext>
            </a:extLst>
          </p:cNvPr>
          <p:cNvSpPr txBox="1"/>
          <p:nvPr/>
        </p:nvSpPr>
        <p:spPr>
          <a:xfrm>
            <a:off x="4657725" y="2266276"/>
            <a:ext cx="967908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695A9D5-A121-C857-779A-972A58C135E2}"/>
              </a:ext>
            </a:extLst>
          </p:cNvPr>
          <p:cNvSpPr txBox="1"/>
          <p:nvPr/>
        </p:nvSpPr>
        <p:spPr>
          <a:xfrm>
            <a:off x="2718267" y="3099185"/>
            <a:ext cx="967908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61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71B05D-116C-803B-0F5A-71394DB29AE8}"/>
              </a:ext>
            </a:extLst>
          </p:cNvPr>
          <p:cNvSpPr txBox="1"/>
          <p:nvPr/>
        </p:nvSpPr>
        <p:spPr>
          <a:xfrm>
            <a:off x="4657725" y="3120310"/>
            <a:ext cx="967908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FE59E48-5D6F-7808-1051-B6B168D0D089}"/>
              </a:ext>
            </a:extLst>
          </p:cNvPr>
          <p:cNvSpPr txBox="1"/>
          <p:nvPr/>
        </p:nvSpPr>
        <p:spPr>
          <a:xfrm>
            <a:off x="2718267" y="3856534"/>
            <a:ext cx="967908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8EF8727-95D2-36A4-538F-35E8AED74DB5}"/>
              </a:ext>
            </a:extLst>
          </p:cNvPr>
          <p:cNvSpPr txBox="1"/>
          <p:nvPr/>
        </p:nvSpPr>
        <p:spPr>
          <a:xfrm>
            <a:off x="4657725" y="3880519"/>
            <a:ext cx="967908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D3C81E5-4AE5-6DD6-BDEE-25134C89E93C}"/>
              </a:ext>
            </a:extLst>
          </p:cNvPr>
          <p:cNvSpPr txBox="1"/>
          <p:nvPr/>
        </p:nvSpPr>
        <p:spPr>
          <a:xfrm>
            <a:off x="8702208" y="1370017"/>
            <a:ext cx="8001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CA5A012-38E0-8B0D-C55C-AE584CE00BBE}"/>
              </a:ext>
            </a:extLst>
          </p:cNvPr>
          <p:cNvSpPr txBox="1"/>
          <p:nvPr/>
        </p:nvSpPr>
        <p:spPr>
          <a:xfrm>
            <a:off x="10540533" y="1360492"/>
            <a:ext cx="967908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8AD599F-554A-8A39-B787-CB6E83E66A9D}"/>
              </a:ext>
            </a:extLst>
          </p:cNvPr>
          <p:cNvSpPr txBox="1"/>
          <p:nvPr/>
        </p:nvSpPr>
        <p:spPr>
          <a:xfrm>
            <a:off x="8534400" y="2184516"/>
            <a:ext cx="967908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C74273A-AFD1-14EA-1197-2E3D8B9727EC}"/>
              </a:ext>
            </a:extLst>
          </p:cNvPr>
          <p:cNvSpPr txBox="1"/>
          <p:nvPr/>
        </p:nvSpPr>
        <p:spPr>
          <a:xfrm>
            <a:off x="10540533" y="2201492"/>
            <a:ext cx="967908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C3A0E62-D3ED-FC34-34AD-0144641250B1}"/>
              </a:ext>
            </a:extLst>
          </p:cNvPr>
          <p:cNvSpPr txBox="1"/>
          <p:nvPr/>
        </p:nvSpPr>
        <p:spPr>
          <a:xfrm>
            <a:off x="8534400" y="3034401"/>
            <a:ext cx="967908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668BE56-8B1A-AED6-0647-30B9049E2B9C}"/>
              </a:ext>
            </a:extLst>
          </p:cNvPr>
          <p:cNvSpPr txBox="1"/>
          <p:nvPr/>
        </p:nvSpPr>
        <p:spPr>
          <a:xfrm>
            <a:off x="10540533" y="3055526"/>
            <a:ext cx="967908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785D8AD-B403-E60A-77C8-879CE95EF6FC}"/>
              </a:ext>
            </a:extLst>
          </p:cNvPr>
          <p:cNvSpPr txBox="1"/>
          <p:nvPr/>
        </p:nvSpPr>
        <p:spPr>
          <a:xfrm>
            <a:off x="8534400" y="3791750"/>
            <a:ext cx="967908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11F4BBB-9B3F-1843-BFBA-8B9A2A98DDDD}"/>
              </a:ext>
            </a:extLst>
          </p:cNvPr>
          <p:cNvSpPr txBox="1"/>
          <p:nvPr/>
        </p:nvSpPr>
        <p:spPr>
          <a:xfrm>
            <a:off x="10550058" y="3882410"/>
            <a:ext cx="967908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1A55535D-F1F4-96DE-BA3F-07F4A58ADCFB}"/>
              </a:ext>
            </a:extLst>
          </p:cNvPr>
          <p:cNvSpPr/>
          <p:nvPr/>
        </p:nvSpPr>
        <p:spPr bwMode="auto">
          <a:xfrm>
            <a:off x="3343275" y="328386"/>
            <a:ext cx="6397625" cy="885420"/>
          </a:xfrm>
          <a:prstGeom prst="wedgeRoundRectCallout">
            <a:avLst>
              <a:gd name="adj1" fmla="val -38594"/>
              <a:gd name="adj2" fmla="val 6893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200" b="1" dirty="0">
                <a:latin typeface="Times New Roman" pitchFamily="18" charset="0"/>
                <a:ea typeface="楷体" pitchFamily="49" charset="-122"/>
              </a:rPr>
              <a:t>试一试列出综合算式。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6D7F39B-B4A0-FF94-1998-790DDB85EBED}"/>
              </a:ext>
            </a:extLst>
          </p:cNvPr>
          <p:cNvSpPr txBox="1"/>
          <p:nvPr/>
        </p:nvSpPr>
        <p:spPr>
          <a:xfrm>
            <a:off x="585134" y="4740335"/>
            <a:ext cx="27698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15-7+14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EBCD5A1-9F2C-316E-49A9-07515EDF7DC9}"/>
              </a:ext>
            </a:extLst>
          </p:cNvPr>
          <p:cNvSpPr txBox="1"/>
          <p:nvPr/>
        </p:nvSpPr>
        <p:spPr>
          <a:xfrm>
            <a:off x="3237287" y="4750683"/>
            <a:ext cx="27698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22-7+14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56D023D-5B43-94E2-A52E-8F917A92C7ED}"/>
              </a:ext>
            </a:extLst>
          </p:cNvPr>
          <p:cNvSpPr txBox="1"/>
          <p:nvPr/>
        </p:nvSpPr>
        <p:spPr>
          <a:xfrm>
            <a:off x="585134" y="5630959"/>
            <a:ext cx="27698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68-7+14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ECCDA7B-8D5C-75C3-2D4C-732227F8C761}"/>
              </a:ext>
            </a:extLst>
          </p:cNvPr>
          <p:cNvSpPr txBox="1"/>
          <p:nvPr/>
        </p:nvSpPr>
        <p:spPr>
          <a:xfrm>
            <a:off x="3237287" y="5641307"/>
            <a:ext cx="27698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30-7+14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9A8F048-A6AA-1065-1993-AF3727B01FCA}"/>
              </a:ext>
            </a:extLst>
          </p:cNvPr>
          <p:cNvSpPr txBox="1"/>
          <p:nvPr/>
        </p:nvSpPr>
        <p:spPr>
          <a:xfrm>
            <a:off x="6337098" y="4787333"/>
            <a:ext cx="27698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12÷3×5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4B99BF5-7BCB-3195-E424-DD3EF584A232}"/>
              </a:ext>
            </a:extLst>
          </p:cNvPr>
          <p:cNvSpPr txBox="1"/>
          <p:nvPr/>
        </p:nvSpPr>
        <p:spPr>
          <a:xfrm>
            <a:off x="9114958" y="4776451"/>
            <a:ext cx="27698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15÷3×5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85F24B7-3F67-9798-81D0-8485C1B7B9D2}"/>
              </a:ext>
            </a:extLst>
          </p:cNvPr>
          <p:cNvSpPr txBox="1"/>
          <p:nvPr/>
        </p:nvSpPr>
        <p:spPr>
          <a:xfrm>
            <a:off x="6337098" y="5616526"/>
            <a:ext cx="27698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21÷3×5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114F116-0F4C-C714-A7B0-AEF761EFEE4F}"/>
              </a:ext>
            </a:extLst>
          </p:cNvPr>
          <p:cNvSpPr txBox="1"/>
          <p:nvPr/>
        </p:nvSpPr>
        <p:spPr>
          <a:xfrm>
            <a:off x="9114958" y="5605644"/>
            <a:ext cx="27698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27÷3×5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78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5B4BF3E-8564-90AC-1455-D4333E689220}"/>
              </a:ext>
            </a:extLst>
          </p:cNvPr>
          <p:cNvSpPr txBox="1"/>
          <p:nvPr/>
        </p:nvSpPr>
        <p:spPr>
          <a:xfrm>
            <a:off x="778250" y="279425"/>
            <a:ext cx="6520069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FE00E4B-BD57-0D93-660D-7051E7D81B7F}"/>
              </a:ext>
            </a:extLst>
          </p:cNvPr>
          <p:cNvSpPr txBox="1"/>
          <p:nvPr/>
        </p:nvSpPr>
        <p:spPr>
          <a:xfrm>
            <a:off x="1154279" y="1105040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32+47-28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89031FF-D0AB-0DAA-F378-E6D431BF8BD2}"/>
              </a:ext>
            </a:extLst>
          </p:cNvPr>
          <p:cNvSpPr txBox="1"/>
          <p:nvPr/>
        </p:nvSpPr>
        <p:spPr>
          <a:xfrm>
            <a:off x="4573343" y="1105040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95-48-15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1B8B7F2-B3F5-1E7E-DED8-8FA047E26413}"/>
              </a:ext>
            </a:extLst>
          </p:cNvPr>
          <p:cNvSpPr txBox="1"/>
          <p:nvPr/>
        </p:nvSpPr>
        <p:spPr>
          <a:xfrm>
            <a:off x="7992407" y="1105040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87-13+56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244A2E1-29C4-4EBE-A740-D089FA4A635E}"/>
              </a:ext>
            </a:extLst>
          </p:cNvPr>
          <p:cNvSpPr txBox="1"/>
          <p:nvPr/>
        </p:nvSpPr>
        <p:spPr>
          <a:xfrm>
            <a:off x="1249529" y="3502694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2×2×5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65D57EE-EE77-D741-263D-5A5F64F3D3E0}"/>
              </a:ext>
            </a:extLst>
          </p:cNvPr>
          <p:cNvSpPr txBox="1"/>
          <p:nvPr/>
        </p:nvSpPr>
        <p:spPr>
          <a:xfrm>
            <a:off x="4668593" y="3502694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42÷7÷2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6300C6E-FA7F-87CB-31E6-69B38D223F08}"/>
              </a:ext>
            </a:extLst>
          </p:cNvPr>
          <p:cNvSpPr txBox="1"/>
          <p:nvPr/>
        </p:nvSpPr>
        <p:spPr>
          <a:xfrm>
            <a:off x="8087657" y="3502694"/>
            <a:ext cx="3127513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64÷8×7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F4F2ED6-668C-D3FC-49A5-27B8E493D521}"/>
              </a:ext>
            </a:extLst>
          </p:cNvPr>
          <p:cNvSpPr txBox="1"/>
          <p:nvPr/>
        </p:nvSpPr>
        <p:spPr>
          <a:xfrm>
            <a:off x="853203" y="1837314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79</a:t>
            </a:r>
            <a:r>
              <a:rPr lang="en-US" altLang="zh-CN" sz="4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-28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9EB39B-5159-8E8B-79BD-EF6A92C7E7E9}"/>
              </a:ext>
            </a:extLst>
          </p:cNvPr>
          <p:cNvSpPr txBox="1"/>
          <p:nvPr/>
        </p:nvSpPr>
        <p:spPr>
          <a:xfrm>
            <a:off x="853203" y="2603329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=51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86F7810-AA54-44C1-86E6-F25941A89782}"/>
              </a:ext>
            </a:extLst>
          </p:cNvPr>
          <p:cNvSpPr txBox="1"/>
          <p:nvPr/>
        </p:nvSpPr>
        <p:spPr>
          <a:xfrm>
            <a:off x="4281792" y="1859298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-15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66E0E1B-ACB6-9EDD-53A8-E25E4F13BFEA}"/>
              </a:ext>
            </a:extLst>
          </p:cNvPr>
          <p:cNvSpPr txBox="1"/>
          <p:nvPr/>
        </p:nvSpPr>
        <p:spPr>
          <a:xfrm>
            <a:off x="4281792" y="2625313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=32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9749986-E256-D510-80CA-76145BD980E1}"/>
              </a:ext>
            </a:extLst>
          </p:cNvPr>
          <p:cNvSpPr txBox="1"/>
          <p:nvPr/>
        </p:nvSpPr>
        <p:spPr>
          <a:xfrm>
            <a:off x="7710381" y="1835749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74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+56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63BB173-40C8-67CE-BA2C-A241DC882A85}"/>
              </a:ext>
            </a:extLst>
          </p:cNvPr>
          <p:cNvSpPr txBox="1"/>
          <p:nvPr/>
        </p:nvSpPr>
        <p:spPr>
          <a:xfrm>
            <a:off x="7710381" y="2601764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=130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71F4314-A230-035C-8843-C7FF18BDCB94}"/>
              </a:ext>
            </a:extLst>
          </p:cNvPr>
          <p:cNvSpPr txBox="1"/>
          <p:nvPr/>
        </p:nvSpPr>
        <p:spPr>
          <a:xfrm>
            <a:off x="853203" y="4295937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×5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1FE4D2F-238C-9E95-9338-CCDE42C21CB8}"/>
              </a:ext>
            </a:extLst>
          </p:cNvPr>
          <p:cNvSpPr txBox="1"/>
          <p:nvPr/>
        </p:nvSpPr>
        <p:spPr>
          <a:xfrm>
            <a:off x="853203" y="5061952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2893306-4BFE-29D7-3D76-ED3159BA4B87}"/>
              </a:ext>
            </a:extLst>
          </p:cNvPr>
          <p:cNvSpPr txBox="1"/>
          <p:nvPr/>
        </p:nvSpPr>
        <p:spPr>
          <a:xfrm>
            <a:off x="4377042" y="4382111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D309C5A-9C03-6A02-5977-6EFEF91C47E4}"/>
              </a:ext>
            </a:extLst>
          </p:cNvPr>
          <p:cNvSpPr txBox="1"/>
          <p:nvPr/>
        </p:nvSpPr>
        <p:spPr>
          <a:xfrm>
            <a:off x="4377042" y="5148126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AB3C599-312E-DB0A-8E59-0C07FFF0B44E}"/>
              </a:ext>
            </a:extLst>
          </p:cNvPr>
          <p:cNvSpPr txBox="1"/>
          <p:nvPr/>
        </p:nvSpPr>
        <p:spPr>
          <a:xfrm>
            <a:off x="7900881" y="4364901"/>
            <a:ext cx="3127513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×7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DFF7041-CF5B-71EB-3168-4D253999F2EE}"/>
              </a:ext>
            </a:extLst>
          </p:cNvPr>
          <p:cNvSpPr txBox="1"/>
          <p:nvPr/>
        </p:nvSpPr>
        <p:spPr>
          <a:xfrm>
            <a:off x="7900881" y="5130916"/>
            <a:ext cx="312751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=56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C0DB19B-AC5C-9F22-8E39-96FC87CA8B92}"/>
              </a:ext>
            </a:extLst>
          </p:cNvPr>
          <p:cNvSpPr txBox="1"/>
          <p:nvPr/>
        </p:nvSpPr>
        <p:spPr>
          <a:xfrm>
            <a:off x="3394174" y="455648"/>
            <a:ext cx="8125380" cy="6935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同级运算，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从左往右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的运算顺序</a:t>
            </a:r>
          </a:p>
        </p:txBody>
      </p:sp>
    </p:spTree>
    <p:extLst>
      <p:ext uri="{BB962C8B-B14F-4D97-AF65-F5344CB8AC3E}">
        <p14:creationId xmlns:p14="http://schemas.microsoft.com/office/powerpoint/2010/main" val="343768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B094C92-06F4-4073-6B23-9ED2283E2619}"/>
              </a:ext>
            </a:extLst>
          </p:cNvPr>
          <p:cNvSpPr txBox="1"/>
          <p:nvPr/>
        </p:nvSpPr>
        <p:spPr>
          <a:xfrm>
            <a:off x="1025360" y="447479"/>
            <a:ext cx="9841585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故事书和科技书一共有多少本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18E087E-4365-2B24-79D3-D5B72DAD7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2660" y="1503303"/>
            <a:ext cx="7315360" cy="289724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769630E-E4B0-FAE5-C2A4-6435C86B728B}"/>
              </a:ext>
            </a:extLst>
          </p:cNvPr>
          <p:cNvSpPr txBox="1"/>
          <p:nvPr/>
        </p:nvSpPr>
        <p:spPr>
          <a:xfrm>
            <a:off x="5046335" y="4638675"/>
            <a:ext cx="7058025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先求什么，后求什么？如何列式？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95ABA54-EA23-D515-B145-062CC8AC192B}"/>
              </a:ext>
            </a:extLst>
          </p:cNvPr>
          <p:cNvSpPr txBox="1"/>
          <p:nvPr/>
        </p:nvSpPr>
        <p:spPr>
          <a:xfrm>
            <a:off x="1943100" y="1802728"/>
            <a:ext cx="592455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42-6+42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8A2D5C8-1B7F-0443-8D52-60B929EFC9E3}"/>
              </a:ext>
            </a:extLst>
          </p:cNvPr>
          <p:cNvSpPr txBox="1"/>
          <p:nvPr/>
        </p:nvSpPr>
        <p:spPr>
          <a:xfrm>
            <a:off x="1600385" y="2552853"/>
            <a:ext cx="592455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=36+42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12819F7-5D22-EE59-5375-21AE06F6C5D2}"/>
              </a:ext>
            </a:extLst>
          </p:cNvPr>
          <p:cNvSpPr txBox="1"/>
          <p:nvPr/>
        </p:nvSpPr>
        <p:spPr>
          <a:xfrm>
            <a:off x="1600385" y="3423511"/>
            <a:ext cx="592455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=78</a:t>
            </a: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（本）</a:t>
            </a:r>
          </a:p>
        </p:txBody>
      </p:sp>
    </p:spTree>
    <p:extLst>
      <p:ext uri="{BB962C8B-B14F-4D97-AF65-F5344CB8AC3E}">
        <p14:creationId xmlns:p14="http://schemas.microsoft.com/office/powerpoint/2010/main" val="222253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10C85EB5-8357-E7B3-D39E-F2661F2EBD6A}"/>
              </a:ext>
            </a:extLst>
          </p:cNvPr>
          <p:cNvSpPr/>
          <p:nvPr/>
        </p:nvSpPr>
        <p:spPr bwMode="auto">
          <a:xfrm>
            <a:off x="7840178" y="3679461"/>
            <a:ext cx="3780600" cy="23819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6AD5D988-7ABF-305D-3771-09FC1360E20B}"/>
              </a:ext>
            </a:extLst>
          </p:cNvPr>
          <p:cNvSpPr/>
          <p:nvPr/>
        </p:nvSpPr>
        <p:spPr bwMode="auto">
          <a:xfrm>
            <a:off x="7827044" y="1084142"/>
            <a:ext cx="3780600" cy="23819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EF52E1AE-8255-46AA-2ECD-4A29EF0F4A00}"/>
              </a:ext>
            </a:extLst>
          </p:cNvPr>
          <p:cNvSpPr/>
          <p:nvPr/>
        </p:nvSpPr>
        <p:spPr bwMode="auto">
          <a:xfrm>
            <a:off x="4256034" y="3676833"/>
            <a:ext cx="3267075" cy="23819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156226B8-A795-A7FC-B3F5-2A039C8D674D}"/>
              </a:ext>
            </a:extLst>
          </p:cNvPr>
          <p:cNvSpPr/>
          <p:nvPr/>
        </p:nvSpPr>
        <p:spPr bwMode="auto">
          <a:xfrm>
            <a:off x="372900" y="3676833"/>
            <a:ext cx="3267075" cy="23819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42DF4A43-2143-A2AF-5370-89E10F16B2D9}"/>
              </a:ext>
            </a:extLst>
          </p:cNvPr>
          <p:cNvSpPr/>
          <p:nvPr/>
        </p:nvSpPr>
        <p:spPr bwMode="auto">
          <a:xfrm>
            <a:off x="4249575" y="1054821"/>
            <a:ext cx="3267075" cy="23819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10D70455-E775-59D6-C7DE-9900C32BCFCA}"/>
              </a:ext>
            </a:extLst>
          </p:cNvPr>
          <p:cNvSpPr/>
          <p:nvPr/>
        </p:nvSpPr>
        <p:spPr bwMode="auto">
          <a:xfrm>
            <a:off x="361950" y="1047086"/>
            <a:ext cx="3267075" cy="23819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9DB737B-473E-ED76-DD8D-BE8F84F42D2D}"/>
              </a:ext>
            </a:extLst>
          </p:cNvPr>
          <p:cNvSpPr txBox="1"/>
          <p:nvPr/>
        </p:nvSpPr>
        <p:spPr>
          <a:xfrm>
            <a:off x="666042" y="237583"/>
            <a:ext cx="7712765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DA31152-AC2B-60C4-8293-B35CCEA2CF5F}"/>
              </a:ext>
            </a:extLst>
          </p:cNvPr>
          <p:cNvSpPr txBox="1"/>
          <p:nvPr/>
        </p:nvSpPr>
        <p:spPr>
          <a:xfrm>
            <a:off x="936587" y="927888"/>
            <a:ext cx="36576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405+4×7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7895821-E6EC-6E9C-337B-0779F9B97423}"/>
              </a:ext>
            </a:extLst>
          </p:cNvPr>
          <p:cNvSpPr txBox="1"/>
          <p:nvPr/>
        </p:nvSpPr>
        <p:spPr>
          <a:xfrm>
            <a:off x="4811550" y="920385"/>
            <a:ext cx="3176594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114-4×6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370C08D-3B24-7DB1-62B8-04337E28B7B4}"/>
              </a:ext>
            </a:extLst>
          </p:cNvPr>
          <p:cNvSpPr txBox="1"/>
          <p:nvPr/>
        </p:nvSpPr>
        <p:spPr>
          <a:xfrm>
            <a:off x="8106013" y="927887"/>
            <a:ext cx="36576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63÷9+8×4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EF9552C-674C-7EC6-7584-F9D304C51C09}"/>
              </a:ext>
            </a:extLst>
          </p:cNvPr>
          <p:cNvSpPr txBox="1"/>
          <p:nvPr/>
        </p:nvSpPr>
        <p:spPr>
          <a:xfrm>
            <a:off x="936587" y="3523192"/>
            <a:ext cx="36576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36÷6×5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DEBAC08-4794-FA7C-59CA-D9814694BC4A}"/>
              </a:ext>
            </a:extLst>
          </p:cNvPr>
          <p:cNvSpPr txBox="1"/>
          <p:nvPr/>
        </p:nvSpPr>
        <p:spPr>
          <a:xfrm>
            <a:off x="4811550" y="3515689"/>
            <a:ext cx="36576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72-81÷9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3064FE3-0D9B-A91D-E408-2150628A81C9}"/>
              </a:ext>
            </a:extLst>
          </p:cNvPr>
          <p:cNvSpPr txBox="1"/>
          <p:nvPr/>
        </p:nvSpPr>
        <p:spPr>
          <a:xfrm>
            <a:off x="8106013" y="3523191"/>
            <a:ext cx="36576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5×9+6×8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38339F4-1A49-7153-97CD-91FB46E44A84}"/>
              </a:ext>
            </a:extLst>
          </p:cNvPr>
          <p:cNvSpPr txBox="1"/>
          <p:nvPr/>
        </p:nvSpPr>
        <p:spPr>
          <a:xfrm>
            <a:off x="523875" y="1722452"/>
            <a:ext cx="4619625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=405+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3D01604-B107-0B98-7136-4A53C012BEDD}"/>
              </a:ext>
            </a:extLst>
          </p:cNvPr>
          <p:cNvSpPr txBox="1"/>
          <p:nvPr/>
        </p:nvSpPr>
        <p:spPr>
          <a:xfrm>
            <a:off x="523875" y="2562932"/>
            <a:ext cx="4619625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=433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D641FD5-F8A6-5130-4FFD-5B37BAD53CE3}"/>
              </a:ext>
            </a:extLst>
          </p:cNvPr>
          <p:cNvSpPr txBox="1"/>
          <p:nvPr/>
        </p:nvSpPr>
        <p:spPr>
          <a:xfrm>
            <a:off x="4496513" y="1700635"/>
            <a:ext cx="4619625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=114-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2349449-A82D-F357-4C59-FB5D0277073B}"/>
              </a:ext>
            </a:extLst>
          </p:cNvPr>
          <p:cNvSpPr txBox="1"/>
          <p:nvPr/>
        </p:nvSpPr>
        <p:spPr>
          <a:xfrm>
            <a:off x="4496513" y="2541115"/>
            <a:ext cx="4619625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=90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F957274-CF77-F581-1705-21D613E91F1E}"/>
              </a:ext>
            </a:extLst>
          </p:cNvPr>
          <p:cNvSpPr txBox="1"/>
          <p:nvPr/>
        </p:nvSpPr>
        <p:spPr>
          <a:xfrm>
            <a:off x="7806569" y="1722452"/>
            <a:ext cx="4619625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07183F1-7DD0-82C0-0347-A4CF69B1BB51}"/>
              </a:ext>
            </a:extLst>
          </p:cNvPr>
          <p:cNvSpPr txBox="1"/>
          <p:nvPr/>
        </p:nvSpPr>
        <p:spPr>
          <a:xfrm>
            <a:off x="7806569" y="2562932"/>
            <a:ext cx="4619625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=39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49E2F74-60CB-8AB4-D0A2-38BBD9090BC1}"/>
              </a:ext>
            </a:extLst>
          </p:cNvPr>
          <p:cNvSpPr txBox="1"/>
          <p:nvPr/>
        </p:nvSpPr>
        <p:spPr>
          <a:xfrm>
            <a:off x="523875" y="4417090"/>
            <a:ext cx="4619625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×5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81607B9-6CD5-836E-2627-87B68CD7C657}"/>
              </a:ext>
            </a:extLst>
          </p:cNvPr>
          <p:cNvSpPr txBox="1"/>
          <p:nvPr/>
        </p:nvSpPr>
        <p:spPr>
          <a:xfrm>
            <a:off x="523875" y="5257570"/>
            <a:ext cx="4619625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4CD5C77-1F26-AB2E-D94E-919154B2DFEF}"/>
              </a:ext>
            </a:extLst>
          </p:cNvPr>
          <p:cNvSpPr txBox="1"/>
          <p:nvPr/>
        </p:nvSpPr>
        <p:spPr>
          <a:xfrm>
            <a:off x="4496513" y="4284081"/>
            <a:ext cx="4619625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=72-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367C91E-20F0-F656-D4D0-8CDA23454840}"/>
              </a:ext>
            </a:extLst>
          </p:cNvPr>
          <p:cNvSpPr txBox="1"/>
          <p:nvPr/>
        </p:nvSpPr>
        <p:spPr>
          <a:xfrm>
            <a:off x="4496513" y="5124561"/>
            <a:ext cx="2380537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=63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75EE9BB-9E65-0FE0-6FCC-544810844857}"/>
              </a:ext>
            </a:extLst>
          </p:cNvPr>
          <p:cNvSpPr txBox="1"/>
          <p:nvPr/>
        </p:nvSpPr>
        <p:spPr>
          <a:xfrm>
            <a:off x="7806569" y="4417090"/>
            <a:ext cx="4619625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A8877FB-61B7-36AF-6C73-CCA26C882E0A}"/>
              </a:ext>
            </a:extLst>
          </p:cNvPr>
          <p:cNvSpPr txBox="1"/>
          <p:nvPr/>
        </p:nvSpPr>
        <p:spPr>
          <a:xfrm>
            <a:off x="7806569" y="5257570"/>
            <a:ext cx="4619625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=93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668396D-0F14-3408-2D8D-CC2BE8A3A3A5}"/>
              </a:ext>
            </a:extLst>
          </p:cNvPr>
          <p:cNvSpPr txBox="1"/>
          <p:nvPr/>
        </p:nvSpPr>
        <p:spPr>
          <a:xfrm>
            <a:off x="806499" y="6152754"/>
            <a:ext cx="502360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同级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从左往右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的运算顺序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5C81383-14FB-EB41-9AF6-4F46DE59738C}"/>
              </a:ext>
            </a:extLst>
          </p:cNvPr>
          <p:cNvSpPr txBox="1"/>
          <p:nvPr/>
        </p:nvSpPr>
        <p:spPr>
          <a:xfrm>
            <a:off x="3318300" y="242881"/>
            <a:ext cx="661359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两级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运算，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先乘除后加减。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46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9" grpId="0" animBg="1"/>
      <p:bldP spid="31" grpId="0" animBg="1"/>
      <p:bldP spid="30" grpId="0" animBg="1"/>
      <p:bldP spid="28" grpId="0" animBg="1"/>
      <p:bldP spid="27" grpId="0" animBg="1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DE50D8D-C310-E4CA-036B-08BF75267407}"/>
              </a:ext>
            </a:extLst>
          </p:cNvPr>
          <p:cNvSpPr txBox="1"/>
          <p:nvPr/>
        </p:nvSpPr>
        <p:spPr>
          <a:xfrm>
            <a:off x="1117600" y="604823"/>
            <a:ext cx="9332686" cy="17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下面的计算对吗？如果不对，请改正过来。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CE1A25F-592F-7165-5889-EFF4A03F25CB}"/>
              </a:ext>
            </a:extLst>
          </p:cNvPr>
          <p:cNvSpPr txBox="1"/>
          <p:nvPr/>
        </p:nvSpPr>
        <p:spPr>
          <a:xfrm>
            <a:off x="1509486" y="2572657"/>
            <a:ext cx="3106057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36-13+7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698E620-0D3F-00C6-2108-F2C2D192AD63}"/>
              </a:ext>
            </a:extLst>
          </p:cNvPr>
          <p:cNvSpPr txBox="1"/>
          <p:nvPr/>
        </p:nvSpPr>
        <p:spPr>
          <a:xfrm>
            <a:off x="1117600" y="3420369"/>
            <a:ext cx="3106057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=36-20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FDA2762-63F5-D95E-B289-2A795C5D2178}"/>
              </a:ext>
            </a:extLst>
          </p:cNvPr>
          <p:cNvSpPr txBox="1"/>
          <p:nvPr/>
        </p:nvSpPr>
        <p:spPr>
          <a:xfrm>
            <a:off x="1117600" y="4266195"/>
            <a:ext cx="3106057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=16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578E92B-B4FD-E1D2-7ADF-2D007F7299B4}"/>
              </a:ext>
            </a:extLst>
          </p:cNvPr>
          <p:cNvSpPr txBox="1"/>
          <p:nvPr/>
        </p:nvSpPr>
        <p:spPr>
          <a:xfrm>
            <a:off x="4862288" y="2628232"/>
            <a:ext cx="3106057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7+14÷7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C004E1C-A7BE-F9EE-5F91-8143B736D9C6}"/>
              </a:ext>
            </a:extLst>
          </p:cNvPr>
          <p:cNvSpPr txBox="1"/>
          <p:nvPr/>
        </p:nvSpPr>
        <p:spPr>
          <a:xfrm>
            <a:off x="4504188" y="3529633"/>
            <a:ext cx="3106057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4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=21÷7</a:t>
            </a:r>
            <a:endParaRPr lang="zh-CN" altLang="en-US" dirty="0" err="1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E2C22BB-0BA0-C13F-9CDC-C5D9AA056743}"/>
              </a:ext>
            </a:extLst>
          </p:cNvPr>
          <p:cNvSpPr txBox="1"/>
          <p:nvPr/>
        </p:nvSpPr>
        <p:spPr>
          <a:xfrm>
            <a:off x="4495391" y="4305913"/>
            <a:ext cx="3106057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9BC3570-BBBC-87D4-3F1F-980CC063CB03}"/>
              </a:ext>
            </a:extLst>
          </p:cNvPr>
          <p:cNvSpPr txBox="1"/>
          <p:nvPr/>
        </p:nvSpPr>
        <p:spPr>
          <a:xfrm>
            <a:off x="8505372" y="2628232"/>
            <a:ext cx="3106057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18÷3×3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9637D64-4FE5-1A15-C533-5C27C8AB0FA2}"/>
              </a:ext>
            </a:extLst>
          </p:cNvPr>
          <p:cNvSpPr txBox="1"/>
          <p:nvPr/>
        </p:nvSpPr>
        <p:spPr>
          <a:xfrm>
            <a:off x="8258627" y="3529633"/>
            <a:ext cx="3106057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4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=18÷9</a:t>
            </a:r>
            <a:endParaRPr lang="zh-CN" altLang="en-US" dirty="0" err="1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02E58EB-A307-AA50-A25E-B496E04CC496}"/>
              </a:ext>
            </a:extLst>
          </p:cNvPr>
          <p:cNvSpPr txBox="1"/>
          <p:nvPr/>
        </p:nvSpPr>
        <p:spPr>
          <a:xfrm>
            <a:off x="8246202" y="4326643"/>
            <a:ext cx="3106057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F32C28C-DC6B-30F6-7569-203FC7C5C3A9}"/>
              </a:ext>
            </a:extLst>
          </p:cNvPr>
          <p:cNvGrpSpPr/>
          <p:nvPr/>
        </p:nvGrpSpPr>
        <p:grpSpPr>
          <a:xfrm>
            <a:off x="2516220" y="4340790"/>
            <a:ext cx="717840" cy="899640"/>
            <a:chOff x="1609605" y="3600135"/>
            <a:chExt cx="717840" cy="89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2" name="墨迹 11">
                  <a:extLst>
                    <a:ext uri="{FF2B5EF4-FFF2-40B4-BE49-F238E27FC236}">
                      <a16:creationId xmlns:a16="http://schemas.microsoft.com/office/drawing/2014/main" id="{CD65F068-2D25-F58A-4028-C7B0FA8B778F}"/>
                    </a:ext>
                  </a:extLst>
                </p14:cNvPr>
                <p14:cNvContentPartPr/>
                <p14:nvPr/>
              </p14:nvContentPartPr>
              <p14:xfrm>
                <a:off x="1667925" y="3600135"/>
                <a:ext cx="522720" cy="626040"/>
              </p14:xfrm>
            </p:contentPart>
          </mc:Choice>
          <mc:Fallback xmlns="">
            <p:pic>
              <p:nvPicPr>
                <p:cNvPr id="12" name="墨迹 11">
                  <a:extLst>
                    <a:ext uri="{FF2B5EF4-FFF2-40B4-BE49-F238E27FC236}">
                      <a16:creationId xmlns:a16="http://schemas.microsoft.com/office/drawing/2014/main" id="{CD65F068-2D25-F58A-4028-C7B0FA8B778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605285" y="3537135"/>
                  <a:ext cx="648360" cy="75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3" name="墨迹 12">
                  <a:extLst>
                    <a:ext uri="{FF2B5EF4-FFF2-40B4-BE49-F238E27FC236}">
                      <a16:creationId xmlns:a16="http://schemas.microsoft.com/office/drawing/2014/main" id="{A3684495-68DA-CE78-A353-E46DCAA50007}"/>
                    </a:ext>
                  </a:extLst>
                </p14:cNvPr>
                <p14:cNvContentPartPr/>
                <p14:nvPr/>
              </p14:nvContentPartPr>
              <p14:xfrm>
                <a:off x="1609605" y="3628935"/>
                <a:ext cx="717840" cy="870840"/>
              </p14:xfrm>
            </p:contentPart>
          </mc:Choice>
          <mc:Fallback xmlns="">
            <p:pic>
              <p:nvPicPr>
                <p:cNvPr id="13" name="墨迹 12">
                  <a:extLst>
                    <a:ext uri="{FF2B5EF4-FFF2-40B4-BE49-F238E27FC236}">
                      <a16:creationId xmlns:a16="http://schemas.microsoft.com/office/drawing/2014/main" id="{A3684495-68DA-CE78-A353-E46DCAA5000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546605" y="3565935"/>
                  <a:ext cx="843480" cy="99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5947DD1-FF39-E28B-F970-46EA1F531395}"/>
              </a:ext>
            </a:extLst>
          </p:cNvPr>
          <p:cNvGrpSpPr/>
          <p:nvPr/>
        </p:nvGrpSpPr>
        <p:grpSpPr>
          <a:xfrm>
            <a:off x="5485897" y="4657410"/>
            <a:ext cx="640800" cy="619560"/>
            <a:chOff x="5095845" y="3638295"/>
            <a:chExt cx="640800" cy="61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5" name="墨迹 14">
                  <a:extLst>
                    <a:ext uri="{FF2B5EF4-FFF2-40B4-BE49-F238E27FC236}">
                      <a16:creationId xmlns:a16="http://schemas.microsoft.com/office/drawing/2014/main" id="{A722C45F-6D2F-B71C-E172-029C3647779F}"/>
                    </a:ext>
                  </a:extLst>
                </p14:cNvPr>
                <p14:cNvContentPartPr/>
                <p14:nvPr/>
              </p14:nvContentPartPr>
              <p14:xfrm>
                <a:off x="5100165" y="3638295"/>
                <a:ext cx="567000" cy="500040"/>
              </p14:xfrm>
            </p:contentPart>
          </mc:Choice>
          <mc:Fallback xmlns="">
            <p:pic>
              <p:nvPicPr>
                <p:cNvPr id="15" name="墨迹 14">
                  <a:extLst>
                    <a:ext uri="{FF2B5EF4-FFF2-40B4-BE49-F238E27FC236}">
                      <a16:creationId xmlns:a16="http://schemas.microsoft.com/office/drawing/2014/main" id="{A722C45F-6D2F-B71C-E172-029C3647779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37525" y="3575295"/>
                  <a:ext cx="69264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6" name="墨迹 15">
                  <a:extLst>
                    <a:ext uri="{FF2B5EF4-FFF2-40B4-BE49-F238E27FC236}">
                      <a16:creationId xmlns:a16="http://schemas.microsoft.com/office/drawing/2014/main" id="{D2AB49E5-B74B-0667-418F-786F7316C859}"/>
                    </a:ext>
                  </a:extLst>
                </p14:cNvPr>
                <p14:cNvContentPartPr/>
                <p14:nvPr/>
              </p14:nvContentPartPr>
              <p14:xfrm>
                <a:off x="5095845" y="3695535"/>
                <a:ext cx="640800" cy="562320"/>
              </p14:xfrm>
            </p:contentPart>
          </mc:Choice>
          <mc:Fallback xmlns="">
            <p:pic>
              <p:nvPicPr>
                <p:cNvPr id="16" name="墨迹 15">
                  <a:extLst>
                    <a:ext uri="{FF2B5EF4-FFF2-40B4-BE49-F238E27FC236}">
                      <a16:creationId xmlns:a16="http://schemas.microsoft.com/office/drawing/2014/main" id="{D2AB49E5-B74B-0667-418F-786F7316C85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032845" y="3632535"/>
                  <a:ext cx="766440" cy="68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29311C2-65C6-45D6-2A89-94980714A27B}"/>
              </a:ext>
            </a:extLst>
          </p:cNvPr>
          <p:cNvGrpSpPr/>
          <p:nvPr/>
        </p:nvGrpSpPr>
        <p:grpSpPr>
          <a:xfrm>
            <a:off x="9114165" y="4628610"/>
            <a:ext cx="709560" cy="790200"/>
            <a:chOff x="10068525" y="3809655"/>
            <a:chExt cx="709560" cy="79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8" name="墨迹 17">
                  <a:extLst>
                    <a:ext uri="{FF2B5EF4-FFF2-40B4-BE49-F238E27FC236}">
                      <a16:creationId xmlns:a16="http://schemas.microsoft.com/office/drawing/2014/main" id="{B2F1DAA9-BF0B-A44D-1683-B1EC20AAFB5A}"/>
                    </a:ext>
                  </a:extLst>
                </p14:cNvPr>
                <p14:cNvContentPartPr/>
                <p14:nvPr/>
              </p14:nvContentPartPr>
              <p14:xfrm>
                <a:off x="10068525" y="3809655"/>
                <a:ext cx="476280" cy="739440"/>
              </p14:xfrm>
            </p:contentPart>
          </mc:Choice>
          <mc:Fallback xmlns="">
            <p:pic>
              <p:nvPicPr>
                <p:cNvPr id="18" name="墨迹 17">
                  <a:extLst>
                    <a:ext uri="{FF2B5EF4-FFF2-40B4-BE49-F238E27FC236}">
                      <a16:creationId xmlns:a16="http://schemas.microsoft.com/office/drawing/2014/main" id="{B2F1DAA9-BF0B-A44D-1683-B1EC20AAFB5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005525" y="3746655"/>
                  <a:ext cx="601920" cy="86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9" name="墨迹 18">
                  <a:extLst>
                    <a:ext uri="{FF2B5EF4-FFF2-40B4-BE49-F238E27FC236}">
                      <a16:creationId xmlns:a16="http://schemas.microsoft.com/office/drawing/2014/main" id="{E0D58D2B-D6AC-CBC2-FA63-DF8993FB72FF}"/>
                    </a:ext>
                  </a:extLst>
                </p14:cNvPr>
                <p14:cNvContentPartPr/>
                <p14:nvPr/>
              </p14:nvContentPartPr>
              <p14:xfrm>
                <a:off x="10181925" y="3971655"/>
                <a:ext cx="596160" cy="628200"/>
              </p14:xfrm>
            </p:contentPart>
          </mc:Choice>
          <mc:Fallback xmlns="">
            <p:pic>
              <p:nvPicPr>
                <p:cNvPr id="19" name="墨迹 18">
                  <a:extLst>
                    <a:ext uri="{FF2B5EF4-FFF2-40B4-BE49-F238E27FC236}">
                      <a16:creationId xmlns:a16="http://schemas.microsoft.com/office/drawing/2014/main" id="{E0D58D2B-D6AC-CBC2-FA63-DF8993FB72F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118925" y="3908655"/>
                  <a:ext cx="721800" cy="753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C6CB2914-8996-0CE3-7EA6-62D765988DD3}"/>
              </a:ext>
            </a:extLst>
          </p:cNvPr>
          <p:cNvSpPr txBox="1"/>
          <p:nvPr/>
        </p:nvSpPr>
        <p:spPr>
          <a:xfrm>
            <a:off x="1074063" y="3416811"/>
            <a:ext cx="3106057" cy="901401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+7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325426B-A778-081B-46B3-92B99CFB0263}"/>
              </a:ext>
            </a:extLst>
          </p:cNvPr>
          <p:cNvSpPr txBox="1"/>
          <p:nvPr/>
        </p:nvSpPr>
        <p:spPr>
          <a:xfrm>
            <a:off x="1083403" y="4263517"/>
            <a:ext cx="3106057" cy="901401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D5D17CA-BD20-8FE7-2FED-E43357D60BB2}"/>
              </a:ext>
            </a:extLst>
          </p:cNvPr>
          <p:cNvSpPr txBox="1"/>
          <p:nvPr/>
        </p:nvSpPr>
        <p:spPr>
          <a:xfrm>
            <a:off x="752475" y="5469585"/>
            <a:ext cx="2962275" cy="107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同级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从左往右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的运算顺序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A42EAA4-4C3D-B5CF-5A86-9F6924B76E85}"/>
              </a:ext>
            </a:extLst>
          </p:cNvPr>
          <p:cNvSpPr txBox="1"/>
          <p:nvPr/>
        </p:nvSpPr>
        <p:spPr>
          <a:xfrm>
            <a:off x="4223657" y="5469585"/>
            <a:ext cx="2962275" cy="107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两级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先乘除后加减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的运算顺序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F67FC44-0368-FB33-E7DF-396240532887}"/>
              </a:ext>
            </a:extLst>
          </p:cNvPr>
          <p:cNvSpPr txBox="1"/>
          <p:nvPr/>
        </p:nvSpPr>
        <p:spPr>
          <a:xfrm>
            <a:off x="8149036" y="5466284"/>
            <a:ext cx="2962275" cy="107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同级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从左往右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的运算顺序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8C0EC0A-EB0F-84A4-B918-394E9A02C281}"/>
              </a:ext>
            </a:extLst>
          </p:cNvPr>
          <p:cNvSpPr txBox="1"/>
          <p:nvPr/>
        </p:nvSpPr>
        <p:spPr>
          <a:xfrm>
            <a:off x="4460651" y="3585208"/>
            <a:ext cx="3106057" cy="901401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=7+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D9330D3-12CB-DF4D-5B99-DF25185C2DB6}"/>
              </a:ext>
            </a:extLst>
          </p:cNvPr>
          <p:cNvSpPr txBox="1"/>
          <p:nvPr/>
        </p:nvSpPr>
        <p:spPr>
          <a:xfrm>
            <a:off x="4451311" y="4372309"/>
            <a:ext cx="3106057" cy="901401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77C7B07-F9C4-FAFF-010E-9B5B321812BD}"/>
              </a:ext>
            </a:extLst>
          </p:cNvPr>
          <p:cNvSpPr txBox="1"/>
          <p:nvPr/>
        </p:nvSpPr>
        <p:spPr>
          <a:xfrm>
            <a:off x="8193325" y="3582689"/>
            <a:ext cx="3106057" cy="901401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43391A9-D82D-BAB5-195B-80FAF0F126ED}"/>
              </a:ext>
            </a:extLst>
          </p:cNvPr>
          <p:cNvSpPr txBox="1"/>
          <p:nvPr/>
        </p:nvSpPr>
        <p:spPr>
          <a:xfrm>
            <a:off x="8180900" y="4379699"/>
            <a:ext cx="3106057" cy="901401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=18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36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A88F076-0DBE-A388-F90F-364F9798F026}"/>
              </a:ext>
            </a:extLst>
          </p:cNvPr>
          <p:cNvSpPr txBox="1"/>
          <p:nvPr/>
        </p:nvSpPr>
        <p:spPr>
          <a:xfrm>
            <a:off x="658230" y="316629"/>
            <a:ext cx="6284686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看图列式计算。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31A54C9-14C1-CD6E-67F8-F06C8A4A055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2574" y="864125"/>
            <a:ext cx="8146852" cy="349499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99BFE3-D8E8-4332-5E09-A8D15BA981D2}"/>
              </a:ext>
            </a:extLst>
          </p:cNvPr>
          <p:cNvSpPr txBox="1"/>
          <p:nvPr/>
        </p:nvSpPr>
        <p:spPr>
          <a:xfrm>
            <a:off x="3685881" y="4232635"/>
            <a:ext cx="2941163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25+8×4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3B34B18-ACD1-E4F9-547D-A837D7082AE7}"/>
              </a:ext>
            </a:extLst>
          </p:cNvPr>
          <p:cNvSpPr txBox="1"/>
          <p:nvPr/>
        </p:nvSpPr>
        <p:spPr>
          <a:xfrm>
            <a:off x="3327662" y="4906616"/>
            <a:ext cx="2941163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=25+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35DA292-1742-F447-F25C-E0481DFBAD1C}"/>
              </a:ext>
            </a:extLst>
          </p:cNvPr>
          <p:cNvSpPr txBox="1"/>
          <p:nvPr/>
        </p:nvSpPr>
        <p:spPr>
          <a:xfrm>
            <a:off x="3327661" y="5647472"/>
            <a:ext cx="2941163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=57(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10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607530C-FF81-513C-FFB3-13FEB96C4598}"/>
              </a:ext>
            </a:extLst>
          </p:cNvPr>
          <p:cNvSpPr txBox="1"/>
          <p:nvPr/>
        </p:nvSpPr>
        <p:spPr>
          <a:xfrm>
            <a:off x="297543" y="1161143"/>
            <a:ext cx="11596914" cy="3588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zh-CN" altLang="en-US" sz="6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里填上“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&gt;”“&lt;”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“=”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4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15+25÷5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6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       12+54÷6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6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○ 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21-5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9×7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53</a:t>
            </a:r>
            <a:r>
              <a:rPr lang="en-US" altLang="zh-CN" sz="6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         24÷8×3</a:t>
            </a:r>
            <a:r>
              <a:rPr lang="zh-CN" altLang="zh-CN" sz="66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32-24÷4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20F6264-587D-A402-B04A-FF31D9860B40}"/>
              </a:ext>
            </a:extLst>
          </p:cNvPr>
          <p:cNvSpPr txBox="1"/>
          <p:nvPr/>
        </p:nvSpPr>
        <p:spPr>
          <a:xfrm>
            <a:off x="3101419" y="2535101"/>
            <a:ext cx="803425" cy="8938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4AD1A46-DD09-C7CC-B0E0-531C34613A56}"/>
              </a:ext>
            </a:extLst>
          </p:cNvPr>
          <p:cNvSpPr txBox="1"/>
          <p:nvPr/>
        </p:nvSpPr>
        <p:spPr>
          <a:xfrm>
            <a:off x="8305013" y="2535100"/>
            <a:ext cx="803425" cy="8938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FDB1B8C-7389-FBE0-F71F-E9E6A124F258}"/>
              </a:ext>
            </a:extLst>
          </p:cNvPr>
          <p:cNvSpPr txBox="1"/>
          <p:nvPr/>
        </p:nvSpPr>
        <p:spPr>
          <a:xfrm>
            <a:off x="2828042" y="3749289"/>
            <a:ext cx="803425" cy="8938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7D6B862-9F88-DA24-67A1-05C8F138E132}"/>
              </a:ext>
            </a:extLst>
          </p:cNvPr>
          <p:cNvSpPr txBox="1"/>
          <p:nvPr/>
        </p:nvSpPr>
        <p:spPr>
          <a:xfrm>
            <a:off x="8229598" y="3720299"/>
            <a:ext cx="803425" cy="8938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</a:p>
        </p:txBody>
      </p:sp>
    </p:spTree>
    <p:extLst>
      <p:ext uri="{BB962C8B-B14F-4D97-AF65-F5344CB8AC3E}">
        <p14:creationId xmlns:p14="http://schemas.microsoft.com/office/powerpoint/2010/main" val="129021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394A068-CF2E-1A3B-D1EE-9E844980AEF9}"/>
              </a:ext>
            </a:extLst>
          </p:cNvPr>
          <p:cNvSpPr txBox="1"/>
          <p:nvPr/>
        </p:nvSpPr>
        <p:spPr>
          <a:xfrm>
            <a:off x="783772" y="434671"/>
            <a:ext cx="81280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先填空，再列综合算式。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DC3C8F5-46D4-A637-7F27-B4616539251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9939" y="1228838"/>
            <a:ext cx="4191489" cy="425052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FF2FF77-1142-6E2B-05CD-F05446F082C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87340" y="1075248"/>
            <a:ext cx="4048863" cy="44577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EE3C82C-94F4-6A55-1C01-C36CD8D647CE}"/>
              </a:ext>
            </a:extLst>
          </p:cNvPr>
          <p:cNvSpPr txBox="1"/>
          <p:nvPr/>
        </p:nvSpPr>
        <p:spPr>
          <a:xfrm>
            <a:off x="526880" y="5479362"/>
            <a:ext cx="601906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算式：</a:t>
            </a:r>
            <a:r>
              <a:rPr lang="en-US" altLang="zh-CN" sz="48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————————</a:t>
            </a:r>
            <a:r>
              <a:rPr lang="zh-CN" altLang="en-US" sz="48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9127C34-117B-F545-6058-1EFCAF935EDE}"/>
              </a:ext>
            </a:extLst>
          </p:cNvPr>
          <p:cNvSpPr txBox="1"/>
          <p:nvPr/>
        </p:nvSpPr>
        <p:spPr>
          <a:xfrm>
            <a:off x="6172937" y="5479362"/>
            <a:ext cx="6019063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算式：</a:t>
            </a:r>
            <a:r>
              <a:rPr lang="en-US" altLang="zh-CN" sz="48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————————</a:t>
            </a:r>
            <a:r>
              <a:rPr lang="zh-CN" altLang="en-US" sz="48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2F27AAC-A5CC-3307-4821-BE73F08565E1}"/>
              </a:ext>
            </a:extLst>
          </p:cNvPr>
          <p:cNvSpPr txBox="1"/>
          <p:nvPr/>
        </p:nvSpPr>
        <p:spPr>
          <a:xfrm>
            <a:off x="3536411" y="2903399"/>
            <a:ext cx="800219" cy="9014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4B3A4D-48B1-2449-E8D0-351CC1441A38}"/>
              </a:ext>
            </a:extLst>
          </p:cNvPr>
          <p:cNvSpPr txBox="1"/>
          <p:nvPr/>
        </p:nvSpPr>
        <p:spPr>
          <a:xfrm>
            <a:off x="2565450" y="4411687"/>
            <a:ext cx="800219" cy="9014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AA7AEA7-30E8-F4D4-157D-D63957015DDB}"/>
              </a:ext>
            </a:extLst>
          </p:cNvPr>
          <p:cNvSpPr txBox="1"/>
          <p:nvPr/>
        </p:nvSpPr>
        <p:spPr>
          <a:xfrm>
            <a:off x="9182468" y="2978299"/>
            <a:ext cx="492443" cy="9014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BD0E815-48D0-93DA-2DED-E3C2665E354B}"/>
              </a:ext>
            </a:extLst>
          </p:cNvPr>
          <p:cNvSpPr txBox="1"/>
          <p:nvPr/>
        </p:nvSpPr>
        <p:spPr>
          <a:xfrm>
            <a:off x="8215248" y="4411687"/>
            <a:ext cx="492443" cy="9014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A3F5167-BDB5-6C63-14A2-F29E337C72E8}"/>
              </a:ext>
            </a:extLst>
          </p:cNvPr>
          <p:cNvSpPr txBox="1"/>
          <p:nvPr/>
        </p:nvSpPr>
        <p:spPr>
          <a:xfrm>
            <a:off x="2585420" y="5372127"/>
            <a:ext cx="4059067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5×6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FB157B5-F2AA-E00E-90F9-DEBB35C46932}"/>
              </a:ext>
            </a:extLst>
          </p:cNvPr>
          <p:cNvSpPr txBox="1"/>
          <p:nvPr/>
        </p:nvSpPr>
        <p:spPr>
          <a:xfrm>
            <a:off x="8013934" y="5372126"/>
            <a:ext cx="4059067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21÷(43-36)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94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C92AF8D-69AB-263E-0160-C68047A7A2E0}"/>
              </a:ext>
            </a:extLst>
          </p:cNvPr>
          <p:cNvSpPr txBox="1"/>
          <p:nvPr/>
        </p:nvSpPr>
        <p:spPr>
          <a:xfrm>
            <a:off x="882698" y="452393"/>
            <a:ext cx="11601402" cy="389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</a:t>
            </a:r>
            <a:r>
              <a:rPr lang="zh-CN" altLang="en-US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先想一想下面各题的运算顺序，再计算。</a:t>
            </a:r>
            <a:endParaRPr lang="en-US" altLang="zh-CN" sz="4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238</a:t>
            </a:r>
            <a:r>
              <a:rPr lang="zh-CN" altLang="en-US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(112+23)      4×</a:t>
            </a:r>
            <a:r>
              <a:rPr lang="en-US" altLang="zh-CN" sz="4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49÷7)       18÷6×4</a:t>
            </a:r>
          </a:p>
          <a:p>
            <a:pPr algn="l">
              <a:lnSpc>
                <a:spcPct val="120000"/>
              </a:lnSpc>
            </a:pPr>
            <a:endParaRPr lang="en-US" altLang="zh-CN" sz="4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4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(25+17 )÷6         160+5×9         (387</a:t>
            </a:r>
            <a:r>
              <a:rPr lang="zh-CN" altLang="en-US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323)÷8</a:t>
            </a:r>
            <a:endParaRPr lang="zh-CN" altLang="en-US" sz="42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4ACF0BB-D64E-9172-4A4F-4B275D4605D9}"/>
              </a:ext>
            </a:extLst>
          </p:cNvPr>
          <p:cNvSpPr txBox="1"/>
          <p:nvPr/>
        </p:nvSpPr>
        <p:spPr>
          <a:xfrm>
            <a:off x="546624" y="1978199"/>
            <a:ext cx="4524866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=238</a:t>
            </a:r>
            <a:r>
              <a:rPr lang="zh-CN" altLang="en-US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135</a:t>
            </a:r>
            <a:endParaRPr lang="zh-CN" altLang="en-US" sz="42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4B00D83-5073-C057-C186-2F34D27D4217}"/>
              </a:ext>
            </a:extLst>
          </p:cNvPr>
          <p:cNvSpPr txBox="1"/>
          <p:nvPr/>
        </p:nvSpPr>
        <p:spPr>
          <a:xfrm>
            <a:off x="546623" y="2719055"/>
            <a:ext cx="2941163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=103</a:t>
            </a:r>
            <a:endParaRPr lang="zh-CN" altLang="en-US" sz="42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6D21E8F-DCAA-380F-ED81-A060BD759043}"/>
              </a:ext>
            </a:extLst>
          </p:cNvPr>
          <p:cNvSpPr txBox="1"/>
          <p:nvPr/>
        </p:nvSpPr>
        <p:spPr>
          <a:xfrm>
            <a:off x="4725694" y="1974498"/>
            <a:ext cx="4524866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=4×</a:t>
            </a:r>
            <a:r>
              <a:rPr lang="en-US" altLang="zh-CN" sz="4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42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E5DCB69-2F8B-D2F4-637C-F0F7A681025F}"/>
              </a:ext>
            </a:extLst>
          </p:cNvPr>
          <p:cNvSpPr txBox="1"/>
          <p:nvPr/>
        </p:nvSpPr>
        <p:spPr>
          <a:xfrm>
            <a:off x="4725693" y="2715354"/>
            <a:ext cx="2941163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=28</a:t>
            </a:r>
            <a:endParaRPr lang="zh-CN" altLang="en-US" sz="42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7F6F0CE-2A36-97D4-8035-3A4E2B6EE896}"/>
              </a:ext>
            </a:extLst>
          </p:cNvPr>
          <p:cNvSpPr txBox="1"/>
          <p:nvPr/>
        </p:nvSpPr>
        <p:spPr>
          <a:xfrm>
            <a:off x="8295308" y="1925312"/>
            <a:ext cx="4524866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×4</a:t>
            </a:r>
            <a:endParaRPr lang="zh-CN" altLang="en-US" sz="42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7A5EF11-2750-3820-EA35-B621912D0DCD}"/>
              </a:ext>
            </a:extLst>
          </p:cNvPr>
          <p:cNvSpPr txBox="1"/>
          <p:nvPr/>
        </p:nvSpPr>
        <p:spPr>
          <a:xfrm>
            <a:off x="8295307" y="2666168"/>
            <a:ext cx="2941163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</a:t>
            </a:r>
            <a:endParaRPr lang="zh-CN" altLang="en-US" sz="42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A5A3E1A-1260-7E4B-2FB3-C14842BC7502}"/>
              </a:ext>
            </a:extLst>
          </p:cNvPr>
          <p:cNvSpPr txBox="1"/>
          <p:nvPr/>
        </p:nvSpPr>
        <p:spPr>
          <a:xfrm>
            <a:off x="706880" y="4361271"/>
            <a:ext cx="4524866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</a:t>
            </a:r>
            <a:endParaRPr lang="zh-CN" altLang="en-US" sz="42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048EE0C-6DF1-CAFF-8FB9-0CF3746F1010}"/>
              </a:ext>
            </a:extLst>
          </p:cNvPr>
          <p:cNvSpPr txBox="1"/>
          <p:nvPr/>
        </p:nvSpPr>
        <p:spPr>
          <a:xfrm>
            <a:off x="706879" y="5102127"/>
            <a:ext cx="2941163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</a:t>
            </a:r>
            <a:endParaRPr lang="zh-CN" altLang="en-US" sz="42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64BB51C-6417-7E1A-13AF-09AB034E905E}"/>
              </a:ext>
            </a:extLst>
          </p:cNvPr>
          <p:cNvSpPr txBox="1"/>
          <p:nvPr/>
        </p:nvSpPr>
        <p:spPr>
          <a:xfrm>
            <a:off x="4603294" y="4299338"/>
            <a:ext cx="4524866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=160+</a:t>
            </a:r>
            <a:r>
              <a:rPr lang="en-US" altLang="zh-CN" sz="4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endParaRPr lang="zh-CN" altLang="en-US" sz="42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0DD87E6-C634-AF6F-0EF0-65DB8F2E1A49}"/>
              </a:ext>
            </a:extLst>
          </p:cNvPr>
          <p:cNvSpPr txBox="1"/>
          <p:nvPr/>
        </p:nvSpPr>
        <p:spPr>
          <a:xfrm>
            <a:off x="4603293" y="5040194"/>
            <a:ext cx="2941163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=205</a:t>
            </a:r>
            <a:endParaRPr lang="zh-CN" altLang="en-US" sz="42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8E9B910-7AD6-8EA8-6C78-F0B6C8FECB57}"/>
              </a:ext>
            </a:extLst>
          </p:cNvPr>
          <p:cNvSpPr txBox="1"/>
          <p:nvPr/>
        </p:nvSpPr>
        <p:spPr>
          <a:xfrm>
            <a:off x="7959234" y="4341030"/>
            <a:ext cx="4524866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</a:t>
            </a: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÷8</a:t>
            </a:r>
            <a:endParaRPr lang="zh-CN" altLang="en-US" sz="42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46DAE7E-EEF4-382B-0634-E60496F56742}"/>
              </a:ext>
            </a:extLst>
          </p:cNvPr>
          <p:cNvSpPr txBox="1"/>
          <p:nvPr/>
        </p:nvSpPr>
        <p:spPr>
          <a:xfrm>
            <a:off x="7959233" y="5081886"/>
            <a:ext cx="2941163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=8</a:t>
            </a:r>
            <a:endParaRPr lang="zh-CN" altLang="en-US" sz="42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84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DFCBFFD-242C-138F-5897-8666AC80CA01}"/>
              </a:ext>
            </a:extLst>
          </p:cNvPr>
          <p:cNvSpPr txBox="1"/>
          <p:nvPr/>
        </p:nvSpPr>
        <p:spPr>
          <a:xfrm>
            <a:off x="739321" y="408878"/>
            <a:ext cx="10446054" cy="1639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先计算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再比较下面每组题的运算顺序和计算结果。你发现了什么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4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345882C-D7E5-8B8B-3826-4F34DDE61CF2}"/>
              </a:ext>
            </a:extLst>
          </p:cNvPr>
          <p:cNvSpPr txBox="1"/>
          <p:nvPr/>
        </p:nvSpPr>
        <p:spPr>
          <a:xfrm>
            <a:off x="1011503" y="2131429"/>
            <a:ext cx="4252685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56-33-17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1D4FDEF-0C19-5B4D-74C8-FFAD06F5FC78}"/>
              </a:ext>
            </a:extLst>
          </p:cNvPr>
          <p:cNvSpPr txBox="1"/>
          <p:nvPr/>
        </p:nvSpPr>
        <p:spPr>
          <a:xfrm>
            <a:off x="1025403" y="4198516"/>
            <a:ext cx="4252685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56-(33+17)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1C2505E-523B-83FD-5D24-7AF48DB1F749}"/>
              </a:ext>
            </a:extLst>
          </p:cNvPr>
          <p:cNvSpPr txBox="1"/>
          <p:nvPr/>
        </p:nvSpPr>
        <p:spPr>
          <a:xfrm>
            <a:off x="4274678" y="2137596"/>
            <a:ext cx="4252685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100-56-24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72F2558-6919-C56E-4E8A-F752B6137B34}"/>
              </a:ext>
            </a:extLst>
          </p:cNvPr>
          <p:cNvSpPr txBox="1"/>
          <p:nvPr/>
        </p:nvSpPr>
        <p:spPr>
          <a:xfrm>
            <a:off x="4283944" y="4192349"/>
            <a:ext cx="4252685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100-(56+24)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0AA597E-03CC-C6B7-6DB6-F9826AD43FFE}"/>
              </a:ext>
            </a:extLst>
          </p:cNvPr>
          <p:cNvSpPr txBox="1"/>
          <p:nvPr/>
        </p:nvSpPr>
        <p:spPr>
          <a:xfrm>
            <a:off x="739322" y="2714185"/>
            <a:ext cx="2847106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=23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-17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103973D-9C37-EEE1-2132-F77AD628FD50}"/>
              </a:ext>
            </a:extLst>
          </p:cNvPr>
          <p:cNvSpPr txBox="1"/>
          <p:nvPr/>
        </p:nvSpPr>
        <p:spPr>
          <a:xfrm>
            <a:off x="739321" y="3366141"/>
            <a:ext cx="1850619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6FBAE6E-8746-A812-99E4-A0A9C8B8F572}"/>
              </a:ext>
            </a:extLst>
          </p:cNvPr>
          <p:cNvSpPr txBox="1"/>
          <p:nvPr/>
        </p:nvSpPr>
        <p:spPr>
          <a:xfrm>
            <a:off x="739322" y="4786509"/>
            <a:ext cx="2847106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56-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D7C68FF-C646-0461-88B3-58ACEBA59D1A}"/>
              </a:ext>
            </a:extLst>
          </p:cNvPr>
          <p:cNvSpPr txBox="1"/>
          <p:nvPr/>
        </p:nvSpPr>
        <p:spPr>
          <a:xfrm>
            <a:off x="739321" y="5387665"/>
            <a:ext cx="1850619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81B3B73-732B-B78E-A8E1-C349EF7A4066}"/>
              </a:ext>
            </a:extLst>
          </p:cNvPr>
          <p:cNvSpPr txBox="1"/>
          <p:nvPr/>
        </p:nvSpPr>
        <p:spPr>
          <a:xfrm>
            <a:off x="4100410" y="2714185"/>
            <a:ext cx="2847106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=44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-24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6505810-99DB-CD07-7E94-8C7347881B0B}"/>
              </a:ext>
            </a:extLst>
          </p:cNvPr>
          <p:cNvSpPr txBox="1"/>
          <p:nvPr/>
        </p:nvSpPr>
        <p:spPr>
          <a:xfrm>
            <a:off x="4100409" y="3366141"/>
            <a:ext cx="1850619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00A756B-656F-87E6-AA62-C6336789A751}"/>
              </a:ext>
            </a:extLst>
          </p:cNvPr>
          <p:cNvSpPr txBox="1"/>
          <p:nvPr/>
        </p:nvSpPr>
        <p:spPr>
          <a:xfrm>
            <a:off x="4061424" y="4928489"/>
            <a:ext cx="2847106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100-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E522735-4AC5-C2E5-B568-B51BC3141CAA}"/>
              </a:ext>
            </a:extLst>
          </p:cNvPr>
          <p:cNvSpPr txBox="1"/>
          <p:nvPr/>
        </p:nvSpPr>
        <p:spPr>
          <a:xfrm>
            <a:off x="4061423" y="5529645"/>
            <a:ext cx="1850619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1">
            <a:extLst>
              <a:ext uri="{FF2B5EF4-FFF2-40B4-BE49-F238E27FC236}">
                <a16:creationId xmlns:a16="http://schemas.microsoft.com/office/drawing/2014/main" id="{09D86B78-03D5-96CD-2BFD-4C6FCD33E7A5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383525" y="2632654"/>
            <a:ext cx="4388625" cy="2947868"/>
          </a:xfrm>
          <a:prstGeom prst="roundRect">
            <a:avLst>
              <a:gd name="adj" fmla="val 15714"/>
            </a:avLst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发现：一个数连续减去两个数，等于这个数减去两个数的和。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9633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9FB47-1DB4-BEBC-ACB6-94B4252B3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80E55E4-9D90-E493-8EF2-698B413D3284}"/>
              </a:ext>
            </a:extLst>
          </p:cNvPr>
          <p:cNvSpPr txBox="1"/>
          <p:nvPr/>
        </p:nvSpPr>
        <p:spPr>
          <a:xfrm>
            <a:off x="739321" y="408878"/>
            <a:ext cx="10446054" cy="1639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先计算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再比较下面每组题的运算顺序和计算结果。你发现了什么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4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78D0576-CF03-6BF9-1F35-A2009181BC49}"/>
              </a:ext>
            </a:extLst>
          </p:cNvPr>
          <p:cNvSpPr txBox="1"/>
          <p:nvPr/>
        </p:nvSpPr>
        <p:spPr>
          <a:xfrm>
            <a:off x="1004392" y="2217878"/>
            <a:ext cx="4252685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6÷3÷2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F31EAC6-45E6-2F2B-4B32-EEA17729F5D1}"/>
              </a:ext>
            </a:extLst>
          </p:cNvPr>
          <p:cNvSpPr txBox="1"/>
          <p:nvPr/>
        </p:nvSpPr>
        <p:spPr>
          <a:xfrm>
            <a:off x="1009024" y="4399648"/>
            <a:ext cx="4252685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6÷(3×2)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195E203-EB8B-6D26-03C5-C0B2F9DED0EE}"/>
              </a:ext>
            </a:extLst>
          </p:cNvPr>
          <p:cNvSpPr txBox="1"/>
          <p:nvPr/>
        </p:nvSpPr>
        <p:spPr>
          <a:xfrm>
            <a:off x="4007791" y="2208040"/>
            <a:ext cx="4252685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8÷2÷2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E744225-14A3-128E-2640-6C9B8FC3D784}"/>
              </a:ext>
            </a:extLst>
          </p:cNvPr>
          <p:cNvSpPr txBox="1"/>
          <p:nvPr/>
        </p:nvSpPr>
        <p:spPr>
          <a:xfrm>
            <a:off x="4007790" y="4373172"/>
            <a:ext cx="4252685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8÷(2×2)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2E4DFDB-E4AF-47CF-35D7-53F0F29A6408}"/>
              </a:ext>
            </a:extLst>
          </p:cNvPr>
          <p:cNvSpPr txBox="1"/>
          <p:nvPr/>
        </p:nvSpPr>
        <p:spPr>
          <a:xfrm>
            <a:off x="781870" y="2794467"/>
            <a:ext cx="2847106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1CA2357-B668-C6F4-89EE-7863021C7B9C}"/>
              </a:ext>
            </a:extLst>
          </p:cNvPr>
          <p:cNvSpPr txBox="1"/>
          <p:nvPr/>
        </p:nvSpPr>
        <p:spPr>
          <a:xfrm>
            <a:off x="781869" y="3446423"/>
            <a:ext cx="1850619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90E4467-FB61-C330-8D70-487E4B9A988F}"/>
              </a:ext>
            </a:extLst>
          </p:cNvPr>
          <p:cNvSpPr txBox="1"/>
          <p:nvPr/>
        </p:nvSpPr>
        <p:spPr>
          <a:xfrm>
            <a:off x="739322" y="5054223"/>
            <a:ext cx="2847106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6÷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1F17606-CDE7-8200-A3AF-D7B6296FB35A}"/>
              </a:ext>
            </a:extLst>
          </p:cNvPr>
          <p:cNvSpPr txBox="1"/>
          <p:nvPr/>
        </p:nvSpPr>
        <p:spPr>
          <a:xfrm>
            <a:off x="739321" y="5655379"/>
            <a:ext cx="1850619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C9929D7-49D0-4B8F-3DD7-C9EC2EDFF77E}"/>
              </a:ext>
            </a:extLst>
          </p:cNvPr>
          <p:cNvSpPr txBox="1"/>
          <p:nvPr/>
        </p:nvSpPr>
        <p:spPr>
          <a:xfrm>
            <a:off x="3728079" y="2770746"/>
            <a:ext cx="2847106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15E2DF0-B5F0-7EF0-EDFB-635BE8695CCA}"/>
              </a:ext>
            </a:extLst>
          </p:cNvPr>
          <p:cNvSpPr txBox="1"/>
          <p:nvPr/>
        </p:nvSpPr>
        <p:spPr>
          <a:xfrm>
            <a:off x="3728078" y="3422702"/>
            <a:ext cx="1850619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95AC6D6-9B60-D82D-9565-E483B60CBC84}"/>
              </a:ext>
            </a:extLst>
          </p:cNvPr>
          <p:cNvSpPr txBox="1"/>
          <p:nvPr/>
        </p:nvSpPr>
        <p:spPr>
          <a:xfrm>
            <a:off x="3702371" y="4993003"/>
            <a:ext cx="2847106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8÷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1DFB7D8-7D5B-5FCD-AFA4-63D62D6DFDCB}"/>
              </a:ext>
            </a:extLst>
          </p:cNvPr>
          <p:cNvSpPr txBox="1"/>
          <p:nvPr/>
        </p:nvSpPr>
        <p:spPr>
          <a:xfrm>
            <a:off x="3702370" y="5594159"/>
            <a:ext cx="1850619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1">
            <a:extLst>
              <a:ext uri="{FF2B5EF4-FFF2-40B4-BE49-F238E27FC236}">
                <a16:creationId xmlns:a16="http://schemas.microsoft.com/office/drawing/2014/main" id="{09281875-2F73-CC49-7848-870AFDC5FA14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4897" y="2733905"/>
            <a:ext cx="4737505" cy="2218777"/>
          </a:xfrm>
          <a:prstGeom prst="roundRect">
            <a:avLst>
              <a:gd name="adj" fmla="val 15714"/>
            </a:avLst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lvl="0" defTabSz="914400">
              <a:lnSpc>
                <a:spcPct val="120000"/>
              </a:lnSpc>
            </a:pPr>
            <a:r>
              <a:rPr lang="zh-CN" altLang="en-US" sz="3600" b="1" kern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发现：一个数连续除以两个数，等于这个数除以两个数的积。</a:t>
            </a:r>
          </a:p>
        </p:txBody>
      </p:sp>
    </p:spTree>
    <p:extLst>
      <p:ext uri="{BB962C8B-B14F-4D97-AF65-F5344CB8AC3E}">
        <p14:creationId xmlns:p14="http://schemas.microsoft.com/office/powerpoint/2010/main" val="363964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3" grpId="0"/>
      <p:bldP spid="24" grpId="0"/>
      <p:bldP spid="25" grpId="0"/>
      <p:bldP spid="26" grpId="0"/>
      <p:bldP spid="27" grpId="0"/>
      <p:bldP spid="28" grpId="0"/>
      <p:bldP spid="2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F3935EC-098B-EEA3-C392-40BCFFB23E91}"/>
              </a:ext>
            </a:extLst>
          </p:cNvPr>
          <p:cNvSpPr txBox="1"/>
          <p:nvPr/>
        </p:nvSpPr>
        <p:spPr>
          <a:xfrm>
            <a:off x="571500" y="524664"/>
            <a:ext cx="123444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根据下表列出相应的综合算式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并计算。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9D0952C-05ED-371F-4FE8-A5AEA5B6A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714" y="1671731"/>
            <a:ext cx="10428571" cy="149523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411E8FF-03BA-6800-7B83-8CC95AE37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714" y="3905340"/>
            <a:ext cx="10428571" cy="14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83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79F5F-A428-4D35-297D-3C91545D8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B3C9460-314E-B558-AF74-C5DD5F07E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74" y="786157"/>
            <a:ext cx="10018526" cy="535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007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94927B3-A42E-67F4-15B7-518B54C41003}"/>
              </a:ext>
            </a:extLst>
          </p:cNvPr>
          <p:cNvSpPr txBox="1"/>
          <p:nvPr/>
        </p:nvSpPr>
        <p:spPr>
          <a:xfrm>
            <a:off x="717550" y="247799"/>
            <a:ext cx="97917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12.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算一算，比一比。你有什么发现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44F8A3B-5D4E-9E57-E5B5-19C7B42BF978}"/>
              </a:ext>
            </a:extLst>
          </p:cNvPr>
          <p:cNvSpPr txBox="1"/>
          <p:nvPr/>
        </p:nvSpPr>
        <p:spPr>
          <a:xfrm>
            <a:off x="1111250" y="882500"/>
            <a:ext cx="11944350" cy="327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4×5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4×3   9×9-9×7     2×6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5×6</a:t>
            </a:r>
          </a:p>
          <a:p>
            <a:pPr algn="l">
              <a:lnSpc>
                <a:spcPct val="150000"/>
              </a:lnSpc>
            </a:pPr>
            <a:endParaRPr lang="en-US" altLang="zh-CN" sz="4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4×(5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3)      9×(9-7)        (2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5)×6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D4B049E-8325-8B18-767C-E4EFD80122AE}"/>
              </a:ext>
            </a:extLst>
          </p:cNvPr>
          <p:cNvSpPr txBox="1"/>
          <p:nvPr/>
        </p:nvSpPr>
        <p:spPr>
          <a:xfrm>
            <a:off x="717550" y="1714201"/>
            <a:ext cx="27559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ACCE200-9C45-7935-1D8F-6437FFE4C7CF}"/>
              </a:ext>
            </a:extLst>
          </p:cNvPr>
          <p:cNvSpPr txBox="1"/>
          <p:nvPr/>
        </p:nvSpPr>
        <p:spPr>
          <a:xfrm>
            <a:off x="717550" y="2409494"/>
            <a:ext cx="27559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3032B26-9178-D75A-10E0-633FA0EEBAEE}"/>
              </a:ext>
            </a:extLst>
          </p:cNvPr>
          <p:cNvSpPr txBox="1"/>
          <p:nvPr/>
        </p:nvSpPr>
        <p:spPr>
          <a:xfrm>
            <a:off x="857250" y="4028298"/>
            <a:ext cx="27559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=4×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2DB380F-5754-A780-A8FD-471764F0D1A0}"/>
              </a:ext>
            </a:extLst>
          </p:cNvPr>
          <p:cNvSpPr txBox="1"/>
          <p:nvPr/>
        </p:nvSpPr>
        <p:spPr>
          <a:xfrm>
            <a:off x="857250" y="4723591"/>
            <a:ext cx="27559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3C21215-891A-3B7C-0643-016F65301FC3}"/>
              </a:ext>
            </a:extLst>
          </p:cNvPr>
          <p:cNvSpPr txBox="1"/>
          <p:nvPr/>
        </p:nvSpPr>
        <p:spPr>
          <a:xfrm>
            <a:off x="4324350" y="1707106"/>
            <a:ext cx="27559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81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6AF5FA0-2AAC-6ADA-6438-C4F071D30780}"/>
              </a:ext>
            </a:extLst>
          </p:cNvPr>
          <p:cNvSpPr txBox="1"/>
          <p:nvPr/>
        </p:nvSpPr>
        <p:spPr>
          <a:xfrm>
            <a:off x="4324350" y="2402399"/>
            <a:ext cx="27559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9DCB62A-04ED-835A-9BDB-B10B81D110E3}"/>
              </a:ext>
            </a:extLst>
          </p:cNvPr>
          <p:cNvSpPr txBox="1"/>
          <p:nvPr/>
        </p:nvSpPr>
        <p:spPr>
          <a:xfrm>
            <a:off x="4200525" y="3972585"/>
            <a:ext cx="27559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=9×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D8F8AA5-9DE6-2A21-4F67-8CFB2E10520D}"/>
              </a:ext>
            </a:extLst>
          </p:cNvPr>
          <p:cNvSpPr txBox="1"/>
          <p:nvPr/>
        </p:nvSpPr>
        <p:spPr>
          <a:xfrm>
            <a:off x="4200525" y="4667878"/>
            <a:ext cx="27559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1C82D6A-CD99-03FC-5BAF-B45B53FCCFF9}"/>
              </a:ext>
            </a:extLst>
          </p:cNvPr>
          <p:cNvSpPr txBox="1"/>
          <p:nvPr/>
        </p:nvSpPr>
        <p:spPr>
          <a:xfrm>
            <a:off x="7753350" y="1695098"/>
            <a:ext cx="27559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1EAD41C-5A13-E9E0-ED66-6F90750D22D0}"/>
              </a:ext>
            </a:extLst>
          </p:cNvPr>
          <p:cNvSpPr txBox="1"/>
          <p:nvPr/>
        </p:nvSpPr>
        <p:spPr>
          <a:xfrm>
            <a:off x="7753350" y="2390391"/>
            <a:ext cx="27559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30C90A7-FA31-61F3-1B51-15D34A45010F}"/>
              </a:ext>
            </a:extLst>
          </p:cNvPr>
          <p:cNvSpPr txBox="1"/>
          <p:nvPr/>
        </p:nvSpPr>
        <p:spPr>
          <a:xfrm>
            <a:off x="7732712" y="4009195"/>
            <a:ext cx="27559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×6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B6FB7A2-92EC-13CD-FFA8-0DF04C7D53F1}"/>
              </a:ext>
            </a:extLst>
          </p:cNvPr>
          <p:cNvSpPr txBox="1"/>
          <p:nvPr/>
        </p:nvSpPr>
        <p:spPr>
          <a:xfrm>
            <a:off x="7732712" y="4704488"/>
            <a:ext cx="27559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65A6D2E-7052-BB24-8809-9A311AC71E37}"/>
              </a:ext>
            </a:extLst>
          </p:cNvPr>
          <p:cNvSpPr txBox="1"/>
          <p:nvPr/>
        </p:nvSpPr>
        <p:spPr>
          <a:xfrm>
            <a:off x="1493982" y="5488877"/>
            <a:ext cx="92040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kern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‌发现：一个数与两个数的和相乘，等于这个数分别与两个加数相乘后再相加‌。</a:t>
            </a:r>
          </a:p>
        </p:txBody>
      </p:sp>
    </p:spTree>
    <p:extLst>
      <p:ext uri="{BB962C8B-B14F-4D97-AF65-F5344CB8AC3E}">
        <p14:creationId xmlns:p14="http://schemas.microsoft.com/office/powerpoint/2010/main" val="359296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8863584-F6EE-2283-77D1-11320FCD6167}"/>
              </a:ext>
            </a:extLst>
          </p:cNvPr>
          <p:cNvSpPr txBox="1"/>
          <p:nvPr/>
        </p:nvSpPr>
        <p:spPr>
          <a:xfrm>
            <a:off x="1162050" y="552450"/>
            <a:ext cx="10172700" cy="2666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13.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把下面每组算式合并成综合算式。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(1)54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9=63           (2)14-6=8</a:t>
            </a:r>
          </a:p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63÷7=9                 48÷8=6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BE02417-4790-EBF7-78A7-B8A6F34B89BA}"/>
              </a:ext>
            </a:extLst>
          </p:cNvPr>
          <p:cNvSpPr txBox="1"/>
          <p:nvPr/>
        </p:nvSpPr>
        <p:spPr>
          <a:xfrm>
            <a:off x="1485900" y="3638859"/>
            <a:ext cx="4610100" cy="92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(54+9)÷7=9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3439E71-8D54-3DFD-DAB1-5BF96A628F81}"/>
              </a:ext>
            </a:extLst>
          </p:cNvPr>
          <p:cNvSpPr txBox="1"/>
          <p:nvPr/>
        </p:nvSpPr>
        <p:spPr>
          <a:xfrm>
            <a:off x="6248400" y="3638859"/>
            <a:ext cx="4610100" cy="92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48÷(14-6)=6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14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2C4E9A3-5DE2-3668-0803-B99791D06C12}"/>
              </a:ext>
            </a:extLst>
          </p:cNvPr>
          <p:cNvSpPr txBox="1"/>
          <p:nvPr/>
        </p:nvSpPr>
        <p:spPr>
          <a:xfrm>
            <a:off x="990600" y="285750"/>
            <a:ext cx="10725150" cy="17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根据下面的线段图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你能想到什么实际问题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并列式解答。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7DF10E2-E6C1-25DD-E6AE-EB38C404E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30" y="2209287"/>
            <a:ext cx="5463990" cy="26207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45C934D-A351-193C-8E6D-F17F6DABA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580" y="2132241"/>
            <a:ext cx="5463990" cy="269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51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A741ADF-4C2C-2609-4F5F-92328371D513}"/>
              </a:ext>
            </a:extLst>
          </p:cNvPr>
          <p:cNvSpPr txBox="1"/>
          <p:nvPr/>
        </p:nvSpPr>
        <p:spPr>
          <a:xfrm>
            <a:off x="1276350" y="1543050"/>
            <a:ext cx="9639300" cy="2464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15.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已知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8×5&lt;100-</a:t>
            </a:r>
            <a:r>
              <a:rPr lang="zh-CN" altLang="en-US" sz="6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×7,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那么</a:t>
            </a:r>
            <a:r>
              <a:rPr lang="zh-CN" altLang="en-US" sz="7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里可以填几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505E3BD-0CCB-FA50-762C-39A037B01D2C}"/>
              </a:ext>
            </a:extLst>
          </p:cNvPr>
          <p:cNvSpPr txBox="1"/>
          <p:nvPr/>
        </p:nvSpPr>
        <p:spPr>
          <a:xfrm>
            <a:off x="4864100" y="1041400"/>
            <a:ext cx="9017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79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56F9CEC-15A7-139E-32DE-30AB459D8CB2}"/>
              </a:ext>
            </a:extLst>
          </p:cNvPr>
          <p:cNvSpPr/>
          <p:nvPr/>
        </p:nvSpPr>
        <p:spPr bwMode="auto">
          <a:xfrm>
            <a:off x="3352800" y="1905001"/>
            <a:ext cx="2489200" cy="711200"/>
          </a:xfrm>
          <a:prstGeom prst="round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758BB051-DF21-E41E-5500-5A8A4CFC3694}"/>
              </a:ext>
            </a:extLst>
          </p:cNvPr>
          <p:cNvSpPr/>
          <p:nvPr/>
        </p:nvSpPr>
        <p:spPr bwMode="auto">
          <a:xfrm>
            <a:off x="7277100" y="1714500"/>
            <a:ext cx="1778000" cy="939800"/>
          </a:xfrm>
          <a:prstGeom prst="round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7DAF232-4ECE-8F4E-5DDE-9A25C59EA711}"/>
              </a:ext>
            </a:extLst>
          </p:cNvPr>
          <p:cNvSpPr txBox="1"/>
          <p:nvPr/>
        </p:nvSpPr>
        <p:spPr>
          <a:xfrm>
            <a:off x="7559674" y="734876"/>
            <a:ext cx="2511425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AD785DEB-A2FF-ABB1-5C4C-4FB9433A083B}"/>
              </a:ext>
            </a:extLst>
          </p:cNvPr>
          <p:cNvCxnSpPr/>
          <p:nvPr/>
        </p:nvCxnSpPr>
        <p:spPr>
          <a:xfrm>
            <a:off x="7686674" y="2514600"/>
            <a:ext cx="0" cy="13462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F006CABB-B659-0982-83CD-BB7FDBCC54E8}"/>
              </a:ext>
            </a:extLst>
          </p:cNvPr>
          <p:cNvSpPr txBox="1"/>
          <p:nvPr/>
        </p:nvSpPr>
        <p:spPr>
          <a:xfrm>
            <a:off x="7073900" y="3784600"/>
            <a:ext cx="24384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13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剪切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剪切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剪切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0B050"/>
        </a:solidFill>
        <a:ln w="38100">
          <a:solidFill>
            <a:srgbClr val="FFC000"/>
          </a:solidFill>
          <a:miter lim="800000"/>
          <a:headEnd/>
          <a:tailEnd/>
        </a:ln>
      </a:spPr>
      <a:bodyPr wrap="square" rtlCol="0" anchor="ctr">
        <a:spAutoFit/>
      </a:bodyPr>
      <a:lstStyle>
        <a:defPPr algn="l">
          <a:lnSpc>
            <a:spcPct val="120000"/>
          </a:lnSpc>
          <a:defRPr sz="4200" b="1" dirty="0">
            <a:latin typeface="Times New Roman" pitchFamily="18" charset="0"/>
            <a:ea typeface="楷体" pitchFamily="49" charset="-122"/>
          </a:defRPr>
        </a:defPPr>
      </a:lstStyle>
    </a:spDef>
    <a:lnDef>
      <a:spPr>
        <a:ln w="5715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4800" b="1" dirty="0" err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684</Words>
  <Application>Microsoft Office PowerPoint</Application>
  <PresentationFormat>宽屏</PresentationFormat>
  <Paragraphs>185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4" baseType="lpstr">
      <vt:lpstr>等线</vt:lpstr>
      <vt:lpstr>楷体</vt:lpstr>
      <vt:lpstr>Franklin Gothic Book</vt:lpstr>
      <vt:lpstr>Times New Roman</vt:lpstr>
      <vt:lpstr>1_剪切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/>
  <cp:keywords>状元成才路</cp:keywords>
  <cp:lastModifiedBy/>
  <cp:revision>1</cp:revision>
  <dcterms:created xsi:type="dcterms:W3CDTF">2025-06-24T08:12:55Z</dcterms:created>
  <dcterms:modified xsi:type="dcterms:W3CDTF">2025-08-11T07:16:26Z</dcterms:modified>
  <cp:category>状元成才路</cp:category>
  <cp:contentStatus>状元成才路</cp:contentStatus>
</cp:coreProperties>
</file>