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76" r:id="rId5"/>
    <p:sldId id="275" r:id="rId6"/>
    <p:sldId id="263" r:id="rId7"/>
    <p:sldId id="264" r:id="rId8"/>
    <p:sldId id="265" r:id="rId9"/>
    <p:sldId id="272" r:id="rId10"/>
    <p:sldId id="262" r:id="rId11"/>
    <p:sldId id="271" r:id="rId12"/>
    <p:sldId id="274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EE1D23"/>
    <a:srgbClr val="3366FF"/>
    <a:srgbClr val="D4EFFB"/>
    <a:srgbClr val="037FB7"/>
    <a:srgbClr val="00ABCD"/>
    <a:srgbClr val="FF7E00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整理和复习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28B4E0A-C49D-FF08-08DE-A67DC3703973}"/>
              </a:ext>
            </a:extLst>
          </p:cNvPr>
          <p:cNvSpPr txBox="1"/>
          <p:nvPr/>
        </p:nvSpPr>
        <p:spPr>
          <a:xfrm>
            <a:off x="418288" y="3172445"/>
            <a:ext cx="2256817" cy="1195712"/>
          </a:xfrm>
          <a:prstGeom prst="rect">
            <a:avLst/>
          </a:prstGeom>
          <a:solidFill>
            <a:srgbClr val="D4EFFB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毫米、分米和千米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A52FFEF-1469-ADA9-7ADB-123206BAA96A}"/>
              </a:ext>
            </a:extLst>
          </p:cNvPr>
          <p:cNvSpPr txBox="1"/>
          <p:nvPr/>
        </p:nvSpPr>
        <p:spPr>
          <a:xfrm>
            <a:off x="3276578" y="1505474"/>
            <a:ext cx="1680899" cy="1195712"/>
          </a:xfrm>
          <a:prstGeom prst="rect">
            <a:avLst/>
          </a:prstGeom>
          <a:solidFill>
            <a:srgbClr val="FFE699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毫米的认识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75E9A0-16C8-37A7-EF74-CD15A05E49E7}"/>
              </a:ext>
            </a:extLst>
          </p:cNvPr>
          <p:cNvSpPr txBox="1"/>
          <p:nvPr/>
        </p:nvSpPr>
        <p:spPr>
          <a:xfrm>
            <a:off x="3276578" y="3172445"/>
            <a:ext cx="1680899" cy="1195712"/>
          </a:xfrm>
          <a:prstGeom prst="rect">
            <a:avLst/>
          </a:prstGeom>
          <a:solidFill>
            <a:srgbClr val="FFE699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分米的认识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3215CDF-3709-78A1-843F-0DD591435137}"/>
              </a:ext>
            </a:extLst>
          </p:cNvPr>
          <p:cNvSpPr txBox="1"/>
          <p:nvPr/>
        </p:nvSpPr>
        <p:spPr>
          <a:xfrm>
            <a:off x="3276577" y="4835875"/>
            <a:ext cx="1680899" cy="1195712"/>
          </a:xfrm>
          <a:prstGeom prst="rect">
            <a:avLst/>
          </a:prstGeom>
          <a:solidFill>
            <a:srgbClr val="FFE699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千米的认识</a:t>
            </a:r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2360C618-07D7-A655-D405-280D72509B03}"/>
              </a:ext>
            </a:extLst>
          </p:cNvPr>
          <p:cNvSpPr/>
          <p:nvPr/>
        </p:nvSpPr>
        <p:spPr>
          <a:xfrm>
            <a:off x="2870652" y="2106871"/>
            <a:ext cx="330741" cy="3326860"/>
          </a:xfrm>
          <a:prstGeom prst="leftBrace">
            <a:avLst>
              <a:gd name="adj1" fmla="val 2789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B8EF38E-DBA5-C7F1-D05E-1AACCDD4BDA9}"/>
              </a:ext>
            </a:extLst>
          </p:cNvPr>
          <p:cNvSpPr txBox="1"/>
          <p:nvPr/>
        </p:nvSpPr>
        <p:spPr>
          <a:xfrm>
            <a:off x="5305536" y="1354986"/>
            <a:ext cx="65330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测量比较短的物体或者比较精确的物体</a:t>
            </a:r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2892CCC5-4E75-221D-C845-95BAF7D77B3C}"/>
              </a:ext>
            </a:extLst>
          </p:cNvPr>
          <p:cNvSpPr/>
          <p:nvPr/>
        </p:nvSpPr>
        <p:spPr>
          <a:xfrm>
            <a:off x="5032664" y="1505474"/>
            <a:ext cx="230496" cy="1195712"/>
          </a:xfrm>
          <a:prstGeom prst="leftBrace">
            <a:avLst>
              <a:gd name="adj1" fmla="val 2789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318ECC7-8DB7-2E64-4382-7B98E3727555}"/>
              </a:ext>
            </a:extLst>
          </p:cNvPr>
          <p:cNvSpPr txBox="1"/>
          <p:nvPr/>
        </p:nvSpPr>
        <p:spPr>
          <a:xfrm>
            <a:off x="5305536" y="1854270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3F4388-B2BF-F18E-59BE-5445EB44DA11}"/>
              </a:ext>
            </a:extLst>
          </p:cNvPr>
          <p:cNvSpPr txBox="1"/>
          <p:nvPr/>
        </p:nvSpPr>
        <p:spPr>
          <a:xfrm>
            <a:off x="5305536" y="2353553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3B98563-BDC4-9C24-D86C-B73934E47C99}"/>
              </a:ext>
            </a:extLst>
          </p:cNvPr>
          <p:cNvSpPr txBox="1"/>
          <p:nvPr/>
        </p:nvSpPr>
        <p:spPr>
          <a:xfrm>
            <a:off x="5305536" y="3014458"/>
            <a:ext cx="42664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比厘米大比米小的单位</a:t>
            </a:r>
          </a:p>
        </p:txBody>
      </p:sp>
      <p:sp>
        <p:nvSpPr>
          <p:cNvPr id="26" name="左大括号 25">
            <a:extLst>
              <a:ext uri="{FF2B5EF4-FFF2-40B4-BE49-F238E27FC236}">
                <a16:creationId xmlns:a16="http://schemas.microsoft.com/office/drawing/2014/main" id="{C3A6B350-8D9B-14FB-A8B7-BB28B5495C9E}"/>
              </a:ext>
            </a:extLst>
          </p:cNvPr>
          <p:cNvSpPr/>
          <p:nvPr/>
        </p:nvSpPr>
        <p:spPr>
          <a:xfrm>
            <a:off x="5032664" y="3164946"/>
            <a:ext cx="230496" cy="1195712"/>
          </a:xfrm>
          <a:prstGeom prst="leftBrace">
            <a:avLst>
              <a:gd name="adj1" fmla="val 2789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8BADF9-1742-2B04-A2C6-C28323652D25}"/>
              </a:ext>
            </a:extLst>
          </p:cNvPr>
          <p:cNvSpPr txBox="1"/>
          <p:nvPr/>
        </p:nvSpPr>
        <p:spPr>
          <a:xfrm>
            <a:off x="5305536" y="3513742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C9EC408-0405-12A1-0082-49C4DEEBA21B}"/>
              </a:ext>
            </a:extLst>
          </p:cNvPr>
          <p:cNvSpPr txBox="1"/>
          <p:nvPr/>
        </p:nvSpPr>
        <p:spPr>
          <a:xfrm>
            <a:off x="5305536" y="4013025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分米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0634C81-D839-5AC3-C673-11A61FBD89A8}"/>
              </a:ext>
            </a:extLst>
          </p:cNvPr>
          <p:cNvSpPr txBox="1"/>
          <p:nvPr/>
        </p:nvSpPr>
        <p:spPr>
          <a:xfrm>
            <a:off x="5305536" y="4696490"/>
            <a:ext cx="42664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计量比较长的路程</a:t>
            </a:r>
          </a:p>
        </p:txBody>
      </p: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7A89FF62-1C29-3F87-EE47-88A4FF7E87DE}"/>
              </a:ext>
            </a:extLst>
          </p:cNvPr>
          <p:cNvSpPr/>
          <p:nvPr/>
        </p:nvSpPr>
        <p:spPr>
          <a:xfrm>
            <a:off x="5032664" y="4846978"/>
            <a:ext cx="230496" cy="1195712"/>
          </a:xfrm>
          <a:prstGeom prst="leftBrace">
            <a:avLst>
              <a:gd name="adj1" fmla="val 2789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64E845A-5F82-0E69-AAE1-3DCC09156AEB}"/>
              </a:ext>
            </a:extLst>
          </p:cNvPr>
          <p:cNvSpPr txBox="1"/>
          <p:nvPr/>
        </p:nvSpPr>
        <p:spPr>
          <a:xfrm>
            <a:off x="5305536" y="5195774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C88E39B-BCA5-6D43-A92D-193F682CD8DF}"/>
              </a:ext>
            </a:extLst>
          </p:cNvPr>
          <p:cNvSpPr txBox="1"/>
          <p:nvPr/>
        </p:nvSpPr>
        <p:spPr>
          <a:xfrm>
            <a:off x="5305536" y="5695057"/>
            <a:ext cx="3031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=1000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20" grpId="0"/>
      <p:bldP spid="21" grpId="0" animBg="1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4D2E63B-A3AF-CAC2-066E-EDA1FE19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2C1D009B-33DE-303F-EAA7-BB90B4524239}"/>
              </a:ext>
            </a:extLst>
          </p:cNvPr>
          <p:cNvSpPr/>
          <p:nvPr/>
        </p:nvSpPr>
        <p:spPr>
          <a:xfrm>
            <a:off x="2342500" y="1417821"/>
            <a:ext cx="8533023" cy="803480"/>
          </a:xfrm>
          <a:prstGeom prst="wedgeRoundRectCallout">
            <a:avLst>
              <a:gd name="adj1" fmla="val -55063"/>
              <a:gd name="adj2" fmla="val 3890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我们已经学习了哪些长度单位？请你填一填。</a:t>
            </a:r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4EC586FE-A5A4-72DF-1E6C-5B82D4612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578734"/>
              </p:ext>
            </p:extLst>
          </p:nvPr>
        </p:nvGraphicFramePr>
        <p:xfrm>
          <a:off x="691744" y="2954488"/>
          <a:ext cx="10808512" cy="31515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430">
                  <a:extLst>
                    <a:ext uri="{9D8B030D-6E8A-4147-A177-3AD203B41FA5}">
                      <a16:colId xmlns:a16="http://schemas.microsoft.com/office/drawing/2014/main" val="77619774"/>
                    </a:ext>
                  </a:extLst>
                </a:gridCol>
                <a:gridCol w="9399082">
                  <a:extLst>
                    <a:ext uri="{9D8B030D-6E8A-4147-A177-3AD203B41FA5}">
                      <a16:colId xmlns:a16="http://schemas.microsoft.com/office/drawing/2014/main" val="2088802125"/>
                    </a:ext>
                  </a:extLst>
                </a:gridCol>
              </a:tblGrid>
              <a:tr h="8655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计量单位及单位间的进率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27356"/>
                  </a:ext>
                </a:extLst>
              </a:tr>
              <a:tr h="13794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872686"/>
                  </a:ext>
                </a:extLst>
              </a:tr>
            </a:tbl>
          </a:graphicData>
        </a:graphic>
      </p:graphicFrame>
      <p:grpSp>
        <p:nvGrpSpPr>
          <p:cNvPr id="50" name="组合 49">
            <a:extLst>
              <a:ext uri="{FF2B5EF4-FFF2-40B4-BE49-F238E27FC236}">
                <a16:creationId xmlns:a16="http://schemas.microsoft.com/office/drawing/2014/main" id="{0A3A09EC-28F5-A74D-F2E3-D1B257D60301}"/>
              </a:ext>
            </a:extLst>
          </p:cNvPr>
          <p:cNvGrpSpPr/>
          <p:nvPr/>
        </p:nvGrpSpPr>
        <p:grpSpPr>
          <a:xfrm>
            <a:off x="2256816" y="4161181"/>
            <a:ext cx="9009802" cy="847117"/>
            <a:chOff x="2256816" y="4161181"/>
            <a:chExt cx="9009802" cy="847117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6757893-E7DC-2B12-320A-8152963EDEDF}"/>
                </a:ext>
              </a:extLst>
            </p:cNvPr>
            <p:cNvSpPr/>
            <p:nvPr/>
          </p:nvSpPr>
          <p:spPr>
            <a:xfrm>
              <a:off x="22568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040B32F-CAC5-5567-C444-8F8140B31E11}"/>
                </a:ext>
              </a:extLst>
            </p:cNvPr>
            <p:cNvSpPr/>
            <p:nvPr/>
          </p:nvSpPr>
          <p:spPr>
            <a:xfrm>
              <a:off x="6010760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DC263FA-05F0-EE76-BBF5-E115BD2D832B}"/>
                </a:ext>
              </a:extLst>
            </p:cNvPr>
            <p:cNvSpPr/>
            <p:nvPr/>
          </p:nvSpPr>
          <p:spPr>
            <a:xfrm>
              <a:off x="100701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FB2BE4C-C2D6-2A81-F6BB-6F878A1717FF}"/>
                </a:ext>
              </a:extLst>
            </p:cNvPr>
            <p:cNvSpPr txBox="1"/>
            <p:nvPr/>
          </p:nvSpPr>
          <p:spPr>
            <a:xfrm>
              <a:off x="4338069" y="4361967"/>
              <a:ext cx="787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EA5D5BD-07FA-3827-5732-90206453799F}"/>
                </a:ext>
              </a:extLst>
            </p:cNvPr>
            <p:cNvSpPr txBox="1"/>
            <p:nvPr/>
          </p:nvSpPr>
          <p:spPr>
            <a:xfrm>
              <a:off x="7951033" y="4361967"/>
              <a:ext cx="137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厘米</a:t>
              </a: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4D113E76-E753-8550-E62A-A78DFD7779C0}"/>
                </a:ext>
              </a:extLst>
            </p:cNvPr>
            <p:cNvCxnSpPr>
              <a:cxnSpLocks/>
            </p:cNvCxnSpPr>
            <p:nvPr/>
          </p:nvCxnSpPr>
          <p:spPr>
            <a:xfrm>
              <a:off x="355092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32F01D0C-BB6A-496F-6D42-429C70D11A1E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9B6133F-8EFB-9F6D-8BCD-7BB4B6358C93}"/>
                </a:ext>
              </a:extLst>
            </p:cNvPr>
            <p:cNvCxnSpPr>
              <a:cxnSpLocks/>
            </p:cNvCxnSpPr>
            <p:nvPr/>
          </p:nvCxnSpPr>
          <p:spPr>
            <a:xfrm>
              <a:off x="7277206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617DC995-9FC2-FFBB-2045-7F5F7791243A}"/>
                </a:ext>
              </a:extLst>
            </p:cNvPr>
            <p:cNvCxnSpPr>
              <a:cxnSpLocks/>
            </p:cNvCxnSpPr>
            <p:nvPr/>
          </p:nvCxnSpPr>
          <p:spPr>
            <a:xfrm>
              <a:off x="9060385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06F208A-C894-DF2B-0A0A-6D403090C148}"/>
                </a:ext>
              </a:extLst>
            </p:cNvPr>
            <p:cNvSpPr txBox="1"/>
            <p:nvPr/>
          </p:nvSpPr>
          <p:spPr>
            <a:xfrm>
              <a:off x="3399978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28098C1-4597-CB45-187B-4EA963AB11EF}"/>
                </a:ext>
              </a:extLst>
            </p:cNvPr>
            <p:cNvSpPr txBox="1"/>
            <p:nvPr/>
          </p:nvSpPr>
          <p:spPr>
            <a:xfrm>
              <a:off x="4812490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2CD44D62-953B-799D-C5B8-FB67BA20EF65}"/>
                </a:ext>
              </a:extLst>
            </p:cNvPr>
            <p:cNvSpPr txBox="1"/>
            <p:nvPr/>
          </p:nvSpPr>
          <p:spPr>
            <a:xfrm>
              <a:off x="7144134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E13F534-76FC-4654-978D-0894AEFF5A2E}"/>
                </a:ext>
              </a:extLst>
            </p:cNvPr>
            <p:cNvSpPr txBox="1"/>
            <p:nvPr/>
          </p:nvSpPr>
          <p:spPr>
            <a:xfrm>
              <a:off x="8880563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71DAA4DC-F3D7-82BA-5B69-EBDE35F83CDF}"/>
              </a:ext>
            </a:extLst>
          </p:cNvPr>
          <p:cNvSpPr txBox="1"/>
          <p:nvPr/>
        </p:nvSpPr>
        <p:spPr>
          <a:xfrm>
            <a:off x="2304632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DD2E1EA-4BA2-BB42-9DF3-FC90E902312E}"/>
              </a:ext>
            </a:extLst>
          </p:cNvPr>
          <p:cNvSpPr txBox="1"/>
          <p:nvPr/>
        </p:nvSpPr>
        <p:spPr>
          <a:xfrm>
            <a:off x="6049147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分米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FC5E662-16AE-3100-681D-4A5E8C0B057C}"/>
              </a:ext>
            </a:extLst>
          </p:cNvPr>
          <p:cNvSpPr txBox="1"/>
          <p:nvPr/>
        </p:nvSpPr>
        <p:spPr>
          <a:xfrm>
            <a:off x="10125461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9E254F4-2B33-2904-3DF3-88F7448EA7C6}"/>
              </a:ext>
            </a:extLst>
          </p:cNvPr>
          <p:cNvSpPr txBox="1"/>
          <p:nvPr/>
        </p:nvSpPr>
        <p:spPr>
          <a:xfrm>
            <a:off x="3513261" y="4161181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61360E2-A272-2178-F311-040073D5C864}"/>
              </a:ext>
            </a:extLst>
          </p:cNvPr>
          <p:cNvSpPr txBox="1"/>
          <p:nvPr/>
        </p:nvSpPr>
        <p:spPr>
          <a:xfrm>
            <a:off x="5139029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656340A-F31D-58AF-D2E1-9C68BDBC29C4}"/>
              </a:ext>
            </a:extLst>
          </p:cNvPr>
          <p:cNvSpPr txBox="1"/>
          <p:nvPr/>
        </p:nvSpPr>
        <p:spPr>
          <a:xfrm>
            <a:off x="7482367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4D05D39-930E-1AEC-B39C-1701804DD053}"/>
              </a:ext>
            </a:extLst>
          </p:cNvPr>
          <p:cNvSpPr txBox="1"/>
          <p:nvPr/>
        </p:nvSpPr>
        <p:spPr>
          <a:xfrm>
            <a:off x="9206688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4" name="左中括号 63">
            <a:extLst>
              <a:ext uri="{FF2B5EF4-FFF2-40B4-BE49-F238E27FC236}">
                <a16:creationId xmlns:a16="http://schemas.microsoft.com/office/drawing/2014/main" id="{A94B8FC3-7ACD-E2E5-1428-4A83602864A7}"/>
              </a:ext>
            </a:extLst>
          </p:cNvPr>
          <p:cNvSpPr/>
          <p:nvPr/>
        </p:nvSpPr>
        <p:spPr>
          <a:xfrm rot="16200000">
            <a:off x="6518812" y="3247285"/>
            <a:ext cx="365975" cy="3939521"/>
          </a:xfrm>
          <a:prstGeom prst="leftBracket">
            <a:avLst>
              <a:gd name="adj" fmla="val 0"/>
            </a:avLst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D0CE7FF-3EEF-47B4-FCCE-7688C066A75B}"/>
              </a:ext>
            </a:extLst>
          </p:cNvPr>
          <p:cNvSpPr txBox="1"/>
          <p:nvPr/>
        </p:nvSpPr>
        <p:spPr>
          <a:xfrm>
            <a:off x="6277644" y="5440179"/>
            <a:ext cx="848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1" grpId="0"/>
      <p:bldP spid="52" grpId="0"/>
      <p:bldP spid="53" grpId="0"/>
      <p:bldP spid="54" grpId="0"/>
      <p:bldP spid="55" grpId="0"/>
      <p:bldP spid="56" grpId="0"/>
      <p:bldP spid="63" grpId="0"/>
      <p:bldP spid="64" grpId="0" animBg="1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61123E-6F5E-3EE8-41AF-5418B59F7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1584" y="761387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F5594D02-093C-CB8E-EDAD-AA041E31BEA1}"/>
              </a:ext>
            </a:extLst>
          </p:cNvPr>
          <p:cNvSpPr/>
          <p:nvPr/>
        </p:nvSpPr>
        <p:spPr>
          <a:xfrm>
            <a:off x="2339571" y="393678"/>
            <a:ext cx="8533023" cy="1353600"/>
          </a:xfrm>
          <a:prstGeom prst="wedgeRoundRectCallout">
            <a:avLst>
              <a:gd name="adj1" fmla="val -55063"/>
              <a:gd name="adj2" fmla="val 3890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你还有哪些收获？你还想研究什么问题？和同学说一说吧。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DF9EE3F-58E5-3139-A3FF-C8EB79D9E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7638" y="2074352"/>
            <a:ext cx="1354648" cy="1354648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498363F4-3B11-D7ED-5700-C916143B209B}"/>
              </a:ext>
            </a:extLst>
          </p:cNvPr>
          <p:cNvSpPr/>
          <p:nvPr/>
        </p:nvSpPr>
        <p:spPr>
          <a:xfrm>
            <a:off x="2764376" y="1971525"/>
            <a:ext cx="7322617" cy="1914094"/>
          </a:xfrm>
          <a:prstGeom prst="wedgeRoundRectCallout">
            <a:avLst>
              <a:gd name="adj1" fmla="val 55614"/>
              <a:gd name="adj2" fmla="val 467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这一单元学习的毫米、分米和千米，与以前学习的厘米、米一样，都是人们规定好的度量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长度的标准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CDC457A9-BFC7-1FA2-997A-A79DDB27EA7A}"/>
              </a:ext>
            </a:extLst>
          </p:cNvPr>
          <p:cNvSpPr/>
          <p:nvPr/>
        </p:nvSpPr>
        <p:spPr>
          <a:xfrm>
            <a:off x="750358" y="4257165"/>
            <a:ext cx="3691309" cy="2148912"/>
          </a:xfrm>
          <a:prstGeom prst="wedgeRoundRectCallout">
            <a:avLst>
              <a:gd name="adj1" fmla="val -30289"/>
              <a:gd name="adj2" fmla="val -6309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也可以自己选择一些长度作为度量标准，进行估测。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E6B0D1D-D461-1F9D-BD74-9BE6FDC59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50358" y="2592432"/>
            <a:ext cx="1354648" cy="135464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A266BC7-97B7-EB59-C302-774E5CD7180B}"/>
              </a:ext>
            </a:extLst>
          </p:cNvPr>
          <p:cNvSpPr txBox="1"/>
          <p:nvPr/>
        </p:nvSpPr>
        <p:spPr>
          <a:xfrm>
            <a:off x="4895938" y="4257165"/>
            <a:ext cx="274076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步数估测法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0762B34-7F08-7012-F5DF-B3D01C7534E0}"/>
              </a:ext>
            </a:extLst>
          </p:cNvPr>
          <p:cNvSpPr txBox="1"/>
          <p:nvPr/>
        </p:nvSpPr>
        <p:spPr>
          <a:xfrm>
            <a:off x="4895938" y="5018226"/>
            <a:ext cx="274076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时间估测法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CA865A-77F9-D5F1-BD2E-E60D658F64B9}"/>
              </a:ext>
            </a:extLst>
          </p:cNvPr>
          <p:cNvSpPr txBox="1"/>
          <p:nvPr/>
        </p:nvSpPr>
        <p:spPr>
          <a:xfrm>
            <a:off x="4895938" y="5779287"/>
            <a:ext cx="274076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站点估测法</a:t>
            </a:r>
          </a:p>
        </p:txBody>
      </p:sp>
    </p:spTree>
    <p:extLst>
      <p:ext uri="{BB962C8B-B14F-4D97-AF65-F5344CB8AC3E}">
        <p14:creationId xmlns:p14="http://schemas.microsoft.com/office/powerpoint/2010/main" val="126129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3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从毫米到光年的变化">
            <a:hlinkClick r:id="" action="ppaction://media"/>
            <a:extLst>
              <a:ext uri="{FF2B5EF4-FFF2-40B4-BE49-F238E27FC236}">
                <a16:creationId xmlns:a16="http://schemas.microsoft.com/office/drawing/2014/main" id="{340FA204-FC38-71D6-E53A-492D771C05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19771" y="0"/>
            <a:ext cx="3857625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E37E562-52EC-D2F5-5CA8-B50091386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901" y="536761"/>
            <a:ext cx="1330703" cy="1354648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3A42D454-E6E7-87D5-3AF4-68368567359D}"/>
              </a:ext>
            </a:extLst>
          </p:cNvPr>
          <p:cNvSpPr/>
          <p:nvPr/>
        </p:nvSpPr>
        <p:spPr>
          <a:xfrm>
            <a:off x="1103310" y="1891409"/>
            <a:ext cx="4568920" cy="1257941"/>
          </a:xfrm>
          <a:prstGeom prst="wedgeRoundRectCallout">
            <a:avLst>
              <a:gd name="adj1" fmla="val -37442"/>
              <a:gd name="adj2" fmla="val -6561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我想知道还有没有更大或更小的长度单位。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6CF697-C95F-0F9A-9E25-D337DEA2D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3151" y="3563796"/>
            <a:ext cx="2969237" cy="245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3312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0E10DB-2C2D-7D95-AB9D-CFEADF10B17E}"/>
              </a:ext>
            </a:extLst>
          </p:cNvPr>
          <p:cNvSpPr txBox="1"/>
          <p:nvPr/>
        </p:nvSpPr>
        <p:spPr>
          <a:xfrm>
            <a:off x="1176121" y="1278404"/>
            <a:ext cx="10515136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里填上合适的长度单位。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41D86727-A178-CDAB-8EBB-4F35730B0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9167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F7E481C-07AA-9AFC-632C-04D46DACFD3F}"/>
              </a:ext>
            </a:extLst>
          </p:cNvPr>
          <p:cNvSpPr txBox="1"/>
          <p:nvPr/>
        </p:nvSpPr>
        <p:spPr>
          <a:xfrm>
            <a:off x="794657" y="2615198"/>
            <a:ext cx="10032228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马拉松长跑比赛全程约 </a:t>
            </a:r>
            <a:r>
              <a:rPr lang="en-US" altLang="zh-CN" b="0" dirty="0"/>
              <a:t>42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 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语文书厚约 </a:t>
            </a:r>
            <a:r>
              <a:rPr lang="en-US" altLang="zh-CN" b="0" dirty="0"/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 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过街天桥长约 </a:t>
            </a:r>
            <a:r>
              <a:rPr lang="en-US" altLang="zh-CN" b="0" dirty="0"/>
              <a:t>30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 (     )</a:t>
            </a:r>
            <a:r>
              <a:rPr lang="zh-CN" altLang="en-US" dirty="0"/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57565E7-6088-C785-C7DA-7ADE0DEF64EB}"/>
              </a:ext>
            </a:extLst>
          </p:cNvPr>
          <p:cNvSpPr txBox="1"/>
          <p:nvPr/>
        </p:nvSpPr>
        <p:spPr>
          <a:xfrm>
            <a:off x="7724568" y="2782669"/>
            <a:ext cx="134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14C482C-04E3-96E6-B05D-F6820673733C}"/>
              </a:ext>
            </a:extLst>
          </p:cNvPr>
          <p:cNvSpPr txBox="1"/>
          <p:nvPr/>
        </p:nvSpPr>
        <p:spPr>
          <a:xfrm>
            <a:off x="5189356" y="3577874"/>
            <a:ext cx="134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FB4ACF-2436-6277-0EA2-8BD975A5F814}"/>
              </a:ext>
            </a:extLst>
          </p:cNvPr>
          <p:cNvSpPr txBox="1"/>
          <p:nvPr/>
        </p:nvSpPr>
        <p:spPr>
          <a:xfrm>
            <a:off x="6122897" y="4425213"/>
            <a:ext cx="134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115DCB1-90BC-53A7-4D5B-CB9F50094BBF}"/>
              </a:ext>
            </a:extLst>
          </p:cNvPr>
          <p:cNvSpPr/>
          <p:nvPr/>
        </p:nvSpPr>
        <p:spPr>
          <a:xfrm>
            <a:off x="500743" y="13312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D05E9F-F9A8-B4B7-7CF7-5B9F476F347E}"/>
              </a:ext>
            </a:extLst>
          </p:cNvPr>
          <p:cNvSpPr txBox="1"/>
          <p:nvPr/>
        </p:nvSpPr>
        <p:spPr>
          <a:xfrm>
            <a:off x="1176121" y="1278404"/>
            <a:ext cx="10515136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”。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F758967-8A0B-35B2-2ABC-B57A17838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03059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AF6685D-B635-5860-7981-9E7F226E31B0}"/>
              </a:ext>
            </a:extLst>
          </p:cNvPr>
          <p:cNvSpPr/>
          <p:nvPr/>
        </p:nvSpPr>
        <p:spPr>
          <a:xfrm>
            <a:off x="1831285" y="1322390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CE00B0E-FD2D-E662-006F-6813A9AF747F}"/>
              </a:ext>
            </a:extLst>
          </p:cNvPr>
          <p:cNvSpPr txBox="1"/>
          <p:nvPr/>
        </p:nvSpPr>
        <p:spPr>
          <a:xfrm>
            <a:off x="486383" y="2697178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61F505A-F8E0-31EB-2463-BC2DD57A69AE}"/>
              </a:ext>
            </a:extLst>
          </p:cNvPr>
          <p:cNvSpPr/>
          <p:nvPr/>
        </p:nvSpPr>
        <p:spPr>
          <a:xfrm>
            <a:off x="2049914" y="2718786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D345E1-87D2-159A-82D5-D2CC109EBBF8}"/>
              </a:ext>
            </a:extLst>
          </p:cNvPr>
          <p:cNvSpPr txBox="1"/>
          <p:nvPr/>
        </p:nvSpPr>
        <p:spPr>
          <a:xfrm>
            <a:off x="364556" y="3718564"/>
            <a:ext cx="3920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A148C6D-9D96-C315-847A-FC9C0E7FA574}"/>
              </a:ext>
            </a:extLst>
          </p:cNvPr>
          <p:cNvSpPr/>
          <p:nvPr/>
        </p:nvSpPr>
        <p:spPr>
          <a:xfrm>
            <a:off x="2211141" y="3740172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B0E0BF7-DA54-6390-A9BF-11E8FADE6AFC}"/>
              </a:ext>
            </a:extLst>
          </p:cNvPr>
          <p:cNvSpPr txBox="1"/>
          <p:nvPr/>
        </p:nvSpPr>
        <p:spPr>
          <a:xfrm>
            <a:off x="4276730" y="2697178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C75010D-549D-2EF3-A54F-44DDC3EAA6C9}"/>
              </a:ext>
            </a:extLst>
          </p:cNvPr>
          <p:cNvSpPr/>
          <p:nvPr/>
        </p:nvSpPr>
        <p:spPr>
          <a:xfrm>
            <a:off x="5149927" y="2718786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74ABA40-33EE-DCA5-E869-D24D7530C64E}"/>
              </a:ext>
            </a:extLst>
          </p:cNvPr>
          <p:cNvSpPr txBox="1"/>
          <p:nvPr/>
        </p:nvSpPr>
        <p:spPr>
          <a:xfrm>
            <a:off x="4276730" y="3718564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3FA6F46-9B92-799B-212D-BE002BFEED06}"/>
              </a:ext>
            </a:extLst>
          </p:cNvPr>
          <p:cNvSpPr/>
          <p:nvPr/>
        </p:nvSpPr>
        <p:spPr>
          <a:xfrm>
            <a:off x="5604915" y="3740172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AF527E2-BE5A-BF0D-4E1C-922D18D940A6}"/>
              </a:ext>
            </a:extLst>
          </p:cNvPr>
          <p:cNvSpPr txBox="1"/>
          <p:nvPr/>
        </p:nvSpPr>
        <p:spPr>
          <a:xfrm>
            <a:off x="7917107" y="2697178"/>
            <a:ext cx="3872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8F1ED174-1EC3-542E-F236-96AE655B26C3}"/>
              </a:ext>
            </a:extLst>
          </p:cNvPr>
          <p:cNvSpPr/>
          <p:nvPr/>
        </p:nvSpPr>
        <p:spPr>
          <a:xfrm>
            <a:off x="9250400" y="2718786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C02153-CDB7-0AED-B4D9-63BC6516A613}"/>
              </a:ext>
            </a:extLst>
          </p:cNvPr>
          <p:cNvSpPr txBox="1"/>
          <p:nvPr/>
        </p:nvSpPr>
        <p:spPr>
          <a:xfrm>
            <a:off x="7917107" y="3718564"/>
            <a:ext cx="3872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B18DE0B-771D-AF2F-214F-A5FDC8A9B023}"/>
              </a:ext>
            </a:extLst>
          </p:cNvPr>
          <p:cNvSpPr/>
          <p:nvPr/>
        </p:nvSpPr>
        <p:spPr>
          <a:xfrm>
            <a:off x="9250400" y="3740172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CB63B08-97DB-C6CA-A417-4B180B641A5E}"/>
              </a:ext>
            </a:extLst>
          </p:cNvPr>
          <p:cNvSpPr txBox="1"/>
          <p:nvPr/>
        </p:nvSpPr>
        <p:spPr>
          <a:xfrm>
            <a:off x="2133724" y="2685298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16F00DE-8B66-F68C-14EA-129281027547}"/>
              </a:ext>
            </a:extLst>
          </p:cNvPr>
          <p:cNvSpPr txBox="1"/>
          <p:nvPr/>
        </p:nvSpPr>
        <p:spPr>
          <a:xfrm>
            <a:off x="5251816" y="2685298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D1ED343-0068-3676-5CD3-EA4061BBBFFB}"/>
              </a:ext>
            </a:extLst>
          </p:cNvPr>
          <p:cNvSpPr txBox="1"/>
          <p:nvPr/>
        </p:nvSpPr>
        <p:spPr>
          <a:xfrm>
            <a:off x="9315956" y="2697177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58B771C-E47A-B224-4635-1CDC543A6F50}"/>
              </a:ext>
            </a:extLst>
          </p:cNvPr>
          <p:cNvSpPr txBox="1"/>
          <p:nvPr/>
        </p:nvSpPr>
        <p:spPr>
          <a:xfrm>
            <a:off x="2279783" y="3712677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14E792D-F900-78F5-3A9C-3706990C68A1}"/>
              </a:ext>
            </a:extLst>
          </p:cNvPr>
          <p:cNvSpPr txBox="1"/>
          <p:nvPr/>
        </p:nvSpPr>
        <p:spPr>
          <a:xfrm>
            <a:off x="5665961" y="3712677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ADF8F34-141D-0A0B-53DF-B5FBA27D2078}"/>
              </a:ext>
            </a:extLst>
          </p:cNvPr>
          <p:cNvSpPr txBox="1"/>
          <p:nvPr/>
        </p:nvSpPr>
        <p:spPr>
          <a:xfrm>
            <a:off x="9358170" y="3712677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E96DD1A-DE4F-CB6F-9118-8D41B945E7C9}"/>
              </a:ext>
            </a:extLst>
          </p:cNvPr>
          <p:cNvSpPr/>
          <p:nvPr/>
        </p:nvSpPr>
        <p:spPr>
          <a:xfrm>
            <a:off x="500743" y="13215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6C8414-01E2-B4E7-E6AE-03DE449D961C}"/>
              </a:ext>
            </a:extLst>
          </p:cNvPr>
          <p:cNvSpPr txBox="1"/>
          <p:nvPr/>
        </p:nvSpPr>
        <p:spPr>
          <a:xfrm>
            <a:off x="1176121" y="1268676"/>
            <a:ext cx="10515136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下面的说法正确吗？正确的画“√”，错误的画“✕”。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9BA380A-DA2E-BB50-69EA-A0294B39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8190" y="213690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E4172F-1A29-9F7D-1366-BA11809065CA}"/>
              </a:ext>
            </a:extLst>
          </p:cNvPr>
          <p:cNvSpPr txBox="1"/>
          <p:nvPr/>
        </p:nvSpPr>
        <p:spPr>
          <a:xfrm>
            <a:off x="1176120" y="2763208"/>
            <a:ext cx="10515135" cy="26904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一本小学生字典厚</a:t>
            </a:r>
            <a:r>
              <a:rPr lang="en-US" altLang="zh-CN" b="0" dirty="0"/>
              <a:t>40</a:t>
            </a:r>
            <a:r>
              <a:rPr lang="zh-CN" altLang="en-US" dirty="0"/>
              <a:t>毫米。</a:t>
            </a:r>
            <a:r>
              <a:rPr lang="en-US" altLang="zh-CN" dirty="0"/>
              <a:t>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) </a:t>
            </a:r>
          </a:p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一条毛巾长</a:t>
            </a:r>
            <a:r>
              <a:rPr lang="en-US" altLang="zh-CN" b="0" dirty="0"/>
              <a:t>7</a:t>
            </a:r>
            <a:r>
              <a:rPr lang="zh-CN" altLang="en-US" dirty="0"/>
              <a:t>厘米。</a:t>
            </a:r>
            <a:r>
              <a:rPr lang="en-US" altLang="zh-CN" dirty="0"/>
              <a:t>		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)</a:t>
            </a:r>
            <a:endParaRPr lang="zh-CN" altLang="en-US" dirty="0"/>
          </a:p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小红家和奶奶家相距</a:t>
            </a:r>
            <a:r>
              <a:rPr lang="en-US" altLang="zh-CN" b="0" dirty="0"/>
              <a:t>50</a:t>
            </a:r>
            <a:r>
              <a:rPr lang="zh-CN" altLang="en-US" dirty="0"/>
              <a:t>千米，她最好步行去。</a:t>
            </a:r>
            <a:endParaRPr lang="en-US" altLang="zh-CN" dirty="0"/>
          </a:p>
          <a:p>
            <a:pPr eaLnBrk="1" hangingPunct="1"/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									(     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BD90EB-C461-B862-0E66-AC58B8D085B8}"/>
              </a:ext>
            </a:extLst>
          </p:cNvPr>
          <p:cNvSpPr txBox="1"/>
          <p:nvPr/>
        </p:nvSpPr>
        <p:spPr>
          <a:xfrm>
            <a:off x="9974219" y="2802125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23C8EBE-5B7E-8424-0D26-EB1D3BEE755C}"/>
              </a:ext>
            </a:extLst>
          </p:cNvPr>
          <p:cNvSpPr txBox="1"/>
          <p:nvPr/>
        </p:nvSpPr>
        <p:spPr>
          <a:xfrm>
            <a:off x="9974219" y="3481541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1BA6EA0-E58B-038F-7B11-D8F9109EA733}"/>
              </a:ext>
            </a:extLst>
          </p:cNvPr>
          <p:cNvSpPr txBox="1"/>
          <p:nvPr/>
        </p:nvSpPr>
        <p:spPr>
          <a:xfrm>
            <a:off x="9974219" y="4802438"/>
            <a:ext cx="93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97A97FE-803E-953D-ADD2-A43D72E934F0}"/>
              </a:ext>
            </a:extLst>
          </p:cNvPr>
          <p:cNvSpPr/>
          <p:nvPr/>
        </p:nvSpPr>
        <p:spPr>
          <a:xfrm>
            <a:off x="500743" y="4363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ED3A11-41E9-B6D5-E1EF-0AD666252103}"/>
              </a:ext>
            </a:extLst>
          </p:cNvPr>
          <p:cNvSpPr txBox="1"/>
          <p:nvPr/>
        </p:nvSpPr>
        <p:spPr>
          <a:xfrm>
            <a:off x="1176121" y="38345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从小军家到少年宫怎么走最近？要走多少米？把最近的路线描出来。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CEA7194-CBA3-45B5-FF41-F59F063AE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990" y="128086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75444856-4157-3CAE-E9DC-276C66E74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44073" y="1647960"/>
            <a:ext cx="9503854" cy="428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E61566-4311-FD68-1387-990E8CB6C480}"/>
              </a:ext>
            </a:extLst>
          </p:cNvPr>
          <p:cNvSpPr txBox="1"/>
          <p:nvPr/>
        </p:nvSpPr>
        <p:spPr>
          <a:xfrm>
            <a:off x="3122577" y="2013625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790E6B-5512-882F-2332-22035ABF6B69}"/>
              </a:ext>
            </a:extLst>
          </p:cNvPr>
          <p:cNvSpPr txBox="1"/>
          <p:nvPr/>
        </p:nvSpPr>
        <p:spPr>
          <a:xfrm>
            <a:off x="7169283" y="2013625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504A20-4986-3E2B-733F-CA24A8C3A42D}"/>
              </a:ext>
            </a:extLst>
          </p:cNvPr>
          <p:cNvSpPr txBox="1"/>
          <p:nvPr/>
        </p:nvSpPr>
        <p:spPr>
          <a:xfrm rot="16200000">
            <a:off x="1196502" y="3527402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3F8680E-2B88-4E24-E202-52D4F3617D4A}"/>
              </a:ext>
            </a:extLst>
          </p:cNvPr>
          <p:cNvSpPr txBox="1"/>
          <p:nvPr/>
        </p:nvSpPr>
        <p:spPr>
          <a:xfrm>
            <a:off x="3122577" y="4659549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4384020-44C9-FDF3-42BB-1298FBAC6E19}"/>
              </a:ext>
            </a:extLst>
          </p:cNvPr>
          <p:cNvSpPr txBox="1"/>
          <p:nvPr/>
        </p:nvSpPr>
        <p:spPr>
          <a:xfrm rot="16200000">
            <a:off x="4413360" y="3527402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253349A-A531-A70D-D3E2-48FED7C4BB09}"/>
              </a:ext>
            </a:extLst>
          </p:cNvPr>
          <p:cNvSpPr txBox="1"/>
          <p:nvPr/>
        </p:nvSpPr>
        <p:spPr>
          <a:xfrm rot="16200000">
            <a:off x="10013083" y="3527402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9E90293-3972-D240-F543-8D4E4762CB1D}"/>
              </a:ext>
            </a:extLst>
          </p:cNvPr>
          <p:cNvSpPr txBox="1"/>
          <p:nvPr/>
        </p:nvSpPr>
        <p:spPr>
          <a:xfrm rot="20813581">
            <a:off x="7169283" y="4146057"/>
            <a:ext cx="1146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920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9074CA70-27E9-7C58-E515-A3D792FB3F59}"/>
              </a:ext>
            </a:extLst>
          </p:cNvPr>
          <p:cNvSpPr/>
          <p:nvPr/>
        </p:nvSpPr>
        <p:spPr>
          <a:xfrm>
            <a:off x="2236682" y="5173960"/>
            <a:ext cx="3278222" cy="230309"/>
          </a:xfrm>
          <a:prstGeom prst="rightArrow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4B55C232-0325-8FE5-D755-4C1BC17D4B16}"/>
              </a:ext>
            </a:extLst>
          </p:cNvPr>
          <p:cNvSpPr/>
          <p:nvPr/>
        </p:nvSpPr>
        <p:spPr>
          <a:xfrm rot="20851983">
            <a:off x="5517245" y="4700305"/>
            <a:ext cx="4372455" cy="230309"/>
          </a:xfrm>
          <a:prstGeom prst="rightArrow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50BAE65A-9921-4644-F8A1-48C0C33C5FF0}"/>
              </a:ext>
            </a:extLst>
          </p:cNvPr>
          <p:cNvSpPr/>
          <p:nvPr/>
        </p:nvSpPr>
        <p:spPr>
          <a:xfrm rot="16200000">
            <a:off x="9509025" y="3484753"/>
            <a:ext cx="1262313" cy="230309"/>
          </a:xfrm>
          <a:prstGeom prst="rightArrow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131214F-FB94-B904-5CBB-C5F9B7B3FE8C}"/>
              </a:ext>
            </a:extLst>
          </p:cNvPr>
          <p:cNvSpPr txBox="1"/>
          <p:nvPr/>
        </p:nvSpPr>
        <p:spPr>
          <a:xfrm>
            <a:off x="3385355" y="5863040"/>
            <a:ext cx="5851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600+920+300=1820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A8E2331-AAA3-CFEC-7B86-607720DD966A}"/>
              </a:ext>
            </a:extLst>
          </p:cNvPr>
          <p:cNvSpPr/>
          <p:nvPr/>
        </p:nvSpPr>
        <p:spPr>
          <a:xfrm>
            <a:off x="500743" y="15063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F1F248-FF19-4503-89FF-B090F1C8EE67}"/>
              </a:ext>
            </a:extLst>
          </p:cNvPr>
          <p:cNvSpPr txBox="1"/>
          <p:nvPr/>
        </p:nvSpPr>
        <p:spPr>
          <a:xfrm>
            <a:off x="1176121" y="1453504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估计学校篮球场的长、宽各是多少。说一说你是怎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样估的。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6CA818C4-E91F-CAEB-7A0B-1D92D273C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096" y="234118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A21177C-29CD-C92A-BD02-D5AA0B21BCAD}"/>
              </a:ext>
            </a:extLst>
          </p:cNvPr>
          <p:cNvSpPr txBox="1"/>
          <p:nvPr/>
        </p:nvSpPr>
        <p:spPr>
          <a:xfrm>
            <a:off x="1176121" y="3560874"/>
            <a:ext cx="768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根据实际情况选择合适的估测方法。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90B75F81-4982-3078-9CDD-0F6D50F0A310}"/>
              </a:ext>
            </a:extLst>
          </p:cNvPr>
          <p:cNvSpPr/>
          <p:nvPr/>
        </p:nvSpPr>
        <p:spPr>
          <a:xfrm>
            <a:off x="500743" y="127288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DD36C5-45E5-0680-2E9F-91BE55BA3226}"/>
              </a:ext>
            </a:extLst>
          </p:cNvPr>
          <p:cNvSpPr txBox="1"/>
          <p:nvPr/>
        </p:nvSpPr>
        <p:spPr>
          <a:xfrm>
            <a:off x="1176121" y="122004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小亮想知道一捆铁丝一共有多少米。请你帮助他设计一个研究方案，并写出主要步骤。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AE5223-3671-6954-FA4B-6DFC2F67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128" y="3270287"/>
            <a:ext cx="2624129" cy="2126192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42FA29EA-4F52-2EE7-E294-33A1AA418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64644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024B2AB-9EAD-1723-F3D8-D0BCD254C5F6}"/>
              </a:ext>
            </a:extLst>
          </p:cNvPr>
          <p:cNvSpPr txBox="1"/>
          <p:nvPr/>
        </p:nvSpPr>
        <p:spPr>
          <a:xfrm>
            <a:off x="1176121" y="3531691"/>
            <a:ext cx="768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可以以一圈铁丝的长度为标准，再数一数这捆铁丝有几圈。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602" y="3153940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3081802" y="2842434"/>
            <a:ext cx="6969247" cy="803480"/>
          </a:xfrm>
          <a:prstGeom prst="wedgeRoundRectCallout">
            <a:avLst>
              <a:gd name="adj1" fmla="val -57052"/>
              <a:gd name="adj2" fmla="val 3043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A8F4173-7EDB-BDC4-F7DA-03923A8603ED}"/>
              </a:ext>
            </a:extLst>
          </p:cNvPr>
          <p:cNvSpPr txBox="1"/>
          <p:nvPr/>
        </p:nvSpPr>
        <p:spPr>
          <a:xfrm>
            <a:off x="942062" y="3021132"/>
            <a:ext cx="10307877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580</Words>
  <Application>Microsoft Office PowerPoint</Application>
  <PresentationFormat>宽屏</PresentationFormat>
  <Paragraphs>105</Paragraphs>
  <Slides>15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50</cp:revision>
  <dcterms:created xsi:type="dcterms:W3CDTF">2025-04-19T06:03:16Z</dcterms:created>
  <dcterms:modified xsi:type="dcterms:W3CDTF">2025-07-17T06:17:50Z</dcterms:modified>
  <cp:category>状元成才路</cp:category>
  <cp:contentStatus>状元成才路</cp:contentStatus>
</cp:coreProperties>
</file>