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71" r:id="rId10"/>
    <p:sldId id="263" r:id="rId11"/>
    <p:sldId id="264" r:id="rId12"/>
    <p:sldId id="265" r:id="rId13"/>
    <p:sldId id="272" r:id="rId14"/>
    <p:sldId id="273" r:id="rId15"/>
    <p:sldId id="274" r:id="rId16"/>
    <p:sldId id="26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9"/>
    <a:srgbClr val="EE1D23"/>
    <a:srgbClr val="D4EFFB"/>
    <a:srgbClr val="00ABCD"/>
    <a:srgbClr val="3366FF"/>
    <a:srgbClr val="FF7E00"/>
    <a:srgbClr val="FFFFFF"/>
    <a:srgbClr val="037FB7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1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毫米、分米和千米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69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毫米的认识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A45129-6062-C968-DE07-5EC04B8C11CF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A1085F-BADB-7D64-C1C4-160BBFF6242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7798F1-CA74-4446-CFD0-A29ED81A06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41510F92-638F-F4F0-73AD-14AA7C213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02892"/>
            <a:ext cx="1353600" cy="1353600"/>
          </a:xfrm>
          <a:prstGeom prst="rect">
            <a:avLst/>
          </a:prstGeom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2B1C57BB-D10C-749E-D70D-B5B229A2400B}"/>
              </a:ext>
            </a:extLst>
          </p:cNvPr>
          <p:cNvSpPr/>
          <p:nvPr/>
        </p:nvSpPr>
        <p:spPr>
          <a:xfrm>
            <a:off x="2459233" y="1262177"/>
            <a:ext cx="6548580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我们之前学习过哪些长度单位呢？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911AEEF-1720-C8CD-EFF6-6F80C7798ACC}"/>
              </a:ext>
            </a:extLst>
          </p:cNvPr>
          <p:cNvSpPr txBox="1"/>
          <p:nvPr/>
        </p:nvSpPr>
        <p:spPr>
          <a:xfrm>
            <a:off x="4583724" y="2308764"/>
            <a:ext cx="1330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厘米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36CE26D-874C-9754-8348-E34F7FBA8FB5}"/>
              </a:ext>
            </a:extLst>
          </p:cNvPr>
          <p:cNvSpPr txBox="1"/>
          <p:nvPr/>
        </p:nvSpPr>
        <p:spPr>
          <a:xfrm>
            <a:off x="6818790" y="2308764"/>
            <a:ext cx="1330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米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D10BF44-60F8-5F81-E291-59EF64F5F6DB}"/>
              </a:ext>
            </a:extLst>
          </p:cNvPr>
          <p:cNvSpPr txBox="1"/>
          <p:nvPr/>
        </p:nvSpPr>
        <p:spPr>
          <a:xfrm>
            <a:off x="4778266" y="2950856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9B74BBE-4739-7EB4-AAEE-303F0DA49BEE}"/>
              </a:ext>
            </a:extLst>
          </p:cNvPr>
          <p:cNvSpPr txBox="1"/>
          <p:nvPr/>
        </p:nvSpPr>
        <p:spPr>
          <a:xfrm>
            <a:off x="6914754" y="2950856"/>
            <a:ext cx="569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44" descr="2">
            <a:extLst>
              <a:ext uri="{FF2B5EF4-FFF2-40B4-BE49-F238E27FC236}">
                <a16:creationId xmlns:a16="http://schemas.microsoft.com/office/drawing/2014/main" id="{9F2608E2-1163-E68E-F047-74A5B8DF3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38" y="4334213"/>
            <a:ext cx="1306195" cy="133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对话气泡: 圆角矩形 24">
            <a:extLst>
              <a:ext uri="{FF2B5EF4-FFF2-40B4-BE49-F238E27FC236}">
                <a16:creationId xmlns:a16="http://schemas.microsoft.com/office/drawing/2014/main" id="{12C20D2E-8A64-1253-2B4A-2898C6BA6567}"/>
              </a:ext>
            </a:extLst>
          </p:cNvPr>
          <p:cNvSpPr/>
          <p:nvPr/>
        </p:nvSpPr>
        <p:spPr>
          <a:xfrm>
            <a:off x="644777" y="3016650"/>
            <a:ext cx="2446095" cy="1062848"/>
          </a:xfrm>
          <a:prstGeom prst="wedgeRoundRectCallout">
            <a:avLst>
              <a:gd name="adj1" fmla="val -12285"/>
              <a:gd name="adj2" fmla="val 6365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食指的宽度大约是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 cm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41" name="Picture 32" descr="未标题-5">
            <a:extLst>
              <a:ext uri="{FF2B5EF4-FFF2-40B4-BE49-F238E27FC236}">
                <a16:creationId xmlns:a16="http://schemas.microsoft.com/office/drawing/2014/main" id="{70D525FB-470F-7916-D4E4-06C8A37EB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892" y="3396726"/>
            <a:ext cx="2695331" cy="385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对话气泡: 圆角矩形 41">
            <a:extLst>
              <a:ext uri="{FF2B5EF4-FFF2-40B4-BE49-F238E27FC236}">
                <a16:creationId xmlns:a16="http://schemas.microsoft.com/office/drawing/2014/main" id="{94561093-5B13-FEA5-EC59-22F7AB72498D}"/>
              </a:ext>
            </a:extLst>
          </p:cNvPr>
          <p:cNvSpPr/>
          <p:nvPr/>
        </p:nvSpPr>
        <p:spPr>
          <a:xfrm>
            <a:off x="8270764" y="5401530"/>
            <a:ext cx="3625023" cy="1112771"/>
          </a:xfrm>
          <a:prstGeom prst="wedgeRoundRectCallout">
            <a:avLst>
              <a:gd name="adj1" fmla="val 10092"/>
              <a:gd name="adj2" fmla="val -7744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两只胳膊打开的长度大约是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 m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95725BA-24F9-8A3E-630D-7C845083F767}"/>
              </a:ext>
            </a:extLst>
          </p:cNvPr>
          <p:cNvSpPr txBox="1"/>
          <p:nvPr/>
        </p:nvSpPr>
        <p:spPr>
          <a:xfrm>
            <a:off x="9053856" y="2385544"/>
            <a:ext cx="2559430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F7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身体尺子</a:t>
            </a: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CDF93294-9370-F888-EAD5-E95739106D70}"/>
              </a:ext>
            </a:extLst>
          </p:cNvPr>
          <p:cNvGrpSpPr/>
          <p:nvPr/>
        </p:nvGrpSpPr>
        <p:grpSpPr>
          <a:xfrm>
            <a:off x="3775686" y="4125085"/>
            <a:ext cx="808038" cy="1296987"/>
            <a:chOff x="4121150" y="4859338"/>
            <a:chExt cx="808038" cy="1296987"/>
          </a:xfrm>
        </p:grpSpPr>
        <p:pic>
          <p:nvPicPr>
            <p:cNvPr id="50" name="图片 1">
              <a:extLst>
                <a:ext uri="{FF2B5EF4-FFF2-40B4-BE49-F238E27FC236}">
                  <a16:creationId xmlns:a16="http://schemas.microsoft.com/office/drawing/2014/main" id="{C792F787-AE72-C071-650E-D8C99AF13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1150" y="4859338"/>
              <a:ext cx="808038" cy="1296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1" name="Group 13">
              <a:extLst>
                <a:ext uri="{FF2B5EF4-FFF2-40B4-BE49-F238E27FC236}">
                  <a16:creationId xmlns:a16="http://schemas.microsoft.com/office/drawing/2014/main" id="{70F35CB2-B900-02DA-A26A-205D81989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40200" y="5734050"/>
              <a:ext cx="719138" cy="142875"/>
              <a:chOff x="2472" y="2387"/>
              <a:chExt cx="726" cy="91"/>
            </a:xfrm>
          </p:grpSpPr>
          <p:sp>
            <p:nvSpPr>
              <p:cNvPr id="52" name="Line 14">
                <a:extLst>
                  <a:ext uri="{FF2B5EF4-FFF2-40B4-BE49-F238E27FC236}">
                    <a16:creationId xmlns:a16="http://schemas.microsoft.com/office/drawing/2014/main" id="{1D5B16A9-5A37-FE84-8BCF-9D2C00FD3B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72" y="2432"/>
                <a:ext cx="72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3" name="Line 15">
                <a:extLst>
                  <a:ext uri="{FF2B5EF4-FFF2-40B4-BE49-F238E27FC236}">
                    <a16:creationId xmlns:a16="http://schemas.microsoft.com/office/drawing/2014/main" id="{0879BC85-319E-040E-8AF1-99A538DC86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72" y="2387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4" name="Line 16">
                <a:extLst>
                  <a:ext uri="{FF2B5EF4-FFF2-40B4-BE49-F238E27FC236}">
                    <a16:creationId xmlns:a16="http://schemas.microsoft.com/office/drawing/2014/main" id="{FA9DA2A4-BFD8-1177-87B7-81EEA87980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2387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C01C2807-B7CC-9676-5A7F-6445872134C6}"/>
              </a:ext>
            </a:extLst>
          </p:cNvPr>
          <p:cNvGrpSpPr/>
          <p:nvPr/>
        </p:nvGrpSpPr>
        <p:grpSpPr>
          <a:xfrm>
            <a:off x="6082429" y="4395055"/>
            <a:ext cx="1296987" cy="1079500"/>
            <a:chOff x="5795963" y="5157788"/>
            <a:chExt cx="1296987" cy="1079500"/>
          </a:xfrm>
        </p:grpSpPr>
        <p:pic>
          <p:nvPicPr>
            <p:cNvPr id="56" name="Picture 45">
              <a:extLst>
                <a:ext uri="{FF2B5EF4-FFF2-40B4-BE49-F238E27FC236}">
                  <a16:creationId xmlns:a16="http://schemas.microsoft.com/office/drawing/2014/main" id="{F10F2C61-4F81-B520-453C-C4915D5BA7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1838" y="5157788"/>
              <a:ext cx="1230312" cy="927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7" name="Group 25">
              <a:extLst>
                <a:ext uri="{FF2B5EF4-FFF2-40B4-BE49-F238E27FC236}">
                  <a16:creationId xmlns:a16="http://schemas.microsoft.com/office/drawing/2014/main" id="{E8BB1BF4-E964-985F-9B51-CEA7FF5C88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95963" y="6092825"/>
              <a:ext cx="1296987" cy="144463"/>
              <a:chOff x="2472" y="2387"/>
              <a:chExt cx="726" cy="91"/>
            </a:xfrm>
          </p:grpSpPr>
          <p:sp>
            <p:nvSpPr>
              <p:cNvPr id="58" name="Line 26">
                <a:extLst>
                  <a:ext uri="{FF2B5EF4-FFF2-40B4-BE49-F238E27FC236}">
                    <a16:creationId xmlns:a16="http://schemas.microsoft.com/office/drawing/2014/main" id="{E703FF01-8913-2B63-984E-D9954227DE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72" y="2432"/>
                <a:ext cx="72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9" name="Line 27">
                <a:extLst>
                  <a:ext uri="{FF2B5EF4-FFF2-40B4-BE49-F238E27FC236}">
                    <a16:creationId xmlns:a16="http://schemas.microsoft.com/office/drawing/2014/main" id="{7B33BAEB-2BB2-F1D9-0BB7-5643EF8CDC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72" y="2387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0" name="Line 28">
                <a:extLst>
                  <a:ext uri="{FF2B5EF4-FFF2-40B4-BE49-F238E27FC236}">
                    <a16:creationId xmlns:a16="http://schemas.microsoft.com/office/drawing/2014/main" id="{29FA0F5B-17AF-417A-FE94-F869A745E4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2387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14A9B2BA-DA62-0F1B-1F2C-384C14C4E306}"/>
              </a:ext>
            </a:extLst>
          </p:cNvPr>
          <p:cNvSpPr txBox="1"/>
          <p:nvPr/>
        </p:nvSpPr>
        <p:spPr>
          <a:xfrm>
            <a:off x="3153675" y="5523874"/>
            <a:ext cx="2052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楷体_GB2312" panose="02010609030101010101" pitchFamily="49" charset="-122"/>
              </a:rPr>
              <a:t>手掌宽约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楷体_GB2312" panose="02010609030101010101" pitchFamily="49" charset="-122"/>
              </a:rPr>
              <a:t>6 cm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EADDD78B-EE14-54E4-150C-FE39F20B75B3}"/>
              </a:ext>
            </a:extLst>
          </p:cNvPr>
          <p:cNvSpPr txBox="1"/>
          <p:nvPr/>
        </p:nvSpPr>
        <p:spPr>
          <a:xfrm>
            <a:off x="5573389" y="5553930"/>
            <a:ext cx="23150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楷体_GB2312" panose="02010609030101010101" pitchFamily="49" charset="-122"/>
              </a:rPr>
              <a:t>一拃长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楷体_GB2312" panose="02010609030101010101" pitchFamily="49" charset="-122"/>
              </a:rPr>
              <a:t>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楷体_GB2312" panose="02010609030101010101" pitchFamily="49" charset="-122"/>
              </a:rPr>
              <a:t>12 cm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9BB2886E-96CF-16D6-1339-61F03607EA19}"/>
              </a:ext>
            </a:extLst>
          </p:cNvPr>
          <p:cNvSpPr txBox="1"/>
          <p:nvPr/>
        </p:nvSpPr>
        <p:spPr>
          <a:xfrm>
            <a:off x="3543054" y="2308764"/>
            <a:ext cx="10406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4000" dirty="0"/>
              <a:t>100</a:t>
            </a:r>
            <a:endParaRPr lang="zh-CN" altLang="en-US" sz="4000" dirty="0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6F9AA952-011C-12D3-AE22-EE542B27AC1A}"/>
              </a:ext>
            </a:extLst>
          </p:cNvPr>
          <p:cNvSpPr txBox="1"/>
          <p:nvPr/>
        </p:nvSpPr>
        <p:spPr>
          <a:xfrm>
            <a:off x="5906361" y="2308764"/>
            <a:ext cx="9124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4000" dirty="0"/>
              <a:t>= 1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2" grpId="0"/>
      <p:bldP spid="25" grpId="0" animBg="1"/>
      <p:bldP spid="42" grpId="0" animBg="1"/>
      <p:bldP spid="47" grpId="0" animBg="1"/>
      <p:bldP spid="63" grpId="0"/>
      <p:bldP spid="64" grpId="0"/>
      <p:bldP spid="65" grpId="0"/>
      <p:bldP spid="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DC2A9764-3DD2-7386-9F99-FB1F35F41F55}"/>
              </a:ext>
            </a:extLst>
          </p:cNvPr>
          <p:cNvSpPr txBox="1"/>
          <p:nvPr/>
        </p:nvSpPr>
        <p:spPr>
          <a:xfrm>
            <a:off x="2285896" y="1144035"/>
            <a:ext cx="8567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prstClr val="black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用身体尺子估一估数学书的长、宽和厚。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225852-E725-C5A7-AAF7-834266A12625}"/>
              </a:ext>
            </a:extLst>
          </p:cNvPr>
          <p:cNvSpPr txBox="1"/>
          <p:nvPr/>
        </p:nvSpPr>
        <p:spPr>
          <a:xfrm>
            <a:off x="701722" y="1144035"/>
            <a:ext cx="19321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</a:t>
            </a:r>
            <a:r>
              <a:rPr lang="en-US" altLang="zh-CN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1AFAF68F-F059-3921-BBAB-FAFF11D3CD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208808"/>
              </p:ext>
            </p:extLst>
          </p:nvPr>
        </p:nvGraphicFramePr>
        <p:xfrm>
          <a:off x="1088416" y="2216020"/>
          <a:ext cx="5857132" cy="1327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4283">
                  <a:extLst>
                    <a:ext uri="{9D8B030D-6E8A-4147-A177-3AD203B41FA5}">
                      <a16:colId xmlns:a16="http://schemas.microsoft.com/office/drawing/2014/main" val="1422142244"/>
                    </a:ext>
                  </a:extLst>
                </a:gridCol>
                <a:gridCol w="1464283">
                  <a:extLst>
                    <a:ext uri="{9D8B030D-6E8A-4147-A177-3AD203B41FA5}">
                      <a16:colId xmlns:a16="http://schemas.microsoft.com/office/drawing/2014/main" val="1871844725"/>
                    </a:ext>
                  </a:extLst>
                </a:gridCol>
                <a:gridCol w="1464283">
                  <a:extLst>
                    <a:ext uri="{9D8B030D-6E8A-4147-A177-3AD203B41FA5}">
                      <a16:colId xmlns:a16="http://schemas.microsoft.com/office/drawing/2014/main" val="3964172412"/>
                    </a:ext>
                  </a:extLst>
                </a:gridCol>
                <a:gridCol w="1464283">
                  <a:extLst>
                    <a:ext uri="{9D8B030D-6E8A-4147-A177-3AD203B41FA5}">
                      <a16:colId xmlns:a16="http://schemas.microsoft.com/office/drawing/2014/main" val="1717425668"/>
                    </a:ext>
                  </a:extLst>
                </a:gridCol>
              </a:tblGrid>
              <a:tr h="662998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长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宽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厚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721237"/>
                  </a:ext>
                </a:extLst>
              </a:tr>
              <a:tr h="66482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估计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447685"/>
                  </a:ext>
                </a:extLst>
              </a:tr>
            </a:tbl>
          </a:graphicData>
        </a:graphic>
      </p:graphicFrame>
      <p:pic>
        <p:nvPicPr>
          <p:cNvPr id="11" name="Picture 60">
            <a:extLst>
              <a:ext uri="{FF2B5EF4-FFF2-40B4-BE49-F238E27FC236}">
                <a16:creationId xmlns:a16="http://schemas.microsoft.com/office/drawing/2014/main" id="{24F88244-BBA9-DFD6-DF92-ABA11AE03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57" y="5019472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BF7518F9-933C-8295-A8A9-25E64AA23114}"/>
              </a:ext>
            </a:extLst>
          </p:cNvPr>
          <p:cNvSpPr/>
          <p:nvPr/>
        </p:nvSpPr>
        <p:spPr>
          <a:xfrm>
            <a:off x="1221200" y="3976194"/>
            <a:ext cx="3618957" cy="803480"/>
          </a:xfrm>
          <a:prstGeom prst="wedgeRoundRectCallout">
            <a:avLst>
              <a:gd name="adj1" fmla="val -39301"/>
              <a:gd name="adj2" fmla="val 9096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数据带上单位哦！</a:t>
            </a:r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id="{8E45C007-14DC-0B12-C3B6-A472D1B4A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322" y="2125216"/>
            <a:ext cx="2739831" cy="3870661"/>
          </a:xfrm>
          <a:prstGeom prst="rect">
            <a:avLst/>
          </a:prstGeom>
          <a:scene3d>
            <a:camera prst="perspectiveLeft" fov="3600000">
              <a:rot lat="20999991" lon="1801079" rev="0"/>
            </a:camera>
            <a:lightRig rig="contrasting" dir="t"/>
          </a:scene3d>
          <a:sp3d extrusionH="152400" contourW="12700">
            <a:extrusionClr>
              <a:schemeClr val="bg1"/>
            </a:extrusionClr>
            <a:contourClr>
              <a:schemeClr val="bg1">
                <a:lumMod val="95000"/>
              </a:schemeClr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352EC1D5-879D-02E9-20AE-76AE5D731FF0}"/>
              </a:ext>
            </a:extLst>
          </p:cNvPr>
          <p:cNvCxnSpPr>
            <a:cxnSpLocks/>
          </p:cNvCxnSpPr>
          <p:nvPr/>
        </p:nvCxnSpPr>
        <p:spPr>
          <a:xfrm>
            <a:off x="7679340" y="6017447"/>
            <a:ext cx="2462530" cy="311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6A8A51BD-B7E3-FF2D-6B21-3D637C500832}"/>
              </a:ext>
            </a:extLst>
          </p:cNvPr>
          <p:cNvCxnSpPr>
            <a:cxnSpLocks/>
          </p:cNvCxnSpPr>
          <p:nvPr/>
        </p:nvCxnSpPr>
        <p:spPr>
          <a:xfrm>
            <a:off x="10055447" y="1965464"/>
            <a:ext cx="86529" cy="4088130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804F92FE-8DC2-7E60-C656-7D3A6BA1F2B5}"/>
              </a:ext>
            </a:extLst>
          </p:cNvPr>
          <p:cNvCxnSpPr>
            <a:cxnSpLocks/>
          </p:cNvCxnSpPr>
          <p:nvPr/>
        </p:nvCxnSpPr>
        <p:spPr>
          <a:xfrm flipV="1">
            <a:off x="10141870" y="6040259"/>
            <a:ext cx="80645" cy="918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1974219F-E3FA-5F70-C25A-6D2739D553CA}"/>
              </a:ext>
            </a:extLst>
          </p:cNvPr>
          <p:cNvSpPr txBox="1"/>
          <p:nvPr/>
        </p:nvSpPr>
        <p:spPr>
          <a:xfrm>
            <a:off x="8502043" y="6053381"/>
            <a:ext cx="817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EE1D2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宽</a:t>
            </a:r>
            <a:endParaRPr lang="zh-CN" altLang="en-US" sz="3200" b="1" dirty="0">
              <a:solidFill>
                <a:srgbClr val="EE1D23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99BC1D7-611C-B395-E4E1-CEF56E5BE3C9}"/>
              </a:ext>
            </a:extLst>
          </p:cNvPr>
          <p:cNvSpPr txBox="1"/>
          <p:nvPr/>
        </p:nvSpPr>
        <p:spPr>
          <a:xfrm>
            <a:off x="10222515" y="3561841"/>
            <a:ext cx="817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3366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长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A4A82AA3-32B6-BF74-CC1B-35E0CB4AAFC8}"/>
              </a:ext>
            </a:extLst>
          </p:cNvPr>
          <p:cNvSpPr txBox="1"/>
          <p:nvPr/>
        </p:nvSpPr>
        <p:spPr>
          <a:xfrm>
            <a:off x="10154731" y="5927252"/>
            <a:ext cx="817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厚</a:t>
            </a:r>
          </a:p>
        </p:txBody>
      </p: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>
            <a:extLst>
              <a:ext uri="{FF2B5EF4-FFF2-40B4-BE49-F238E27FC236}">
                <a16:creationId xmlns:a16="http://schemas.microsoft.com/office/drawing/2014/main" id="{193A6E22-AA20-1C7E-C7AF-19905004F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322" y="2125216"/>
            <a:ext cx="2739831" cy="3870661"/>
          </a:xfrm>
          <a:prstGeom prst="rect">
            <a:avLst/>
          </a:prstGeom>
          <a:scene3d>
            <a:camera prst="perspectiveLeft" fov="3600000">
              <a:rot lat="20999991" lon="1801079" rev="0"/>
            </a:camera>
            <a:lightRig rig="contrasting" dir="t"/>
          </a:scene3d>
          <a:sp3d extrusionH="152400" contourW="12700">
            <a:extrusionClr>
              <a:schemeClr val="bg1"/>
            </a:extrusionClr>
            <a:contourClr>
              <a:schemeClr val="bg1">
                <a:lumMod val="95000"/>
              </a:schemeClr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68FCD296-C63C-646F-7A70-92E434BAECD3}"/>
              </a:ext>
            </a:extLst>
          </p:cNvPr>
          <p:cNvCxnSpPr>
            <a:cxnSpLocks/>
          </p:cNvCxnSpPr>
          <p:nvPr/>
        </p:nvCxnSpPr>
        <p:spPr>
          <a:xfrm>
            <a:off x="7679340" y="6017447"/>
            <a:ext cx="2462530" cy="311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F7C8D5D1-1138-84C8-1735-86E70A745716}"/>
              </a:ext>
            </a:extLst>
          </p:cNvPr>
          <p:cNvCxnSpPr>
            <a:cxnSpLocks/>
          </p:cNvCxnSpPr>
          <p:nvPr/>
        </p:nvCxnSpPr>
        <p:spPr>
          <a:xfrm>
            <a:off x="10055447" y="1965464"/>
            <a:ext cx="86529" cy="4088130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80839184-BE7B-CF07-AB6E-30E5E91B0023}"/>
              </a:ext>
            </a:extLst>
          </p:cNvPr>
          <p:cNvCxnSpPr>
            <a:cxnSpLocks/>
          </p:cNvCxnSpPr>
          <p:nvPr/>
        </p:nvCxnSpPr>
        <p:spPr>
          <a:xfrm flipV="1">
            <a:off x="10141870" y="6040259"/>
            <a:ext cx="80645" cy="918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B688E62A-00D4-77EB-669A-CF1F90174E27}"/>
              </a:ext>
            </a:extLst>
          </p:cNvPr>
          <p:cNvSpPr txBox="1"/>
          <p:nvPr/>
        </p:nvSpPr>
        <p:spPr>
          <a:xfrm>
            <a:off x="8502043" y="6053381"/>
            <a:ext cx="817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EE1D2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宽</a:t>
            </a:r>
            <a:endParaRPr lang="zh-CN" altLang="en-US" sz="3200" b="1" dirty="0">
              <a:solidFill>
                <a:srgbClr val="EE1D23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A9A55A6-5752-B035-E118-4C3ED187805E}"/>
              </a:ext>
            </a:extLst>
          </p:cNvPr>
          <p:cNvSpPr txBox="1"/>
          <p:nvPr/>
        </p:nvSpPr>
        <p:spPr>
          <a:xfrm>
            <a:off x="10222515" y="3561841"/>
            <a:ext cx="817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3366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长</a:t>
            </a:r>
            <a:endParaRPr lang="zh-CN" altLang="en-US" sz="3200" b="1" dirty="0">
              <a:solidFill>
                <a:srgbClr val="3366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8805F5-37EB-53EC-4EB4-057C6769257A}"/>
              </a:ext>
            </a:extLst>
          </p:cNvPr>
          <p:cNvSpPr txBox="1"/>
          <p:nvPr/>
        </p:nvSpPr>
        <p:spPr>
          <a:xfrm>
            <a:off x="10154731" y="5927252"/>
            <a:ext cx="817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厚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E082822-EB60-84C8-6178-18CE557E5576}"/>
              </a:ext>
            </a:extLst>
          </p:cNvPr>
          <p:cNvSpPr txBox="1"/>
          <p:nvPr/>
        </p:nvSpPr>
        <p:spPr>
          <a:xfrm>
            <a:off x="2285896" y="1144035"/>
            <a:ext cx="96402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prstClr val="black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量一量数学书的长、宽和厚大约是多少厘米。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F574CC7-217B-2C6B-D861-170BD4E0FD21}"/>
              </a:ext>
            </a:extLst>
          </p:cNvPr>
          <p:cNvSpPr txBox="1"/>
          <p:nvPr/>
        </p:nvSpPr>
        <p:spPr>
          <a:xfrm>
            <a:off x="701722" y="1144035"/>
            <a:ext cx="19321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</a:t>
            </a:r>
            <a:r>
              <a:rPr lang="en-US" altLang="zh-CN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794FEF54-0281-92B8-A5A7-E71960FD7D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568669"/>
              </p:ext>
            </p:extLst>
          </p:nvPr>
        </p:nvGraphicFramePr>
        <p:xfrm>
          <a:off x="1088416" y="2216020"/>
          <a:ext cx="5857132" cy="1992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4283">
                  <a:extLst>
                    <a:ext uri="{9D8B030D-6E8A-4147-A177-3AD203B41FA5}">
                      <a16:colId xmlns:a16="http://schemas.microsoft.com/office/drawing/2014/main" val="1422142244"/>
                    </a:ext>
                  </a:extLst>
                </a:gridCol>
                <a:gridCol w="1464283">
                  <a:extLst>
                    <a:ext uri="{9D8B030D-6E8A-4147-A177-3AD203B41FA5}">
                      <a16:colId xmlns:a16="http://schemas.microsoft.com/office/drawing/2014/main" val="1871844725"/>
                    </a:ext>
                  </a:extLst>
                </a:gridCol>
                <a:gridCol w="1464283">
                  <a:extLst>
                    <a:ext uri="{9D8B030D-6E8A-4147-A177-3AD203B41FA5}">
                      <a16:colId xmlns:a16="http://schemas.microsoft.com/office/drawing/2014/main" val="3964172412"/>
                    </a:ext>
                  </a:extLst>
                </a:gridCol>
                <a:gridCol w="1464283">
                  <a:extLst>
                    <a:ext uri="{9D8B030D-6E8A-4147-A177-3AD203B41FA5}">
                      <a16:colId xmlns:a16="http://schemas.microsoft.com/office/drawing/2014/main" val="1717425668"/>
                    </a:ext>
                  </a:extLst>
                </a:gridCol>
              </a:tblGrid>
              <a:tr h="662998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长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宽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厚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721237"/>
                  </a:ext>
                </a:extLst>
              </a:tr>
              <a:tr h="66482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估计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447685"/>
                  </a:ext>
                </a:extLst>
              </a:tr>
              <a:tr h="66482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测量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223053"/>
                  </a:ext>
                </a:extLst>
              </a:tr>
            </a:tbl>
          </a:graphicData>
        </a:graphic>
      </p:graphicFrame>
      <p:pic>
        <p:nvPicPr>
          <p:cNvPr id="13" name="Picture 60">
            <a:extLst>
              <a:ext uri="{FF2B5EF4-FFF2-40B4-BE49-F238E27FC236}">
                <a16:creationId xmlns:a16="http://schemas.microsoft.com/office/drawing/2014/main" id="{08662B09-9452-6FDD-27BD-8381A241D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57" y="5019472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C23F0D5B-1F73-F02E-C9C6-653A3313A391}"/>
              </a:ext>
            </a:extLst>
          </p:cNvPr>
          <p:cNvSpPr/>
          <p:nvPr/>
        </p:nvSpPr>
        <p:spPr>
          <a:xfrm>
            <a:off x="2207503" y="4634328"/>
            <a:ext cx="3618957" cy="1237832"/>
          </a:xfrm>
          <a:prstGeom prst="wedgeRoundRectCallout">
            <a:avLst>
              <a:gd name="adj1" fmla="val -62686"/>
              <a:gd name="adj2" fmla="val 3123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尺子不够长时可以做上标记继续量。</a:t>
            </a:r>
          </a:p>
        </p:txBody>
      </p:sp>
    </p:spTree>
    <p:extLst>
      <p:ext uri="{BB962C8B-B14F-4D97-AF65-F5344CB8AC3E}">
        <p14:creationId xmlns:p14="http://schemas.microsoft.com/office/powerpoint/2010/main" val="355366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A15C5315-3E36-EDA9-7D1C-1063BA087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855094"/>
            <a:ext cx="11083636" cy="3591382"/>
          </a:xfrm>
          <a:prstGeom prst="rect">
            <a:avLst/>
          </a:prstGeom>
        </p:spPr>
      </p:pic>
      <p:sp>
        <p:nvSpPr>
          <p:cNvPr id="3" name="矩形标注 14">
            <a:extLst>
              <a:ext uri="{FF2B5EF4-FFF2-40B4-BE49-F238E27FC236}">
                <a16:creationId xmlns:a16="http://schemas.microsoft.com/office/drawing/2014/main" id="{A27EFE9C-B8ED-DA0A-38F1-92A62853A23A}"/>
              </a:ext>
            </a:extLst>
          </p:cNvPr>
          <p:cNvSpPr/>
          <p:nvPr/>
        </p:nvSpPr>
        <p:spPr>
          <a:xfrm>
            <a:off x="1730694" y="4204477"/>
            <a:ext cx="2189554" cy="1093652"/>
          </a:xfrm>
          <a:prstGeom prst="wedgeRoundRectCallout">
            <a:avLst>
              <a:gd name="adj1" fmla="val -42893"/>
              <a:gd name="adj2" fmla="val -7649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数学书的长是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26cm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4" name="矩形标注 14">
            <a:extLst>
              <a:ext uri="{FF2B5EF4-FFF2-40B4-BE49-F238E27FC236}">
                <a16:creationId xmlns:a16="http://schemas.microsoft.com/office/drawing/2014/main" id="{61DD4030-274A-17DA-9BCD-BFFA9C58F11D}"/>
              </a:ext>
            </a:extLst>
          </p:cNvPr>
          <p:cNvSpPr/>
          <p:nvPr/>
        </p:nvSpPr>
        <p:spPr>
          <a:xfrm>
            <a:off x="4135461" y="1273888"/>
            <a:ext cx="3921078" cy="1093652"/>
          </a:xfrm>
          <a:prstGeom prst="wedgeRoundRectCallout">
            <a:avLst>
              <a:gd name="adj1" fmla="val 28953"/>
              <a:gd name="adj2" fmla="val 11064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数学书的宽比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18cm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多，但不到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19cm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917C777-743E-62A7-6361-5973CD839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77218" y="4740982"/>
            <a:ext cx="1354648" cy="1354648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DE58A563-2782-E0A9-C74E-656730D8C400}"/>
              </a:ext>
            </a:extLst>
          </p:cNvPr>
          <p:cNvSpPr/>
          <p:nvPr/>
        </p:nvSpPr>
        <p:spPr>
          <a:xfrm>
            <a:off x="4679005" y="4786603"/>
            <a:ext cx="4639456" cy="1201162"/>
          </a:xfrm>
          <a:prstGeom prst="wedgeRoundRectCallout">
            <a:avLst>
              <a:gd name="adj1" fmla="val 61695"/>
              <a:gd name="adj2" fmla="val 1865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数学书的厚度不到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1cm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，怎么办？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634B54C-353E-1F6A-36FA-157775566AD0}"/>
              </a:ext>
            </a:extLst>
          </p:cNvPr>
          <p:cNvSpPr/>
          <p:nvPr/>
        </p:nvSpPr>
        <p:spPr>
          <a:xfrm>
            <a:off x="9891936" y="2503152"/>
            <a:ext cx="1061409" cy="1061409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A217B39-F1B2-AF7E-6460-3EAFF46174D1}"/>
              </a:ext>
            </a:extLst>
          </p:cNvPr>
          <p:cNvSpPr txBox="1"/>
          <p:nvPr/>
        </p:nvSpPr>
        <p:spPr>
          <a:xfrm>
            <a:off x="280075" y="868473"/>
            <a:ext cx="11631849" cy="13558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      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毫米</a:t>
            </a:r>
            <a:r>
              <a:rPr lang="zh-CN" altLang="en-US" sz="3600" b="1" dirty="0"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是比厘米更小的单位，量比较短的物体的长度或者要求量得比较精确时，可以用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毫米</a:t>
            </a:r>
            <a:r>
              <a:rPr lang="zh-CN" altLang="en-US" sz="3600" b="1" dirty="0"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600" dirty="0"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mm</a:t>
            </a:r>
            <a:r>
              <a:rPr lang="zh-CN" altLang="en-US" sz="3600" b="1" dirty="0"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）作单位。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72D861-D0C8-83A3-B857-02DEFA27C339}"/>
              </a:ext>
            </a:extLst>
          </p:cNvPr>
          <p:cNvSpPr txBox="1"/>
          <p:nvPr/>
        </p:nvSpPr>
        <p:spPr>
          <a:xfrm>
            <a:off x="8078942" y="1591361"/>
            <a:ext cx="12524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mm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63CA0F5-DC25-6E36-5A56-0A725B33F233}"/>
              </a:ext>
            </a:extLst>
          </p:cNvPr>
          <p:cNvSpPr/>
          <p:nvPr/>
        </p:nvSpPr>
        <p:spPr>
          <a:xfrm>
            <a:off x="8024225" y="887929"/>
            <a:ext cx="700391" cy="700391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016214CD-1A1B-836C-6F09-15EA773A93D7}"/>
              </a:ext>
            </a:extLst>
          </p:cNvPr>
          <p:cNvSpPr/>
          <p:nvPr/>
        </p:nvSpPr>
        <p:spPr>
          <a:xfrm>
            <a:off x="3479117" y="1558290"/>
            <a:ext cx="1140508" cy="688516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04415F5-7198-7343-F4FD-08E977116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5" y="4530231"/>
            <a:ext cx="11083636" cy="106012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BBB2FAD-4E34-AD7C-2480-E01C4B772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414" y="2752200"/>
            <a:ext cx="1353600" cy="1353600"/>
          </a:xfrm>
          <a:prstGeom prst="rect">
            <a:avLst/>
          </a:prstGeom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5979977B-AA91-7466-F7EB-27E91CB48456}"/>
              </a:ext>
            </a:extLst>
          </p:cNvPr>
          <p:cNvSpPr/>
          <p:nvPr/>
        </p:nvSpPr>
        <p:spPr>
          <a:xfrm>
            <a:off x="5184842" y="2828419"/>
            <a:ext cx="4221167" cy="1201162"/>
          </a:xfrm>
          <a:prstGeom prst="wedgeRoundRectCallout">
            <a:avLst>
              <a:gd name="adj1" fmla="val 61695"/>
              <a:gd name="adj2" fmla="val 1865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在直尺上，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厘米中的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小格表示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毫米。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C308594-7EA2-D2AE-1D3F-6962830D64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79" y="2401093"/>
            <a:ext cx="6108232" cy="425827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D182F44C-D442-A4E7-E6A8-5AEF5B68AC1B}"/>
              </a:ext>
            </a:extLst>
          </p:cNvPr>
          <p:cNvSpPr/>
          <p:nvPr/>
        </p:nvSpPr>
        <p:spPr>
          <a:xfrm>
            <a:off x="1416186" y="3903345"/>
            <a:ext cx="176394" cy="493395"/>
          </a:xfrm>
          <a:prstGeom prst="rect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979C8C4-166B-5030-E31E-203C7FFE3865}"/>
              </a:ext>
            </a:extLst>
          </p:cNvPr>
          <p:cNvSpPr/>
          <p:nvPr/>
        </p:nvSpPr>
        <p:spPr>
          <a:xfrm>
            <a:off x="2250576" y="3903345"/>
            <a:ext cx="176394" cy="493395"/>
          </a:xfrm>
          <a:prstGeom prst="rect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14" grpId="0" animBg="1"/>
      <p:bldP spid="17" grpId="0" animBg="1"/>
      <p:bldP spid="17" grpId="1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F3245CD-FAB4-5888-E72C-F01FBA470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5" y="4530231"/>
            <a:ext cx="11083636" cy="106012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EC19647-13AB-A682-2324-676458D3D9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79" y="2401093"/>
            <a:ext cx="6108232" cy="4258277"/>
          </a:xfrm>
          <a:prstGeom prst="rect">
            <a:avLst/>
          </a:prstGeom>
        </p:spPr>
      </p:pic>
      <p:pic>
        <p:nvPicPr>
          <p:cNvPr id="4" name="Picture 60">
            <a:extLst>
              <a:ext uri="{FF2B5EF4-FFF2-40B4-BE49-F238E27FC236}">
                <a16:creationId xmlns:a16="http://schemas.microsoft.com/office/drawing/2014/main" id="{905BFE39-85B3-4C92-6105-37FAAC95D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27" y="846305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86B8931C-09CF-FA80-9446-288C23426260}"/>
              </a:ext>
            </a:extLst>
          </p:cNvPr>
          <p:cNvSpPr/>
          <p:nvPr/>
        </p:nvSpPr>
        <p:spPr>
          <a:xfrm>
            <a:off x="2308658" y="778358"/>
            <a:ext cx="6465691" cy="778860"/>
          </a:xfrm>
          <a:prstGeom prst="wedgeRoundRectCallout">
            <a:avLst>
              <a:gd name="adj1" fmla="val -56367"/>
              <a:gd name="adj2" fmla="val 3998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数一数，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厘米里有多少个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毫米。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78D1A45-4DD9-DAAE-4046-74B759ACB6A5}"/>
              </a:ext>
            </a:extLst>
          </p:cNvPr>
          <p:cNvSpPr/>
          <p:nvPr/>
        </p:nvSpPr>
        <p:spPr>
          <a:xfrm>
            <a:off x="1426844" y="3903345"/>
            <a:ext cx="152401" cy="493395"/>
          </a:xfrm>
          <a:prstGeom prst="rect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9BFF9B4-C697-730D-281F-6A3D3297519B}"/>
              </a:ext>
            </a:extLst>
          </p:cNvPr>
          <p:cNvSpPr/>
          <p:nvPr/>
        </p:nvSpPr>
        <p:spPr>
          <a:xfrm>
            <a:off x="1593212" y="3903345"/>
            <a:ext cx="152401" cy="493395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0039BFC-C90E-713A-D7B0-6573AE107132}"/>
              </a:ext>
            </a:extLst>
          </p:cNvPr>
          <p:cNvSpPr/>
          <p:nvPr/>
        </p:nvSpPr>
        <p:spPr>
          <a:xfrm>
            <a:off x="1759580" y="3903345"/>
            <a:ext cx="152401" cy="493395"/>
          </a:xfrm>
          <a:prstGeom prst="rect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F331F9-F15B-136C-4949-7F33858919BB}"/>
              </a:ext>
            </a:extLst>
          </p:cNvPr>
          <p:cNvSpPr/>
          <p:nvPr/>
        </p:nvSpPr>
        <p:spPr>
          <a:xfrm>
            <a:off x="1925948" y="3903345"/>
            <a:ext cx="152401" cy="493395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5399234-8C4E-B77F-B18F-A9B4A886CCB7}"/>
              </a:ext>
            </a:extLst>
          </p:cNvPr>
          <p:cNvSpPr/>
          <p:nvPr/>
        </p:nvSpPr>
        <p:spPr>
          <a:xfrm>
            <a:off x="2092316" y="3903345"/>
            <a:ext cx="152401" cy="493395"/>
          </a:xfrm>
          <a:prstGeom prst="rect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01FC828-3135-F2A6-9DC9-CEF35D63BB48}"/>
              </a:ext>
            </a:extLst>
          </p:cNvPr>
          <p:cNvSpPr/>
          <p:nvPr/>
        </p:nvSpPr>
        <p:spPr>
          <a:xfrm>
            <a:off x="2258684" y="3903345"/>
            <a:ext cx="152401" cy="493395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14CD6AC-DF24-5E9D-C12A-59A9AF4F1D49}"/>
              </a:ext>
            </a:extLst>
          </p:cNvPr>
          <p:cNvSpPr/>
          <p:nvPr/>
        </p:nvSpPr>
        <p:spPr>
          <a:xfrm>
            <a:off x="2425052" y="3903345"/>
            <a:ext cx="152401" cy="493395"/>
          </a:xfrm>
          <a:prstGeom prst="rect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19BADDA-D219-F9E5-720B-0461028C7463}"/>
              </a:ext>
            </a:extLst>
          </p:cNvPr>
          <p:cNvSpPr/>
          <p:nvPr/>
        </p:nvSpPr>
        <p:spPr>
          <a:xfrm>
            <a:off x="2591420" y="3903345"/>
            <a:ext cx="152401" cy="493395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A17394C-8A6C-B1CA-7866-1249CA8BCD3E}"/>
              </a:ext>
            </a:extLst>
          </p:cNvPr>
          <p:cNvSpPr/>
          <p:nvPr/>
        </p:nvSpPr>
        <p:spPr>
          <a:xfrm>
            <a:off x="2757788" y="3903345"/>
            <a:ext cx="152401" cy="493395"/>
          </a:xfrm>
          <a:prstGeom prst="rect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B0DBB42-0149-F4AC-1691-CB514B44C101}"/>
              </a:ext>
            </a:extLst>
          </p:cNvPr>
          <p:cNvSpPr/>
          <p:nvPr/>
        </p:nvSpPr>
        <p:spPr>
          <a:xfrm>
            <a:off x="2924153" y="3903345"/>
            <a:ext cx="152401" cy="493395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AF79C53-B92A-EF1F-335F-DDF1850631AB}"/>
              </a:ext>
            </a:extLst>
          </p:cNvPr>
          <p:cNvSpPr/>
          <p:nvPr/>
        </p:nvSpPr>
        <p:spPr>
          <a:xfrm>
            <a:off x="5408578" y="2654008"/>
            <a:ext cx="4591455" cy="924128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40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 </a:t>
            </a:r>
            <a:r>
              <a:rPr lang="en-US" altLang="zh-CN" sz="40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10 </a:t>
            </a:r>
            <a:r>
              <a:rPr lang="zh-CN" altLang="en-US" sz="40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</a:p>
        </p:txBody>
      </p:sp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5EA5DF7C-937E-4D7C-D386-07346D088E4F}"/>
              </a:ext>
            </a:extLst>
          </p:cNvPr>
          <p:cNvSpPr/>
          <p:nvPr/>
        </p:nvSpPr>
        <p:spPr>
          <a:xfrm>
            <a:off x="2386140" y="454723"/>
            <a:ext cx="5765301" cy="1311549"/>
          </a:xfrm>
          <a:prstGeom prst="wedgeRoundRectCallout">
            <a:avLst>
              <a:gd name="adj1" fmla="val -58898"/>
              <a:gd name="adj2" fmla="val 2885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在直尺上选择你喜欢的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厘米，数一数有多少毫米？</a:t>
            </a: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0">
            <a:extLst>
              <a:ext uri="{FF2B5EF4-FFF2-40B4-BE49-F238E27FC236}">
                <a16:creationId xmlns:a16="http://schemas.microsoft.com/office/drawing/2014/main" id="{0EACED4A-232F-C631-A8FE-3216A957B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27" y="846305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16D164FD-60BE-F99B-10EE-C453F33F2A6D}"/>
              </a:ext>
            </a:extLst>
          </p:cNvPr>
          <p:cNvSpPr/>
          <p:nvPr/>
        </p:nvSpPr>
        <p:spPr>
          <a:xfrm>
            <a:off x="2308657" y="778358"/>
            <a:ext cx="7720559" cy="778860"/>
          </a:xfrm>
          <a:prstGeom prst="wedgeRoundRectCallout">
            <a:avLst>
              <a:gd name="adj1" fmla="val -55863"/>
              <a:gd name="adj2" fmla="val 3998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生活中测量哪些物品一般用毫米作单位？</a:t>
            </a:r>
          </a:p>
        </p:txBody>
      </p:sp>
      <p:pic>
        <p:nvPicPr>
          <p:cNvPr id="5" name="Picture 34" descr="16">
            <a:extLst>
              <a:ext uri="{FF2B5EF4-FFF2-40B4-BE49-F238E27FC236}">
                <a16:creationId xmlns:a16="http://schemas.microsoft.com/office/drawing/2014/main" id="{B779C14A-9B17-D56B-1C04-EB42DF40D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" r="10453" b="18321"/>
          <a:stretch/>
        </p:blipFill>
        <p:spPr bwMode="auto">
          <a:xfrm>
            <a:off x="1272855" y="2565917"/>
            <a:ext cx="2071603" cy="126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70199BF-3F76-A12F-3B8D-1B5EA85E6981}"/>
              </a:ext>
            </a:extLst>
          </p:cNvPr>
          <p:cNvSpPr/>
          <p:nvPr/>
        </p:nvSpPr>
        <p:spPr>
          <a:xfrm>
            <a:off x="805827" y="3908534"/>
            <a:ext cx="30056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分硬币的厚度大约是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A47E441-EC86-5924-C8C8-3EFCCE98F297}"/>
              </a:ext>
            </a:extLst>
          </p:cNvPr>
          <p:cNvSpPr/>
          <p:nvPr/>
        </p:nvSpPr>
        <p:spPr>
          <a:xfrm>
            <a:off x="4730285" y="3908534"/>
            <a:ext cx="26498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身份证的厚度大约是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739B290-EDAA-193B-3186-86B9BE96C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545" y="1950628"/>
            <a:ext cx="2753628" cy="2205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D811FD68-E35A-A31A-0428-E13C6B9D9B87}"/>
              </a:ext>
            </a:extLst>
          </p:cNvPr>
          <p:cNvSpPr/>
          <p:nvPr/>
        </p:nvSpPr>
        <p:spPr>
          <a:xfrm>
            <a:off x="8652402" y="4294530"/>
            <a:ext cx="2753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张纸的厚度大约是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1771672-46B5-D2C6-BDB9-65C4A08099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5970" y="5149443"/>
            <a:ext cx="1353600" cy="135360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95563563-043F-285A-7032-192DF94A505D}"/>
              </a:ext>
            </a:extLst>
          </p:cNvPr>
          <p:cNvSpPr/>
          <p:nvPr/>
        </p:nvSpPr>
        <p:spPr>
          <a:xfrm>
            <a:off x="2689350" y="5229085"/>
            <a:ext cx="5624915" cy="1194315"/>
          </a:xfrm>
          <a:prstGeom prst="wedgeRoundRectCallout">
            <a:avLst>
              <a:gd name="adj1" fmla="val -57811"/>
              <a:gd name="adj2" fmla="val 1653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借助长度约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毫米的物品，用手势表示出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毫米的长度。</a:t>
            </a:r>
          </a:p>
        </p:txBody>
      </p:sp>
      <p:pic>
        <p:nvPicPr>
          <p:cNvPr id="13" name="Picture 39" descr="17">
            <a:extLst>
              <a:ext uri="{FF2B5EF4-FFF2-40B4-BE49-F238E27FC236}">
                <a16:creationId xmlns:a16="http://schemas.microsoft.com/office/drawing/2014/main" id="{3D00AA4E-237A-B15B-5D1E-56538E664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874" y="1880221"/>
            <a:ext cx="6140692" cy="2110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8" grpId="0"/>
      <p:bldP spid="9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央视【午夜新闻】：郑州特大暴雨创历史之最">
            <a:hlinkClick r:id="" action="ppaction://media"/>
            <a:extLst>
              <a:ext uri="{FF2B5EF4-FFF2-40B4-BE49-F238E27FC236}">
                <a16:creationId xmlns:a16="http://schemas.microsoft.com/office/drawing/2014/main" id="{345233BE-326E-2E11-E70C-D23147CAE5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2914" y="423514"/>
            <a:ext cx="10686172" cy="601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2" y="1239491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638" y="14800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71A27FA-4D5A-D7A2-D416-1C7E3A84F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806941"/>
            <a:ext cx="11083636" cy="183205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D531A542-0109-A4A2-A7B2-C685B12C2139}"/>
              </a:ext>
            </a:extLst>
          </p:cNvPr>
          <p:cNvSpPr txBox="1"/>
          <p:nvPr/>
        </p:nvSpPr>
        <p:spPr>
          <a:xfrm>
            <a:off x="943583" y="4873559"/>
            <a:ext cx="3884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厘米</a:t>
            </a:r>
            <a:r>
              <a:rPr lang="en-US" altLang="zh-CN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2036698-7E76-705B-B6A3-EE43AACE18D4}"/>
              </a:ext>
            </a:extLst>
          </p:cNvPr>
          <p:cNvSpPr txBox="1"/>
          <p:nvPr/>
        </p:nvSpPr>
        <p:spPr>
          <a:xfrm>
            <a:off x="6935821" y="4873559"/>
            <a:ext cx="3884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厘米</a:t>
            </a:r>
            <a:r>
              <a:rPr lang="en-US" altLang="zh-CN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676C101-1DD2-93CF-7BC8-9147B940B073}"/>
              </a:ext>
            </a:extLst>
          </p:cNvPr>
          <p:cNvCxnSpPr/>
          <p:nvPr/>
        </p:nvCxnSpPr>
        <p:spPr>
          <a:xfrm>
            <a:off x="966443" y="2673591"/>
            <a:ext cx="0" cy="1035485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438A08F5-9EDC-F29F-A282-1751D5E2368A}"/>
              </a:ext>
            </a:extLst>
          </p:cNvPr>
          <p:cNvSpPr txBox="1"/>
          <p:nvPr/>
        </p:nvSpPr>
        <p:spPr>
          <a:xfrm>
            <a:off x="333023" y="2136864"/>
            <a:ext cx="16861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对着刻度</a:t>
            </a:r>
            <a:r>
              <a:rPr lang="en-US" altLang="zh-CN" sz="24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endParaRPr lang="zh-CN" altLang="en-US" sz="2400" dirty="0">
              <a:solidFill>
                <a:srgbClr val="EE1D23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0DCB9B4-269C-E47F-50A2-97C5F2EF66C1}"/>
              </a:ext>
            </a:extLst>
          </p:cNvPr>
          <p:cNvCxnSpPr/>
          <p:nvPr/>
        </p:nvCxnSpPr>
        <p:spPr>
          <a:xfrm>
            <a:off x="3382618" y="2673591"/>
            <a:ext cx="0" cy="1035485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FEC61F37-2D9C-4F3B-429B-B9135153DAF7}"/>
              </a:ext>
            </a:extLst>
          </p:cNvPr>
          <p:cNvSpPr txBox="1"/>
          <p:nvPr/>
        </p:nvSpPr>
        <p:spPr>
          <a:xfrm>
            <a:off x="2733582" y="2136864"/>
            <a:ext cx="18628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看终点刻度</a:t>
            </a:r>
            <a:endParaRPr lang="zh-CN" altLang="en-US" sz="2400" dirty="0">
              <a:solidFill>
                <a:srgbClr val="EE1D23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8ECA0E94-BFCC-B8EF-8704-7D6B90A8D4CB}"/>
              </a:ext>
            </a:extLst>
          </p:cNvPr>
          <p:cNvSpPr/>
          <p:nvPr/>
        </p:nvSpPr>
        <p:spPr>
          <a:xfrm>
            <a:off x="2438632" y="3863340"/>
            <a:ext cx="511690" cy="511690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B66C97A-E873-3578-132D-76DE2617FD0F}"/>
              </a:ext>
            </a:extLst>
          </p:cNvPr>
          <p:cNvSpPr/>
          <p:nvPr/>
        </p:nvSpPr>
        <p:spPr>
          <a:xfrm>
            <a:off x="966443" y="3709076"/>
            <a:ext cx="1731037" cy="400009"/>
          </a:xfrm>
          <a:prstGeom prst="rect">
            <a:avLst/>
          </a:prstGeom>
          <a:solidFill>
            <a:srgbClr val="D4EFF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E749B1B-265D-4F81-1D2C-70E6836567E0}"/>
              </a:ext>
            </a:extLst>
          </p:cNvPr>
          <p:cNvSpPr txBox="1"/>
          <p:nvPr/>
        </p:nvSpPr>
        <p:spPr>
          <a:xfrm>
            <a:off x="1267762" y="484713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360095D-E2F1-E6E6-CDDD-B4FFD7DA6C35}"/>
              </a:ext>
            </a:extLst>
          </p:cNvPr>
          <p:cNvSpPr/>
          <p:nvPr/>
        </p:nvSpPr>
        <p:spPr>
          <a:xfrm>
            <a:off x="2698493" y="3709076"/>
            <a:ext cx="78997" cy="400009"/>
          </a:xfrm>
          <a:prstGeom prst="rect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4E8BD69-4730-5F1C-943D-9CBD94F2DD51}"/>
              </a:ext>
            </a:extLst>
          </p:cNvPr>
          <p:cNvSpPr/>
          <p:nvPr/>
        </p:nvSpPr>
        <p:spPr>
          <a:xfrm>
            <a:off x="2784248" y="3709076"/>
            <a:ext cx="80010" cy="400009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BE232B9-667D-9542-77B9-535F2233D654}"/>
              </a:ext>
            </a:extLst>
          </p:cNvPr>
          <p:cNvSpPr/>
          <p:nvPr/>
        </p:nvSpPr>
        <p:spPr>
          <a:xfrm>
            <a:off x="2871016" y="3709076"/>
            <a:ext cx="78997" cy="400009"/>
          </a:xfrm>
          <a:prstGeom prst="rect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DAC67A-F7C7-B739-A0F3-32F58DD12A4C}"/>
              </a:ext>
            </a:extLst>
          </p:cNvPr>
          <p:cNvSpPr/>
          <p:nvPr/>
        </p:nvSpPr>
        <p:spPr>
          <a:xfrm>
            <a:off x="2956771" y="3709076"/>
            <a:ext cx="80010" cy="400009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283BF65-C427-759E-91F9-007CF357FC18}"/>
              </a:ext>
            </a:extLst>
          </p:cNvPr>
          <p:cNvSpPr/>
          <p:nvPr/>
        </p:nvSpPr>
        <p:spPr>
          <a:xfrm>
            <a:off x="3043539" y="3709076"/>
            <a:ext cx="78997" cy="400009"/>
          </a:xfrm>
          <a:prstGeom prst="rect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F968928-E3F4-3ED2-69BA-C55A4AE91455}"/>
              </a:ext>
            </a:extLst>
          </p:cNvPr>
          <p:cNvSpPr/>
          <p:nvPr/>
        </p:nvSpPr>
        <p:spPr>
          <a:xfrm>
            <a:off x="3129294" y="3709076"/>
            <a:ext cx="80010" cy="400009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112F4B6-BA53-7F2F-31F4-3E2CAA7BDD62}"/>
              </a:ext>
            </a:extLst>
          </p:cNvPr>
          <p:cNvSpPr/>
          <p:nvPr/>
        </p:nvSpPr>
        <p:spPr>
          <a:xfrm>
            <a:off x="3216062" y="3709076"/>
            <a:ext cx="78997" cy="400009"/>
          </a:xfrm>
          <a:prstGeom prst="rect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A91DF64-1712-145A-6F4A-DE9C7F4B0BAB}"/>
              </a:ext>
            </a:extLst>
          </p:cNvPr>
          <p:cNvSpPr/>
          <p:nvPr/>
        </p:nvSpPr>
        <p:spPr>
          <a:xfrm>
            <a:off x="3301820" y="3709076"/>
            <a:ext cx="80010" cy="400009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A982D7A-8F33-C6E3-A6CC-62F365673270}"/>
              </a:ext>
            </a:extLst>
          </p:cNvPr>
          <p:cNvSpPr txBox="1"/>
          <p:nvPr/>
        </p:nvSpPr>
        <p:spPr>
          <a:xfrm>
            <a:off x="3161257" y="484713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2856464-F2E4-5531-550B-315A73CB23B9}"/>
              </a:ext>
            </a:extLst>
          </p:cNvPr>
          <p:cNvSpPr txBox="1"/>
          <p:nvPr/>
        </p:nvSpPr>
        <p:spPr>
          <a:xfrm>
            <a:off x="7244821" y="484713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0960486-E2E3-C2C8-868E-343FA70786E2}"/>
              </a:ext>
            </a:extLst>
          </p:cNvPr>
          <p:cNvSpPr txBox="1"/>
          <p:nvPr/>
        </p:nvSpPr>
        <p:spPr>
          <a:xfrm>
            <a:off x="9122030" y="484713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 animBg="1"/>
      <p:bldP spid="17" grpId="1" animBg="1"/>
      <p:bldP spid="18" grpId="0" animBg="1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1AA02A7-88C7-9CFD-3939-8276860D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488256"/>
            <a:ext cx="10076033" cy="133673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84A8919-4D52-634C-8DE4-F3CBCFFEF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80" y="3427015"/>
            <a:ext cx="5275780" cy="88417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4D33E15-D094-721A-B495-528AF6CD6EBD}"/>
              </a:ext>
            </a:extLst>
          </p:cNvPr>
          <p:cNvSpPr txBox="1"/>
          <p:nvPr/>
        </p:nvSpPr>
        <p:spPr>
          <a:xfrm>
            <a:off x="1176122" y="1239491"/>
            <a:ext cx="761227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量一量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CD3EAA7-221B-8EF3-97B5-81F77B16EA57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370952F-BAB2-98B5-436E-6BE306BAE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638" y="14800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1EDF145-A613-1B89-01FD-262F057CEC18}"/>
              </a:ext>
            </a:extLst>
          </p:cNvPr>
          <p:cNvSpPr txBox="1"/>
          <p:nvPr/>
        </p:nvSpPr>
        <p:spPr>
          <a:xfrm>
            <a:off x="904672" y="4664395"/>
            <a:ext cx="2034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FEEB2E6-3929-21F8-8A74-C6F9048220B4}"/>
              </a:ext>
            </a:extLst>
          </p:cNvPr>
          <p:cNvSpPr txBox="1"/>
          <p:nvPr/>
        </p:nvSpPr>
        <p:spPr>
          <a:xfrm>
            <a:off x="4776280" y="4664395"/>
            <a:ext cx="2034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9AF234A-967B-EDB3-48D8-A581C2609547}"/>
              </a:ext>
            </a:extLst>
          </p:cNvPr>
          <p:cNvSpPr txBox="1"/>
          <p:nvPr/>
        </p:nvSpPr>
        <p:spPr>
          <a:xfrm>
            <a:off x="8910535" y="4664395"/>
            <a:ext cx="2034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600" b="1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8AEE67C-E207-068E-9208-40A917ECEC2D}"/>
              </a:ext>
            </a:extLst>
          </p:cNvPr>
          <p:cNvSpPr txBox="1"/>
          <p:nvPr/>
        </p:nvSpPr>
        <p:spPr>
          <a:xfrm>
            <a:off x="1256662" y="462162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1179EC93-E6AE-A2BF-8E14-97B70F12A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520522" y="981730"/>
            <a:ext cx="5275780" cy="884177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B932DDA-85F9-2FD7-F789-59796F8C2A9B}"/>
              </a:ext>
            </a:extLst>
          </p:cNvPr>
          <p:cNvSpPr txBox="1"/>
          <p:nvPr/>
        </p:nvSpPr>
        <p:spPr>
          <a:xfrm>
            <a:off x="4955358" y="462162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34530E9-4184-41E1-6312-C2020651D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0000">
            <a:off x="8335163" y="3722155"/>
            <a:ext cx="5275780" cy="88417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36DCC945-2175-59DC-37D8-AC97B2CD35AC}"/>
              </a:ext>
            </a:extLst>
          </p:cNvPr>
          <p:cNvSpPr txBox="1"/>
          <p:nvPr/>
        </p:nvSpPr>
        <p:spPr>
          <a:xfrm>
            <a:off x="9131736" y="4621622"/>
            <a:ext cx="916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366057B-CEEA-702D-8943-A8A82BFA9135}"/>
              </a:ext>
            </a:extLst>
          </p:cNvPr>
          <p:cNvSpPr txBox="1"/>
          <p:nvPr/>
        </p:nvSpPr>
        <p:spPr>
          <a:xfrm>
            <a:off x="1176122" y="1402051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B973BC7-640B-A7C1-0A12-3AA846EC3F02}"/>
              </a:ext>
            </a:extLst>
          </p:cNvPr>
          <p:cNvSpPr/>
          <p:nvPr/>
        </p:nvSpPr>
        <p:spPr>
          <a:xfrm>
            <a:off x="500743" y="145489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1AA700-CC9C-7643-9EE5-D5C3C666B3FF}"/>
              </a:ext>
            </a:extLst>
          </p:cNvPr>
          <p:cNvSpPr/>
          <p:nvPr/>
        </p:nvSpPr>
        <p:spPr>
          <a:xfrm>
            <a:off x="1088572" y="2334711"/>
            <a:ext cx="10497718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 厘米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=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 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毫米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	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 	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毫米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=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2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厘米</a:t>
            </a:r>
            <a:b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</a:b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10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 厘米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= 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毫米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		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厘米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=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30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毫米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F4AFCD8-B354-1A5A-06FE-2BCDBB830979}"/>
              </a:ext>
            </a:extLst>
          </p:cNvPr>
          <p:cNvSpPr txBox="1"/>
          <p:nvPr/>
        </p:nvSpPr>
        <p:spPr>
          <a:xfrm>
            <a:off x="3258182" y="2512964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94E7A4D-71B2-B226-ECC9-8F3B6E250CF1}"/>
              </a:ext>
            </a:extLst>
          </p:cNvPr>
          <p:cNvSpPr txBox="1"/>
          <p:nvPr/>
        </p:nvSpPr>
        <p:spPr>
          <a:xfrm>
            <a:off x="7007222" y="2512964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057D681-32DB-D1DE-B485-4FB1066152DE}"/>
              </a:ext>
            </a:extLst>
          </p:cNvPr>
          <p:cNvSpPr txBox="1"/>
          <p:nvPr/>
        </p:nvSpPr>
        <p:spPr>
          <a:xfrm>
            <a:off x="3349622" y="3337549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B345157-C850-187A-E0E4-CD49B3DEEAC2}"/>
              </a:ext>
            </a:extLst>
          </p:cNvPr>
          <p:cNvSpPr txBox="1"/>
          <p:nvPr/>
        </p:nvSpPr>
        <p:spPr>
          <a:xfrm>
            <a:off x="7135462" y="333754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4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969935B-3CE9-99E7-33DB-D69FE41CC2AE}"/>
              </a:ext>
            </a:extLst>
          </p:cNvPr>
          <p:cNvSpPr txBox="1"/>
          <p:nvPr/>
        </p:nvSpPr>
        <p:spPr>
          <a:xfrm>
            <a:off x="1176122" y="1402051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里填上合适的长度单位。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0752800-2F3A-0497-99B8-FE34AF28DD36}"/>
              </a:ext>
            </a:extLst>
          </p:cNvPr>
          <p:cNvSpPr/>
          <p:nvPr/>
        </p:nvSpPr>
        <p:spPr>
          <a:xfrm>
            <a:off x="500743" y="145489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171F92-E368-E350-B946-65C7C1989F97}"/>
              </a:ext>
            </a:extLst>
          </p:cNvPr>
          <p:cNvSpPr txBox="1"/>
          <p:nvPr/>
        </p:nvSpPr>
        <p:spPr>
          <a:xfrm>
            <a:off x="1088572" y="2282261"/>
            <a:ext cx="9520334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）大拇指指甲盖宽约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 (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）一块橡皮厚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 (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）手表的秒针长约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 (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0950A7D-3EDC-BF55-4E64-99BCB4683BD5}"/>
              </a:ext>
            </a:extLst>
          </p:cNvPr>
          <p:cNvSpPr txBox="1"/>
          <p:nvPr/>
        </p:nvSpPr>
        <p:spPr>
          <a:xfrm>
            <a:off x="7169782" y="2441844"/>
            <a:ext cx="141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8E6FD2D-893C-C580-C78A-FE86B2B89CB1}"/>
              </a:ext>
            </a:extLst>
          </p:cNvPr>
          <p:cNvSpPr txBox="1"/>
          <p:nvPr/>
        </p:nvSpPr>
        <p:spPr>
          <a:xfrm>
            <a:off x="5554342" y="3260895"/>
            <a:ext cx="141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481B1FF-A5A9-1FDF-40B4-37A312973C52}"/>
              </a:ext>
            </a:extLst>
          </p:cNvPr>
          <p:cNvSpPr txBox="1"/>
          <p:nvPr/>
        </p:nvSpPr>
        <p:spPr>
          <a:xfrm>
            <a:off x="6732902" y="4076969"/>
            <a:ext cx="141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</a:p>
        </p:txBody>
      </p:sp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69A47D-CAB3-1073-86A9-FEE72EBCE7FE}"/>
              </a:ext>
            </a:extLst>
          </p:cNvPr>
          <p:cNvSpPr txBox="1"/>
          <p:nvPr/>
        </p:nvSpPr>
        <p:spPr>
          <a:xfrm>
            <a:off x="1176121" y="1259811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一本书厚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毫米，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本书摞在一起，厚多少厘米？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B40B953-360D-6BCE-E283-261FF65C609D}"/>
              </a:ext>
            </a:extLst>
          </p:cNvPr>
          <p:cNvSpPr/>
          <p:nvPr/>
        </p:nvSpPr>
        <p:spPr>
          <a:xfrm>
            <a:off x="500743" y="131265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C219AF-BD88-D1D4-E4B2-8221685837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1962" y="2523410"/>
            <a:ext cx="3053034" cy="290846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F067E46-8AB7-7B64-EBB4-E27C9BB9DDAA}"/>
              </a:ext>
            </a:extLst>
          </p:cNvPr>
          <p:cNvSpPr txBox="1"/>
          <p:nvPr/>
        </p:nvSpPr>
        <p:spPr>
          <a:xfrm>
            <a:off x="5595256" y="2902635"/>
            <a:ext cx="4381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4=60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（毫米）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52210A6-29A3-E33B-05AF-FA6C7FFE3CAB}"/>
              </a:ext>
            </a:extLst>
          </p:cNvPr>
          <p:cNvSpPr txBox="1"/>
          <p:nvPr/>
        </p:nvSpPr>
        <p:spPr>
          <a:xfrm>
            <a:off x="5595256" y="3735755"/>
            <a:ext cx="3487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Bef>
                <a:spcPct val="0"/>
              </a:spcBef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毫米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=6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F7C7650-C41A-D517-B1FA-8E5FF2ECDD1C}"/>
              </a:ext>
            </a:extLst>
          </p:cNvPr>
          <p:cNvSpPr txBox="1"/>
          <p:nvPr/>
        </p:nvSpPr>
        <p:spPr>
          <a:xfrm>
            <a:off x="5595256" y="4568875"/>
            <a:ext cx="3701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Bef>
                <a:spcPct val="0"/>
              </a:spcBef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厘米。</a:t>
            </a: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D229E1F-3601-1AB7-F19B-1909DD98728F}"/>
              </a:ext>
            </a:extLst>
          </p:cNvPr>
          <p:cNvSpPr txBox="1"/>
          <p:nvPr/>
        </p:nvSpPr>
        <p:spPr>
          <a:xfrm>
            <a:off x="895862" y="4183142"/>
            <a:ext cx="3126740" cy="707886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400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b="1" dirty="0">
                <a:solidFill>
                  <a:schemeClr val="tx1"/>
                </a:solidFill>
              </a:rPr>
              <a:t>毫米的认识</a:t>
            </a: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923FB978-2CB1-68A3-291F-C73110E27929}"/>
              </a:ext>
            </a:extLst>
          </p:cNvPr>
          <p:cNvSpPr/>
          <p:nvPr/>
        </p:nvSpPr>
        <p:spPr>
          <a:xfrm>
            <a:off x="4145280" y="3357509"/>
            <a:ext cx="314960" cy="2359152"/>
          </a:xfrm>
          <a:prstGeom prst="leftBrace">
            <a:avLst>
              <a:gd name="adj1" fmla="val 37787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B7F2D25-5AA3-61D6-D93F-8E9B5A29C94F}"/>
              </a:ext>
            </a:extLst>
          </p:cNvPr>
          <p:cNvSpPr txBox="1"/>
          <p:nvPr/>
        </p:nvSpPr>
        <p:spPr>
          <a:xfrm>
            <a:off x="4572625" y="2780158"/>
            <a:ext cx="2061722" cy="1154701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400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3600" b="1" dirty="0">
                <a:solidFill>
                  <a:schemeClr val="tx1"/>
                </a:solidFill>
              </a:rPr>
              <a:t>毫米（</a:t>
            </a:r>
            <a:r>
              <a:rPr lang="en-US" altLang="zh-CN" sz="3600" dirty="0">
                <a:solidFill>
                  <a:schemeClr val="tx1"/>
                </a:solidFill>
              </a:rPr>
              <a:t>mm</a:t>
            </a:r>
            <a:r>
              <a:rPr lang="zh-CN" altLang="en-US" sz="3600" b="1" dirty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A8AF9CF-3F9A-CFFD-8A35-7958C0D3DE4F}"/>
              </a:ext>
            </a:extLst>
          </p:cNvPr>
          <p:cNvSpPr txBox="1"/>
          <p:nvPr/>
        </p:nvSpPr>
        <p:spPr>
          <a:xfrm>
            <a:off x="4582918" y="5141937"/>
            <a:ext cx="3861947" cy="707886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400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3600" dirty="0">
                <a:solidFill>
                  <a:schemeClr val="tx1"/>
                </a:solidFill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</a:rPr>
              <a:t>厘米 </a:t>
            </a:r>
            <a:r>
              <a:rPr lang="en-US" altLang="zh-CN" sz="3600" dirty="0">
                <a:solidFill>
                  <a:schemeClr val="tx1"/>
                </a:solidFill>
              </a:rPr>
              <a:t>= 10 </a:t>
            </a:r>
            <a:r>
              <a:rPr lang="zh-CN" altLang="en-US" sz="3600" b="1" dirty="0">
                <a:solidFill>
                  <a:schemeClr val="tx1"/>
                </a:solidFill>
              </a:rPr>
              <a:t>毫米</a:t>
            </a:r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B5115B7B-08D7-74C0-6C01-F43D5D51BB3A}"/>
              </a:ext>
            </a:extLst>
          </p:cNvPr>
          <p:cNvSpPr/>
          <p:nvPr/>
        </p:nvSpPr>
        <p:spPr>
          <a:xfrm>
            <a:off x="6756892" y="2553257"/>
            <a:ext cx="314960" cy="1601516"/>
          </a:xfrm>
          <a:prstGeom prst="leftBrace">
            <a:avLst>
              <a:gd name="adj1" fmla="val 37787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F3EFD03-6A89-8403-1DEC-64E2E9702462}"/>
              </a:ext>
            </a:extLst>
          </p:cNvPr>
          <p:cNvSpPr txBox="1"/>
          <p:nvPr/>
        </p:nvSpPr>
        <p:spPr>
          <a:xfrm>
            <a:off x="7118064" y="2498247"/>
            <a:ext cx="4647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量比较短的物体的长度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3BB9B7D-77CB-09C3-6385-2940AC531947}"/>
              </a:ext>
            </a:extLst>
          </p:cNvPr>
          <p:cNvSpPr txBox="1"/>
          <p:nvPr/>
        </p:nvSpPr>
        <p:spPr>
          <a:xfrm>
            <a:off x="7118064" y="3607860"/>
            <a:ext cx="4647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要求量得比较精确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EA8F4173-7EDB-BDC4-F7DA-03923A8603ED}"/>
              </a:ext>
            </a:extLst>
          </p:cNvPr>
          <p:cNvSpPr txBox="1"/>
          <p:nvPr/>
        </p:nvSpPr>
        <p:spPr>
          <a:xfrm>
            <a:off x="635741" y="1785761"/>
            <a:ext cx="6497320" cy="3286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量身定制身体尺子记录单（选择合适的长度单位记录）；</a:t>
            </a:r>
            <a:endParaRPr lang="en-US" altLang="zh-CN" sz="36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C87C9D98-55B6-7F99-7067-2FEFC8981EBE}"/>
              </a:ext>
            </a:extLst>
          </p:cNvPr>
          <p:cNvSpPr/>
          <p:nvPr/>
        </p:nvSpPr>
        <p:spPr>
          <a:xfrm>
            <a:off x="7244822" y="1524000"/>
            <a:ext cx="4311438" cy="4734549"/>
          </a:xfrm>
          <a:prstGeom prst="roundRect">
            <a:avLst>
              <a:gd name="adj" fmla="val 7241"/>
            </a:avLst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EC3546D-3F8F-AED7-005D-600262AD5C2C}"/>
              </a:ext>
            </a:extLst>
          </p:cNvPr>
          <p:cNvSpPr/>
          <p:nvPr/>
        </p:nvSpPr>
        <p:spPr>
          <a:xfrm>
            <a:off x="7433841" y="1947024"/>
            <a:ext cx="1402080" cy="17373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照片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61D1DD5-8556-B209-53BF-F948D5CB6726}"/>
              </a:ext>
            </a:extLst>
          </p:cNvPr>
          <p:cNvSpPr txBox="1"/>
          <p:nvPr/>
        </p:nvSpPr>
        <p:spPr>
          <a:xfrm>
            <a:off x="8947682" y="1947024"/>
            <a:ext cx="2720339" cy="388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姓名：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身高：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一庹：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一拃：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脚长：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步长：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562</Words>
  <Application>Microsoft Office PowerPoint</Application>
  <PresentationFormat>宽屏</PresentationFormat>
  <Paragraphs>111</Paragraphs>
  <Slides>18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等线</vt:lpstr>
      <vt:lpstr>黑体</vt:lpstr>
      <vt:lpstr>楷体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22</cp:revision>
  <dcterms:created xsi:type="dcterms:W3CDTF">2025-04-19T06:03:16Z</dcterms:created>
  <dcterms:modified xsi:type="dcterms:W3CDTF">2025-07-17T01:23:54Z</dcterms:modified>
  <cp:category>状元成才路</cp:category>
</cp:coreProperties>
</file>