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9" r:id="rId4"/>
    <p:sldId id="258" r:id="rId5"/>
    <p:sldId id="260" r:id="rId6"/>
    <p:sldId id="262" r:id="rId7"/>
    <p:sldId id="270" r:id="rId8"/>
    <p:sldId id="278" r:id="rId9"/>
    <p:sldId id="279" r:id="rId10"/>
    <p:sldId id="263" r:id="rId11"/>
    <p:sldId id="264" r:id="rId12"/>
    <p:sldId id="265" r:id="rId13"/>
    <p:sldId id="272" r:id="rId14"/>
    <p:sldId id="273" r:id="rId15"/>
    <p:sldId id="274" r:id="rId16"/>
    <p:sldId id="267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FF7E00"/>
    <a:srgbClr val="FFFBD6"/>
    <a:srgbClr val="D4EFFB"/>
    <a:srgbClr val="00ABCD"/>
    <a:srgbClr val="EE1D23"/>
    <a:srgbClr val="FFE699"/>
    <a:srgbClr val="FFFFFF"/>
    <a:srgbClr val="037FB7"/>
    <a:srgbClr val="FCD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35F2482-FDA6-78B0-BA85-FC7EF2A776A1}"/>
              </a:ext>
            </a:extLst>
          </p:cNvPr>
          <p:cNvGrpSpPr/>
          <p:nvPr/>
        </p:nvGrpSpPr>
        <p:grpSpPr>
          <a:xfrm>
            <a:off x="2275834" y="1322979"/>
            <a:ext cx="7640332" cy="1260000"/>
            <a:chOff x="3319498" y="1313251"/>
            <a:chExt cx="7640332" cy="126000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6D5C193-FD14-3511-BA01-2491BD9D83A7}"/>
                </a:ext>
              </a:extLst>
            </p:cNvPr>
            <p:cNvSpPr txBox="1"/>
            <p:nvPr/>
          </p:nvSpPr>
          <p:spPr>
            <a:xfrm>
              <a:off x="4624894" y="1481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毫米、分米和千米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23D312F1-941D-C524-B1FA-0D0416C623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三</a:t>
              </a:r>
            </a:p>
          </p:txBody>
        </p:sp>
      </p:grp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2751069" y="3050295"/>
            <a:ext cx="668986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分米的认识</a:t>
            </a:r>
          </a:p>
        </p:txBody>
      </p: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80A45129-6062-C968-DE07-5EC04B8C11CF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8A1085F-BADB-7D64-C1C4-160BBFF62423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复习导入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2F7798F1-CA74-4446-CFD0-A29ED81A067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AF935084-7FFE-5B2E-22A6-FA992A35D0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85" y="2937849"/>
            <a:ext cx="11083636" cy="106012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1C20ABE-C2A1-D912-B78C-6E675B323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71" y="1194863"/>
            <a:ext cx="6108232" cy="425827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3079B82-1579-6989-D55F-A9CE3C95FB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2423" y="1210151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8C62FB7E-5BD7-0B80-B300-4948483FA503}"/>
              </a:ext>
            </a:extLst>
          </p:cNvPr>
          <p:cNvSpPr/>
          <p:nvPr/>
        </p:nvSpPr>
        <p:spPr>
          <a:xfrm>
            <a:off x="5398851" y="1306053"/>
            <a:ext cx="4221167" cy="1201162"/>
          </a:xfrm>
          <a:prstGeom prst="wedgeRoundRectCallout">
            <a:avLst>
              <a:gd name="adj1" fmla="val 61695"/>
              <a:gd name="adj2" fmla="val 1865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在直尺上，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厘米中的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小格表示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毫米。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51F7EFB-1F72-5626-AB3F-0328FD9EC5F9}"/>
              </a:ext>
            </a:extLst>
          </p:cNvPr>
          <p:cNvSpPr/>
          <p:nvPr/>
        </p:nvSpPr>
        <p:spPr>
          <a:xfrm>
            <a:off x="6693886" y="4485660"/>
            <a:ext cx="3501958" cy="740315"/>
          </a:xfrm>
          <a:prstGeom prst="rect">
            <a:avLst/>
          </a:prstGeom>
          <a:solidFill>
            <a:srgbClr val="D4EFFB"/>
          </a:solidFill>
          <a:ln w="28575">
            <a:solidFill>
              <a:srgbClr val="00AB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 </a:t>
            </a:r>
            <a:r>
              <a:rPr lang="zh-CN" altLang="en-US" sz="32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 </a:t>
            </a:r>
            <a:r>
              <a:rPr lang="en-US" altLang="zh-CN" sz="32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 10 </a:t>
            </a:r>
            <a:r>
              <a:rPr lang="zh-CN" altLang="en-US" sz="32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毫米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C921CAB-1D15-D7A9-05AF-47A0D15C5BC5}"/>
              </a:ext>
            </a:extLst>
          </p:cNvPr>
          <p:cNvSpPr txBox="1"/>
          <p:nvPr/>
        </p:nvSpPr>
        <p:spPr>
          <a:xfrm>
            <a:off x="1255335" y="5713665"/>
            <a:ext cx="5174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50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毫米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）厘米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E5D87B7-408C-597D-32B9-23F214271ED2}"/>
              </a:ext>
            </a:extLst>
          </p:cNvPr>
          <p:cNvSpPr txBox="1"/>
          <p:nvPr/>
        </p:nvSpPr>
        <p:spPr>
          <a:xfrm>
            <a:off x="6429802" y="5713665"/>
            <a:ext cx="5174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）毫米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C53FAF8-CEF9-3A4E-ED73-8CFA9608832F}"/>
              </a:ext>
            </a:extLst>
          </p:cNvPr>
          <p:cNvSpPr txBox="1"/>
          <p:nvPr/>
        </p:nvSpPr>
        <p:spPr>
          <a:xfrm>
            <a:off x="3823112" y="5713664"/>
            <a:ext cx="797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657A443-E464-AD9F-C4BE-FD480D713159}"/>
              </a:ext>
            </a:extLst>
          </p:cNvPr>
          <p:cNvSpPr txBox="1"/>
          <p:nvPr/>
        </p:nvSpPr>
        <p:spPr>
          <a:xfrm>
            <a:off x="8685321" y="5713664"/>
            <a:ext cx="1109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100</a:t>
            </a:r>
            <a:endParaRPr lang="zh-CN" altLang="en-US" sz="36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56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10" grpId="0"/>
      <p:bldP spid="4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11648C12-6F16-5B2D-DE0D-1DA8BF68BD80}"/>
              </a:ext>
            </a:extLst>
          </p:cNvPr>
          <p:cNvSpPr txBox="1"/>
          <p:nvPr/>
        </p:nvSpPr>
        <p:spPr>
          <a:xfrm>
            <a:off x="803770" y="769091"/>
            <a:ext cx="6598977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4000" b="1" dirty="0">
                <a:latin typeface="+mn-lt"/>
                <a:ea typeface="楷体" panose="02010609060101010101" pitchFamily="49" charset="-122"/>
              </a:rPr>
              <a:t>请填上适当的长度单位。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397FC75-BABB-53A6-1CED-DD4907A1321B}"/>
              </a:ext>
            </a:extLst>
          </p:cNvPr>
          <p:cNvSpPr/>
          <p:nvPr/>
        </p:nvSpPr>
        <p:spPr>
          <a:xfrm>
            <a:off x="2256740" y="1610772"/>
            <a:ext cx="7678520" cy="3308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一只蚂蚁长约 </a:t>
            </a:r>
            <a:r>
              <a:rPr lang="en-US" altLang="zh-CN" sz="36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  )</a:t>
            </a:r>
            <a:br>
              <a:rPr lang="en-US" altLang="zh-CN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</a:br>
            <a:r>
              <a:rPr lang="zh-CN" altLang="en-US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一只长颈鹿高约 </a:t>
            </a:r>
            <a:r>
              <a:rPr lang="en-US" altLang="zh-CN" sz="36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  )</a:t>
            </a:r>
            <a:br>
              <a:rPr lang="en-US" altLang="zh-CN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</a:br>
            <a:r>
              <a:rPr lang="zh-CN" altLang="zh-CN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一只小花猫的高</a:t>
            </a:r>
            <a:r>
              <a:rPr lang="zh-CN" altLang="en-US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约 </a:t>
            </a:r>
            <a:r>
              <a:rPr lang="en-US" altLang="zh-CN" sz="36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40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  )</a:t>
            </a:r>
            <a:br>
              <a:rPr lang="en-US" altLang="zh-CN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</a:br>
            <a:r>
              <a:rPr lang="zh-CN" altLang="en-US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一只狗身长约 </a:t>
            </a:r>
            <a:r>
              <a:rPr lang="en-US" altLang="zh-CN" sz="36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  )</a:t>
            </a:r>
            <a:endParaRPr lang="zh-CN" altLang="en-US" sz="3600" b="1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59A6C26-382B-B50B-ECDE-3692865E46F8}"/>
              </a:ext>
            </a:extLst>
          </p:cNvPr>
          <p:cNvSpPr txBox="1"/>
          <p:nvPr/>
        </p:nvSpPr>
        <p:spPr>
          <a:xfrm>
            <a:off x="5840651" y="1774738"/>
            <a:ext cx="13383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毫米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909A957-02AC-115F-E57E-DBA40E309920}"/>
              </a:ext>
            </a:extLst>
          </p:cNvPr>
          <p:cNvSpPr txBox="1"/>
          <p:nvPr/>
        </p:nvSpPr>
        <p:spPr>
          <a:xfrm>
            <a:off x="6509832" y="2609076"/>
            <a:ext cx="8929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米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8B4C5BD-027E-B27F-CB40-696A0505FA6B}"/>
              </a:ext>
            </a:extLst>
          </p:cNvPr>
          <p:cNvSpPr txBox="1"/>
          <p:nvPr/>
        </p:nvSpPr>
        <p:spPr>
          <a:xfrm>
            <a:off x="7035126" y="3443414"/>
            <a:ext cx="13112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厘米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70E7350-0A00-9741-3F39-E4F6C5DEE37B}"/>
              </a:ext>
            </a:extLst>
          </p:cNvPr>
          <p:cNvSpPr/>
          <p:nvPr/>
        </p:nvSpPr>
        <p:spPr>
          <a:xfrm>
            <a:off x="6057615" y="4049396"/>
            <a:ext cx="795033" cy="1003897"/>
          </a:xfrm>
          <a:prstGeom prst="rect">
            <a:avLst/>
          </a:prstGeom>
          <a:noFill/>
          <a:ln>
            <a:noFill/>
          </a:ln>
        </p:spPr>
        <p:txBody>
          <a:bodyPr wrap="none" numCol="1">
            <a:prstTxWarp prst="textPlain">
              <a:avLst>
                <a:gd name="adj" fmla="val 55967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楷体" panose="02010609060101010101" pitchFamily="49" charset="-122"/>
              </a:rPr>
              <a:t>？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8FF6BA0-0F96-3633-43F6-3163D52295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77218" y="4789618"/>
            <a:ext cx="1354648" cy="1354648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72F3D281-7834-2B18-44CC-E91E1D637345}"/>
              </a:ext>
            </a:extLst>
          </p:cNvPr>
          <p:cNvSpPr/>
          <p:nvPr/>
        </p:nvSpPr>
        <p:spPr>
          <a:xfrm>
            <a:off x="1381329" y="5379718"/>
            <a:ext cx="8190052" cy="707886"/>
          </a:xfrm>
          <a:prstGeom prst="wedgeRoundRectCallout">
            <a:avLst>
              <a:gd name="adj1" fmla="val 54925"/>
              <a:gd name="adj2" fmla="val 903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米太长，厘米又太短，填什么长度单位呢？</a:t>
            </a:r>
          </a:p>
        </p:txBody>
      </p:sp>
    </p:spTree>
    <p:extLst>
      <p:ext uri="{BB962C8B-B14F-4D97-AF65-F5344CB8AC3E}">
        <p14:creationId xmlns:p14="http://schemas.microsoft.com/office/powerpoint/2010/main" val="3553661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B94F398-E956-6AB1-EE12-E8269EE9F3F8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54C4069D-C6BC-1DEB-6125-9DC117118EC0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探索新知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89137AA9-CC44-4D5D-8E95-3527E8F7AE9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BB954C09-554A-650D-93A2-0D0F13F73C3B}"/>
              </a:ext>
            </a:extLst>
          </p:cNvPr>
          <p:cNvSpPr txBox="1"/>
          <p:nvPr/>
        </p:nvSpPr>
        <p:spPr>
          <a:xfrm>
            <a:off x="521037" y="1100207"/>
            <a:ext cx="11149926" cy="1320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分米是比厘米更大的单位，量物体的长度有时也用分米（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dm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）作单位。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68D5714-B8CF-983C-2DCD-C3EF35C47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0963" y="-2840164"/>
            <a:ext cx="1353600" cy="1353600"/>
          </a:xfrm>
          <a:prstGeom prst="rect">
            <a:avLst/>
          </a:prstGeom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8421197F-883B-27D8-BE7A-C4B04D34BE21}"/>
              </a:ext>
            </a:extLst>
          </p:cNvPr>
          <p:cNvSpPr/>
          <p:nvPr/>
        </p:nvSpPr>
        <p:spPr>
          <a:xfrm>
            <a:off x="4821316" y="-2737604"/>
            <a:ext cx="6234792" cy="780629"/>
          </a:xfrm>
          <a:prstGeom prst="wedgeRoundRectCallout">
            <a:avLst>
              <a:gd name="adj1" fmla="val 58419"/>
              <a:gd name="adj2" fmla="val 4108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在直尺上，指出 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10 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厘米的长度。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416A35C-5BC8-4C3E-749E-AB0849C98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37" y="3376733"/>
            <a:ext cx="11083636" cy="1060122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DCF156AE-0042-3A1B-569B-E54AFF952F62}"/>
              </a:ext>
            </a:extLst>
          </p:cNvPr>
          <p:cNvSpPr/>
          <p:nvPr/>
        </p:nvSpPr>
        <p:spPr>
          <a:xfrm>
            <a:off x="949836" y="3432038"/>
            <a:ext cx="986790" cy="236220"/>
          </a:xfrm>
          <a:prstGeom prst="rect">
            <a:avLst/>
          </a:prstGeom>
          <a:solidFill>
            <a:srgbClr val="EE1D23">
              <a:alpha val="50000"/>
            </a:srgb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6056FC0-E567-4CF6-5BFF-986231DAB644}"/>
              </a:ext>
            </a:extLst>
          </p:cNvPr>
          <p:cNvSpPr/>
          <p:nvPr/>
        </p:nvSpPr>
        <p:spPr>
          <a:xfrm>
            <a:off x="1936626" y="3432038"/>
            <a:ext cx="986790" cy="236220"/>
          </a:xfrm>
          <a:prstGeom prst="rect">
            <a:avLst/>
          </a:prstGeom>
          <a:solidFill>
            <a:srgbClr val="EE1D23">
              <a:alpha val="50000"/>
            </a:srgb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ED65190-7462-9A48-F855-E90D1C3CDAAE}"/>
              </a:ext>
            </a:extLst>
          </p:cNvPr>
          <p:cNvSpPr/>
          <p:nvPr/>
        </p:nvSpPr>
        <p:spPr>
          <a:xfrm>
            <a:off x="2923416" y="3432038"/>
            <a:ext cx="986790" cy="236220"/>
          </a:xfrm>
          <a:prstGeom prst="rect">
            <a:avLst/>
          </a:prstGeom>
          <a:solidFill>
            <a:srgbClr val="EE1D23">
              <a:alpha val="50000"/>
            </a:srgb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6FE49DA-4EEF-964C-4FC7-C3C7E901AD1B}"/>
              </a:ext>
            </a:extLst>
          </p:cNvPr>
          <p:cNvSpPr/>
          <p:nvPr/>
        </p:nvSpPr>
        <p:spPr>
          <a:xfrm>
            <a:off x="3910206" y="3432038"/>
            <a:ext cx="981074" cy="236220"/>
          </a:xfrm>
          <a:prstGeom prst="rect">
            <a:avLst/>
          </a:prstGeom>
          <a:solidFill>
            <a:srgbClr val="EE1D23">
              <a:alpha val="50000"/>
            </a:srgb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E8CAA66F-8638-23C7-D4BA-429B4E44C90B}"/>
              </a:ext>
            </a:extLst>
          </p:cNvPr>
          <p:cNvSpPr/>
          <p:nvPr/>
        </p:nvSpPr>
        <p:spPr>
          <a:xfrm>
            <a:off x="4891280" y="3432038"/>
            <a:ext cx="982980" cy="236220"/>
          </a:xfrm>
          <a:prstGeom prst="rect">
            <a:avLst/>
          </a:prstGeom>
          <a:solidFill>
            <a:srgbClr val="EE1D23">
              <a:alpha val="50000"/>
            </a:srgb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88EAA23-6951-AED8-4CA6-40180FA98AFB}"/>
              </a:ext>
            </a:extLst>
          </p:cNvPr>
          <p:cNvSpPr/>
          <p:nvPr/>
        </p:nvSpPr>
        <p:spPr>
          <a:xfrm>
            <a:off x="5872353" y="3432038"/>
            <a:ext cx="990601" cy="236220"/>
          </a:xfrm>
          <a:prstGeom prst="rect">
            <a:avLst/>
          </a:prstGeom>
          <a:solidFill>
            <a:srgbClr val="EE1D23">
              <a:alpha val="50000"/>
            </a:srgb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5E194C2-A47D-8AB3-D445-4A5B5419690C}"/>
              </a:ext>
            </a:extLst>
          </p:cNvPr>
          <p:cNvSpPr/>
          <p:nvPr/>
        </p:nvSpPr>
        <p:spPr>
          <a:xfrm>
            <a:off x="6862954" y="3432038"/>
            <a:ext cx="982981" cy="236220"/>
          </a:xfrm>
          <a:prstGeom prst="rect">
            <a:avLst/>
          </a:prstGeom>
          <a:solidFill>
            <a:srgbClr val="EE1D23">
              <a:alpha val="50000"/>
            </a:srgb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807C6EA0-A00C-004D-9BB7-F9C080FAE502}"/>
              </a:ext>
            </a:extLst>
          </p:cNvPr>
          <p:cNvSpPr/>
          <p:nvPr/>
        </p:nvSpPr>
        <p:spPr>
          <a:xfrm>
            <a:off x="7844027" y="3432038"/>
            <a:ext cx="990603" cy="236220"/>
          </a:xfrm>
          <a:prstGeom prst="rect">
            <a:avLst/>
          </a:prstGeom>
          <a:solidFill>
            <a:srgbClr val="EE1D23">
              <a:alpha val="50000"/>
            </a:srgb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E57932B4-F381-CDF6-B407-3C3B3818BB99}"/>
              </a:ext>
            </a:extLst>
          </p:cNvPr>
          <p:cNvSpPr/>
          <p:nvPr/>
        </p:nvSpPr>
        <p:spPr>
          <a:xfrm>
            <a:off x="8834630" y="3432038"/>
            <a:ext cx="981076" cy="236220"/>
          </a:xfrm>
          <a:prstGeom prst="rect">
            <a:avLst/>
          </a:prstGeom>
          <a:solidFill>
            <a:srgbClr val="EE1D23">
              <a:alpha val="50000"/>
            </a:srgb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7B07FB7-8F76-8B93-3C0F-28E38E9F3B96}"/>
              </a:ext>
            </a:extLst>
          </p:cNvPr>
          <p:cNvSpPr/>
          <p:nvPr/>
        </p:nvSpPr>
        <p:spPr>
          <a:xfrm>
            <a:off x="9815703" y="3432038"/>
            <a:ext cx="982982" cy="236220"/>
          </a:xfrm>
          <a:prstGeom prst="rect">
            <a:avLst/>
          </a:prstGeom>
          <a:solidFill>
            <a:srgbClr val="EE1D23">
              <a:alpha val="50000"/>
            </a:srgb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0" name="左大括号 29">
            <a:extLst>
              <a:ext uri="{FF2B5EF4-FFF2-40B4-BE49-F238E27FC236}">
                <a16:creationId xmlns:a16="http://schemas.microsoft.com/office/drawing/2014/main" id="{119F4AD5-5FB7-EBD2-F7E6-B6085A8A428F}"/>
              </a:ext>
            </a:extLst>
          </p:cNvPr>
          <p:cNvSpPr/>
          <p:nvPr/>
        </p:nvSpPr>
        <p:spPr>
          <a:xfrm rot="5400000">
            <a:off x="5757510" y="-1687302"/>
            <a:ext cx="233500" cy="9848850"/>
          </a:xfrm>
          <a:prstGeom prst="leftBrace">
            <a:avLst>
              <a:gd name="adj1" fmla="val 49028"/>
              <a:gd name="adj2" fmla="val 50000"/>
            </a:avLst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D9984FC-A0C4-E44E-857A-57351BCAF928}"/>
              </a:ext>
            </a:extLst>
          </p:cNvPr>
          <p:cNvSpPr txBox="1"/>
          <p:nvPr/>
        </p:nvSpPr>
        <p:spPr>
          <a:xfrm>
            <a:off x="5190115" y="2424423"/>
            <a:ext cx="13644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F33FCD33-66AF-7AD1-2112-9828FD580846}"/>
              </a:ext>
            </a:extLst>
          </p:cNvPr>
          <p:cNvSpPr/>
          <p:nvPr/>
        </p:nvSpPr>
        <p:spPr>
          <a:xfrm>
            <a:off x="4129104" y="4626807"/>
            <a:ext cx="3867501" cy="749592"/>
          </a:xfrm>
          <a:prstGeom prst="rect">
            <a:avLst/>
          </a:prstGeom>
          <a:solidFill>
            <a:srgbClr val="D4EFFB"/>
          </a:solidFill>
          <a:ln w="28575">
            <a:solidFill>
              <a:srgbClr val="00AB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 </a:t>
            </a:r>
            <a:r>
              <a:rPr lang="zh-CN" altLang="en-US" sz="36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 </a:t>
            </a:r>
            <a:r>
              <a:rPr lang="en-US" altLang="zh-CN" sz="36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 10 </a:t>
            </a:r>
            <a:r>
              <a:rPr lang="zh-CN" altLang="en-US" sz="36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</a:t>
            </a:r>
          </a:p>
        </p:txBody>
      </p:sp>
    </p:spTree>
    <p:extLst>
      <p:ext uri="{BB962C8B-B14F-4D97-AF65-F5344CB8AC3E}">
        <p14:creationId xmlns:p14="http://schemas.microsoft.com/office/powerpoint/2010/main" val="307537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4" grpId="0" animBg="1"/>
      <p:bldP spid="15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4A8A5E16-4C2B-9E5E-7309-1A2C661796DC}"/>
              </a:ext>
            </a:extLst>
          </p:cNvPr>
          <p:cNvSpPr txBox="1"/>
          <p:nvPr/>
        </p:nvSpPr>
        <p:spPr>
          <a:xfrm>
            <a:off x="803770" y="484611"/>
            <a:ext cx="9081910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40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你能用手势表示出 </a:t>
            </a:r>
            <a:r>
              <a:rPr lang="en-US" altLang="zh-CN" sz="40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 </a:t>
            </a:r>
            <a:r>
              <a:rPr lang="zh-CN" altLang="en-US" sz="40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分米的长度吗？</a:t>
            </a:r>
          </a:p>
        </p:txBody>
      </p:sp>
      <p:pic>
        <p:nvPicPr>
          <p:cNvPr id="4" name="Picture 70" descr="19">
            <a:extLst>
              <a:ext uri="{FF2B5EF4-FFF2-40B4-BE49-F238E27FC236}">
                <a16:creationId xmlns:a16="http://schemas.microsoft.com/office/drawing/2014/main" id="{B5F764F3-702F-3E9C-069F-742C0B7F5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526" y="2578392"/>
            <a:ext cx="2928797" cy="2640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E8ADAD6-4EE4-D4B4-6EB7-7775A6E2B1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370" y="1369923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62E10AAC-B647-436C-83C3-6B02DD4CB399}"/>
              </a:ext>
            </a:extLst>
          </p:cNvPr>
          <p:cNvSpPr/>
          <p:nvPr/>
        </p:nvSpPr>
        <p:spPr>
          <a:xfrm>
            <a:off x="2262631" y="1393775"/>
            <a:ext cx="3091690" cy="707887"/>
          </a:xfrm>
          <a:prstGeom prst="wedgeRoundRectCallout">
            <a:avLst>
              <a:gd name="adj1" fmla="val -60111"/>
              <a:gd name="adj2" fmla="val 3519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我是这样比的。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0B567F1-373D-6076-3AA7-5DF744AB2D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06982" y="1424338"/>
            <a:ext cx="1354648" cy="1354648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257DF491-0400-1BC8-94FC-66CE29A8AC2C}"/>
              </a:ext>
            </a:extLst>
          </p:cNvPr>
          <p:cNvSpPr/>
          <p:nvPr/>
        </p:nvSpPr>
        <p:spPr>
          <a:xfrm>
            <a:off x="6770690" y="1480158"/>
            <a:ext cx="3091690" cy="707887"/>
          </a:xfrm>
          <a:prstGeom prst="wedgeRoundRectCallout">
            <a:avLst>
              <a:gd name="adj1" fmla="val 62137"/>
              <a:gd name="adj2" fmla="val 3376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我是这样比的。</a:t>
            </a:r>
          </a:p>
        </p:txBody>
      </p:sp>
      <p:pic>
        <p:nvPicPr>
          <p:cNvPr id="9" name="Picture 71" descr="20">
            <a:extLst>
              <a:ext uri="{FF2B5EF4-FFF2-40B4-BE49-F238E27FC236}">
                <a16:creationId xmlns:a16="http://schemas.microsoft.com/office/drawing/2014/main" id="{8A4D2803-E40F-1C1C-F461-6F0885190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596" y="2526507"/>
            <a:ext cx="3595878" cy="2744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0">
            <a:extLst>
              <a:ext uri="{FF2B5EF4-FFF2-40B4-BE49-F238E27FC236}">
                <a16:creationId xmlns:a16="http://schemas.microsoft.com/office/drawing/2014/main" id="{491B32F8-9701-2540-419B-ADDB8936E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85" y="5081648"/>
            <a:ext cx="1332487" cy="142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130F237E-6716-A5F0-CC0A-CD6D7886D67C}"/>
              </a:ext>
            </a:extLst>
          </p:cNvPr>
          <p:cNvSpPr/>
          <p:nvPr/>
        </p:nvSpPr>
        <p:spPr>
          <a:xfrm>
            <a:off x="2599534" y="5563325"/>
            <a:ext cx="6992932" cy="778860"/>
          </a:xfrm>
          <a:prstGeom prst="wedgeRoundRectCallout">
            <a:avLst>
              <a:gd name="adj1" fmla="val -54846"/>
              <a:gd name="adj2" fmla="val 215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在自己身体上找找大约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分米的地方。</a:t>
            </a:r>
          </a:p>
        </p:txBody>
      </p:sp>
    </p:spTree>
    <p:extLst>
      <p:ext uri="{BB962C8B-B14F-4D97-AF65-F5344CB8AC3E}">
        <p14:creationId xmlns:p14="http://schemas.microsoft.com/office/powerpoint/2010/main" val="181334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B526B1A8-E67A-4567-190F-1869A0EFBEAB}"/>
              </a:ext>
            </a:extLst>
          </p:cNvPr>
          <p:cNvSpPr/>
          <p:nvPr/>
        </p:nvSpPr>
        <p:spPr>
          <a:xfrm>
            <a:off x="2337840" y="778358"/>
            <a:ext cx="7720559" cy="778860"/>
          </a:xfrm>
          <a:prstGeom prst="wedgeRoundRectCallout">
            <a:avLst>
              <a:gd name="adj1" fmla="val -54729"/>
              <a:gd name="adj2" fmla="val 3498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生活中测量哪些物品一般用分米作单位？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51CEF4E-3A42-7497-3D2E-5DCE1122F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617372"/>
            <a:ext cx="1353600" cy="1353600"/>
          </a:xfrm>
          <a:prstGeom prst="rect">
            <a:avLst/>
          </a:prstGeom>
        </p:spPr>
      </p:pic>
      <p:pic>
        <p:nvPicPr>
          <p:cNvPr id="8" name="Picture 2" descr="C:\Users\Administrator\Desktop\包图网_818532教师节教育用品粉笔盒插画元素.png">
            <a:extLst>
              <a:ext uri="{FF2B5EF4-FFF2-40B4-BE49-F238E27FC236}">
                <a16:creationId xmlns:a16="http://schemas.microsoft.com/office/drawing/2014/main" id="{D9ACB089-D0B6-5460-8D9E-FE46371CB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931" y="2393003"/>
            <a:ext cx="3435461" cy="271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5114A754-EE9B-24EE-9AC3-68F71760E979}"/>
              </a:ext>
            </a:extLst>
          </p:cNvPr>
          <p:cNvSpPr/>
          <p:nvPr/>
        </p:nvSpPr>
        <p:spPr>
          <a:xfrm>
            <a:off x="628524" y="5292332"/>
            <a:ext cx="38902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粉笔盒高大约是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分米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109CF82-13AE-E179-EF6C-E609653595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849" y="2271442"/>
            <a:ext cx="2957137" cy="2957137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E2185B3A-1A3F-6512-C86E-38A7AEF1517C}"/>
              </a:ext>
            </a:extLst>
          </p:cNvPr>
          <p:cNvSpPr/>
          <p:nvPr/>
        </p:nvSpPr>
        <p:spPr>
          <a:xfrm>
            <a:off x="5055531" y="5107019"/>
            <a:ext cx="305577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一次性纸杯的高度大约是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分米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9328036E-70CD-6772-343E-A47B7F8CB8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5442" y="2295780"/>
            <a:ext cx="2460627" cy="2908460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75251521-B327-1933-D3DB-DBF809593315}"/>
              </a:ext>
            </a:extLst>
          </p:cNvPr>
          <p:cNvSpPr/>
          <p:nvPr/>
        </p:nvSpPr>
        <p:spPr>
          <a:xfrm>
            <a:off x="8702977" y="5228579"/>
            <a:ext cx="28055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字典的宽度大约是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分米</a:t>
            </a:r>
          </a:p>
        </p:txBody>
      </p:sp>
    </p:spTree>
    <p:extLst>
      <p:ext uri="{BB962C8B-B14F-4D97-AF65-F5344CB8AC3E}">
        <p14:creationId xmlns:p14="http://schemas.microsoft.com/office/powerpoint/2010/main" val="458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DCB99B3-C151-09D1-FC4E-1207C8422C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597" y="381950"/>
            <a:ext cx="904663" cy="904663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E5E9C3DE-7E88-B917-2BB7-D8808C9AEE07}"/>
              </a:ext>
            </a:extLst>
          </p:cNvPr>
          <p:cNvGrpSpPr/>
          <p:nvPr/>
        </p:nvGrpSpPr>
        <p:grpSpPr>
          <a:xfrm>
            <a:off x="1778737" y="747888"/>
            <a:ext cx="2447417" cy="3167028"/>
            <a:chOff x="2457823" y="1560740"/>
            <a:chExt cx="2447417" cy="3167028"/>
          </a:xfrm>
        </p:grpSpPr>
        <p:pic>
          <p:nvPicPr>
            <p:cNvPr id="11" name="Picture 36" descr="8">
              <a:extLst>
                <a:ext uri="{FF2B5EF4-FFF2-40B4-BE49-F238E27FC236}">
                  <a16:creationId xmlns:a16="http://schemas.microsoft.com/office/drawing/2014/main" id="{5A603F18-EC90-CADA-D1CC-27E6B5244B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7823" y="1560740"/>
              <a:ext cx="2447417" cy="2449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4FECBC93-7136-AD91-28F3-FA6E542BB768}"/>
                </a:ext>
              </a:extLst>
            </p:cNvPr>
            <p:cNvGrpSpPr/>
            <p:nvPr/>
          </p:nvGrpSpPr>
          <p:grpSpPr>
            <a:xfrm>
              <a:off x="2489318" y="2249050"/>
              <a:ext cx="2374165" cy="2417328"/>
              <a:chOff x="3688657" y="572503"/>
              <a:chExt cx="1589858" cy="1618762"/>
            </a:xfrm>
          </p:grpSpPr>
          <p:cxnSp>
            <p:nvCxnSpPr>
              <p:cNvPr id="7" name="直接箭头连接符 6">
                <a:extLst>
                  <a:ext uri="{FF2B5EF4-FFF2-40B4-BE49-F238E27FC236}">
                    <a16:creationId xmlns:a16="http://schemas.microsoft.com/office/drawing/2014/main" id="{6FA8B759-D1AA-6BB8-2B18-BE8B51D772D1}"/>
                  </a:ext>
                </a:extLst>
              </p:cNvPr>
              <p:cNvCxnSpPr/>
              <p:nvPr/>
            </p:nvCxnSpPr>
            <p:spPr>
              <a:xfrm>
                <a:off x="4945530" y="2057188"/>
                <a:ext cx="32400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箭头连接符 7">
                <a:extLst>
                  <a:ext uri="{FF2B5EF4-FFF2-40B4-BE49-F238E27FC236}">
                    <a16:creationId xmlns:a16="http://schemas.microsoft.com/office/drawing/2014/main" id="{E3B74694-9B70-F99D-2DB9-A1F51562A883}"/>
                  </a:ext>
                </a:extLst>
              </p:cNvPr>
              <p:cNvCxnSpPr/>
              <p:nvPr/>
            </p:nvCxnSpPr>
            <p:spPr>
              <a:xfrm flipH="1">
                <a:off x="3730669" y="2049096"/>
                <a:ext cx="32400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596B02F9-CD66-375A-7657-D411421813DE}"/>
                  </a:ext>
                </a:extLst>
              </p:cNvPr>
              <p:cNvCxnSpPr/>
              <p:nvPr/>
            </p:nvCxnSpPr>
            <p:spPr>
              <a:xfrm>
                <a:off x="3688657" y="572504"/>
                <a:ext cx="0" cy="161876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id="{36FA64BC-6AFF-1B72-0172-0C1B2F0B66FA}"/>
                  </a:ext>
                </a:extLst>
              </p:cNvPr>
              <p:cNvCxnSpPr/>
              <p:nvPr/>
            </p:nvCxnSpPr>
            <p:spPr>
              <a:xfrm>
                <a:off x="5278515" y="572503"/>
                <a:ext cx="0" cy="161876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81A447B-68EB-4E3F-295F-530D94F83F45}"/>
                </a:ext>
              </a:extLst>
            </p:cNvPr>
            <p:cNvSpPr txBox="1"/>
            <p:nvPr/>
          </p:nvSpPr>
          <p:spPr>
            <a:xfrm>
              <a:off x="3096594" y="4204548"/>
              <a:ext cx="133316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  <a:sym typeface="+mn-lt"/>
                </a:rPr>
                <a:t>3 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  <a:sym typeface="+mn-lt"/>
                </a:rPr>
                <a:t>厘米</a:t>
              </a: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41D2BD50-AF04-AA28-13CD-ECBC0590C5F9}"/>
              </a:ext>
            </a:extLst>
          </p:cNvPr>
          <p:cNvSpPr txBox="1"/>
          <p:nvPr/>
        </p:nvSpPr>
        <p:spPr>
          <a:xfrm>
            <a:off x="719110" y="4110868"/>
            <a:ext cx="5174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 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）毫米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2647204-D41B-A944-3DD8-9FA29AED5F17}"/>
              </a:ext>
            </a:extLst>
          </p:cNvPr>
          <p:cNvSpPr txBox="1"/>
          <p:nvPr/>
        </p:nvSpPr>
        <p:spPr>
          <a:xfrm>
            <a:off x="208597" y="4803195"/>
            <a:ext cx="6578323" cy="1301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想</a:t>
            </a:r>
            <a:r>
              <a:rPr lang="zh-CN" altLang="en-US" sz="28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en-US" altLang="zh-CN" sz="28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CN" sz="28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8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厘米是 </a:t>
            </a:r>
            <a:r>
              <a:rPr lang="en-US" altLang="zh-CN" sz="28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  <a:r>
              <a:rPr lang="en-US" altLang="zh-CN" sz="28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8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毫米， </a:t>
            </a:r>
            <a:endParaRPr lang="zh-CN" altLang="en-US" sz="28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     </a:t>
            </a:r>
            <a:r>
              <a:rPr lang="en-US" altLang="zh-CN" sz="28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 </a:t>
            </a:r>
            <a:r>
              <a:rPr lang="zh-CN" altLang="en-US" sz="28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厘米是（      ）个</a:t>
            </a:r>
            <a:r>
              <a:rPr lang="zh-CN" altLang="en-US" sz="28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 </a:t>
            </a:r>
            <a:r>
              <a:rPr lang="zh-CN" altLang="en-US" sz="28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毫米。</a:t>
            </a:r>
            <a:endParaRPr lang="zh-CN" altLang="en-US" sz="28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E8D979A-FC8E-FBF7-B02A-5927CCA5771C}"/>
              </a:ext>
            </a:extLst>
          </p:cNvPr>
          <p:cNvSpPr txBox="1"/>
          <p:nvPr/>
        </p:nvSpPr>
        <p:spPr>
          <a:xfrm>
            <a:off x="2890727" y="5532283"/>
            <a:ext cx="7227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rgbClr val="EE1D23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1D14E5F-182A-2799-6E37-96FD4EBB480E}"/>
              </a:ext>
            </a:extLst>
          </p:cNvPr>
          <p:cNvSpPr txBox="1"/>
          <p:nvPr/>
        </p:nvSpPr>
        <p:spPr>
          <a:xfrm>
            <a:off x="3010805" y="4108795"/>
            <a:ext cx="8910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30</a:t>
            </a:r>
            <a:endParaRPr kumimoji="0" lang="zh-CN" altLang="en-US" sz="3600" i="0" u="none" strike="noStrike" kern="1200" cap="none" spc="0" normalizeH="0" baseline="0" noProof="0" dirty="0">
              <a:ln>
                <a:noFill/>
              </a:ln>
              <a:solidFill>
                <a:srgbClr val="EE1D23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AC8D59F-9FD3-DF7D-799B-A40DADB84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5073" y="1016000"/>
            <a:ext cx="5375076" cy="289891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52DE3CC-E1DA-59E8-0762-01EBB509167D}"/>
              </a:ext>
            </a:extLst>
          </p:cNvPr>
          <p:cNvSpPr txBox="1"/>
          <p:nvPr/>
        </p:nvSpPr>
        <p:spPr>
          <a:xfrm>
            <a:off x="6496336" y="4111305"/>
            <a:ext cx="5174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70 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）分米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0FA01F3-2D85-FB5E-6368-C266EBB4C3DD}"/>
              </a:ext>
            </a:extLst>
          </p:cNvPr>
          <p:cNvSpPr txBox="1"/>
          <p:nvPr/>
        </p:nvSpPr>
        <p:spPr>
          <a:xfrm>
            <a:off x="5789333" y="4848754"/>
            <a:ext cx="7960115" cy="1301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想</a:t>
            </a:r>
            <a:r>
              <a:rPr lang="zh-CN" altLang="en-US" sz="28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en-US" altLang="zh-CN" sz="28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  <a:r>
              <a:rPr lang="en-US" altLang="zh-CN" sz="28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8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厘米是 </a:t>
            </a:r>
            <a:r>
              <a:rPr lang="en-US" altLang="zh-CN" sz="28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CN" sz="28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8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分米， </a:t>
            </a:r>
            <a:endParaRPr lang="zh-CN" altLang="en-US" sz="28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     </a:t>
            </a:r>
            <a:r>
              <a:rPr lang="en-US" altLang="zh-CN" sz="28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70 </a:t>
            </a:r>
            <a:r>
              <a:rPr lang="zh-CN" altLang="en-US" sz="28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厘米里面有（      ）个</a:t>
            </a:r>
            <a:r>
              <a:rPr lang="zh-CN" altLang="en-US" sz="28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 </a:t>
            </a:r>
            <a:r>
              <a:rPr lang="zh-CN" altLang="en-US" sz="28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厘米。</a:t>
            </a:r>
            <a:endParaRPr lang="zh-CN" altLang="en-US" sz="28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4ADC7C0-C6AE-4CCD-C768-7F4F7228D5AE}"/>
              </a:ext>
            </a:extLst>
          </p:cNvPr>
          <p:cNvSpPr txBox="1"/>
          <p:nvPr/>
        </p:nvSpPr>
        <p:spPr>
          <a:xfrm>
            <a:off x="9408035" y="5596389"/>
            <a:ext cx="7227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rgbClr val="EE1D23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25C8E5A-F0A9-8278-2DA7-7460653BF948}"/>
              </a:ext>
            </a:extLst>
          </p:cNvPr>
          <p:cNvSpPr txBox="1"/>
          <p:nvPr/>
        </p:nvSpPr>
        <p:spPr>
          <a:xfrm>
            <a:off x="9176981" y="4111304"/>
            <a:ext cx="8910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endParaRPr kumimoji="0" lang="zh-CN" altLang="en-US" sz="3600" i="0" u="none" strike="noStrike" kern="1200" cap="none" spc="0" normalizeH="0" baseline="0" noProof="0" dirty="0">
              <a:ln>
                <a:noFill/>
              </a:ln>
              <a:solidFill>
                <a:srgbClr val="EE1D23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77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6" grpId="0"/>
      <p:bldP spid="12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ECC7F22-9132-6274-E8C2-4AF7160E2103}"/>
              </a:ext>
            </a:extLst>
          </p:cNvPr>
          <p:cNvSpPr txBox="1"/>
          <p:nvPr/>
        </p:nvSpPr>
        <p:spPr>
          <a:xfrm>
            <a:off x="1166812" y="1299097"/>
            <a:ext cx="10496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我们现在已知的长度单位有哪些？</a:t>
            </a:r>
            <a:endParaRPr lang="en-US" sz="40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EA7F39A-7721-366C-7CE1-A8ACFF49BB48}"/>
              </a:ext>
            </a:extLst>
          </p:cNvPr>
          <p:cNvSpPr txBox="1"/>
          <p:nvPr/>
        </p:nvSpPr>
        <p:spPr>
          <a:xfrm>
            <a:off x="923925" y="2613234"/>
            <a:ext cx="2705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>
                <a:latin typeface="楷体" panose="02010609060101010101" pitchFamily="49" charset="-122"/>
                <a:ea typeface="楷体" panose="02010609060101010101" pitchFamily="49" charset="-122"/>
              </a:rPr>
              <a:t>厘米</a:t>
            </a:r>
            <a:endParaRPr lang="en-US" sz="5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F356661-300A-FF02-1B6B-CBE15D61A91F}"/>
              </a:ext>
            </a:extLst>
          </p:cNvPr>
          <p:cNvSpPr txBox="1"/>
          <p:nvPr/>
        </p:nvSpPr>
        <p:spPr>
          <a:xfrm>
            <a:off x="3709987" y="2576142"/>
            <a:ext cx="2705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>
                <a:latin typeface="楷体" panose="02010609060101010101" pitchFamily="49" charset="-122"/>
                <a:ea typeface="楷体" panose="02010609060101010101" pitchFamily="49" charset="-122"/>
              </a:rPr>
              <a:t>米</a:t>
            </a:r>
            <a:endParaRPr lang="en-US" sz="5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FC2227B-D05E-F841-9D39-4FC96C0B1E09}"/>
              </a:ext>
            </a:extLst>
          </p:cNvPr>
          <p:cNvSpPr txBox="1"/>
          <p:nvPr/>
        </p:nvSpPr>
        <p:spPr>
          <a:xfrm>
            <a:off x="923925" y="4228436"/>
            <a:ext cx="2705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>
                <a:latin typeface="楷体" panose="02010609060101010101" pitchFamily="49" charset="-122"/>
                <a:ea typeface="楷体" panose="02010609060101010101" pitchFamily="49" charset="-122"/>
              </a:rPr>
              <a:t>毫米</a:t>
            </a:r>
            <a:endParaRPr lang="en-US" sz="5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6CB92B7-9061-BAF9-8EE4-E07750D56F0A}"/>
              </a:ext>
            </a:extLst>
          </p:cNvPr>
          <p:cNvSpPr txBox="1"/>
          <p:nvPr/>
        </p:nvSpPr>
        <p:spPr>
          <a:xfrm>
            <a:off x="3509963" y="4228436"/>
            <a:ext cx="2705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>
                <a:latin typeface="楷体" panose="02010609060101010101" pitchFamily="49" charset="-122"/>
                <a:ea typeface="楷体" panose="02010609060101010101" pitchFamily="49" charset="-122"/>
              </a:rPr>
              <a:t>分米</a:t>
            </a:r>
            <a:endParaRPr lang="en-US" sz="5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DEC77836-9D20-4E9A-FBD7-C4FC5EB3050E}"/>
              </a:ext>
            </a:extLst>
          </p:cNvPr>
          <p:cNvSpPr/>
          <p:nvPr/>
        </p:nvSpPr>
        <p:spPr>
          <a:xfrm>
            <a:off x="647700" y="2466558"/>
            <a:ext cx="4705350" cy="2886492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29829CFA-DED6-BA00-647C-5997463DE4AD}"/>
              </a:ext>
            </a:extLst>
          </p:cNvPr>
          <p:cNvSpPr/>
          <p:nvPr/>
        </p:nvSpPr>
        <p:spPr>
          <a:xfrm>
            <a:off x="6296025" y="2298978"/>
            <a:ext cx="5143500" cy="2070378"/>
          </a:xfrm>
          <a:prstGeom prst="wedgeRoundRectCallout">
            <a:avLst>
              <a:gd name="adj1" fmla="val -58997"/>
              <a:gd name="adj2" fmla="val 45938"/>
              <a:gd name="adj3" fmla="val 16667"/>
            </a:avLst>
          </a:prstGeom>
          <a:noFill/>
          <a:ln>
            <a:solidFill>
              <a:srgbClr val="FF7E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你现在能给这些单位排个序，并写出他们的数量关系吗？</a:t>
            </a:r>
            <a:endParaRPr lang="en-US" sz="36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E930BE1-1BC4-3DED-4D79-858C4F904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87" y="374928"/>
            <a:ext cx="2918668" cy="84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320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组合 65">
            <a:extLst>
              <a:ext uri="{FF2B5EF4-FFF2-40B4-BE49-F238E27FC236}">
                <a16:creationId xmlns:a16="http://schemas.microsoft.com/office/drawing/2014/main" id="{9B2016F5-6A33-7F2E-78EF-64CA4BA5D24F}"/>
              </a:ext>
            </a:extLst>
          </p:cNvPr>
          <p:cNvGrpSpPr/>
          <p:nvPr/>
        </p:nvGrpSpPr>
        <p:grpSpPr>
          <a:xfrm>
            <a:off x="501228" y="3777798"/>
            <a:ext cx="5885476" cy="4277507"/>
            <a:chOff x="1589487" y="4870046"/>
            <a:chExt cx="5372396" cy="3745298"/>
          </a:xfrm>
        </p:grpSpPr>
        <p:pic>
          <p:nvPicPr>
            <p:cNvPr id="61" name="图片 60">
              <a:extLst>
                <a:ext uri="{FF2B5EF4-FFF2-40B4-BE49-F238E27FC236}">
                  <a16:creationId xmlns:a16="http://schemas.microsoft.com/office/drawing/2014/main" id="{C379B17B-9E85-093A-7CB1-E1307862D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9487" y="4870046"/>
              <a:ext cx="5372396" cy="3745298"/>
            </a:xfrm>
            <a:prstGeom prst="rect">
              <a:avLst/>
            </a:prstGeom>
          </p:spPr>
        </p:pic>
        <p:pic>
          <p:nvPicPr>
            <p:cNvPr id="65" name="图片 64">
              <a:extLst>
                <a:ext uri="{FF2B5EF4-FFF2-40B4-BE49-F238E27FC236}">
                  <a16:creationId xmlns:a16="http://schemas.microsoft.com/office/drawing/2014/main" id="{060C08E9-C78F-508F-670D-1F5DCEE33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85993" y="6671779"/>
              <a:ext cx="580952" cy="312057"/>
            </a:xfrm>
            <a:prstGeom prst="rect">
              <a:avLst/>
            </a:prstGeom>
          </p:spPr>
        </p:pic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0CF86E55-3694-2291-9281-8857219A1164}"/>
                </a:ext>
              </a:extLst>
            </p:cNvPr>
            <p:cNvSpPr txBox="1"/>
            <p:nvPr/>
          </p:nvSpPr>
          <p:spPr>
            <a:xfrm>
              <a:off x="4181853" y="6671779"/>
              <a:ext cx="12065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>
                  <a:latin typeface="楷体" panose="02010609060101010101" pitchFamily="49" charset="-122"/>
                  <a:ea typeface="楷体" panose="02010609060101010101" pitchFamily="49" charset="-122"/>
                </a:rPr>
                <a:t>厘米</a:t>
              </a:r>
              <a:endParaRPr lang="en-US" sz="20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67" name="矩形 66">
            <a:extLst>
              <a:ext uri="{FF2B5EF4-FFF2-40B4-BE49-F238E27FC236}">
                <a16:creationId xmlns:a16="http://schemas.microsoft.com/office/drawing/2014/main" id="{162988B2-CAB1-D3A2-F0B6-1783B9EFD49B}"/>
              </a:ext>
            </a:extLst>
          </p:cNvPr>
          <p:cNvSpPr/>
          <p:nvPr/>
        </p:nvSpPr>
        <p:spPr>
          <a:xfrm>
            <a:off x="1717203" y="5295516"/>
            <a:ext cx="2374490" cy="436548"/>
          </a:xfrm>
          <a:prstGeom prst="rect">
            <a:avLst/>
          </a:prstGeom>
          <a:solidFill>
            <a:srgbClr val="EE1D23">
              <a:alpha val="50000"/>
            </a:srgb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0B3C3BC-E09A-1AF5-5945-B9FD1E33AAFE}"/>
              </a:ext>
            </a:extLst>
          </p:cNvPr>
          <p:cNvSpPr/>
          <p:nvPr/>
        </p:nvSpPr>
        <p:spPr>
          <a:xfrm>
            <a:off x="7424815" y="1216526"/>
            <a:ext cx="3867501" cy="749592"/>
          </a:xfrm>
          <a:prstGeom prst="rect">
            <a:avLst/>
          </a:prstGeom>
          <a:solidFill>
            <a:srgbClr val="D4EFFB"/>
          </a:solidFill>
          <a:ln w="28575">
            <a:solidFill>
              <a:srgbClr val="00AB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 </a:t>
            </a:r>
            <a:r>
              <a:rPr lang="zh-CN" altLang="en-US" sz="36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 </a:t>
            </a:r>
            <a:r>
              <a:rPr lang="en-US" altLang="zh-CN" sz="36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 10 </a:t>
            </a:r>
            <a:r>
              <a:rPr lang="zh-CN" altLang="en-US" sz="36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65671F3-B690-D597-58AA-E9AEA6B27BD9}"/>
              </a:ext>
            </a:extLst>
          </p:cNvPr>
          <p:cNvSpPr/>
          <p:nvPr/>
        </p:nvSpPr>
        <p:spPr>
          <a:xfrm>
            <a:off x="7424815" y="2132943"/>
            <a:ext cx="3867501" cy="749592"/>
          </a:xfrm>
          <a:prstGeom prst="rect">
            <a:avLst/>
          </a:prstGeom>
          <a:solidFill>
            <a:srgbClr val="D4EFFB"/>
          </a:solidFill>
          <a:ln w="28575">
            <a:solidFill>
              <a:srgbClr val="00AB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 </a:t>
            </a:r>
            <a:r>
              <a:rPr lang="zh-CN" altLang="en-US" sz="3600" b="1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 </a:t>
            </a:r>
            <a:r>
              <a:rPr lang="en-US" altLang="zh-CN" sz="360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 100</a:t>
            </a:r>
            <a:r>
              <a:rPr lang="zh-CN" altLang="en-US" sz="3600" b="1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</a:t>
            </a:r>
            <a:endParaRPr lang="zh-CN" altLang="en-US" sz="3600" b="1" dirty="0">
              <a:solidFill>
                <a:schemeClr val="tx1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2D604AC-F90C-308F-0F76-2B248697FD13}"/>
              </a:ext>
            </a:extLst>
          </p:cNvPr>
          <p:cNvSpPr/>
          <p:nvPr/>
        </p:nvSpPr>
        <p:spPr>
          <a:xfrm>
            <a:off x="7424816" y="309386"/>
            <a:ext cx="3867500" cy="740315"/>
          </a:xfrm>
          <a:prstGeom prst="rect">
            <a:avLst/>
          </a:prstGeom>
          <a:solidFill>
            <a:srgbClr val="D4EFFB"/>
          </a:solidFill>
          <a:ln w="28575">
            <a:solidFill>
              <a:srgbClr val="00AB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 </a:t>
            </a:r>
            <a:r>
              <a:rPr lang="zh-CN" altLang="en-US" sz="32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 </a:t>
            </a:r>
            <a:r>
              <a:rPr lang="en-US" altLang="zh-CN" sz="32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 10 </a:t>
            </a:r>
            <a:r>
              <a:rPr lang="zh-CN" altLang="en-US" sz="32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毫米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A47A499-C4E0-CD04-9B03-0B36E4AA2D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125" y="3988184"/>
            <a:ext cx="11083636" cy="103286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48CC735-6D18-8BDE-9AE2-5E449B02C99F}"/>
              </a:ext>
            </a:extLst>
          </p:cNvPr>
          <p:cNvSpPr/>
          <p:nvPr/>
        </p:nvSpPr>
        <p:spPr>
          <a:xfrm>
            <a:off x="1283713" y="4088691"/>
            <a:ext cx="1002030" cy="236220"/>
          </a:xfrm>
          <a:prstGeom prst="rect">
            <a:avLst/>
          </a:prstGeom>
          <a:solidFill>
            <a:srgbClr val="EE1D23">
              <a:alpha val="50000"/>
            </a:srgb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左大括号 6">
            <a:extLst>
              <a:ext uri="{FF2B5EF4-FFF2-40B4-BE49-F238E27FC236}">
                <a16:creationId xmlns:a16="http://schemas.microsoft.com/office/drawing/2014/main" id="{FC47F942-D6B0-64CB-A861-58550373B08E}"/>
              </a:ext>
            </a:extLst>
          </p:cNvPr>
          <p:cNvSpPr/>
          <p:nvPr/>
        </p:nvSpPr>
        <p:spPr>
          <a:xfrm rot="5400000">
            <a:off x="1667978" y="3437094"/>
            <a:ext cx="233500" cy="1002030"/>
          </a:xfrm>
          <a:prstGeom prst="leftBrace">
            <a:avLst>
              <a:gd name="adj1" fmla="val 35974"/>
              <a:gd name="adj2" fmla="val 50000"/>
            </a:avLst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15C785C-916F-8056-BC8E-A7D23E08E355}"/>
              </a:ext>
            </a:extLst>
          </p:cNvPr>
          <p:cNvSpPr txBox="1"/>
          <p:nvPr/>
        </p:nvSpPr>
        <p:spPr>
          <a:xfrm>
            <a:off x="1362943" y="3308863"/>
            <a:ext cx="12362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709C943-7D92-72A2-4525-30018DEDFC81}"/>
              </a:ext>
            </a:extLst>
          </p:cNvPr>
          <p:cNvSpPr/>
          <p:nvPr/>
        </p:nvSpPr>
        <p:spPr>
          <a:xfrm>
            <a:off x="2285743" y="4088691"/>
            <a:ext cx="1002030" cy="236220"/>
          </a:xfrm>
          <a:prstGeom prst="rect">
            <a:avLst/>
          </a:prstGeom>
          <a:solidFill>
            <a:srgbClr val="EE1D23">
              <a:alpha val="50000"/>
            </a:srgb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A6ED31B-C1DE-295B-3822-8E4919269189}"/>
              </a:ext>
            </a:extLst>
          </p:cNvPr>
          <p:cNvSpPr/>
          <p:nvPr/>
        </p:nvSpPr>
        <p:spPr>
          <a:xfrm>
            <a:off x="3287773" y="4088691"/>
            <a:ext cx="998220" cy="236220"/>
          </a:xfrm>
          <a:prstGeom prst="rect">
            <a:avLst/>
          </a:prstGeom>
          <a:solidFill>
            <a:srgbClr val="EE1D23">
              <a:alpha val="50000"/>
            </a:srgb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F08ECE4-927F-CFA8-CFD3-69E62F138EFF}"/>
              </a:ext>
            </a:extLst>
          </p:cNvPr>
          <p:cNvSpPr/>
          <p:nvPr/>
        </p:nvSpPr>
        <p:spPr>
          <a:xfrm>
            <a:off x="4285993" y="4088691"/>
            <a:ext cx="998220" cy="236220"/>
          </a:xfrm>
          <a:prstGeom prst="rect">
            <a:avLst/>
          </a:prstGeom>
          <a:solidFill>
            <a:srgbClr val="EE1D23">
              <a:alpha val="50000"/>
            </a:srgb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189C222-4476-40C3-EA5F-B2FC670CEE68}"/>
              </a:ext>
            </a:extLst>
          </p:cNvPr>
          <p:cNvSpPr/>
          <p:nvPr/>
        </p:nvSpPr>
        <p:spPr>
          <a:xfrm>
            <a:off x="5284213" y="4088691"/>
            <a:ext cx="998220" cy="236220"/>
          </a:xfrm>
          <a:prstGeom prst="rect">
            <a:avLst/>
          </a:prstGeom>
          <a:solidFill>
            <a:srgbClr val="EE1D23">
              <a:alpha val="50000"/>
            </a:srgb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01842DA-FF9B-C513-89C6-DD50403165F0}"/>
              </a:ext>
            </a:extLst>
          </p:cNvPr>
          <p:cNvSpPr/>
          <p:nvPr/>
        </p:nvSpPr>
        <p:spPr>
          <a:xfrm>
            <a:off x="6282433" y="4088691"/>
            <a:ext cx="998220" cy="236220"/>
          </a:xfrm>
          <a:prstGeom prst="rect">
            <a:avLst/>
          </a:prstGeom>
          <a:solidFill>
            <a:srgbClr val="EE1D23">
              <a:alpha val="50000"/>
            </a:srgb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DAAD4E8-BED9-7B0C-A62E-4ED7D0C27F02}"/>
              </a:ext>
            </a:extLst>
          </p:cNvPr>
          <p:cNvSpPr/>
          <p:nvPr/>
        </p:nvSpPr>
        <p:spPr>
          <a:xfrm>
            <a:off x="7280653" y="4088691"/>
            <a:ext cx="998220" cy="236220"/>
          </a:xfrm>
          <a:prstGeom prst="rect">
            <a:avLst/>
          </a:prstGeom>
          <a:solidFill>
            <a:srgbClr val="EE1D23">
              <a:alpha val="50000"/>
            </a:srgb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A77574E-F187-A091-EA27-F917AC2C7AF9}"/>
              </a:ext>
            </a:extLst>
          </p:cNvPr>
          <p:cNvSpPr/>
          <p:nvPr/>
        </p:nvSpPr>
        <p:spPr>
          <a:xfrm>
            <a:off x="8278873" y="4088691"/>
            <a:ext cx="998220" cy="236220"/>
          </a:xfrm>
          <a:prstGeom prst="rect">
            <a:avLst/>
          </a:prstGeom>
          <a:solidFill>
            <a:srgbClr val="EE1D23">
              <a:alpha val="50000"/>
            </a:srgb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EE446F6-C784-F453-8B48-D2B1FF35005D}"/>
              </a:ext>
            </a:extLst>
          </p:cNvPr>
          <p:cNvSpPr/>
          <p:nvPr/>
        </p:nvSpPr>
        <p:spPr>
          <a:xfrm>
            <a:off x="9277092" y="4088691"/>
            <a:ext cx="1003935" cy="236220"/>
          </a:xfrm>
          <a:prstGeom prst="rect">
            <a:avLst/>
          </a:prstGeom>
          <a:solidFill>
            <a:srgbClr val="EE1D23">
              <a:alpha val="50000"/>
            </a:srgb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FE2D601-988C-FDBA-192F-396940F9A7D1}"/>
              </a:ext>
            </a:extLst>
          </p:cNvPr>
          <p:cNvSpPr/>
          <p:nvPr/>
        </p:nvSpPr>
        <p:spPr>
          <a:xfrm>
            <a:off x="10275313" y="4088691"/>
            <a:ext cx="1003935" cy="236220"/>
          </a:xfrm>
          <a:prstGeom prst="rect">
            <a:avLst/>
          </a:prstGeom>
          <a:solidFill>
            <a:srgbClr val="EE1D23">
              <a:alpha val="50000"/>
            </a:srgb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6AA65C7-D68D-37C7-EE24-8D1B18915F98}"/>
              </a:ext>
            </a:extLst>
          </p:cNvPr>
          <p:cNvSpPr txBox="1"/>
          <p:nvPr/>
        </p:nvSpPr>
        <p:spPr>
          <a:xfrm>
            <a:off x="2339346" y="4517442"/>
            <a:ext cx="1206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厘米</a:t>
            </a:r>
            <a:endParaRPr 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87E2E8D-2CB9-7EB6-6470-F5F04B7B110A}"/>
              </a:ext>
            </a:extLst>
          </p:cNvPr>
          <p:cNvSpPr txBox="1"/>
          <p:nvPr/>
        </p:nvSpPr>
        <p:spPr>
          <a:xfrm>
            <a:off x="3406146" y="4517442"/>
            <a:ext cx="1206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厘米</a:t>
            </a:r>
            <a:endParaRPr 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AEC2E4A-4F4C-0837-39EA-F760471034F9}"/>
              </a:ext>
            </a:extLst>
          </p:cNvPr>
          <p:cNvSpPr txBox="1"/>
          <p:nvPr/>
        </p:nvSpPr>
        <p:spPr>
          <a:xfrm>
            <a:off x="4360923" y="4491736"/>
            <a:ext cx="1206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厘米</a:t>
            </a:r>
            <a:endParaRPr 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E338F54-AB99-9006-5880-78E710242C83}"/>
              </a:ext>
            </a:extLst>
          </p:cNvPr>
          <p:cNvSpPr txBox="1"/>
          <p:nvPr/>
        </p:nvSpPr>
        <p:spPr>
          <a:xfrm>
            <a:off x="5427723" y="4491736"/>
            <a:ext cx="1206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厘米</a:t>
            </a:r>
            <a:endParaRPr 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A8BE5A0-F3FD-69D0-FAE9-FEAA40B44794}"/>
              </a:ext>
            </a:extLst>
          </p:cNvPr>
          <p:cNvSpPr txBox="1"/>
          <p:nvPr/>
        </p:nvSpPr>
        <p:spPr>
          <a:xfrm>
            <a:off x="6392792" y="4517442"/>
            <a:ext cx="1206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厘米</a:t>
            </a:r>
            <a:endParaRPr 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CAD7066-5877-1BA6-EA72-83294DF249F5}"/>
              </a:ext>
            </a:extLst>
          </p:cNvPr>
          <p:cNvSpPr txBox="1"/>
          <p:nvPr/>
        </p:nvSpPr>
        <p:spPr>
          <a:xfrm>
            <a:off x="7459592" y="4517442"/>
            <a:ext cx="1206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厘米</a:t>
            </a:r>
            <a:endParaRPr 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A199F57-AE91-2EFC-6FBA-67E249B2EE54}"/>
              </a:ext>
            </a:extLst>
          </p:cNvPr>
          <p:cNvSpPr txBox="1"/>
          <p:nvPr/>
        </p:nvSpPr>
        <p:spPr>
          <a:xfrm>
            <a:off x="8353541" y="4504491"/>
            <a:ext cx="1206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厘米</a:t>
            </a:r>
            <a:endParaRPr 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EF90881-B842-F3C4-6046-F3F440D546C0}"/>
              </a:ext>
            </a:extLst>
          </p:cNvPr>
          <p:cNvSpPr txBox="1"/>
          <p:nvPr/>
        </p:nvSpPr>
        <p:spPr>
          <a:xfrm>
            <a:off x="9420341" y="4504491"/>
            <a:ext cx="1206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厘米</a:t>
            </a:r>
            <a:endParaRPr 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02C990D-A9B4-3445-2730-C53577547F18}"/>
              </a:ext>
            </a:extLst>
          </p:cNvPr>
          <p:cNvSpPr txBox="1"/>
          <p:nvPr/>
        </p:nvSpPr>
        <p:spPr>
          <a:xfrm>
            <a:off x="10377659" y="4479104"/>
            <a:ext cx="1206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厘米</a:t>
            </a:r>
            <a:endParaRPr 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22C8975-EC75-DE0E-3608-3A4FB6FE382E}"/>
              </a:ext>
            </a:extLst>
          </p:cNvPr>
          <p:cNvSpPr txBox="1"/>
          <p:nvPr/>
        </p:nvSpPr>
        <p:spPr>
          <a:xfrm>
            <a:off x="11210517" y="4349965"/>
            <a:ext cx="467884" cy="523220"/>
          </a:xfrm>
          <a:prstGeom prst="rect">
            <a:avLst/>
          </a:prstGeom>
          <a:solidFill>
            <a:srgbClr val="FFFBD6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</a:t>
            </a:r>
            <a:endParaRPr 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对话气泡: 圆角矩形 28">
            <a:extLst>
              <a:ext uri="{FF2B5EF4-FFF2-40B4-BE49-F238E27FC236}">
                <a16:creationId xmlns:a16="http://schemas.microsoft.com/office/drawing/2014/main" id="{B635B2BD-A374-F628-F262-6CF1B953E5C0}"/>
              </a:ext>
            </a:extLst>
          </p:cNvPr>
          <p:cNvSpPr/>
          <p:nvPr/>
        </p:nvSpPr>
        <p:spPr>
          <a:xfrm>
            <a:off x="437136" y="278148"/>
            <a:ext cx="6115807" cy="803480"/>
          </a:xfrm>
          <a:prstGeom prst="wedgeRoundRectCallout">
            <a:avLst>
              <a:gd name="adj1" fmla="val 49341"/>
              <a:gd name="adj2" fmla="val 19467"/>
              <a:gd name="adj3" fmla="val 16667"/>
            </a:avLst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想一想：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米等于多少分米？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86A6439C-09E8-BDE1-11BD-3328B19E7FB2}"/>
              </a:ext>
            </a:extLst>
          </p:cNvPr>
          <p:cNvSpPr txBox="1"/>
          <p:nvPr/>
        </p:nvSpPr>
        <p:spPr>
          <a:xfrm>
            <a:off x="3849824" y="1520111"/>
            <a:ext cx="1515941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4800" b="1">
                <a:latin typeface="楷体" panose="02010609060101010101" pitchFamily="49" charset="-122"/>
                <a:ea typeface="楷体" panose="02010609060101010101" pitchFamily="49" charset="-122"/>
              </a:rPr>
              <a:t>厘米</a:t>
            </a:r>
            <a:endParaRPr lang="en-US" sz="4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0B391D36-7B96-7057-841E-2A03B0A685F4}"/>
              </a:ext>
            </a:extLst>
          </p:cNvPr>
          <p:cNvSpPr txBox="1"/>
          <p:nvPr/>
        </p:nvSpPr>
        <p:spPr>
          <a:xfrm>
            <a:off x="559869" y="1520111"/>
            <a:ext cx="1502012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>
                <a:latin typeface="楷体" panose="02010609060101010101" pitchFamily="49" charset="-122"/>
                <a:ea typeface="楷体" panose="02010609060101010101" pitchFamily="49" charset="-122"/>
              </a:rPr>
              <a:t>米</a:t>
            </a:r>
            <a:endParaRPr lang="en-US" sz="4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2B11251F-4637-27C7-7930-52AFD42873CF}"/>
              </a:ext>
            </a:extLst>
          </p:cNvPr>
          <p:cNvSpPr txBox="1"/>
          <p:nvPr/>
        </p:nvSpPr>
        <p:spPr>
          <a:xfrm>
            <a:off x="5501766" y="1520111"/>
            <a:ext cx="148704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4800" b="1">
                <a:latin typeface="楷体" panose="02010609060101010101" pitchFamily="49" charset="-122"/>
                <a:ea typeface="楷体" panose="02010609060101010101" pitchFamily="49" charset="-122"/>
              </a:rPr>
              <a:t>毫米</a:t>
            </a:r>
            <a:endParaRPr lang="en-US" sz="4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80E23232-0BFB-27CE-8C9E-EA84A4C812CD}"/>
              </a:ext>
            </a:extLst>
          </p:cNvPr>
          <p:cNvSpPr txBox="1"/>
          <p:nvPr/>
        </p:nvSpPr>
        <p:spPr>
          <a:xfrm>
            <a:off x="2197882" y="1520111"/>
            <a:ext cx="1515941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4800" b="1">
                <a:latin typeface="楷体" panose="02010609060101010101" pitchFamily="49" charset="-122"/>
                <a:ea typeface="楷体" panose="02010609060101010101" pitchFamily="49" charset="-122"/>
              </a:rPr>
              <a:t>分米</a:t>
            </a:r>
            <a:endParaRPr lang="en-US" sz="4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BCB42306-4E02-694F-91B8-824BDDE761CD}"/>
              </a:ext>
            </a:extLst>
          </p:cNvPr>
          <p:cNvSpPr/>
          <p:nvPr/>
        </p:nvSpPr>
        <p:spPr>
          <a:xfrm>
            <a:off x="1288556" y="4088692"/>
            <a:ext cx="100063" cy="236220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E0DC6CA8-AFC2-AD77-E4AC-4853EA72C748}"/>
              </a:ext>
            </a:extLst>
          </p:cNvPr>
          <p:cNvCxnSpPr/>
          <p:nvPr/>
        </p:nvCxnSpPr>
        <p:spPr>
          <a:xfrm>
            <a:off x="907793" y="4054859"/>
            <a:ext cx="349250" cy="1786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399EBACF-B308-3EE1-9643-09BABE40CB16}"/>
              </a:ext>
            </a:extLst>
          </p:cNvPr>
          <p:cNvSpPr txBox="1"/>
          <p:nvPr/>
        </p:nvSpPr>
        <p:spPr>
          <a:xfrm>
            <a:off x="-12813" y="3559426"/>
            <a:ext cx="12346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>
                <a:solidFill>
                  <a:srgbClr val="3366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200" b="1">
                <a:solidFill>
                  <a:srgbClr val="3366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</a:t>
            </a:r>
            <a:endParaRPr lang="zh-CN" altLang="en-US" sz="3200" b="1" dirty="0">
              <a:solidFill>
                <a:srgbClr val="3366FF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51" name="连接符: 曲线 50">
            <a:extLst>
              <a:ext uri="{FF2B5EF4-FFF2-40B4-BE49-F238E27FC236}">
                <a16:creationId xmlns:a16="http://schemas.microsoft.com/office/drawing/2014/main" id="{69A2F3EA-182C-6DE7-27DC-8AAD91405439}"/>
              </a:ext>
            </a:extLst>
          </p:cNvPr>
          <p:cNvCxnSpPr>
            <a:cxnSpLocks/>
            <a:stCxn id="39" idx="2"/>
            <a:endCxn id="41" idx="2"/>
          </p:cNvCxnSpPr>
          <p:nvPr/>
        </p:nvCxnSpPr>
        <p:spPr>
          <a:xfrm rot="16200000" flipH="1">
            <a:off x="2133364" y="1528619"/>
            <a:ext cx="12700" cy="1644978"/>
          </a:xfrm>
          <a:prstGeom prst="curvedConnector3">
            <a:avLst>
              <a:gd name="adj1" fmla="val 200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BF165909-595B-30B4-0CF3-F4F9B14070D6}"/>
              </a:ext>
            </a:extLst>
          </p:cNvPr>
          <p:cNvSpPr txBox="1"/>
          <p:nvPr/>
        </p:nvSpPr>
        <p:spPr>
          <a:xfrm>
            <a:off x="1550522" y="2567843"/>
            <a:ext cx="12362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×10</a:t>
            </a:r>
            <a:endParaRPr lang="en-US" sz="4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连接符: 曲线 56">
            <a:extLst>
              <a:ext uri="{FF2B5EF4-FFF2-40B4-BE49-F238E27FC236}">
                <a16:creationId xmlns:a16="http://schemas.microsoft.com/office/drawing/2014/main" id="{873C6F41-E76E-4C36-1017-DB4C52FC556E}"/>
              </a:ext>
            </a:extLst>
          </p:cNvPr>
          <p:cNvCxnSpPr>
            <a:cxnSpLocks/>
          </p:cNvCxnSpPr>
          <p:nvPr/>
        </p:nvCxnSpPr>
        <p:spPr>
          <a:xfrm rot="16200000" flipH="1">
            <a:off x="3870615" y="1605007"/>
            <a:ext cx="12700" cy="1644978"/>
          </a:xfrm>
          <a:prstGeom prst="curvedConnector3">
            <a:avLst>
              <a:gd name="adj1" fmla="val 200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ABA689A0-F7FA-4767-1116-A3599EE8E53F}"/>
              </a:ext>
            </a:extLst>
          </p:cNvPr>
          <p:cNvSpPr txBox="1"/>
          <p:nvPr/>
        </p:nvSpPr>
        <p:spPr>
          <a:xfrm>
            <a:off x="3287773" y="2644231"/>
            <a:ext cx="12362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×10</a:t>
            </a:r>
            <a:endParaRPr lang="en-US" sz="4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连接符: 曲线 58">
            <a:extLst>
              <a:ext uri="{FF2B5EF4-FFF2-40B4-BE49-F238E27FC236}">
                <a16:creationId xmlns:a16="http://schemas.microsoft.com/office/drawing/2014/main" id="{B02CF328-FEF4-C186-1FCB-A66EF405A3E6}"/>
              </a:ext>
            </a:extLst>
          </p:cNvPr>
          <p:cNvCxnSpPr>
            <a:cxnSpLocks/>
          </p:cNvCxnSpPr>
          <p:nvPr/>
        </p:nvCxnSpPr>
        <p:spPr>
          <a:xfrm rot="16200000" flipH="1">
            <a:off x="5618150" y="1668507"/>
            <a:ext cx="12700" cy="1644978"/>
          </a:xfrm>
          <a:prstGeom prst="curvedConnector3">
            <a:avLst>
              <a:gd name="adj1" fmla="val 200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:a16="http://schemas.microsoft.com/office/drawing/2014/main" id="{79262CA8-905D-A1E6-59E1-1F049A88123A}"/>
              </a:ext>
            </a:extLst>
          </p:cNvPr>
          <p:cNvSpPr txBox="1"/>
          <p:nvPr/>
        </p:nvSpPr>
        <p:spPr>
          <a:xfrm>
            <a:off x="5025024" y="2703977"/>
            <a:ext cx="12362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×10</a:t>
            </a:r>
            <a:endParaRPr lang="en-US" sz="4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B6DC8E51-C15C-F84F-A4A2-AB209C7E12C8}"/>
              </a:ext>
            </a:extLst>
          </p:cNvPr>
          <p:cNvSpPr/>
          <p:nvPr/>
        </p:nvSpPr>
        <p:spPr>
          <a:xfrm>
            <a:off x="1717202" y="5291267"/>
            <a:ext cx="1603847" cy="451746"/>
          </a:xfrm>
          <a:prstGeom prst="rect">
            <a:avLst/>
          </a:prstGeom>
          <a:solidFill>
            <a:srgbClr val="3366FF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FC14413F-A6FC-4800-1418-D605D5410751}"/>
              </a:ext>
            </a:extLst>
          </p:cNvPr>
          <p:cNvSpPr/>
          <p:nvPr/>
        </p:nvSpPr>
        <p:spPr>
          <a:xfrm>
            <a:off x="1711116" y="5295941"/>
            <a:ext cx="161228" cy="493395"/>
          </a:xfrm>
          <a:prstGeom prst="rect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8" name="直接箭头连接符 67">
            <a:extLst>
              <a:ext uri="{FF2B5EF4-FFF2-40B4-BE49-F238E27FC236}">
                <a16:creationId xmlns:a16="http://schemas.microsoft.com/office/drawing/2014/main" id="{354CBFA0-2C1F-305D-22AD-A273152B825B}"/>
              </a:ext>
            </a:extLst>
          </p:cNvPr>
          <p:cNvCxnSpPr/>
          <p:nvPr/>
        </p:nvCxnSpPr>
        <p:spPr>
          <a:xfrm>
            <a:off x="1314414" y="5442463"/>
            <a:ext cx="349250" cy="1786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文本框 68">
            <a:extLst>
              <a:ext uri="{FF2B5EF4-FFF2-40B4-BE49-F238E27FC236}">
                <a16:creationId xmlns:a16="http://schemas.microsoft.com/office/drawing/2014/main" id="{C59D6248-71C9-2626-31F7-3D8BA9D22550}"/>
              </a:ext>
            </a:extLst>
          </p:cNvPr>
          <p:cNvSpPr txBox="1"/>
          <p:nvPr/>
        </p:nvSpPr>
        <p:spPr>
          <a:xfrm>
            <a:off x="49080" y="4979766"/>
            <a:ext cx="1234633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毫米</a:t>
            </a:r>
            <a:endParaRPr lang="zh-CN" altLang="en-US" sz="3200" b="1" dirty="0">
              <a:solidFill>
                <a:srgbClr val="FF0000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30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500"/>
                            </p:stCondLst>
                            <p:childTnLst>
                              <p:par>
                                <p:cTn id="1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000"/>
                            </p:stCondLst>
                            <p:childTnLst>
                              <p:par>
                                <p:cTn id="1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500"/>
                            </p:stCondLst>
                            <p:childTnLst>
                              <p:par>
                                <p:cTn id="1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2" grpId="0" animBg="1"/>
      <p:bldP spid="3" grpId="0" animBg="1"/>
      <p:bldP spid="4" grpId="0" animBg="1"/>
      <p:bldP spid="6" grpId="0" animBg="1"/>
      <p:bldP spid="7" grpId="0" animBg="1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  <p:bldP spid="29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5" grpId="0"/>
      <p:bldP spid="56" grpId="0"/>
      <p:bldP spid="58" grpId="0"/>
      <p:bldP spid="60" grpId="0"/>
      <p:bldP spid="63" grpId="0" animBg="1"/>
      <p:bldP spid="62" grpId="0" animBg="1"/>
      <p:bldP spid="6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35D913C2-A292-26BF-6C75-722699901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256" y="4494097"/>
            <a:ext cx="6882066" cy="939604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98F006AB-54AC-7561-B5ED-46E37292E94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A88E0DB-6238-56B6-4469-158E7843F898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45184F77-3359-4822-F132-FC31DD8CC02C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43377BEF-C336-D858-7ACC-31F4134D1C44}"/>
              </a:ext>
            </a:extLst>
          </p:cNvPr>
          <p:cNvSpPr txBox="1"/>
          <p:nvPr/>
        </p:nvSpPr>
        <p:spPr>
          <a:xfrm>
            <a:off x="1176122" y="1239491"/>
            <a:ext cx="952033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填一填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A0DAAD1-128E-EC6C-EAED-714CD41294D0}"/>
              </a:ext>
            </a:extLst>
          </p:cNvPr>
          <p:cNvSpPr/>
          <p:nvPr/>
        </p:nvSpPr>
        <p:spPr>
          <a:xfrm>
            <a:off x="500743" y="129233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7807ADE2-E601-C0EE-6302-2B25DAD4A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0638" y="148005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AC00CA3-DDFE-0D1E-24BF-A16FDD8F4F7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18754" y="2224387"/>
            <a:ext cx="4835070" cy="1088321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234E263C-D176-FA41-AB21-6181A8534D4A}"/>
              </a:ext>
            </a:extLst>
          </p:cNvPr>
          <p:cNvSpPr txBox="1"/>
          <p:nvPr/>
        </p:nvSpPr>
        <p:spPr>
          <a:xfrm>
            <a:off x="3161956" y="3463241"/>
            <a:ext cx="6077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）厘米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）毫米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A34B5B2-5E2F-9F53-A127-BD2B9BA91647}"/>
              </a:ext>
            </a:extLst>
          </p:cNvPr>
          <p:cNvSpPr txBox="1"/>
          <p:nvPr/>
        </p:nvSpPr>
        <p:spPr>
          <a:xfrm>
            <a:off x="1780628" y="5610229"/>
            <a:ext cx="8627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）厘米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）分米（      ）厘米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ABED5F0-BC85-AB3E-E69A-D8D7F9C46401}"/>
              </a:ext>
            </a:extLst>
          </p:cNvPr>
          <p:cNvSpPr txBox="1"/>
          <p:nvPr/>
        </p:nvSpPr>
        <p:spPr>
          <a:xfrm>
            <a:off x="3894230" y="346324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6E8DAB6-4245-5F66-C108-B56DD6DF13BE}"/>
              </a:ext>
            </a:extLst>
          </p:cNvPr>
          <p:cNvSpPr txBox="1"/>
          <p:nvPr/>
        </p:nvSpPr>
        <p:spPr>
          <a:xfrm>
            <a:off x="6617975" y="3463240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85D4322-4E94-BD18-0C31-CBB70D439F3B}"/>
              </a:ext>
            </a:extLst>
          </p:cNvPr>
          <p:cNvSpPr txBox="1"/>
          <p:nvPr/>
        </p:nvSpPr>
        <p:spPr>
          <a:xfrm>
            <a:off x="2365396" y="5610228"/>
            <a:ext cx="6633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482C9B6-FB1A-B10F-02C8-848C0DEE49E4}"/>
              </a:ext>
            </a:extLst>
          </p:cNvPr>
          <p:cNvSpPr txBox="1"/>
          <p:nvPr/>
        </p:nvSpPr>
        <p:spPr>
          <a:xfrm>
            <a:off x="5353404" y="561022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F0C81EC-D6CA-CF25-E521-C006117B7AA2}"/>
              </a:ext>
            </a:extLst>
          </p:cNvPr>
          <p:cNvSpPr txBox="1"/>
          <p:nvPr/>
        </p:nvSpPr>
        <p:spPr>
          <a:xfrm>
            <a:off x="7964807" y="561022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2621C078-8AE8-E646-ACD3-5F0D578B9DAD}"/>
              </a:ext>
            </a:extLst>
          </p:cNvPr>
          <p:cNvSpPr/>
          <p:nvPr/>
        </p:nvSpPr>
        <p:spPr>
          <a:xfrm>
            <a:off x="500743" y="129233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2D2C9BF4-4641-970E-131E-764FCF025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028" y="148005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646DB7F-28D5-CCBE-08A2-5D537264B8C4}"/>
              </a:ext>
            </a:extLst>
          </p:cNvPr>
          <p:cNvSpPr txBox="1"/>
          <p:nvPr/>
        </p:nvSpPr>
        <p:spPr>
          <a:xfrm>
            <a:off x="1410976" y="2260346"/>
            <a:ext cx="5174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）厘米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8A8A2A0-6E32-0B36-5820-344A0A83A015}"/>
              </a:ext>
            </a:extLst>
          </p:cNvPr>
          <p:cNvSpPr txBox="1"/>
          <p:nvPr/>
        </p:nvSpPr>
        <p:spPr>
          <a:xfrm>
            <a:off x="1410976" y="3304993"/>
            <a:ext cx="5174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）分米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5252F11-A0C3-DEE9-FAC0-BAA68FB9E3B8}"/>
              </a:ext>
            </a:extLst>
          </p:cNvPr>
          <p:cNvSpPr txBox="1"/>
          <p:nvPr/>
        </p:nvSpPr>
        <p:spPr>
          <a:xfrm>
            <a:off x="1410976" y="4349640"/>
            <a:ext cx="5174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60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毫米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）厘米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39E2AC7-3355-E1B7-D006-27EFF0F10EE7}"/>
              </a:ext>
            </a:extLst>
          </p:cNvPr>
          <p:cNvSpPr txBox="1"/>
          <p:nvPr/>
        </p:nvSpPr>
        <p:spPr>
          <a:xfrm>
            <a:off x="3563490" y="2260345"/>
            <a:ext cx="794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A4F8FF5-6E18-32EA-4E67-F1184C11E616}"/>
              </a:ext>
            </a:extLst>
          </p:cNvPr>
          <p:cNvSpPr txBox="1"/>
          <p:nvPr/>
        </p:nvSpPr>
        <p:spPr>
          <a:xfrm>
            <a:off x="3114575" y="3304993"/>
            <a:ext cx="794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F30F7CF-FB54-FC78-56FE-EA66FE772B07}"/>
              </a:ext>
            </a:extLst>
          </p:cNvPr>
          <p:cNvSpPr txBox="1"/>
          <p:nvPr/>
        </p:nvSpPr>
        <p:spPr>
          <a:xfrm>
            <a:off x="3978753" y="4349640"/>
            <a:ext cx="794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8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0CE4276-D4C6-F804-0DEC-75F6F36639B0}"/>
              </a:ext>
            </a:extLst>
          </p:cNvPr>
          <p:cNvSpPr txBox="1"/>
          <p:nvPr/>
        </p:nvSpPr>
        <p:spPr>
          <a:xfrm>
            <a:off x="1176122" y="1239491"/>
            <a:ext cx="10321972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把一根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米长的木料锯成同样长的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根</a:t>
            </a:r>
            <a:r>
              <a:rPr lang="zh-CN" altLang="en-US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，用来做一个凳子的</a:t>
            </a:r>
            <a:r>
              <a:rPr lang="en-US" altLang="zh-CN" sz="36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4</a:t>
            </a:r>
            <a:r>
              <a:rPr lang="zh-CN" altLang="en-US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条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腿。这个凳子做好后大约多高？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D59D31B-0864-7969-CFE8-926090925EF4}"/>
              </a:ext>
            </a:extLst>
          </p:cNvPr>
          <p:cNvSpPr/>
          <p:nvPr/>
        </p:nvSpPr>
        <p:spPr>
          <a:xfrm>
            <a:off x="500743" y="129233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910E06B5-F81D-0F6C-A46E-8D6CCAD33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028" y="262972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BB4D900-D18D-E556-9CE2-65D775DE6C51}"/>
              </a:ext>
            </a:extLst>
          </p:cNvPr>
          <p:cNvSpPr txBox="1"/>
          <p:nvPr/>
        </p:nvSpPr>
        <p:spPr>
          <a:xfrm>
            <a:off x="3437030" y="3259131"/>
            <a:ext cx="3605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 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  <a:r>
              <a:rPr lang="zh-CN" altLang="en-US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 20 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9D281A6-3C80-C60B-42ED-FFE9EF0BF5D3}"/>
              </a:ext>
            </a:extLst>
          </p:cNvPr>
          <p:cNvSpPr txBox="1"/>
          <p:nvPr/>
        </p:nvSpPr>
        <p:spPr>
          <a:xfrm>
            <a:off x="3437029" y="4056800"/>
            <a:ext cx="4549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20</a:t>
            </a:r>
            <a:r>
              <a:rPr lang="en-US" altLang="zh-CN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÷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 = 5</a:t>
            </a:r>
            <a:r>
              <a:rPr lang="zh-CN" altLang="en-US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</a:t>
            </a:r>
            <a:r>
              <a:rPr lang="zh-CN" altLang="en-US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ED49FA6C-B05F-B174-EDB8-AE7077CAE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3620" y="4972178"/>
            <a:ext cx="8158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答：这个凳子做好后大约高</a:t>
            </a:r>
            <a:r>
              <a:rPr lang="en-US" altLang="zh-CN" dirty="0"/>
              <a:t>5 </a:t>
            </a:r>
            <a:r>
              <a:rPr lang="zh-CN" altLang="en-US" b="1" dirty="0"/>
              <a:t>分米。</a:t>
            </a:r>
          </a:p>
        </p:txBody>
      </p:sp>
    </p:spTree>
    <p:extLst>
      <p:ext uri="{BB962C8B-B14F-4D97-AF65-F5344CB8AC3E}">
        <p14:creationId xmlns:p14="http://schemas.microsoft.com/office/powerpoint/2010/main" val="346548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521E7D9-353D-A12D-8722-CA55975928C5}"/>
              </a:ext>
            </a:extLst>
          </p:cNvPr>
          <p:cNvSpPr txBox="1"/>
          <p:nvPr/>
        </p:nvSpPr>
        <p:spPr>
          <a:xfrm>
            <a:off x="1176122" y="415231"/>
            <a:ext cx="10321972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一块黑板长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米，用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分米长的彩旗沿着黑板的长边做一条花边，需要几面这样的彩旗？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7BA4ACEE-54D0-EC54-EF1B-18134434DD33}"/>
              </a:ext>
            </a:extLst>
          </p:cNvPr>
          <p:cNvSpPr/>
          <p:nvPr/>
        </p:nvSpPr>
        <p:spPr>
          <a:xfrm>
            <a:off x="500743" y="46807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E79A26D-1EE8-D932-A29B-49D047B42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657" y="2513025"/>
            <a:ext cx="5400000" cy="3268765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3BC8188C-5141-E322-9282-924DCB34C4D7}"/>
              </a:ext>
            </a:extLst>
          </p:cNvPr>
          <p:cNvGrpSpPr/>
          <p:nvPr/>
        </p:nvGrpSpPr>
        <p:grpSpPr>
          <a:xfrm>
            <a:off x="794657" y="5845473"/>
            <a:ext cx="5400000" cy="756720"/>
            <a:chOff x="794657" y="5845473"/>
            <a:chExt cx="5400000" cy="756720"/>
          </a:xfrm>
        </p:grpSpPr>
        <p:sp>
          <p:nvSpPr>
            <p:cNvPr id="6" name="左大括号 5">
              <a:extLst>
                <a:ext uri="{FF2B5EF4-FFF2-40B4-BE49-F238E27FC236}">
                  <a16:creationId xmlns:a16="http://schemas.microsoft.com/office/drawing/2014/main" id="{C3D2FDE0-86D0-1B96-14A7-14292E70A11E}"/>
                </a:ext>
              </a:extLst>
            </p:cNvPr>
            <p:cNvSpPr/>
            <p:nvPr/>
          </p:nvSpPr>
          <p:spPr>
            <a:xfrm rot="16200000" flipV="1">
              <a:off x="3377907" y="3262223"/>
              <a:ext cx="233500" cy="5400000"/>
            </a:xfrm>
            <a:prstGeom prst="leftBrace">
              <a:avLst>
                <a:gd name="adj1" fmla="val 35974"/>
                <a:gd name="adj2" fmla="val 50000"/>
              </a:avLst>
            </a:prstGeom>
            <a:ln w="190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F7ACA90-5E30-1E07-6598-8896E8E42E43}"/>
                </a:ext>
              </a:extLst>
            </p:cNvPr>
            <p:cNvSpPr txBox="1"/>
            <p:nvPr/>
          </p:nvSpPr>
          <p:spPr>
            <a:xfrm>
              <a:off x="3121798" y="6078973"/>
              <a:ext cx="7457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3</a:t>
              </a:r>
              <a:r>
                <a:rPr lang="zh-CN" altLang="en-US" sz="2800" b="1" dirty="0"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sp>
        <p:nvSpPr>
          <p:cNvPr id="8" name="等腰三角形 7">
            <a:extLst>
              <a:ext uri="{FF2B5EF4-FFF2-40B4-BE49-F238E27FC236}">
                <a16:creationId xmlns:a16="http://schemas.microsoft.com/office/drawing/2014/main" id="{9028D429-727C-08C5-C8E6-EAC9186A3A0C}"/>
              </a:ext>
            </a:extLst>
          </p:cNvPr>
          <p:cNvSpPr/>
          <p:nvPr/>
        </p:nvSpPr>
        <p:spPr>
          <a:xfrm flipV="1">
            <a:off x="794657" y="2514456"/>
            <a:ext cx="900000" cy="1092200"/>
          </a:xfrm>
          <a:prstGeom prst="triangle">
            <a:avLst/>
          </a:prstGeom>
          <a:solidFill>
            <a:srgbClr val="D4EF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id="{A856F9F7-A135-5821-1DFA-609983D20D37}"/>
              </a:ext>
            </a:extLst>
          </p:cNvPr>
          <p:cNvSpPr/>
          <p:nvPr/>
        </p:nvSpPr>
        <p:spPr>
          <a:xfrm flipV="1">
            <a:off x="1694657" y="2514456"/>
            <a:ext cx="900000" cy="1092200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956D11D2-6A74-731E-CBC7-63A9002792F9}"/>
              </a:ext>
            </a:extLst>
          </p:cNvPr>
          <p:cNvSpPr/>
          <p:nvPr/>
        </p:nvSpPr>
        <p:spPr>
          <a:xfrm rot="5400000">
            <a:off x="1127907" y="1937314"/>
            <a:ext cx="233500" cy="900000"/>
          </a:xfrm>
          <a:prstGeom prst="leftBrace">
            <a:avLst>
              <a:gd name="adj1" fmla="val 35974"/>
              <a:gd name="adj2" fmla="val 50000"/>
            </a:avLst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E8B3763-B674-EC2D-CFE8-57B4AC458EC8}"/>
              </a:ext>
            </a:extLst>
          </p:cNvPr>
          <p:cNvSpPr txBox="1"/>
          <p:nvPr/>
        </p:nvSpPr>
        <p:spPr>
          <a:xfrm>
            <a:off x="794657" y="1787623"/>
            <a:ext cx="1106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zh-CN" altLang="en-US" sz="28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90AA393-7C2B-9F50-8802-131293B80E5C}"/>
              </a:ext>
            </a:extLst>
          </p:cNvPr>
          <p:cNvSpPr txBox="1"/>
          <p:nvPr/>
        </p:nvSpPr>
        <p:spPr>
          <a:xfrm>
            <a:off x="6847963" y="2603821"/>
            <a:ext cx="3605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 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  <a:r>
              <a:rPr lang="zh-CN" altLang="en-US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 30 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B8FF344-6945-8A8D-ECB5-D5818CE9D688}"/>
              </a:ext>
            </a:extLst>
          </p:cNvPr>
          <p:cNvSpPr txBox="1"/>
          <p:nvPr/>
        </p:nvSpPr>
        <p:spPr>
          <a:xfrm>
            <a:off x="6847963" y="3429000"/>
            <a:ext cx="4549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30</a:t>
            </a:r>
            <a:r>
              <a:rPr lang="en-US" altLang="zh-CN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÷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 = 6</a:t>
            </a:r>
            <a:r>
              <a:rPr lang="zh-CN" altLang="en-US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面</a:t>
            </a:r>
            <a:r>
              <a:rPr lang="zh-CN" altLang="en-US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742D7DF4-B199-1482-2A08-CCD14917E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7963" y="4305435"/>
            <a:ext cx="43239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答：需要</a:t>
            </a:r>
            <a:r>
              <a:rPr lang="en-US" altLang="zh-CN" dirty="0"/>
              <a:t>6</a:t>
            </a:r>
            <a:r>
              <a:rPr lang="zh-CN" altLang="en-US" b="1" dirty="0"/>
              <a:t>面这样的彩旗。</a:t>
            </a:r>
          </a:p>
        </p:txBody>
      </p:sp>
    </p:spTree>
    <p:extLst>
      <p:ext uri="{BB962C8B-B14F-4D97-AF65-F5344CB8AC3E}">
        <p14:creationId xmlns:p14="http://schemas.microsoft.com/office/powerpoint/2010/main" val="360264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FA3DF37-2F59-27B6-9C0F-574D6303D0F4}"/>
              </a:ext>
            </a:extLst>
          </p:cNvPr>
          <p:cNvSpPr txBox="1"/>
          <p:nvPr/>
        </p:nvSpPr>
        <p:spPr>
          <a:xfrm>
            <a:off x="728760" y="217250"/>
            <a:ext cx="11059421" cy="2020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环卫人员将草绳绕在树干上，可以防止树木受到风的侵袭，抵挡烈日暴晒。将一根草绳绕树干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圈后多出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分米，若绕树干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7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圈，则还差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分米。这根草绳有多长？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0C6E8102-1908-A0E2-2886-CC80DEA20780}"/>
              </a:ext>
            </a:extLst>
          </p:cNvPr>
          <p:cNvSpPr/>
          <p:nvPr/>
        </p:nvSpPr>
        <p:spPr>
          <a:xfrm>
            <a:off x="140931" y="333362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91D1814-BEB0-3A2D-715A-E7D9C4E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01" y="2354043"/>
            <a:ext cx="11641856" cy="262498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C88B455-8872-3FF9-B669-BD1D23B20958}"/>
              </a:ext>
            </a:extLst>
          </p:cNvPr>
          <p:cNvSpPr txBox="1"/>
          <p:nvPr/>
        </p:nvSpPr>
        <p:spPr>
          <a:xfrm>
            <a:off x="1882626" y="4400031"/>
            <a:ext cx="3605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2+3=5</a:t>
            </a:r>
            <a:r>
              <a:rPr lang="zh-CN" altLang="en-US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</a:t>
            </a:r>
            <a:r>
              <a:rPr lang="zh-CN" altLang="en-US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）</a:t>
            </a:r>
            <a:endParaRPr lang="zh-CN" altLang="en-US" sz="36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24D7EAD-078D-6F3D-A1C4-4AAD182C143B}"/>
              </a:ext>
            </a:extLst>
          </p:cNvPr>
          <p:cNvSpPr txBox="1"/>
          <p:nvPr/>
        </p:nvSpPr>
        <p:spPr>
          <a:xfrm>
            <a:off x="1882626" y="5082791"/>
            <a:ext cx="4917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5×6+2=32</a:t>
            </a:r>
            <a:r>
              <a:rPr lang="zh-CN" altLang="en-US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</a:t>
            </a:r>
            <a:r>
              <a:rPr lang="zh-CN" altLang="en-US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）</a:t>
            </a:r>
            <a:endParaRPr lang="zh-CN" altLang="en-US" sz="36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C8F9A238-F375-D21E-7B04-2C29A13649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2626" y="5765551"/>
            <a:ext cx="6431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答：这根草绳长</a:t>
            </a:r>
            <a:r>
              <a:rPr lang="en-US" altLang="zh-CN" dirty="0"/>
              <a:t>32</a:t>
            </a:r>
            <a:r>
              <a:rPr lang="zh-CN" altLang="en-US" b="1" dirty="0"/>
              <a:t>分米。</a:t>
            </a:r>
          </a:p>
        </p:txBody>
      </p:sp>
    </p:spTree>
    <p:extLst>
      <p:ext uri="{BB962C8B-B14F-4D97-AF65-F5344CB8AC3E}">
        <p14:creationId xmlns:p14="http://schemas.microsoft.com/office/powerpoint/2010/main" val="35013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2A1F54-C53C-1404-F2B4-CDED319C4B7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FABC1D0-0009-169A-2360-66C5B94B0D8D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F1C16273-7021-9B37-15D0-4DEB2C95F3E0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DC36291B-7C28-1A46-DE75-AA9117817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184172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687D67F2-1F39-5D9C-3188-AF95631C28D9}"/>
              </a:ext>
            </a:extLst>
          </p:cNvPr>
          <p:cNvSpPr/>
          <p:nvPr/>
        </p:nvSpPr>
        <p:spPr>
          <a:xfrm>
            <a:off x="2459232" y="1343457"/>
            <a:ext cx="6969247" cy="803480"/>
          </a:xfrm>
          <a:prstGeom prst="wedgeRoundRectCallout">
            <a:avLst>
              <a:gd name="adj1" fmla="val -56773"/>
              <a:gd name="adj2" fmla="val 3527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通过本节课的学习，你有什么收获？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4F139A7E-DC65-D51E-0181-6245BF1C60A5}"/>
              </a:ext>
            </a:extLst>
          </p:cNvPr>
          <p:cNvSpPr txBox="1"/>
          <p:nvPr/>
        </p:nvSpPr>
        <p:spPr>
          <a:xfrm>
            <a:off x="1841359" y="2321913"/>
            <a:ext cx="8739065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米、分米、厘米、毫米之间的关系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7077AAF3-B37A-2AAC-D03B-DE42C758ED2F}"/>
              </a:ext>
            </a:extLst>
          </p:cNvPr>
          <p:cNvGrpSpPr/>
          <p:nvPr/>
        </p:nvGrpSpPr>
        <p:grpSpPr>
          <a:xfrm>
            <a:off x="1794179" y="3112416"/>
            <a:ext cx="8603642" cy="3256186"/>
            <a:chOff x="1708443" y="2665376"/>
            <a:chExt cx="8603642" cy="3256186"/>
          </a:xfrm>
        </p:grpSpPr>
        <p:sp>
          <p:nvSpPr>
            <p:cNvPr id="9" name="TextBox 3">
              <a:extLst>
                <a:ext uri="{FF2B5EF4-FFF2-40B4-BE49-F238E27FC236}">
                  <a16:creationId xmlns:a16="http://schemas.microsoft.com/office/drawing/2014/main" id="{7FCC038E-40D6-20C5-97AD-6303CD4F7AD2}"/>
                </a:ext>
              </a:extLst>
            </p:cNvPr>
            <p:cNvSpPr txBox="1"/>
            <p:nvPr/>
          </p:nvSpPr>
          <p:spPr>
            <a:xfrm>
              <a:off x="1708443" y="3881946"/>
              <a:ext cx="1102851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zh-CN" altLang="en-US" sz="4000" b="1" dirty="0">
                  <a:latin typeface="+mn-lt"/>
                  <a:ea typeface="楷体" panose="02010609060101010101" pitchFamily="49" charset="-122"/>
                </a:rPr>
                <a:t>米</a:t>
              </a:r>
            </a:p>
          </p:txBody>
        </p:sp>
        <p:sp>
          <p:nvSpPr>
            <p:cNvPr id="10" name="TextBox 3">
              <a:extLst>
                <a:ext uri="{FF2B5EF4-FFF2-40B4-BE49-F238E27FC236}">
                  <a16:creationId xmlns:a16="http://schemas.microsoft.com/office/drawing/2014/main" id="{EA3B750A-0470-FD2A-0656-B9D004D9A657}"/>
                </a:ext>
              </a:extLst>
            </p:cNvPr>
            <p:cNvSpPr txBox="1"/>
            <p:nvPr/>
          </p:nvSpPr>
          <p:spPr>
            <a:xfrm>
              <a:off x="3469405" y="3881946"/>
              <a:ext cx="1842153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zh-CN" altLang="en-US" sz="4000" b="1" dirty="0">
                  <a:latin typeface="+mn-lt"/>
                  <a:ea typeface="楷体" panose="02010609060101010101" pitchFamily="49" charset="-122"/>
                </a:rPr>
                <a:t>分米</a:t>
              </a:r>
            </a:p>
          </p:txBody>
        </p:sp>
        <p:sp>
          <p:nvSpPr>
            <p:cNvPr id="11" name="TextBox 3">
              <a:extLst>
                <a:ext uri="{FF2B5EF4-FFF2-40B4-BE49-F238E27FC236}">
                  <a16:creationId xmlns:a16="http://schemas.microsoft.com/office/drawing/2014/main" id="{FD2C1B01-D253-04A5-7D63-7EC9E7DCB7EB}"/>
                </a:ext>
              </a:extLst>
            </p:cNvPr>
            <p:cNvSpPr txBox="1"/>
            <p:nvPr/>
          </p:nvSpPr>
          <p:spPr>
            <a:xfrm>
              <a:off x="5969669" y="3881946"/>
              <a:ext cx="1842153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zh-CN" altLang="en-US" sz="4000" b="1" dirty="0">
                  <a:latin typeface="+mn-lt"/>
                  <a:ea typeface="楷体" panose="02010609060101010101" pitchFamily="49" charset="-122"/>
                </a:rPr>
                <a:t>厘米</a:t>
              </a:r>
            </a:p>
          </p:txBody>
        </p:sp>
        <p:sp>
          <p:nvSpPr>
            <p:cNvPr id="12" name="TextBox 3">
              <a:extLst>
                <a:ext uri="{FF2B5EF4-FFF2-40B4-BE49-F238E27FC236}">
                  <a16:creationId xmlns:a16="http://schemas.microsoft.com/office/drawing/2014/main" id="{74EEB783-6261-50EC-7513-CA73D40A7863}"/>
                </a:ext>
              </a:extLst>
            </p:cNvPr>
            <p:cNvSpPr txBox="1"/>
            <p:nvPr/>
          </p:nvSpPr>
          <p:spPr>
            <a:xfrm>
              <a:off x="8469932" y="3881946"/>
              <a:ext cx="1842153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zh-CN" altLang="en-US" sz="4000" b="1" dirty="0">
                  <a:latin typeface="+mn-lt"/>
                  <a:ea typeface="楷体" panose="02010609060101010101" pitchFamily="49" charset="-122"/>
                </a:rPr>
                <a:t>毫米</a:t>
              </a: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94484A52-3337-B53A-CE92-043942C52E88}"/>
                </a:ext>
              </a:extLst>
            </p:cNvPr>
            <p:cNvGrpSpPr/>
            <p:nvPr/>
          </p:nvGrpSpPr>
          <p:grpSpPr>
            <a:xfrm>
              <a:off x="2558374" y="3608356"/>
              <a:ext cx="1245141" cy="646331"/>
              <a:chOff x="2558374" y="3297069"/>
              <a:chExt cx="1245141" cy="646331"/>
            </a:xfrm>
          </p:grpSpPr>
          <p:cxnSp>
            <p:nvCxnSpPr>
              <p:cNvPr id="24" name="直接箭头连接符 23">
                <a:extLst>
                  <a:ext uri="{FF2B5EF4-FFF2-40B4-BE49-F238E27FC236}">
                    <a16:creationId xmlns:a16="http://schemas.microsoft.com/office/drawing/2014/main" id="{5E7E4AFF-0CF9-6E96-193D-6B39C37E28AD}"/>
                  </a:ext>
                </a:extLst>
              </p:cNvPr>
              <p:cNvCxnSpPr/>
              <p:nvPr/>
            </p:nvCxnSpPr>
            <p:spPr>
              <a:xfrm>
                <a:off x="2558374" y="3891064"/>
                <a:ext cx="1245141" cy="0"/>
              </a:xfrm>
              <a:prstGeom prst="straightConnector1">
                <a:avLst/>
              </a:prstGeom>
              <a:ln w="28575">
                <a:solidFill>
                  <a:srgbClr val="3366FF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DC5C8AC3-48CA-4486-668A-1A80C337FEA3}"/>
                  </a:ext>
                </a:extLst>
              </p:cNvPr>
              <p:cNvSpPr txBox="1"/>
              <p:nvPr/>
            </p:nvSpPr>
            <p:spPr>
              <a:xfrm>
                <a:off x="2771777" y="3297069"/>
                <a:ext cx="69762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>
                    <a:solidFill>
                      <a:srgbClr val="3366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zh-CN" altLang="en-US" sz="3600" dirty="0">
                  <a:solidFill>
                    <a:srgbClr val="3366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7054FB96-03EC-117B-C318-9A8E1472142A}"/>
                </a:ext>
              </a:extLst>
            </p:cNvPr>
            <p:cNvGrpSpPr/>
            <p:nvPr/>
          </p:nvGrpSpPr>
          <p:grpSpPr>
            <a:xfrm>
              <a:off x="5041074" y="3608356"/>
              <a:ext cx="1245141" cy="646331"/>
              <a:chOff x="5037832" y="3297069"/>
              <a:chExt cx="1245141" cy="646331"/>
            </a:xfrm>
          </p:grpSpPr>
          <p:cxnSp>
            <p:nvCxnSpPr>
              <p:cNvPr id="22" name="直接箭头连接符 21">
                <a:extLst>
                  <a:ext uri="{FF2B5EF4-FFF2-40B4-BE49-F238E27FC236}">
                    <a16:creationId xmlns:a16="http://schemas.microsoft.com/office/drawing/2014/main" id="{029DA366-A15C-6CA8-A1FB-331BE8EC8243}"/>
                  </a:ext>
                </a:extLst>
              </p:cNvPr>
              <p:cNvCxnSpPr/>
              <p:nvPr/>
            </p:nvCxnSpPr>
            <p:spPr>
              <a:xfrm>
                <a:off x="5037832" y="3891064"/>
                <a:ext cx="1245141" cy="0"/>
              </a:xfrm>
              <a:prstGeom prst="straightConnector1">
                <a:avLst/>
              </a:prstGeom>
              <a:ln w="28575">
                <a:solidFill>
                  <a:srgbClr val="3366FF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DFAEE888-3BA7-5C4B-BA5E-241DF261E613}"/>
                  </a:ext>
                </a:extLst>
              </p:cNvPr>
              <p:cNvSpPr txBox="1"/>
              <p:nvPr/>
            </p:nvSpPr>
            <p:spPr>
              <a:xfrm>
                <a:off x="5251235" y="3297069"/>
                <a:ext cx="69762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>
                    <a:solidFill>
                      <a:srgbClr val="3366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zh-CN" altLang="en-US" sz="3600" dirty="0">
                  <a:solidFill>
                    <a:srgbClr val="3366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2F166201-A189-28E5-1555-6B800FC35A9F}"/>
                </a:ext>
              </a:extLst>
            </p:cNvPr>
            <p:cNvGrpSpPr/>
            <p:nvPr/>
          </p:nvGrpSpPr>
          <p:grpSpPr>
            <a:xfrm>
              <a:off x="7523774" y="3608356"/>
              <a:ext cx="1245141" cy="646331"/>
              <a:chOff x="7523774" y="3297069"/>
              <a:chExt cx="1245141" cy="646331"/>
            </a:xfrm>
          </p:grpSpPr>
          <p:cxnSp>
            <p:nvCxnSpPr>
              <p:cNvPr id="20" name="直接箭头连接符 19">
                <a:extLst>
                  <a:ext uri="{FF2B5EF4-FFF2-40B4-BE49-F238E27FC236}">
                    <a16:creationId xmlns:a16="http://schemas.microsoft.com/office/drawing/2014/main" id="{D6B8A063-EFE8-D68E-3E11-256D5D2DE1E9}"/>
                  </a:ext>
                </a:extLst>
              </p:cNvPr>
              <p:cNvCxnSpPr/>
              <p:nvPr/>
            </p:nvCxnSpPr>
            <p:spPr>
              <a:xfrm>
                <a:off x="7523774" y="3891064"/>
                <a:ext cx="1245141" cy="0"/>
              </a:xfrm>
              <a:prstGeom prst="straightConnector1">
                <a:avLst/>
              </a:prstGeom>
              <a:ln w="28575">
                <a:solidFill>
                  <a:srgbClr val="3366FF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98F8BD6B-5C02-3A9F-57B1-AD54C6034AE9}"/>
                  </a:ext>
                </a:extLst>
              </p:cNvPr>
              <p:cNvSpPr txBox="1"/>
              <p:nvPr/>
            </p:nvSpPr>
            <p:spPr>
              <a:xfrm>
                <a:off x="7737177" y="3297069"/>
                <a:ext cx="69762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>
                    <a:solidFill>
                      <a:srgbClr val="3366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zh-CN" altLang="en-US" sz="3600" dirty="0">
                  <a:solidFill>
                    <a:srgbClr val="3366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" name="左中括号 15">
              <a:extLst>
                <a:ext uri="{FF2B5EF4-FFF2-40B4-BE49-F238E27FC236}">
                  <a16:creationId xmlns:a16="http://schemas.microsoft.com/office/drawing/2014/main" id="{8D817276-1DC3-66CD-293A-BD8E83F502D5}"/>
                </a:ext>
              </a:extLst>
            </p:cNvPr>
            <p:cNvSpPr/>
            <p:nvPr/>
          </p:nvSpPr>
          <p:spPr>
            <a:xfrm rot="5400000">
              <a:off x="4308185" y="1264034"/>
              <a:ext cx="576268" cy="4659548"/>
            </a:xfrm>
            <a:prstGeom prst="leftBracket">
              <a:avLst>
                <a:gd name="adj" fmla="val 0"/>
              </a:avLst>
            </a:prstGeom>
            <a:ln w="28575">
              <a:solidFill>
                <a:srgbClr val="3366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B4C6557C-4F9B-93B6-1319-77F54C22DD6E}"/>
                </a:ext>
              </a:extLst>
            </p:cNvPr>
            <p:cNvSpPr txBox="1"/>
            <p:nvPr/>
          </p:nvSpPr>
          <p:spPr>
            <a:xfrm>
              <a:off x="4044012" y="2665376"/>
              <a:ext cx="11046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rgbClr val="33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zh-CN" altLang="en-US" sz="3600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左中括号 17">
              <a:extLst>
                <a:ext uri="{FF2B5EF4-FFF2-40B4-BE49-F238E27FC236}">
                  <a16:creationId xmlns:a16="http://schemas.microsoft.com/office/drawing/2014/main" id="{B371BAAB-CBA9-5414-2E56-637F47644436}"/>
                </a:ext>
              </a:extLst>
            </p:cNvPr>
            <p:cNvSpPr/>
            <p:nvPr/>
          </p:nvSpPr>
          <p:spPr>
            <a:xfrm rot="16200000" flipV="1">
              <a:off x="5567916" y="1290530"/>
              <a:ext cx="576268" cy="7179012"/>
            </a:xfrm>
            <a:prstGeom prst="leftBracket">
              <a:avLst>
                <a:gd name="adj" fmla="val 0"/>
              </a:avLst>
            </a:prstGeom>
            <a:ln w="28575">
              <a:solidFill>
                <a:srgbClr val="3366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FF7DA39-46C6-2653-FFA9-795B0E2D0D84}"/>
                </a:ext>
              </a:extLst>
            </p:cNvPr>
            <p:cNvSpPr txBox="1"/>
            <p:nvPr/>
          </p:nvSpPr>
          <p:spPr>
            <a:xfrm>
              <a:off x="5148626" y="5275231"/>
              <a:ext cx="14340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rgbClr val="33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1000</a:t>
              </a:r>
              <a:endParaRPr lang="zh-CN" altLang="en-US" sz="3600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248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7C3EF07-2D5E-7005-E394-FC4CC690AB72}"/>
              </a:ext>
            </a:extLst>
          </p:cNvPr>
          <p:cNvGrpSpPr/>
          <p:nvPr/>
        </p:nvGrpSpPr>
        <p:grpSpPr>
          <a:xfrm>
            <a:off x="3413307" y="609076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3A6E701-26AE-3AEE-67FF-3E15C024181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0513E0D-37A6-B509-16C0-E5761117831D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EA8F4173-7EDB-BDC4-F7DA-03923A8603ED}"/>
              </a:ext>
            </a:extLst>
          </p:cNvPr>
          <p:cNvSpPr txBox="1"/>
          <p:nvPr/>
        </p:nvSpPr>
        <p:spPr>
          <a:xfrm>
            <a:off x="942061" y="1690244"/>
            <a:ext cx="10307877" cy="2477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1.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任选几样自己喜欢的物品，先估一估它的长度，再实际测量一下，并把测量的结果记录下来；</a:t>
            </a:r>
            <a:endParaRPr lang="en-US" altLang="zh-CN" sz="36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2.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85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</TotalTime>
  <Words>705</Words>
  <Application>Microsoft Office PowerPoint</Application>
  <PresentationFormat>宽屏</PresentationFormat>
  <Paragraphs>125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44</cp:revision>
  <dcterms:created xsi:type="dcterms:W3CDTF">2025-04-19T06:03:16Z</dcterms:created>
  <dcterms:modified xsi:type="dcterms:W3CDTF">2025-07-17T03:22:45Z</dcterms:modified>
  <cp:category>状元成才路</cp:category>
  <cp:contentStatus>状元成才路</cp:contentStatus>
</cp:coreProperties>
</file>