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6" r:id="rId4"/>
    <p:sldId id="279" r:id="rId5"/>
    <p:sldId id="271" r:id="rId6"/>
    <p:sldId id="260" r:id="rId7"/>
    <p:sldId id="275" r:id="rId8"/>
    <p:sldId id="277" r:id="rId9"/>
    <p:sldId id="263" r:id="rId10"/>
    <p:sldId id="264" r:id="rId11"/>
    <p:sldId id="265" r:id="rId12"/>
    <p:sldId id="272" r:id="rId13"/>
    <p:sldId id="273" r:id="rId14"/>
    <p:sldId id="274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E1D23"/>
    <a:srgbClr val="FFE699"/>
    <a:srgbClr val="D4EFFB"/>
    <a:srgbClr val="00ABCD"/>
    <a:srgbClr val="FF7E00"/>
    <a:srgbClr val="FFFFFF"/>
    <a:srgbClr val="037FB7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千米的认识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D03ED50D-8A87-8BAF-3DA2-C5252C3CB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258536"/>
            <a:ext cx="1353600" cy="135360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C95C2B09-D9C7-9AB0-4CEA-0A8417E359AA}"/>
              </a:ext>
            </a:extLst>
          </p:cNvPr>
          <p:cNvSpPr/>
          <p:nvPr/>
        </p:nvSpPr>
        <p:spPr>
          <a:xfrm>
            <a:off x="2459233" y="1417821"/>
            <a:ext cx="6548580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说说我们已学过哪些长度单位？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B469D7E9-3D30-0795-E202-1E2A64EC4812}"/>
              </a:ext>
            </a:extLst>
          </p:cNvPr>
          <p:cNvGrpSpPr/>
          <p:nvPr/>
        </p:nvGrpSpPr>
        <p:grpSpPr>
          <a:xfrm>
            <a:off x="1671554" y="3010710"/>
            <a:ext cx="1483469" cy="1483468"/>
            <a:chOff x="3005400" y="4697497"/>
            <a:chExt cx="1483469" cy="148346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26075831-296A-42C5-DDBC-E0DBC2D05911}"/>
                </a:ext>
              </a:extLst>
            </p:cNvPr>
            <p:cNvGrpSpPr/>
            <p:nvPr/>
          </p:nvGrpSpPr>
          <p:grpSpPr>
            <a:xfrm>
              <a:off x="3005400" y="4697497"/>
              <a:ext cx="1483469" cy="1483468"/>
              <a:chOff x="3202972" y="4765896"/>
              <a:chExt cx="1483469" cy="1483468"/>
            </a:xfrm>
          </p:grpSpPr>
          <p:sp>
            <p:nvSpPr>
              <p:cNvPr id="30" name="Oval 3">
                <a:extLst>
                  <a:ext uri="{FF2B5EF4-FFF2-40B4-BE49-F238E27FC236}">
                    <a16:creationId xmlns:a16="http://schemas.microsoft.com/office/drawing/2014/main" id="{E694A350-368B-6C90-BFA9-4111031ECAF6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solidFill>
                <a:schemeClr val="accent4">
                  <a:alpha val="15000"/>
                </a:schemeClr>
              </a:soli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1" name="Oval 3">
                <a:extLst>
                  <a:ext uri="{FF2B5EF4-FFF2-40B4-BE49-F238E27FC236}">
                    <a16:creationId xmlns:a16="http://schemas.microsoft.com/office/drawing/2014/main" id="{0DD47CEE-C88B-3E56-6578-2D064C28CDC2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alpha val="0"/>
                      <a:lumMod val="5000"/>
                      <a:lumOff val="9500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2" name="Oval 3">
                <a:extLst>
                  <a:ext uri="{FF2B5EF4-FFF2-40B4-BE49-F238E27FC236}">
                    <a16:creationId xmlns:a16="http://schemas.microsoft.com/office/drawing/2014/main" id="{F7BBF23C-8190-8B88-CD89-792BF4FB6C3E}"/>
                  </a:ext>
                </a:extLst>
              </p:cNvPr>
              <p:cNvSpPr/>
              <p:nvPr/>
            </p:nvSpPr>
            <p:spPr>
              <a:xfrm rot="10800000">
                <a:off x="3202973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lumMod val="5000"/>
                      <a:lumOff val="95000"/>
                      <a:alpha val="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32503F6-D5C6-8518-3042-FC4109383DE4}"/>
                </a:ext>
              </a:extLst>
            </p:cNvPr>
            <p:cNvSpPr txBox="1"/>
            <p:nvPr/>
          </p:nvSpPr>
          <p:spPr>
            <a:xfrm>
              <a:off x="3086869" y="5085288"/>
              <a:ext cx="132053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米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3B1E032-AA3F-FA84-23CF-E615726EFFC5}"/>
              </a:ext>
            </a:extLst>
          </p:cNvPr>
          <p:cNvGrpSpPr/>
          <p:nvPr/>
        </p:nvGrpSpPr>
        <p:grpSpPr>
          <a:xfrm>
            <a:off x="4106435" y="3010710"/>
            <a:ext cx="1483469" cy="1483468"/>
            <a:chOff x="3005400" y="4697497"/>
            <a:chExt cx="1483469" cy="1483468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1C51C113-9B12-3938-3641-B3949572688C}"/>
                </a:ext>
              </a:extLst>
            </p:cNvPr>
            <p:cNvGrpSpPr/>
            <p:nvPr/>
          </p:nvGrpSpPr>
          <p:grpSpPr>
            <a:xfrm>
              <a:off x="3005400" y="4697497"/>
              <a:ext cx="1483469" cy="1483468"/>
              <a:chOff x="3202972" y="4765896"/>
              <a:chExt cx="1483469" cy="1483468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510313AB-30B7-24F8-67DE-289F5BCE3F1A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solidFill>
                <a:schemeClr val="accent4">
                  <a:alpha val="15000"/>
                </a:schemeClr>
              </a:soli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1" name="Oval 3">
                <a:extLst>
                  <a:ext uri="{FF2B5EF4-FFF2-40B4-BE49-F238E27FC236}">
                    <a16:creationId xmlns:a16="http://schemas.microsoft.com/office/drawing/2014/main" id="{6819C6B1-FD33-DB6B-7B46-2CB1603CDFFE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alpha val="0"/>
                      <a:lumMod val="5000"/>
                      <a:lumOff val="9500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36A2E1E4-9E1E-9ABF-1B0B-DE4A81A4A1A6}"/>
                  </a:ext>
                </a:extLst>
              </p:cNvPr>
              <p:cNvSpPr/>
              <p:nvPr/>
            </p:nvSpPr>
            <p:spPr>
              <a:xfrm rot="10800000">
                <a:off x="3202973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lumMod val="5000"/>
                      <a:lumOff val="95000"/>
                      <a:alpha val="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47FED2E-06AF-8207-09C6-2EC96F50C5F4}"/>
                </a:ext>
              </a:extLst>
            </p:cNvPr>
            <p:cNvSpPr txBox="1"/>
            <p:nvPr/>
          </p:nvSpPr>
          <p:spPr>
            <a:xfrm>
              <a:off x="3086869" y="5085288"/>
              <a:ext cx="132053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分米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EC304A3-D228-DC96-28F5-C6E9B457F155}"/>
              </a:ext>
            </a:extLst>
          </p:cNvPr>
          <p:cNvGrpSpPr/>
          <p:nvPr/>
        </p:nvGrpSpPr>
        <p:grpSpPr>
          <a:xfrm>
            <a:off x="6541316" y="3010710"/>
            <a:ext cx="1483469" cy="1483468"/>
            <a:chOff x="3005400" y="4697497"/>
            <a:chExt cx="1483469" cy="1483468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48A7D36-3454-A955-D7B2-8749B437788E}"/>
                </a:ext>
              </a:extLst>
            </p:cNvPr>
            <p:cNvGrpSpPr/>
            <p:nvPr/>
          </p:nvGrpSpPr>
          <p:grpSpPr>
            <a:xfrm>
              <a:off x="3005400" y="4697497"/>
              <a:ext cx="1483469" cy="1483468"/>
              <a:chOff x="3202972" y="4765896"/>
              <a:chExt cx="1483469" cy="1483468"/>
            </a:xfrm>
          </p:grpSpPr>
          <p:sp>
            <p:nvSpPr>
              <p:cNvPr id="46" name="Oval 3">
                <a:extLst>
                  <a:ext uri="{FF2B5EF4-FFF2-40B4-BE49-F238E27FC236}">
                    <a16:creationId xmlns:a16="http://schemas.microsoft.com/office/drawing/2014/main" id="{1345A5B7-BD26-C7F0-C1B4-1DF8CC35C36C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solidFill>
                <a:schemeClr val="accent4">
                  <a:alpha val="15000"/>
                </a:schemeClr>
              </a:soli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7" name="Oval 3">
                <a:extLst>
                  <a:ext uri="{FF2B5EF4-FFF2-40B4-BE49-F238E27FC236}">
                    <a16:creationId xmlns:a16="http://schemas.microsoft.com/office/drawing/2014/main" id="{62548A6D-4E80-724E-FAC1-66BBEC5D8536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alpha val="0"/>
                      <a:lumMod val="5000"/>
                      <a:lumOff val="9500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48" name="Oval 3">
                <a:extLst>
                  <a:ext uri="{FF2B5EF4-FFF2-40B4-BE49-F238E27FC236}">
                    <a16:creationId xmlns:a16="http://schemas.microsoft.com/office/drawing/2014/main" id="{515EE90E-FD86-DB61-D364-1A136F46E913}"/>
                  </a:ext>
                </a:extLst>
              </p:cNvPr>
              <p:cNvSpPr/>
              <p:nvPr/>
            </p:nvSpPr>
            <p:spPr>
              <a:xfrm rot="10800000">
                <a:off x="3202973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lumMod val="5000"/>
                      <a:lumOff val="95000"/>
                      <a:alpha val="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2C46882-9144-E1F4-29E1-DF628ABA1782}"/>
                </a:ext>
              </a:extLst>
            </p:cNvPr>
            <p:cNvSpPr txBox="1"/>
            <p:nvPr/>
          </p:nvSpPr>
          <p:spPr>
            <a:xfrm>
              <a:off x="3086869" y="5085288"/>
              <a:ext cx="132053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厘米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E6D283-983D-89D0-2E2F-85EB750FC720}"/>
              </a:ext>
            </a:extLst>
          </p:cNvPr>
          <p:cNvGrpSpPr/>
          <p:nvPr/>
        </p:nvGrpSpPr>
        <p:grpSpPr>
          <a:xfrm>
            <a:off x="8976198" y="3010710"/>
            <a:ext cx="1483469" cy="1483468"/>
            <a:chOff x="3005400" y="4697497"/>
            <a:chExt cx="1483469" cy="1483468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E4CBEAB2-2269-7748-41A8-F5DFEE60112B}"/>
                </a:ext>
              </a:extLst>
            </p:cNvPr>
            <p:cNvGrpSpPr/>
            <p:nvPr/>
          </p:nvGrpSpPr>
          <p:grpSpPr>
            <a:xfrm>
              <a:off x="3005400" y="4697497"/>
              <a:ext cx="1483469" cy="1483468"/>
              <a:chOff x="3202972" y="4765896"/>
              <a:chExt cx="1483469" cy="1483468"/>
            </a:xfrm>
          </p:grpSpPr>
          <p:sp>
            <p:nvSpPr>
              <p:cNvPr id="52" name="Oval 3">
                <a:extLst>
                  <a:ext uri="{FF2B5EF4-FFF2-40B4-BE49-F238E27FC236}">
                    <a16:creationId xmlns:a16="http://schemas.microsoft.com/office/drawing/2014/main" id="{4DD81D20-7948-EED3-D3C9-DB0E84557FF9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solidFill>
                <a:schemeClr val="accent4">
                  <a:alpha val="15000"/>
                </a:schemeClr>
              </a:soli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3" name="Oval 3">
                <a:extLst>
                  <a:ext uri="{FF2B5EF4-FFF2-40B4-BE49-F238E27FC236}">
                    <a16:creationId xmlns:a16="http://schemas.microsoft.com/office/drawing/2014/main" id="{E31A3156-BE68-72D4-4FE0-C7FD760198E4}"/>
                  </a:ext>
                </a:extLst>
              </p:cNvPr>
              <p:cNvSpPr/>
              <p:nvPr/>
            </p:nvSpPr>
            <p:spPr>
              <a:xfrm>
                <a:off x="3202972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alpha val="0"/>
                      <a:lumMod val="5000"/>
                      <a:lumOff val="9500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54" name="Oval 3">
                <a:extLst>
                  <a:ext uri="{FF2B5EF4-FFF2-40B4-BE49-F238E27FC236}">
                    <a16:creationId xmlns:a16="http://schemas.microsoft.com/office/drawing/2014/main" id="{35759C03-F753-4347-C06E-3E2F58BA8049}"/>
                  </a:ext>
                </a:extLst>
              </p:cNvPr>
              <p:cNvSpPr/>
              <p:nvPr/>
            </p:nvSpPr>
            <p:spPr>
              <a:xfrm rot="10800000">
                <a:off x="3202973" y="4765896"/>
                <a:ext cx="1483468" cy="1483468"/>
              </a:xfrm>
              <a:prstGeom prst="ellipse">
                <a:avLst/>
              </a:prstGeom>
              <a:gradFill flip="none" rotWithShape="1">
                <a:gsLst>
                  <a:gs pos="62000">
                    <a:schemeClr val="bg1">
                      <a:lumMod val="5000"/>
                      <a:lumOff val="95000"/>
                      <a:alpha val="0"/>
                    </a:schemeClr>
                  </a:gs>
                  <a:gs pos="100000">
                    <a:schemeClr val="accent4">
                      <a:alpha val="7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xtLst>
                <a:ext uri="{31F19639-BCED-4A60-ADC4-E9642A236FB7}">
                  <a14:hiddenScene3d xmlns:a14="http://schemas.microsoft.com/office/drawing/2010/main">
                    <a:camera prst="obliqueBottomRight">
                      <a:rot lat="0" lon="0" rev="0"/>
                    </a:camera>
                    <a:lightRig rig="legacyFlat3" dir="b"/>
                  </a14:hiddenScene3d>
                </a:ext>
                <a:ext uri="{E45631CC-5BF2-4C18-A39C-3461C7D3F71A}">
                  <a14:hiddenSp3d xmlns:a14="http://schemas.microsoft.com/office/drawing/2010/main" extrusionH="19050000" prstMaterial="flat"/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54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8AE4F2A-B8A2-54EF-B1A9-E5FEE3C9C497}"/>
                </a:ext>
              </a:extLst>
            </p:cNvPr>
            <p:cNvSpPr txBox="1"/>
            <p:nvPr/>
          </p:nvSpPr>
          <p:spPr>
            <a:xfrm>
              <a:off x="3086869" y="5085288"/>
              <a:ext cx="132053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EE1D23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毫米</a:t>
              </a:r>
            </a:p>
          </p:txBody>
        </p:sp>
      </p:grpSp>
      <p:pic>
        <p:nvPicPr>
          <p:cNvPr id="55" name="Picture 60">
            <a:extLst>
              <a:ext uri="{FF2B5EF4-FFF2-40B4-BE49-F238E27FC236}">
                <a16:creationId xmlns:a16="http://schemas.microsoft.com/office/drawing/2014/main" id="{804036E1-A585-DB59-C805-0992B8D73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86055" y="5019472"/>
            <a:ext cx="1332487" cy="1421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对话气泡: 圆角矩形 55">
            <a:extLst>
              <a:ext uri="{FF2B5EF4-FFF2-40B4-BE49-F238E27FC236}">
                <a16:creationId xmlns:a16="http://schemas.microsoft.com/office/drawing/2014/main" id="{32AB7E5B-0716-B6A0-7D5E-2A5E0FA6F785}"/>
              </a:ext>
            </a:extLst>
          </p:cNvPr>
          <p:cNvSpPr/>
          <p:nvPr/>
        </p:nvSpPr>
        <p:spPr>
          <a:xfrm>
            <a:off x="4735774" y="4996148"/>
            <a:ext cx="5078900" cy="734237"/>
          </a:xfrm>
          <a:prstGeom prst="wedgeRoundRectCallout">
            <a:avLst>
              <a:gd name="adj1" fmla="val 63649"/>
              <a:gd name="adj2" fmla="val 4381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请说一说或用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手势比一比。</a:t>
            </a: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0B4BCC8E-DE62-D290-7942-B4F1C5362654}"/>
              </a:ext>
            </a:extLst>
          </p:cNvPr>
          <p:cNvSpPr txBox="1"/>
          <p:nvPr/>
        </p:nvSpPr>
        <p:spPr>
          <a:xfrm>
            <a:off x="803769" y="924734"/>
            <a:ext cx="10025459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下列测量活动用什么长度单位合适？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756A84-0704-5242-60FC-9377751DA33F}"/>
              </a:ext>
            </a:extLst>
          </p:cNvPr>
          <p:cNvSpPr/>
          <p:nvPr/>
        </p:nvSpPr>
        <p:spPr>
          <a:xfrm>
            <a:off x="1606647" y="1785870"/>
            <a:ext cx="8978707" cy="4139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）测量铅笔的长度。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）测量硬币的厚度。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）测量课桌的高度。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）测量教室的长。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）测量哈尔滨到海口的距离。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7A345ED-67CD-DCF1-20DF-A65DAC433C12}"/>
              </a:ext>
            </a:extLst>
          </p:cNvPr>
          <p:cNvSpPr txBox="1"/>
          <p:nvPr/>
        </p:nvSpPr>
        <p:spPr>
          <a:xfrm>
            <a:off x="6656151" y="1904753"/>
            <a:ext cx="148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厘米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0B2CFB-33A5-3A31-F58E-7614EA31AAB5}"/>
              </a:ext>
            </a:extLst>
          </p:cNvPr>
          <p:cNvSpPr txBox="1"/>
          <p:nvPr/>
        </p:nvSpPr>
        <p:spPr>
          <a:xfrm>
            <a:off x="6656151" y="2763213"/>
            <a:ext cx="148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</a:rPr>
              <a:t>毫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DDE945-C6D5-5402-DC65-E7EFB004A89A}"/>
              </a:ext>
            </a:extLst>
          </p:cNvPr>
          <p:cNvSpPr txBox="1"/>
          <p:nvPr/>
        </p:nvSpPr>
        <p:spPr>
          <a:xfrm>
            <a:off x="6656151" y="3562794"/>
            <a:ext cx="148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</a:rPr>
              <a:t>分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AF08CAD-0FD3-6F74-77FF-FFFF4305163A}"/>
              </a:ext>
            </a:extLst>
          </p:cNvPr>
          <p:cNvSpPr txBox="1"/>
          <p:nvPr/>
        </p:nvSpPr>
        <p:spPr>
          <a:xfrm>
            <a:off x="6860432" y="4362375"/>
            <a:ext cx="148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米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3E70BB4-FC47-F9B0-9DD5-AC0FD61C1A57}"/>
              </a:ext>
            </a:extLst>
          </p:cNvPr>
          <p:cNvSpPr/>
          <p:nvPr/>
        </p:nvSpPr>
        <p:spPr>
          <a:xfrm>
            <a:off x="9089283" y="5074946"/>
            <a:ext cx="795033" cy="1003897"/>
          </a:xfrm>
          <a:prstGeom prst="rect">
            <a:avLst/>
          </a:prstGeom>
          <a:noFill/>
          <a:ln>
            <a:noFill/>
          </a:ln>
        </p:spPr>
        <p:txBody>
          <a:bodyPr wrap="none" numCol="1">
            <a:prstTxWarp prst="textPlain">
              <a:avLst>
                <a:gd name="adj" fmla="val 55967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n-lt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CACD357-2BA0-D062-D4B4-579FFAFE0BE8}"/>
              </a:ext>
            </a:extLst>
          </p:cNvPr>
          <p:cNvSpPr txBox="1"/>
          <p:nvPr/>
        </p:nvSpPr>
        <p:spPr>
          <a:xfrm>
            <a:off x="8346333" y="5279262"/>
            <a:ext cx="14859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126129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F400F-065A-6906-2AFF-B567ECAE6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C5A0862-76CF-8CD4-CA59-3834E1445A35}"/>
              </a:ext>
            </a:extLst>
          </p:cNvPr>
          <p:cNvSpPr txBox="1"/>
          <p:nvPr/>
        </p:nvSpPr>
        <p:spPr>
          <a:xfrm>
            <a:off x="734182" y="1233757"/>
            <a:ext cx="10454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计量比较长的路程，通常用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km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）作单位。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5DF317-559B-8E23-06F1-273859D87181}"/>
              </a:ext>
            </a:extLst>
          </p:cNvPr>
          <p:cNvSpPr txBox="1"/>
          <p:nvPr/>
        </p:nvSpPr>
        <p:spPr>
          <a:xfrm>
            <a:off x="7616138" y="1249955"/>
            <a:ext cx="9703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km</a:t>
            </a:r>
            <a:endParaRPr lang="zh-CN" altLang="en-US" dirty="0">
              <a:solidFill>
                <a:srgbClr val="EE1D23"/>
              </a:solidFill>
            </a:endParaRPr>
          </a:p>
        </p:txBody>
      </p:sp>
      <p:pic>
        <p:nvPicPr>
          <p:cNvPr id="6" name="Picture 27">
            <a:extLst>
              <a:ext uri="{FF2B5EF4-FFF2-40B4-BE49-F238E27FC236}">
                <a16:creationId xmlns:a16="http://schemas.microsoft.com/office/drawing/2014/main" id="{E589678F-F194-9169-D10C-2749E7FB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25" y="2142783"/>
            <a:ext cx="6614442" cy="348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12EBCE4-BB00-01C3-78E1-8840EAB9A75C}"/>
              </a:ext>
            </a:extLst>
          </p:cNvPr>
          <p:cNvCxnSpPr/>
          <p:nvPr/>
        </p:nvCxnSpPr>
        <p:spPr>
          <a:xfrm>
            <a:off x="6286462" y="1875331"/>
            <a:ext cx="2300010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E2FBD79C-E6B0-FF1D-1479-8678D353F81A}"/>
              </a:ext>
            </a:extLst>
          </p:cNvPr>
          <p:cNvSpPr/>
          <p:nvPr/>
        </p:nvSpPr>
        <p:spPr>
          <a:xfrm>
            <a:off x="7737648" y="2081970"/>
            <a:ext cx="3579779" cy="1173582"/>
          </a:xfrm>
          <a:prstGeom prst="wedgeRoundRectCallout">
            <a:avLst>
              <a:gd name="adj1" fmla="val -35889"/>
              <a:gd name="adj2" fmla="val -6291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”在日常生活中也叫“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公里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”。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464AF29-DCF9-5017-6C8E-AB9088E67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11662" y="5296144"/>
            <a:ext cx="1354648" cy="1354648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4CAAB977-9297-554C-81AF-A7AD2BA3385A}"/>
              </a:ext>
            </a:extLst>
          </p:cNvPr>
          <p:cNvSpPr/>
          <p:nvPr/>
        </p:nvSpPr>
        <p:spPr>
          <a:xfrm>
            <a:off x="7285570" y="4881649"/>
            <a:ext cx="3475381" cy="707886"/>
          </a:xfrm>
          <a:prstGeom prst="wedgeRoundRectCallout">
            <a:avLst>
              <a:gd name="adj1" fmla="val 53017"/>
              <a:gd name="adj2" fmla="val 3094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千米有多长呢？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4762ABD-F794-295B-8E56-5C0A6121363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15D1FC9-1AF0-E303-2EA4-6A2456BCF45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858D4373-A1FC-16AC-90B3-ADD516E3F133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B5C0BF75-4971-EB41-1046-DB5F33C8A650}"/>
              </a:ext>
            </a:extLst>
          </p:cNvPr>
          <p:cNvSpPr txBox="1"/>
          <p:nvPr/>
        </p:nvSpPr>
        <p:spPr>
          <a:xfrm>
            <a:off x="650952" y="5875169"/>
            <a:ext cx="87368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运动场的跑道，通常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圈是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</a:t>
            </a:r>
            <a:endParaRPr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601F7F-34A5-EEBB-3AEF-84FE3E74482E}"/>
              </a:ext>
            </a:extLst>
          </p:cNvPr>
          <p:cNvSpPr txBox="1"/>
          <p:nvPr/>
        </p:nvSpPr>
        <p:spPr>
          <a:xfrm>
            <a:off x="6707443" y="5856986"/>
            <a:ext cx="3758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3200" dirty="0"/>
              <a:t>2</a:t>
            </a:r>
            <a:r>
              <a:rPr lang="zh-CN" altLang="en-US" sz="3200" dirty="0"/>
              <a:t>圈半是</a:t>
            </a:r>
            <a:r>
              <a:rPr lang="en-US" altLang="zh-CN" sz="3200" dirty="0"/>
              <a:t>1000</a:t>
            </a:r>
            <a:r>
              <a:rPr lang="zh-CN" altLang="en-US" sz="3200" dirty="0"/>
              <a:t>米。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C70C037-C1BB-0537-F475-C8ECFF892EC7}"/>
              </a:ext>
            </a:extLst>
          </p:cNvPr>
          <p:cNvSpPr/>
          <p:nvPr/>
        </p:nvSpPr>
        <p:spPr>
          <a:xfrm>
            <a:off x="7511232" y="3714550"/>
            <a:ext cx="4008985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 </a:t>
            </a: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1000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</p:spTree>
    <p:extLst>
      <p:ext uri="{BB962C8B-B14F-4D97-AF65-F5344CB8AC3E}">
        <p14:creationId xmlns:p14="http://schemas.microsoft.com/office/powerpoint/2010/main" val="303753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2" grpId="0" animBg="1"/>
      <p:bldP spid="10" grpId="0"/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3A522D1E-60B8-A43C-392D-195C575FF972}"/>
              </a:ext>
            </a:extLst>
          </p:cNvPr>
          <p:cNvSpPr txBox="1"/>
          <p:nvPr/>
        </p:nvSpPr>
        <p:spPr>
          <a:xfrm>
            <a:off x="454036" y="299502"/>
            <a:ext cx="4449167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 dirty="0">
                <a:solidFill>
                  <a:srgbClr val="3366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感受</a:t>
            </a:r>
            <a:r>
              <a:rPr lang="en-US" altLang="zh-CN" sz="4000" dirty="0">
                <a:solidFill>
                  <a:srgbClr val="3366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4000" b="1" dirty="0">
                <a:solidFill>
                  <a:srgbClr val="3366FF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千米的距离</a:t>
            </a:r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4630D683-F1B6-DD95-1E38-CA41BADD98A4}"/>
              </a:ext>
            </a:extLst>
          </p:cNvPr>
          <p:cNvSpPr/>
          <p:nvPr/>
        </p:nvSpPr>
        <p:spPr>
          <a:xfrm>
            <a:off x="454037" y="848575"/>
            <a:ext cx="11302534" cy="2276637"/>
          </a:xfrm>
          <a:prstGeom prst="wedgeRoundRectCallout">
            <a:avLst>
              <a:gd name="adj1" fmla="val -27134"/>
              <a:gd name="adj2" fmla="val 50209"/>
              <a:gd name="adj3" fmla="val 16667"/>
            </a:avLst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到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操场上量出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米的距离，走一走，看看有多远。几个这样的长度是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千米？</a:t>
            </a:r>
            <a:endParaRPr lang="en-US" altLang="zh-CN" sz="36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vl="0" eaLnBrk="1" hangingPunct="1">
              <a:lnSpc>
                <a:spcPct val="114000"/>
              </a:lnSpc>
              <a:defRPr/>
            </a:pP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AC3202F-211D-3BB2-B2AA-B1E76AA85023}"/>
              </a:ext>
            </a:extLst>
          </p:cNvPr>
          <p:cNvSpPr txBox="1"/>
          <p:nvPr/>
        </p:nvSpPr>
        <p:spPr>
          <a:xfrm>
            <a:off x="1460692" y="2336334"/>
            <a:ext cx="105768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米要走几个</a:t>
            </a:r>
            <a:r>
              <a:rPr lang="en-US" altLang="zh-CN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200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米？几个</a:t>
            </a:r>
            <a:r>
              <a:rPr lang="en-US" altLang="zh-CN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250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米？几个 </a:t>
            </a:r>
            <a:r>
              <a:rPr lang="en-US" altLang="zh-CN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500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米？ </a:t>
            </a:r>
            <a:endParaRPr lang="en-US" sz="360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F0AF88-45A9-CFD7-85A4-2B0EB45E4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701" y="3529330"/>
            <a:ext cx="1353600" cy="13536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83B1185F-4154-2086-D259-7344BB5961DE}"/>
              </a:ext>
            </a:extLst>
          </p:cNvPr>
          <p:cNvSpPr/>
          <p:nvPr/>
        </p:nvSpPr>
        <p:spPr>
          <a:xfrm>
            <a:off x="2483033" y="3371431"/>
            <a:ext cx="4148874" cy="707887"/>
          </a:xfrm>
          <a:prstGeom prst="wedgeRoundRectCallout">
            <a:avLst>
              <a:gd name="adj1" fmla="val -59173"/>
              <a:gd name="adj2" fmla="val 365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C62D4E6-5FB5-8835-7A25-570D6ACA6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9143" y="3497348"/>
            <a:ext cx="1354648" cy="1354648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EE97D712-BFEA-6FBF-FB24-634BB1996CD6}"/>
              </a:ext>
            </a:extLst>
          </p:cNvPr>
          <p:cNvSpPr/>
          <p:nvPr/>
        </p:nvSpPr>
        <p:spPr>
          <a:xfrm>
            <a:off x="7377417" y="3192796"/>
            <a:ext cx="2509497" cy="1174278"/>
          </a:xfrm>
          <a:prstGeom prst="wedgeRoundRectCallout">
            <a:avLst>
              <a:gd name="adj1" fmla="val 62137"/>
              <a:gd name="adj2" fmla="val 337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7320449-3789-B4A1-81BA-A2836673DB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29433" y="5195045"/>
            <a:ext cx="1353600" cy="1353600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F5D11DEE-6CA9-6D7A-7D7E-4143F5C91FC4}"/>
              </a:ext>
            </a:extLst>
          </p:cNvPr>
          <p:cNvSpPr/>
          <p:nvPr/>
        </p:nvSpPr>
        <p:spPr>
          <a:xfrm>
            <a:off x="2805263" y="4710965"/>
            <a:ext cx="2443412" cy="1211376"/>
          </a:xfrm>
          <a:prstGeom prst="wedgeRoundRectCallout">
            <a:avLst>
              <a:gd name="adj1" fmla="val -62756"/>
              <a:gd name="adj2" fmla="val 365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250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4C7A82C-6261-6A08-BA68-FEDCCEEC1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209590" y="5227586"/>
            <a:ext cx="1354648" cy="1354648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10C2ABA4-A5BD-571C-D5A7-C5BF2800976D}"/>
              </a:ext>
            </a:extLst>
          </p:cNvPr>
          <p:cNvSpPr/>
          <p:nvPr/>
        </p:nvSpPr>
        <p:spPr>
          <a:xfrm>
            <a:off x="6362924" y="4730632"/>
            <a:ext cx="2509497" cy="1174278"/>
          </a:xfrm>
          <a:prstGeom prst="wedgeRoundRectCallout">
            <a:avLst>
              <a:gd name="adj1" fmla="val 62137"/>
              <a:gd name="adj2" fmla="val 337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27D43693-1C7A-168E-ECDA-7EB63CF373E0}"/>
              </a:ext>
            </a:extLst>
          </p:cNvPr>
          <p:cNvSpPr txBox="1"/>
          <p:nvPr/>
        </p:nvSpPr>
        <p:spPr>
          <a:xfrm>
            <a:off x="541122" y="681544"/>
            <a:ext cx="3719593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 dirty="0">
                <a:solidFill>
                  <a:srgbClr val="3366FF"/>
                </a:solidFill>
                <a:latin typeface="+mn-lt"/>
                <a:ea typeface="楷体" panose="02010609060101010101" pitchFamily="49" charset="-122"/>
              </a:rPr>
              <a:t>生活中的千米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B7CED4-2E2C-AE26-70B5-AD5A24276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r="7903"/>
          <a:stretch/>
        </p:blipFill>
        <p:spPr bwMode="auto">
          <a:xfrm>
            <a:off x="863895" y="1754946"/>
            <a:ext cx="3074044" cy="3871161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26F4E6C-0744-1AD3-2D59-FF1AC504CE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2719" y="1754946"/>
            <a:ext cx="3964510" cy="3871161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33692B3-FD70-413E-BE64-A8DCB1140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12009" y="856642"/>
            <a:ext cx="2616095" cy="5667768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7FD0F59-1A63-5D67-86FB-BFCCD97A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43" y="1102313"/>
            <a:ext cx="904663" cy="90466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1F1BFE8-8F45-4A7D-7CEF-3962CBE5FE93}"/>
              </a:ext>
            </a:extLst>
          </p:cNvPr>
          <p:cNvSpPr txBox="1"/>
          <p:nvPr/>
        </p:nvSpPr>
        <p:spPr>
          <a:xfrm>
            <a:off x="2156467" y="1231478"/>
            <a:ext cx="5226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 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 ）米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B35924-7C2E-5BDE-C22D-302B74CBC1CC}"/>
              </a:ext>
            </a:extLst>
          </p:cNvPr>
          <p:cNvSpPr txBox="1"/>
          <p:nvPr/>
        </p:nvSpPr>
        <p:spPr>
          <a:xfrm>
            <a:off x="2156467" y="2006976"/>
            <a:ext cx="8495320" cy="12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米是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米，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千米是（      ）个</a:t>
            </a:r>
            <a:r>
              <a:rPr lang="zh-CN" altLang="en-US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米。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BC1087-DE19-FA8D-8AC3-70CB2A4F014F}"/>
              </a:ext>
            </a:extLst>
          </p:cNvPr>
          <p:cNvSpPr txBox="1"/>
          <p:nvPr/>
        </p:nvSpPr>
        <p:spPr>
          <a:xfrm>
            <a:off x="8805426" y="2029964"/>
            <a:ext cx="7227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A28171-59AA-F48D-25BB-CA0CBDB6BDFB}"/>
              </a:ext>
            </a:extLst>
          </p:cNvPr>
          <p:cNvSpPr txBox="1"/>
          <p:nvPr/>
        </p:nvSpPr>
        <p:spPr>
          <a:xfrm>
            <a:off x="4253609" y="1231478"/>
            <a:ext cx="14092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3000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B73B653-E276-700A-E6BE-01B384FE6DCD}"/>
              </a:ext>
            </a:extLst>
          </p:cNvPr>
          <p:cNvSpPr txBox="1"/>
          <p:nvPr/>
        </p:nvSpPr>
        <p:spPr>
          <a:xfrm>
            <a:off x="2156467" y="3635499"/>
            <a:ext cx="546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5000 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 ）千米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1A2F99-4A95-D468-7D65-DC3F1E34D434}"/>
              </a:ext>
            </a:extLst>
          </p:cNvPr>
          <p:cNvSpPr txBox="1"/>
          <p:nvPr/>
        </p:nvSpPr>
        <p:spPr>
          <a:xfrm>
            <a:off x="2156467" y="4414931"/>
            <a:ext cx="8495320" cy="12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en-US" altLang="zh-CN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米是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千米，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5000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米里面有（      ）个</a:t>
            </a:r>
            <a:r>
              <a:rPr lang="zh-CN" altLang="en-US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 </a:t>
            </a:r>
            <a:r>
              <a:rPr lang="zh-CN" altLang="en-US" sz="32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米。</a:t>
            </a:r>
            <a:endParaRPr lang="zh-CN" altLang="en-US" sz="44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4A3522-F761-DCD2-39F2-3A26E340FD4A}"/>
              </a:ext>
            </a:extLst>
          </p:cNvPr>
          <p:cNvSpPr txBox="1"/>
          <p:nvPr/>
        </p:nvSpPr>
        <p:spPr>
          <a:xfrm>
            <a:off x="9778192" y="4464678"/>
            <a:ext cx="7227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endParaRPr kumimoji="0" lang="zh-CN" altLang="en-US" sz="3200" i="0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075B098-D334-959C-8007-99BA6230987B}"/>
              </a:ext>
            </a:extLst>
          </p:cNvPr>
          <p:cNvSpPr txBox="1"/>
          <p:nvPr/>
        </p:nvSpPr>
        <p:spPr>
          <a:xfrm>
            <a:off x="4958222" y="3635499"/>
            <a:ext cx="669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E18172-31BE-D168-EACC-845F99C35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" y="565772"/>
            <a:ext cx="2918668" cy="84317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68925B9-2513-524C-D0A3-2FF488D252DF}"/>
              </a:ext>
            </a:extLst>
          </p:cNvPr>
          <p:cNvSpPr txBox="1"/>
          <p:nvPr/>
        </p:nvSpPr>
        <p:spPr>
          <a:xfrm>
            <a:off x="871863" y="1712675"/>
            <a:ext cx="1029549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千米、米、分米、厘米、毫米之间的关系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05C131A-9807-71ED-2CD4-2C80D8EF390F}"/>
              </a:ext>
            </a:extLst>
          </p:cNvPr>
          <p:cNvGrpSpPr/>
          <p:nvPr/>
        </p:nvGrpSpPr>
        <p:grpSpPr>
          <a:xfrm>
            <a:off x="545620" y="2665376"/>
            <a:ext cx="11100761" cy="3256186"/>
            <a:chOff x="-788676" y="2665376"/>
            <a:chExt cx="11100761" cy="3256186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D32C1C84-F32A-D692-9207-3EFC73BA1DA9}"/>
                </a:ext>
              </a:extLst>
            </p:cNvPr>
            <p:cNvSpPr txBox="1"/>
            <p:nvPr/>
          </p:nvSpPr>
          <p:spPr>
            <a:xfrm>
              <a:off x="1708443" y="3881946"/>
              <a:ext cx="1102851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米</a:t>
              </a:r>
            </a:p>
          </p:txBody>
        </p:sp>
        <p:sp>
          <p:nvSpPr>
            <p:cNvPr id="6" name="TextBox 3">
              <a:extLst>
                <a:ext uri="{FF2B5EF4-FFF2-40B4-BE49-F238E27FC236}">
                  <a16:creationId xmlns:a16="http://schemas.microsoft.com/office/drawing/2014/main" id="{F6BF2F8E-1E7B-B163-13D7-C453C4DA3F10}"/>
                </a:ext>
              </a:extLst>
            </p:cNvPr>
            <p:cNvSpPr txBox="1"/>
            <p:nvPr/>
          </p:nvSpPr>
          <p:spPr>
            <a:xfrm>
              <a:off x="3469405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分米</a:t>
              </a:r>
            </a:p>
          </p:txBody>
        </p:sp>
        <p:sp>
          <p:nvSpPr>
            <p:cNvPr id="7" name="TextBox 3">
              <a:extLst>
                <a:ext uri="{FF2B5EF4-FFF2-40B4-BE49-F238E27FC236}">
                  <a16:creationId xmlns:a16="http://schemas.microsoft.com/office/drawing/2014/main" id="{06B11A0E-BE01-16EC-735D-DC162A57DDC7}"/>
                </a:ext>
              </a:extLst>
            </p:cNvPr>
            <p:cNvSpPr txBox="1"/>
            <p:nvPr/>
          </p:nvSpPr>
          <p:spPr>
            <a:xfrm>
              <a:off x="5969669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厘米</a:t>
              </a:r>
            </a:p>
          </p:txBody>
        </p:sp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A9E7549B-44CE-CD58-49EE-95217291D3CC}"/>
                </a:ext>
              </a:extLst>
            </p:cNvPr>
            <p:cNvSpPr txBox="1"/>
            <p:nvPr/>
          </p:nvSpPr>
          <p:spPr>
            <a:xfrm>
              <a:off x="8469932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毫米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CD7C9632-7CD0-6235-9A21-9F6E64DEF099}"/>
                </a:ext>
              </a:extLst>
            </p:cNvPr>
            <p:cNvGrpSpPr/>
            <p:nvPr/>
          </p:nvGrpSpPr>
          <p:grpSpPr>
            <a:xfrm>
              <a:off x="711848" y="3608356"/>
              <a:ext cx="3091667" cy="646331"/>
              <a:chOff x="711848" y="3297069"/>
              <a:chExt cx="3091667" cy="646331"/>
            </a:xfrm>
          </p:grpSpPr>
          <p:cxnSp>
            <p:nvCxnSpPr>
              <p:cNvPr id="20" name="直接箭头连接符 19">
                <a:extLst>
                  <a:ext uri="{FF2B5EF4-FFF2-40B4-BE49-F238E27FC236}">
                    <a16:creationId xmlns:a16="http://schemas.microsoft.com/office/drawing/2014/main" id="{DDD773BD-75C0-2144-6316-A33D56BDB3E9}"/>
                  </a:ext>
                </a:extLst>
              </p:cNvPr>
              <p:cNvCxnSpPr/>
              <p:nvPr/>
            </p:nvCxnSpPr>
            <p:spPr>
              <a:xfrm>
                <a:off x="2558374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0884C68-BEC7-678F-9948-BC263A6BF234}"/>
                  </a:ext>
                </a:extLst>
              </p:cNvPr>
              <p:cNvSpPr txBox="1"/>
              <p:nvPr/>
            </p:nvSpPr>
            <p:spPr>
              <a:xfrm>
                <a:off x="2771777" y="3297069"/>
                <a:ext cx="69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" name="直接箭头连接符 22">
                <a:extLst>
                  <a:ext uri="{FF2B5EF4-FFF2-40B4-BE49-F238E27FC236}">
                    <a16:creationId xmlns:a16="http://schemas.microsoft.com/office/drawing/2014/main" id="{E1CABC7A-5750-4252-2A69-C88ACD703AA6}"/>
                  </a:ext>
                </a:extLst>
              </p:cNvPr>
              <p:cNvCxnSpPr/>
              <p:nvPr/>
            </p:nvCxnSpPr>
            <p:spPr>
              <a:xfrm>
                <a:off x="711848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D235D18D-FE73-FDCC-2EDA-F5652B2379C6}"/>
                  </a:ext>
                </a:extLst>
              </p:cNvPr>
              <p:cNvSpPr txBox="1"/>
              <p:nvPr/>
            </p:nvSpPr>
            <p:spPr>
              <a:xfrm>
                <a:off x="730203" y="3297069"/>
                <a:ext cx="121058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858402DD-D64C-74B7-FC30-7D3E1DB9977C}"/>
                </a:ext>
              </a:extLst>
            </p:cNvPr>
            <p:cNvGrpSpPr/>
            <p:nvPr/>
          </p:nvGrpSpPr>
          <p:grpSpPr>
            <a:xfrm>
              <a:off x="5041074" y="3608356"/>
              <a:ext cx="1245141" cy="646331"/>
              <a:chOff x="5037832" y="3297069"/>
              <a:chExt cx="1245141" cy="646331"/>
            </a:xfrm>
          </p:grpSpPr>
          <p:cxnSp>
            <p:nvCxnSpPr>
              <p:cNvPr id="18" name="直接箭头连接符 17">
                <a:extLst>
                  <a:ext uri="{FF2B5EF4-FFF2-40B4-BE49-F238E27FC236}">
                    <a16:creationId xmlns:a16="http://schemas.microsoft.com/office/drawing/2014/main" id="{925E6865-9D2D-0BE6-8F4A-CEE12ECE3577}"/>
                  </a:ext>
                </a:extLst>
              </p:cNvPr>
              <p:cNvCxnSpPr/>
              <p:nvPr/>
            </p:nvCxnSpPr>
            <p:spPr>
              <a:xfrm>
                <a:off x="5037832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785594A-D7F7-8BD7-3F44-E5BE2F15EC60}"/>
                  </a:ext>
                </a:extLst>
              </p:cNvPr>
              <p:cNvSpPr txBox="1"/>
              <p:nvPr/>
            </p:nvSpPr>
            <p:spPr>
              <a:xfrm>
                <a:off x="5251235" y="3297069"/>
                <a:ext cx="69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BE6A608B-6233-355E-7772-FB4101A49127}"/>
                </a:ext>
              </a:extLst>
            </p:cNvPr>
            <p:cNvGrpSpPr/>
            <p:nvPr/>
          </p:nvGrpSpPr>
          <p:grpSpPr>
            <a:xfrm>
              <a:off x="7523774" y="3608356"/>
              <a:ext cx="1245141" cy="646331"/>
              <a:chOff x="7523774" y="3297069"/>
              <a:chExt cx="1245141" cy="646331"/>
            </a:xfrm>
          </p:grpSpPr>
          <p:cxnSp>
            <p:nvCxnSpPr>
              <p:cNvPr id="16" name="直接箭头连接符 15">
                <a:extLst>
                  <a:ext uri="{FF2B5EF4-FFF2-40B4-BE49-F238E27FC236}">
                    <a16:creationId xmlns:a16="http://schemas.microsoft.com/office/drawing/2014/main" id="{32974647-8922-C36F-C21C-28F3398F948E}"/>
                  </a:ext>
                </a:extLst>
              </p:cNvPr>
              <p:cNvCxnSpPr/>
              <p:nvPr/>
            </p:nvCxnSpPr>
            <p:spPr>
              <a:xfrm>
                <a:off x="7523774" y="3891064"/>
                <a:ext cx="1245141" cy="0"/>
              </a:xfrm>
              <a:prstGeom prst="straightConnector1">
                <a:avLst/>
              </a:prstGeom>
              <a:ln w="28575">
                <a:solidFill>
                  <a:srgbClr val="3366FF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C77A6E9-3092-C20D-4039-282EF48D90BA}"/>
                  </a:ext>
                </a:extLst>
              </p:cNvPr>
              <p:cNvSpPr txBox="1"/>
              <p:nvPr/>
            </p:nvSpPr>
            <p:spPr>
              <a:xfrm>
                <a:off x="7737177" y="3297069"/>
                <a:ext cx="6976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3366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zh-CN" altLang="en-US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左中括号 11">
              <a:extLst>
                <a:ext uri="{FF2B5EF4-FFF2-40B4-BE49-F238E27FC236}">
                  <a16:creationId xmlns:a16="http://schemas.microsoft.com/office/drawing/2014/main" id="{F545204A-1788-4B9C-15AC-63D3CD1C614A}"/>
                </a:ext>
              </a:extLst>
            </p:cNvPr>
            <p:cNvSpPr/>
            <p:nvPr/>
          </p:nvSpPr>
          <p:spPr>
            <a:xfrm rot="5400000">
              <a:off x="4308185" y="1264034"/>
              <a:ext cx="576268" cy="4659548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3CB827E-9300-4C9F-27F2-81219828BEF9}"/>
                </a:ext>
              </a:extLst>
            </p:cNvPr>
            <p:cNvSpPr txBox="1"/>
            <p:nvPr/>
          </p:nvSpPr>
          <p:spPr>
            <a:xfrm>
              <a:off x="4044012" y="2665376"/>
              <a:ext cx="11046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左中括号 13">
              <a:extLst>
                <a:ext uri="{FF2B5EF4-FFF2-40B4-BE49-F238E27FC236}">
                  <a16:creationId xmlns:a16="http://schemas.microsoft.com/office/drawing/2014/main" id="{5D66B044-F3CD-4DAA-E6EB-BE9124C38AE9}"/>
                </a:ext>
              </a:extLst>
            </p:cNvPr>
            <p:cNvSpPr/>
            <p:nvPr/>
          </p:nvSpPr>
          <p:spPr>
            <a:xfrm rot="16200000" flipV="1">
              <a:off x="5567916" y="1290530"/>
              <a:ext cx="576268" cy="7179012"/>
            </a:xfrm>
            <a:prstGeom prst="leftBracket">
              <a:avLst>
                <a:gd name="adj" fmla="val 0"/>
              </a:avLst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B2E0569-864F-0B8A-C5E0-AD2C26D8B21A}"/>
                </a:ext>
              </a:extLst>
            </p:cNvPr>
            <p:cNvSpPr txBox="1"/>
            <p:nvPr/>
          </p:nvSpPr>
          <p:spPr>
            <a:xfrm>
              <a:off x="5148626" y="5275231"/>
              <a:ext cx="14340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33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zh-CN" altLang="en-US" sz="36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3">
              <a:extLst>
                <a:ext uri="{FF2B5EF4-FFF2-40B4-BE49-F238E27FC236}">
                  <a16:creationId xmlns:a16="http://schemas.microsoft.com/office/drawing/2014/main" id="{78D0810F-1541-3BC7-1184-5A74F8B6A74F}"/>
                </a:ext>
              </a:extLst>
            </p:cNvPr>
            <p:cNvSpPr txBox="1"/>
            <p:nvPr/>
          </p:nvSpPr>
          <p:spPr>
            <a:xfrm>
              <a:off x="-788676" y="3881946"/>
              <a:ext cx="1842153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zh-CN" altLang="en-US" sz="4000" b="1" dirty="0">
                  <a:latin typeface="+mn-lt"/>
                  <a:ea typeface="楷体" panose="02010609060101010101" pitchFamily="49" charset="-122"/>
                </a:rPr>
                <a:t>千米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223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59389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394" y="178161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6DCA6BA-B63F-8E7C-E900-F992B46DB730}"/>
              </a:ext>
            </a:extLst>
          </p:cNvPr>
          <p:cNvGrpSpPr/>
          <p:nvPr/>
        </p:nvGrpSpPr>
        <p:grpSpPr>
          <a:xfrm>
            <a:off x="1260435" y="3582043"/>
            <a:ext cx="8640000" cy="187428"/>
            <a:chOff x="1776000" y="3241572"/>
            <a:chExt cx="8640000" cy="187428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7FF935D1-9ECF-BD7D-F381-09EDCF863E23}"/>
                </a:ext>
              </a:extLst>
            </p:cNvPr>
            <p:cNvCxnSpPr>
              <a:cxnSpLocks/>
            </p:cNvCxnSpPr>
            <p:nvPr/>
          </p:nvCxnSpPr>
          <p:spPr>
            <a:xfrm>
              <a:off x="1776000" y="3429000"/>
              <a:ext cx="864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D225DB2-08B5-617E-96CE-72A5D9E6D841}"/>
                </a:ext>
              </a:extLst>
            </p:cNvPr>
            <p:cNvCxnSpPr>
              <a:cxnSpLocks/>
            </p:cNvCxnSpPr>
            <p:nvPr/>
          </p:nvCxnSpPr>
          <p:spPr>
            <a:xfrm>
              <a:off x="1783942" y="3241572"/>
              <a:ext cx="0" cy="1874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93C9A84-8813-F25D-D1B9-308B78CACE09}"/>
                </a:ext>
              </a:extLst>
            </p:cNvPr>
            <p:cNvCxnSpPr>
              <a:cxnSpLocks/>
            </p:cNvCxnSpPr>
            <p:nvPr/>
          </p:nvCxnSpPr>
          <p:spPr>
            <a:xfrm>
              <a:off x="10416000" y="3241572"/>
              <a:ext cx="0" cy="1874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7529D84-21C9-EB23-67FC-1CE82E969768}"/>
                </a:ext>
              </a:extLst>
            </p:cNvPr>
            <p:cNvCxnSpPr>
              <a:cxnSpLocks/>
            </p:cNvCxnSpPr>
            <p:nvPr/>
          </p:nvCxnSpPr>
          <p:spPr>
            <a:xfrm>
              <a:off x="4661295" y="3241572"/>
              <a:ext cx="0" cy="1874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105D009C-D5F2-4FA8-F4EC-273769C349FB}"/>
                </a:ext>
              </a:extLst>
            </p:cNvPr>
            <p:cNvCxnSpPr>
              <a:cxnSpLocks/>
            </p:cNvCxnSpPr>
            <p:nvPr/>
          </p:nvCxnSpPr>
          <p:spPr>
            <a:xfrm>
              <a:off x="7538648" y="3241572"/>
              <a:ext cx="0" cy="18742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3DD59537-A7B9-060F-2A71-8BDA66E5B5A3}"/>
              </a:ext>
            </a:extLst>
          </p:cNvPr>
          <p:cNvSpPr txBox="1"/>
          <p:nvPr/>
        </p:nvSpPr>
        <p:spPr>
          <a:xfrm>
            <a:off x="1078773" y="3875112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zh-CN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8EF1C9-41C0-AA3E-7931-D3B906C1FC08}"/>
              </a:ext>
            </a:extLst>
          </p:cNvPr>
          <p:cNvSpPr txBox="1"/>
          <p:nvPr/>
        </p:nvSpPr>
        <p:spPr>
          <a:xfrm>
            <a:off x="3527612" y="3878689"/>
            <a:ext cx="12362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D8786E-35C3-1D98-DD4A-678C1AF2761B}"/>
              </a:ext>
            </a:extLst>
          </p:cNvPr>
          <p:cNvSpPr txBox="1"/>
          <p:nvPr/>
        </p:nvSpPr>
        <p:spPr>
          <a:xfrm>
            <a:off x="6270812" y="3878689"/>
            <a:ext cx="2249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CA53754-257E-BE15-ABA0-94103D56ABB8}"/>
              </a:ext>
            </a:extLst>
          </p:cNvPr>
          <p:cNvSpPr txBox="1"/>
          <p:nvPr/>
        </p:nvSpPr>
        <p:spPr>
          <a:xfrm>
            <a:off x="8775768" y="3878689"/>
            <a:ext cx="2249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CA1EDDB-3C90-DDB9-2463-310B84E2F63D}"/>
              </a:ext>
            </a:extLst>
          </p:cNvPr>
          <p:cNvSpPr txBox="1"/>
          <p:nvPr/>
        </p:nvSpPr>
        <p:spPr>
          <a:xfrm>
            <a:off x="3231570" y="2894019"/>
            <a:ext cx="2044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2D9E5ED-DE11-A874-F41C-9F7A6155EAA7}"/>
              </a:ext>
            </a:extLst>
          </p:cNvPr>
          <p:cNvSpPr txBox="1"/>
          <p:nvPr/>
        </p:nvSpPr>
        <p:spPr>
          <a:xfrm>
            <a:off x="6422156" y="2894019"/>
            <a:ext cx="1507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2000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9AB706C-B90E-B442-6F43-5F90A0F67B09}"/>
              </a:ext>
            </a:extLst>
          </p:cNvPr>
          <p:cNvSpPr txBox="1"/>
          <p:nvPr/>
        </p:nvSpPr>
        <p:spPr>
          <a:xfrm>
            <a:off x="9075737" y="2894019"/>
            <a:ext cx="2044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6819879-D888-C458-2131-386FB66F0118}"/>
              </a:ext>
            </a:extLst>
          </p:cNvPr>
          <p:cNvSpPr txBox="1"/>
          <p:nvPr/>
        </p:nvSpPr>
        <p:spPr>
          <a:xfrm>
            <a:off x="3498428" y="2900038"/>
            <a:ext cx="1265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35838A7-EB45-8AB9-7C79-4596CD624F6F}"/>
              </a:ext>
            </a:extLst>
          </p:cNvPr>
          <p:cNvSpPr txBox="1"/>
          <p:nvPr/>
        </p:nvSpPr>
        <p:spPr>
          <a:xfrm>
            <a:off x="6797481" y="387272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D341955-883C-FF40-0EAB-B68169E8678D}"/>
              </a:ext>
            </a:extLst>
          </p:cNvPr>
          <p:cNvSpPr txBox="1"/>
          <p:nvPr/>
        </p:nvSpPr>
        <p:spPr>
          <a:xfrm>
            <a:off x="9355276" y="2900038"/>
            <a:ext cx="1265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691BCFC-17EC-8D7B-B491-21698B5A403F}"/>
              </a:ext>
            </a:extLst>
          </p:cNvPr>
          <p:cNvSpPr txBox="1"/>
          <p:nvPr/>
        </p:nvSpPr>
        <p:spPr>
          <a:xfrm>
            <a:off x="9287181" y="387272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A3E12A0-8368-B540-3FBE-299A1FD4F540}"/>
              </a:ext>
            </a:extLst>
          </p:cNvPr>
          <p:cNvSpPr txBox="1"/>
          <p:nvPr/>
        </p:nvSpPr>
        <p:spPr>
          <a:xfrm>
            <a:off x="1176122" y="1472953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B0A9C82-7981-D1A2-C867-83D63DA1B841}"/>
              </a:ext>
            </a:extLst>
          </p:cNvPr>
          <p:cNvSpPr/>
          <p:nvPr/>
        </p:nvSpPr>
        <p:spPr>
          <a:xfrm>
            <a:off x="500743" y="152580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678C799-B9BB-FDCD-B935-920510F42150}"/>
              </a:ext>
            </a:extLst>
          </p:cNvPr>
          <p:cNvSpPr txBox="1"/>
          <p:nvPr/>
        </p:nvSpPr>
        <p:spPr>
          <a:xfrm>
            <a:off x="885217" y="2454559"/>
            <a:ext cx="10301592" cy="2477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dirty="0"/>
              <a:t>4</a:t>
            </a:r>
            <a:r>
              <a:rPr lang="zh-CN" altLang="en-US" b="1" dirty="0"/>
              <a:t>千米</a:t>
            </a:r>
            <a:r>
              <a:rPr lang="en-US" altLang="zh-CN" dirty="0"/>
              <a:t>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b="1" dirty="0"/>
              <a:t>米</a:t>
            </a:r>
            <a:r>
              <a:rPr lang="en-US" altLang="zh-CN" b="1" dirty="0"/>
              <a:t>		</a:t>
            </a:r>
            <a:r>
              <a:rPr lang="en-US" altLang="zh-CN" dirty="0"/>
              <a:t>3000</a:t>
            </a:r>
            <a:r>
              <a:rPr lang="zh-CN" altLang="en-US" dirty="0"/>
              <a:t>米</a:t>
            </a:r>
            <a:r>
              <a:rPr lang="en-US" altLang="zh-CN" dirty="0"/>
              <a:t>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b="1" dirty="0"/>
              <a:t>千米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9</a:t>
            </a:r>
            <a:r>
              <a:rPr lang="zh-CN" altLang="en-US" b="1" dirty="0"/>
              <a:t>千米</a:t>
            </a:r>
            <a:r>
              <a:rPr lang="en-US" altLang="zh-CN" dirty="0"/>
              <a:t>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b="1" dirty="0"/>
              <a:t>米</a:t>
            </a:r>
            <a:r>
              <a:rPr lang="en-US" altLang="zh-CN" b="1" dirty="0"/>
              <a:t>		</a:t>
            </a:r>
            <a:r>
              <a:rPr lang="en-US" altLang="zh-CN" dirty="0"/>
              <a:t>6000</a:t>
            </a:r>
            <a:r>
              <a:rPr lang="zh-CN" altLang="en-US" b="1" dirty="0"/>
              <a:t>米</a:t>
            </a:r>
            <a:r>
              <a:rPr lang="en-US" altLang="zh-CN" dirty="0"/>
              <a:t>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b="1" dirty="0"/>
              <a:t>千米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8</a:t>
            </a:r>
            <a:r>
              <a:rPr lang="zh-CN" altLang="en-US" b="1" dirty="0"/>
              <a:t>千米</a:t>
            </a:r>
            <a:r>
              <a:rPr lang="en-US" altLang="zh-CN" dirty="0"/>
              <a:t>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b="1" dirty="0"/>
              <a:t>米</a:t>
            </a:r>
            <a:r>
              <a:rPr lang="en-US" altLang="zh-CN" b="1" dirty="0"/>
              <a:t>		</a:t>
            </a:r>
            <a:r>
              <a:rPr lang="en-US" altLang="zh-CN" dirty="0"/>
              <a:t>5000</a:t>
            </a:r>
            <a:r>
              <a:rPr lang="zh-CN" altLang="en-US" b="1" dirty="0"/>
              <a:t>米</a:t>
            </a:r>
            <a:r>
              <a:rPr lang="en-US" altLang="zh-CN" dirty="0"/>
              <a:t>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zh-CN" altLang="en-US" b="1" dirty="0"/>
              <a:t>千米</a:t>
            </a:r>
            <a:endParaRPr lang="en-US" altLang="zh-CN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8466401-016D-289A-F094-E050E4727B6D}"/>
              </a:ext>
            </a:extLst>
          </p:cNvPr>
          <p:cNvSpPr txBox="1"/>
          <p:nvPr/>
        </p:nvSpPr>
        <p:spPr>
          <a:xfrm>
            <a:off x="2622938" y="2617935"/>
            <a:ext cx="126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43852B-3EF1-38C0-3483-DC57D036AF61}"/>
              </a:ext>
            </a:extLst>
          </p:cNvPr>
          <p:cNvSpPr txBox="1"/>
          <p:nvPr/>
        </p:nvSpPr>
        <p:spPr>
          <a:xfrm>
            <a:off x="7895329" y="2617935"/>
            <a:ext cx="126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A00C43-488B-6821-191E-43B37DF3D752}"/>
              </a:ext>
            </a:extLst>
          </p:cNvPr>
          <p:cNvSpPr txBox="1"/>
          <p:nvPr/>
        </p:nvSpPr>
        <p:spPr>
          <a:xfrm>
            <a:off x="2622938" y="3437370"/>
            <a:ext cx="126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8E571E2-0876-1B21-9C0E-71DF064A8467}"/>
              </a:ext>
            </a:extLst>
          </p:cNvPr>
          <p:cNvSpPr txBox="1"/>
          <p:nvPr/>
        </p:nvSpPr>
        <p:spPr>
          <a:xfrm>
            <a:off x="7895329" y="3437370"/>
            <a:ext cx="126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139DAEF-C1B1-7045-4910-FE4D16069F31}"/>
              </a:ext>
            </a:extLst>
          </p:cNvPr>
          <p:cNvSpPr txBox="1"/>
          <p:nvPr/>
        </p:nvSpPr>
        <p:spPr>
          <a:xfrm>
            <a:off x="2622938" y="4289494"/>
            <a:ext cx="126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60E7D1B-BE1E-573A-1105-EF9CFF19666C}"/>
              </a:ext>
            </a:extLst>
          </p:cNvPr>
          <p:cNvSpPr txBox="1"/>
          <p:nvPr/>
        </p:nvSpPr>
        <p:spPr>
          <a:xfrm>
            <a:off x="7895329" y="4289494"/>
            <a:ext cx="126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EC7FBF-F563-1C10-9811-C10B79D863F3}"/>
              </a:ext>
            </a:extLst>
          </p:cNvPr>
          <p:cNvSpPr txBox="1"/>
          <p:nvPr/>
        </p:nvSpPr>
        <p:spPr>
          <a:xfrm>
            <a:off x="1176122" y="1074114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在（        ）填上适当的长度单位。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8CED256-757F-D3E3-E2EA-17102385294F}"/>
              </a:ext>
            </a:extLst>
          </p:cNvPr>
          <p:cNvSpPr/>
          <p:nvPr/>
        </p:nvSpPr>
        <p:spPr>
          <a:xfrm>
            <a:off x="500743" y="112696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87FE187-95EA-3F13-237B-45309CA9E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30" y="2089384"/>
            <a:ext cx="3981624" cy="248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4C5F5CA-49EA-36CA-D27C-A30E97DD900C}"/>
              </a:ext>
            </a:extLst>
          </p:cNvPr>
          <p:cNvSpPr txBox="1"/>
          <p:nvPr/>
        </p:nvSpPr>
        <p:spPr>
          <a:xfrm>
            <a:off x="967613" y="4807528"/>
            <a:ext cx="36162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动车每小时运行约</a:t>
            </a:r>
          </a:p>
          <a:p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250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 ）。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B54A75E-0BA7-6FCD-41E3-94719A9525F5}"/>
              </a:ext>
            </a:extLst>
          </p:cNvPr>
          <p:cNvSpPr txBox="1"/>
          <p:nvPr/>
        </p:nvSpPr>
        <p:spPr>
          <a:xfrm>
            <a:off x="2161971" y="5290243"/>
            <a:ext cx="1592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千米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25DE4F-E9D3-01F6-224D-3EC63A19EA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560" y="2394003"/>
            <a:ext cx="1858138" cy="218516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0564057-60D7-D3C5-8783-F60CFDA5767F}"/>
              </a:ext>
            </a:extLst>
          </p:cNvPr>
          <p:cNvSpPr txBox="1"/>
          <p:nvPr/>
        </p:nvSpPr>
        <p:spPr>
          <a:xfrm>
            <a:off x="5134061" y="4797311"/>
            <a:ext cx="27161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字典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厚</a:t>
            </a:r>
            <a:endParaRPr lang="en-US" altLang="zh-CN" sz="3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 ）。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AABCF11-8055-321A-C8AE-C5BE16123B82}"/>
              </a:ext>
            </a:extLst>
          </p:cNvPr>
          <p:cNvSpPr txBox="1"/>
          <p:nvPr/>
        </p:nvSpPr>
        <p:spPr>
          <a:xfrm>
            <a:off x="5874679" y="5290243"/>
            <a:ext cx="1592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厘米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53C577F-0C16-C388-0930-E3AA174F8075}"/>
              </a:ext>
            </a:extLst>
          </p:cNvPr>
          <p:cNvSpPr txBox="1"/>
          <p:nvPr/>
        </p:nvSpPr>
        <p:spPr>
          <a:xfrm>
            <a:off x="8088603" y="4797311"/>
            <a:ext cx="31357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教学楼的高度约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15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 ）。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74E8A98-D6C1-C068-3092-AE27A6DAB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05" y="2394003"/>
            <a:ext cx="3838365" cy="206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AABB379-4A9C-B0FA-AD1B-03A4684682A4}"/>
              </a:ext>
            </a:extLst>
          </p:cNvPr>
          <p:cNvSpPr txBox="1"/>
          <p:nvPr/>
        </p:nvSpPr>
        <p:spPr>
          <a:xfrm>
            <a:off x="9233577" y="5290243"/>
            <a:ext cx="9999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米 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943FD05-E43F-A7E6-37C6-250388AC3D25}"/>
              </a:ext>
            </a:extLst>
          </p:cNvPr>
          <p:cNvSpPr txBox="1"/>
          <p:nvPr/>
        </p:nvSpPr>
        <p:spPr>
          <a:xfrm>
            <a:off x="1176122" y="1443764"/>
            <a:ext cx="10321972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一条小路长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米，爷爷晨练时走了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个来回，一共走了多少千米？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7C3EB65-623B-738A-935A-6067BE885962}"/>
              </a:ext>
            </a:extLst>
          </p:cNvPr>
          <p:cNvSpPr/>
          <p:nvPr/>
        </p:nvSpPr>
        <p:spPr>
          <a:xfrm>
            <a:off x="500743" y="149661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8ECF313-7A22-A9C2-9A78-8E6161869563}"/>
              </a:ext>
            </a:extLst>
          </p:cNvPr>
          <p:cNvSpPr txBox="1"/>
          <p:nvPr/>
        </p:nvSpPr>
        <p:spPr>
          <a:xfrm>
            <a:off x="2235755" y="3039355"/>
            <a:ext cx="7511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250+250+250+250=1000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55CE41-25A9-5DE1-B5D9-8390F4888AED}"/>
              </a:ext>
            </a:extLst>
          </p:cNvPr>
          <p:cNvSpPr txBox="1"/>
          <p:nvPr/>
        </p:nvSpPr>
        <p:spPr>
          <a:xfrm>
            <a:off x="2235755" y="3922957"/>
            <a:ext cx="3581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=1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AC17800-E4BD-B584-BF62-38F7857E3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755" y="4806559"/>
            <a:ext cx="6431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答：一共走了</a:t>
            </a:r>
            <a:r>
              <a:rPr lang="en-US" altLang="zh-CN" dirty="0"/>
              <a:t>1</a:t>
            </a:r>
            <a:r>
              <a:rPr lang="zh-CN" altLang="en-US" b="1" dirty="0"/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C51D28C-96F2-1E1C-AB99-1A41EBF9F66F}"/>
              </a:ext>
            </a:extLst>
          </p:cNvPr>
          <p:cNvSpPr/>
          <p:nvPr/>
        </p:nvSpPr>
        <p:spPr>
          <a:xfrm>
            <a:off x="500743" y="134096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0657CD4-FE66-CFB1-578F-7F45B9EDB6D1}"/>
              </a:ext>
            </a:extLst>
          </p:cNvPr>
          <p:cNvSpPr txBox="1"/>
          <p:nvPr/>
        </p:nvSpPr>
        <p:spPr>
          <a:xfrm>
            <a:off x="1176122" y="1288122"/>
            <a:ext cx="10321972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在括号里填上合适的长度单位，使等式成立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A6AB67-D823-998D-0DDC-CEE4902AE4CF}"/>
              </a:ext>
            </a:extLst>
          </p:cNvPr>
          <p:cNvSpPr txBox="1"/>
          <p:nvPr/>
        </p:nvSpPr>
        <p:spPr>
          <a:xfrm>
            <a:off x="1255333" y="2260346"/>
            <a:ext cx="7081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=9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9D7EF3-EDB1-A671-9CFC-328E1AE69736}"/>
              </a:ext>
            </a:extLst>
          </p:cNvPr>
          <p:cNvSpPr txBox="1"/>
          <p:nvPr/>
        </p:nvSpPr>
        <p:spPr>
          <a:xfrm>
            <a:off x="1255333" y="3300971"/>
            <a:ext cx="7081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=99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D5D0C0-3318-C9B4-3F6A-95E0A7C7D706}"/>
              </a:ext>
            </a:extLst>
          </p:cNvPr>
          <p:cNvSpPr txBox="1"/>
          <p:nvPr/>
        </p:nvSpPr>
        <p:spPr>
          <a:xfrm>
            <a:off x="1255333" y="4341596"/>
            <a:ext cx="7402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=999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 )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E5FBF8-1C4F-3522-56B6-5B0561FD6F79}"/>
              </a:ext>
            </a:extLst>
          </p:cNvPr>
          <p:cNvSpPr txBox="1"/>
          <p:nvPr/>
        </p:nvSpPr>
        <p:spPr>
          <a:xfrm>
            <a:off x="1870141" y="2250361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厘米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427E36-A239-0695-2179-E8761AC26DB9}"/>
              </a:ext>
            </a:extLst>
          </p:cNvPr>
          <p:cNvSpPr txBox="1"/>
          <p:nvPr/>
        </p:nvSpPr>
        <p:spPr>
          <a:xfrm>
            <a:off x="3999515" y="2250361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毫米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0377770-261F-993C-D2B5-9038E9909412}"/>
              </a:ext>
            </a:extLst>
          </p:cNvPr>
          <p:cNvSpPr txBox="1"/>
          <p:nvPr/>
        </p:nvSpPr>
        <p:spPr>
          <a:xfrm>
            <a:off x="6096000" y="2250361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毫米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90ABEA1-310B-AA4F-2633-23175225D541}"/>
              </a:ext>
            </a:extLst>
          </p:cNvPr>
          <p:cNvSpPr txBox="1"/>
          <p:nvPr/>
        </p:nvSpPr>
        <p:spPr>
          <a:xfrm>
            <a:off x="1870141" y="3300970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分米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B0B683-934E-57A9-955B-A61E2206349C}"/>
              </a:ext>
            </a:extLst>
          </p:cNvPr>
          <p:cNvSpPr txBox="1"/>
          <p:nvPr/>
        </p:nvSpPr>
        <p:spPr>
          <a:xfrm>
            <a:off x="3999514" y="3304241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毫米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51E956B-4A93-617E-CF3C-769BF5CD07DF}"/>
              </a:ext>
            </a:extLst>
          </p:cNvPr>
          <p:cNvSpPr txBox="1"/>
          <p:nvPr/>
        </p:nvSpPr>
        <p:spPr>
          <a:xfrm>
            <a:off x="6337108" y="3304241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毫米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50FF915-FB40-9A82-D858-2B9FC926A5FF}"/>
              </a:ext>
            </a:extLst>
          </p:cNvPr>
          <p:cNvSpPr txBox="1"/>
          <p:nvPr/>
        </p:nvSpPr>
        <p:spPr>
          <a:xfrm>
            <a:off x="1870141" y="4338027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千米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6539A1B-38E9-E829-4447-645185A57738}"/>
              </a:ext>
            </a:extLst>
          </p:cNvPr>
          <p:cNvSpPr txBox="1"/>
          <p:nvPr/>
        </p:nvSpPr>
        <p:spPr>
          <a:xfrm>
            <a:off x="4160022" y="4338027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米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3AF8670-F9AD-10F0-A79A-7803A62B32A2}"/>
              </a:ext>
            </a:extLst>
          </p:cNvPr>
          <p:cNvSpPr txBox="1"/>
          <p:nvPr/>
        </p:nvSpPr>
        <p:spPr>
          <a:xfrm>
            <a:off x="6817062" y="4338027"/>
            <a:ext cx="159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米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2721A2C-4ABF-8507-271B-F4632B8A6163}"/>
              </a:ext>
            </a:extLst>
          </p:cNvPr>
          <p:cNvSpPr txBox="1"/>
          <p:nvPr/>
        </p:nvSpPr>
        <p:spPr>
          <a:xfrm>
            <a:off x="6675028" y="5255510"/>
            <a:ext cx="3323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7B3BC61-3566-54BE-A133-B9CD6EC78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759" y="2907014"/>
            <a:ext cx="1353600" cy="13536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9C5614F-2690-58E5-3653-FA8009B06132}"/>
              </a:ext>
            </a:extLst>
          </p:cNvPr>
          <p:cNvSpPr/>
          <p:nvPr/>
        </p:nvSpPr>
        <p:spPr>
          <a:xfrm>
            <a:off x="2274879" y="2791264"/>
            <a:ext cx="3668976" cy="1275471"/>
          </a:xfrm>
          <a:prstGeom prst="wedgeRoundRectCallout">
            <a:avLst>
              <a:gd name="adj1" fmla="val -59173"/>
              <a:gd name="adj2" fmla="val 365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米用较大的单位表示是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千米。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6C130A1-2D3D-D3FB-1F3F-A2C7448832F4}"/>
              </a:ext>
            </a:extLst>
          </p:cNvPr>
          <p:cNvSpPr/>
          <p:nvPr/>
        </p:nvSpPr>
        <p:spPr>
          <a:xfrm>
            <a:off x="2184886" y="4833045"/>
            <a:ext cx="4008985" cy="749592"/>
          </a:xfrm>
          <a:prstGeom prst="rect">
            <a:avLst/>
          </a:prstGeom>
          <a:solidFill>
            <a:srgbClr val="D4EFFB"/>
          </a:solidFill>
          <a:ln w="28575">
            <a:solidFill>
              <a:srgbClr val="00AB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 </a:t>
            </a:r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 1000 </a:t>
            </a:r>
            <a:r>
              <a:rPr lang="zh-CN" altLang="en-US" sz="3600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20BBF2E-26E8-1A06-0557-A843182A6730}"/>
              </a:ext>
            </a:extLst>
          </p:cNvPr>
          <p:cNvGrpSpPr/>
          <p:nvPr/>
        </p:nvGrpSpPr>
        <p:grpSpPr>
          <a:xfrm>
            <a:off x="6823644" y="2205304"/>
            <a:ext cx="4178710" cy="4479194"/>
            <a:chOff x="7008469" y="2249580"/>
            <a:chExt cx="4178710" cy="447919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6088EF4-450B-A733-C490-5496FE7B9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16246" y="3209537"/>
              <a:ext cx="3519237" cy="3519237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6094E32-FD2F-ADCE-9F3E-C7933C8373DA}"/>
                </a:ext>
              </a:extLst>
            </p:cNvPr>
            <p:cNvSpPr txBox="1"/>
            <p:nvPr/>
          </p:nvSpPr>
          <p:spPr>
            <a:xfrm>
              <a:off x="7008469" y="3885788"/>
              <a:ext cx="615553" cy="10833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千米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8858DE3-0F30-D31E-24B9-98F1A53EB9B9}"/>
                </a:ext>
              </a:extLst>
            </p:cNvPr>
            <p:cNvSpPr txBox="1"/>
            <p:nvPr/>
          </p:nvSpPr>
          <p:spPr>
            <a:xfrm>
              <a:off x="8016070" y="2873654"/>
              <a:ext cx="615553" cy="6717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米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3C372F2-845B-E42F-A47C-A43A1D06A309}"/>
                </a:ext>
              </a:extLst>
            </p:cNvPr>
            <p:cNvSpPr txBox="1"/>
            <p:nvPr/>
          </p:nvSpPr>
          <p:spPr>
            <a:xfrm>
              <a:off x="8943053" y="2249580"/>
              <a:ext cx="615553" cy="10833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分米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6AB5EB2-3E67-92C6-E8BA-2275B801D599}"/>
                </a:ext>
              </a:extLst>
            </p:cNvPr>
            <p:cNvSpPr txBox="1"/>
            <p:nvPr/>
          </p:nvSpPr>
          <p:spPr>
            <a:xfrm>
              <a:off x="9866383" y="2537772"/>
              <a:ext cx="615553" cy="10833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厘米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A2E55B4-33E1-215D-96F6-2A08C7088653}"/>
                </a:ext>
              </a:extLst>
            </p:cNvPr>
            <p:cNvSpPr txBox="1"/>
            <p:nvPr/>
          </p:nvSpPr>
          <p:spPr>
            <a:xfrm>
              <a:off x="10571626" y="3525051"/>
              <a:ext cx="615553" cy="10833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毫米</a:t>
              </a: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14FF4D5A-DE03-67BB-A557-159CF2AB6789}"/>
                </a:ext>
              </a:extLst>
            </p:cNvPr>
            <p:cNvCxnSpPr/>
            <p:nvPr/>
          </p:nvCxnSpPr>
          <p:spPr>
            <a:xfrm flipV="1">
              <a:off x="7624022" y="3332947"/>
              <a:ext cx="496248" cy="82161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AC55F500-7F89-6CCC-0BCC-9E2FEBE6F5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7388" y="2846215"/>
              <a:ext cx="496248" cy="23324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A1B6B79C-104B-FAEA-8880-8812759785B4}"/>
                </a:ext>
              </a:extLst>
            </p:cNvPr>
            <p:cNvCxnSpPr>
              <a:cxnSpLocks/>
            </p:cNvCxnSpPr>
            <p:nvPr/>
          </p:nvCxnSpPr>
          <p:spPr>
            <a:xfrm>
              <a:off x="9521687" y="2852530"/>
              <a:ext cx="442584" cy="161590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A7DD0C7B-2AF4-DBB9-DF14-1DCC279991D6}"/>
                </a:ext>
              </a:extLst>
            </p:cNvPr>
            <p:cNvCxnSpPr>
              <a:cxnSpLocks/>
            </p:cNvCxnSpPr>
            <p:nvPr/>
          </p:nvCxnSpPr>
          <p:spPr>
            <a:xfrm>
              <a:off x="10439156" y="3258782"/>
              <a:ext cx="291550" cy="468387"/>
            </a:xfrm>
            <a:prstGeom prst="straightConnector1">
              <a:avLst/>
            </a:prstGeom>
            <a:ln w="28575">
              <a:solidFill>
                <a:srgbClr val="33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CFD43D7-7227-8C7E-B270-B0C8B559DD59}"/>
                </a:ext>
              </a:extLst>
            </p:cNvPr>
            <p:cNvSpPr txBox="1"/>
            <p:nvPr/>
          </p:nvSpPr>
          <p:spPr>
            <a:xfrm rot="18050090">
              <a:off x="7130938" y="3262348"/>
              <a:ext cx="9861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1000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7A504CA-157D-CD79-5834-800E337C0B55}"/>
                </a:ext>
              </a:extLst>
            </p:cNvPr>
            <p:cNvSpPr txBox="1"/>
            <p:nvPr/>
          </p:nvSpPr>
          <p:spPr>
            <a:xfrm rot="20110582">
              <a:off x="8344005" y="2467950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AF59BEC-07A1-B239-8759-AAEC9A619DC2}"/>
                </a:ext>
              </a:extLst>
            </p:cNvPr>
            <p:cNvSpPr txBox="1"/>
            <p:nvPr/>
          </p:nvSpPr>
          <p:spPr>
            <a:xfrm rot="1297917">
              <a:off x="9498425" y="2412233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3236DA8-99EA-958A-C4A3-0AD6DAF564CE}"/>
                </a:ext>
              </a:extLst>
            </p:cNvPr>
            <p:cNvSpPr txBox="1"/>
            <p:nvPr/>
          </p:nvSpPr>
          <p:spPr>
            <a:xfrm rot="3163990">
              <a:off x="10525575" y="3063073"/>
              <a:ext cx="585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A8F4173-7EDB-BDC4-F7DA-03923A8603ED}"/>
              </a:ext>
            </a:extLst>
          </p:cNvPr>
          <p:cNvSpPr txBox="1"/>
          <p:nvPr/>
        </p:nvSpPr>
        <p:spPr>
          <a:xfrm>
            <a:off x="942062" y="2190135"/>
            <a:ext cx="10307877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放学后和家长一起走</a:t>
            </a:r>
            <a:r>
              <a:rPr lang="en-US" altLang="zh-CN" sz="3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千米的路程，体验</a:t>
            </a:r>
            <a:r>
              <a:rPr lang="en-US" altLang="zh-CN" sz="3600" dirty="0">
                <a:solidFill>
                  <a:srgbClr val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千米有多长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；</a:t>
            </a:r>
            <a:endParaRPr lang="en-US" altLang="zh-CN" sz="36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593</Words>
  <Application>Microsoft Office PowerPoint</Application>
  <PresentationFormat>宽屏</PresentationFormat>
  <Paragraphs>130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38</cp:revision>
  <dcterms:created xsi:type="dcterms:W3CDTF">2025-04-19T06:03:16Z</dcterms:created>
  <dcterms:modified xsi:type="dcterms:W3CDTF">2025-07-17T03:50:23Z</dcterms:modified>
  <cp:category>状元成才路</cp:category>
  <cp:contentStatus>状元成才路</cp:contentStatus>
</cp:coreProperties>
</file>