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6" r:id="rId4"/>
    <p:sldId id="261" r:id="rId5"/>
    <p:sldId id="262" r:id="rId6"/>
    <p:sldId id="271" r:id="rId7"/>
    <p:sldId id="270" r:id="rId8"/>
    <p:sldId id="260" r:id="rId9"/>
    <p:sldId id="275" r:id="rId10"/>
    <p:sldId id="263" r:id="rId11"/>
    <p:sldId id="264" r:id="rId12"/>
    <p:sldId id="265" r:id="rId13"/>
    <p:sldId id="272" r:id="rId14"/>
    <p:sldId id="274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00"/>
    <a:srgbClr val="0000FF"/>
    <a:srgbClr val="EE1D23"/>
    <a:srgbClr val="3366FF"/>
    <a:srgbClr val="FFE699"/>
    <a:srgbClr val="D4EFFB"/>
    <a:srgbClr val="00ABCD"/>
    <a:srgbClr val="FFFFFF"/>
    <a:srgbClr val="037FB7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解决问题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20E07369-F770-4C4E-930D-16A0A2BA0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258536"/>
            <a:ext cx="1353600" cy="1353600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6851E623-8157-FFD9-CE68-E3760D6774C7}"/>
              </a:ext>
            </a:extLst>
          </p:cNvPr>
          <p:cNvSpPr/>
          <p:nvPr/>
        </p:nvSpPr>
        <p:spPr>
          <a:xfrm>
            <a:off x="2459233" y="1417821"/>
            <a:ext cx="6548580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说说我们已学过哪些长度单位？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9DAA0825-12BE-D432-CC65-4E3453A07BBB}"/>
              </a:ext>
            </a:extLst>
          </p:cNvPr>
          <p:cNvSpPr txBox="1"/>
          <p:nvPr/>
        </p:nvSpPr>
        <p:spPr>
          <a:xfrm>
            <a:off x="3042739" y="3765214"/>
            <a:ext cx="1102851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米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D43116CF-3A3F-3D90-846C-1C7D2010A976}"/>
              </a:ext>
            </a:extLst>
          </p:cNvPr>
          <p:cNvSpPr txBox="1"/>
          <p:nvPr/>
        </p:nvSpPr>
        <p:spPr>
          <a:xfrm>
            <a:off x="4803701" y="3765214"/>
            <a:ext cx="1842153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分米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DE0E3ADE-0D05-BBFB-1FA1-EA566C0E0AFF}"/>
              </a:ext>
            </a:extLst>
          </p:cNvPr>
          <p:cNvSpPr txBox="1"/>
          <p:nvPr/>
        </p:nvSpPr>
        <p:spPr>
          <a:xfrm>
            <a:off x="7303965" y="3765214"/>
            <a:ext cx="1842153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E023959C-EC92-ABAB-CBBD-C773F8CB322D}"/>
              </a:ext>
            </a:extLst>
          </p:cNvPr>
          <p:cNvSpPr txBox="1"/>
          <p:nvPr/>
        </p:nvSpPr>
        <p:spPr>
          <a:xfrm>
            <a:off x="9804228" y="3765214"/>
            <a:ext cx="1842153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毫米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99E67908-5CA9-F7D1-4F42-72BB3F291100}"/>
              </a:ext>
            </a:extLst>
          </p:cNvPr>
          <p:cNvGrpSpPr/>
          <p:nvPr/>
        </p:nvGrpSpPr>
        <p:grpSpPr>
          <a:xfrm>
            <a:off x="3892670" y="3491624"/>
            <a:ext cx="1245141" cy="646331"/>
            <a:chOff x="3892670" y="3608356"/>
            <a:chExt cx="1245141" cy="646331"/>
          </a:xfrm>
        </p:grpSpPr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6A64274D-E135-52FE-9FA6-041A99EA18CF}"/>
                </a:ext>
              </a:extLst>
            </p:cNvPr>
            <p:cNvCxnSpPr/>
            <p:nvPr/>
          </p:nvCxnSpPr>
          <p:spPr>
            <a:xfrm>
              <a:off x="3892670" y="4202351"/>
              <a:ext cx="1245141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70EBF80-4467-8243-94C5-3E3E1B6815BB}"/>
                </a:ext>
              </a:extLst>
            </p:cNvPr>
            <p:cNvSpPr txBox="1"/>
            <p:nvPr/>
          </p:nvSpPr>
          <p:spPr>
            <a:xfrm>
              <a:off x="4106073" y="3608356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3ADEE3CF-047E-F169-9DFC-389FD4FF9B00}"/>
              </a:ext>
            </a:extLst>
          </p:cNvPr>
          <p:cNvGrpSpPr/>
          <p:nvPr/>
        </p:nvGrpSpPr>
        <p:grpSpPr>
          <a:xfrm>
            <a:off x="2046144" y="3491624"/>
            <a:ext cx="1245141" cy="646331"/>
            <a:chOff x="2046144" y="3608356"/>
            <a:chExt cx="1245141" cy="646331"/>
          </a:xfrm>
        </p:grpSpPr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C41538C0-34DB-5970-63BB-0DBF5590473D}"/>
                </a:ext>
              </a:extLst>
            </p:cNvPr>
            <p:cNvCxnSpPr/>
            <p:nvPr/>
          </p:nvCxnSpPr>
          <p:spPr>
            <a:xfrm>
              <a:off x="2046144" y="4202351"/>
              <a:ext cx="1245141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5D3FB4A-0B86-B6A3-0608-CAE4B02F009B}"/>
                </a:ext>
              </a:extLst>
            </p:cNvPr>
            <p:cNvSpPr txBox="1"/>
            <p:nvPr/>
          </p:nvSpPr>
          <p:spPr>
            <a:xfrm>
              <a:off x="2064499" y="3608356"/>
              <a:ext cx="1210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CEC56DB-F806-5E82-93C3-94D19A15756C}"/>
              </a:ext>
            </a:extLst>
          </p:cNvPr>
          <p:cNvGrpSpPr/>
          <p:nvPr/>
        </p:nvGrpSpPr>
        <p:grpSpPr>
          <a:xfrm>
            <a:off x="6375370" y="3491624"/>
            <a:ext cx="1245141" cy="646331"/>
            <a:chOff x="5037832" y="3297069"/>
            <a:chExt cx="1245141" cy="646331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5B7E2B6E-C999-37E4-D417-8C16E7E8D2B6}"/>
                </a:ext>
              </a:extLst>
            </p:cNvPr>
            <p:cNvCxnSpPr/>
            <p:nvPr/>
          </p:nvCxnSpPr>
          <p:spPr>
            <a:xfrm>
              <a:off x="5037832" y="3891064"/>
              <a:ext cx="1245141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A32297E-9698-8368-3B1A-2C2C75E55D22}"/>
                </a:ext>
              </a:extLst>
            </p:cNvPr>
            <p:cNvSpPr txBox="1"/>
            <p:nvPr/>
          </p:nvSpPr>
          <p:spPr>
            <a:xfrm>
              <a:off x="5251235" y="3297069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284265A-B10E-64F1-381B-8A25B16AD540}"/>
              </a:ext>
            </a:extLst>
          </p:cNvPr>
          <p:cNvGrpSpPr/>
          <p:nvPr/>
        </p:nvGrpSpPr>
        <p:grpSpPr>
          <a:xfrm>
            <a:off x="8858070" y="3491624"/>
            <a:ext cx="1245141" cy="646331"/>
            <a:chOff x="7523774" y="3297069"/>
            <a:chExt cx="1245141" cy="646331"/>
          </a:xfrm>
        </p:grpSpPr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D7A42991-1B34-DF00-0573-B7C58A5A2CFF}"/>
                </a:ext>
              </a:extLst>
            </p:cNvPr>
            <p:cNvCxnSpPr/>
            <p:nvPr/>
          </p:nvCxnSpPr>
          <p:spPr>
            <a:xfrm>
              <a:off x="7523774" y="3891064"/>
              <a:ext cx="1245141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88CF0D7-042D-3AF6-7080-C99516393707}"/>
                </a:ext>
              </a:extLst>
            </p:cNvPr>
            <p:cNvSpPr txBox="1"/>
            <p:nvPr/>
          </p:nvSpPr>
          <p:spPr>
            <a:xfrm>
              <a:off x="7737177" y="3297069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168E8E09-80FB-8FE1-EC5C-72D924F5B0D3}"/>
              </a:ext>
            </a:extLst>
          </p:cNvPr>
          <p:cNvGrpSpPr/>
          <p:nvPr/>
        </p:nvGrpSpPr>
        <p:grpSpPr>
          <a:xfrm>
            <a:off x="3600841" y="2548644"/>
            <a:ext cx="4659548" cy="1216566"/>
            <a:chOff x="3600841" y="2665376"/>
            <a:chExt cx="4659548" cy="1216566"/>
          </a:xfrm>
        </p:grpSpPr>
        <p:sp>
          <p:nvSpPr>
            <p:cNvPr id="17" name="左中括号 16">
              <a:extLst>
                <a:ext uri="{FF2B5EF4-FFF2-40B4-BE49-F238E27FC236}">
                  <a16:creationId xmlns:a16="http://schemas.microsoft.com/office/drawing/2014/main" id="{C32EC987-9D8F-8340-8F54-E08339708D46}"/>
                </a:ext>
              </a:extLst>
            </p:cNvPr>
            <p:cNvSpPr/>
            <p:nvPr/>
          </p:nvSpPr>
          <p:spPr>
            <a:xfrm rot="5400000">
              <a:off x="5642481" y="1264034"/>
              <a:ext cx="576268" cy="4659548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A924BF7-996A-6763-64C8-A0CA820D04B5}"/>
                </a:ext>
              </a:extLst>
            </p:cNvPr>
            <p:cNvSpPr txBox="1"/>
            <p:nvPr/>
          </p:nvSpPr>
          <p:spPr>
            <a:xfrm>
              <a:off x="5378308" y="2665376"/>
              <a:ext cx="11046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B13A1638-21CB-745A-4CBF-0C544D7EC1C9}"/>
              </a:ext>
            </a:extLst>
          </p:cNvPr>
          <p:cNvGrpSpPr/>
          <p:nvPr/>
        </p:nvGrpSpPr>
        <p:grpSpPr>
          <a:xfrm>
            <a:off x="3600840" y="4473100"/>
            <a:ext cx="7179012" cy="1769475"/>
            <a:chOff x="3600840" y="4589832"/>
            <a:chExt cx="7179012" cy="1769475"/>
          </a:xfrm>
        </p:grpSpPr>
        <p:sp>
          <p:nvSpPr>
            <p:cNvPr id="19" name="左中括号 18">
              <a:extLst>
                <a:ext uri="{FF2B5EF4-FFF2-40B4-BE49-F238E27FC236}">
                  <a16:creationId xmlns:a16="http://schemas.microsoft.com/office/drawing/2014/main" id="{45AA60C4-C0DD-65CD-0558-7D0E7A2DDCBF}"/>
                </a:ext>
              </a:extLst>
            </p:cNvPr>
            <p:cNvSpPr/>
            <p:nvPr/>
          </p:nvSpPr>
          <p:spPr>
            <a:xfrm rot="16200000" flipV="1">
              <a:off x="6635058" y="1555614"/>
              <a:ext cx="1110576" cy="7179012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7FE2764-B6FF-B32C-C2C7-0593643D3BC0}"/>
                </a:ext>
              </a:extLst>
            </p:cNvPr>
            <p:cNvSpPr txBox="1"/>
            <p:nvPr/>
          </p:nvSpPr>
          <p:spPr>
            <a:xfrm>
              <a:off x="6482922" y="5712976"/>
              <a:ext cx="14340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3">
            <a:extLst>
              <a:ext uri="{FF2B5EF4-FFF2-40B4-BE49-F238E27FC236}">
                <a16:creationId xmlns:a16="http://schemas.microsoft.com/office/drawing/2014/main" id="{7D72952D-D844-C2BC-3EC8-1DF268DADFB0}"/>
              </a:ext>
            </a:extLst>
          </p:cNvPr>
          <p:cNvSpPr txBox="1"/>
          <p:nvPr/>
        </p:nvSpPr>
        <p:spPr>
          <a:xfrm>
            <a:off x="545620" y="3765214"/>
            <a:ext cx="1842153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千米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E46ECDFB-4A4B-B42A-F347-B2A582EC2075}"/>
              </a:ext>
            </a:extLst>
          </p:cNvPr>
          <p:cNvGrpSpPr/>
          <p:nvPr/>
        </p:nvGrpSpPr>
        <p:grpSpPr>
          <a:xfrm>
            <a:off x="5733523" y="4473102"/>
            <a:ext cx="4820988" cy="1034921"/>
            <a:chOff x="5733523" y="4589834"/>
            <a:chExt cx="4820988" cy="1034921"/>
          </a:xfrm>
        </p:grpSpPr>
        <p:sp>
          <p:nvSpPr>
            <p:cNvPr id="33" name="左中括号 32">
              <a:extLst>
                <a:ext uri="{FF2B5EF4-FFF2-40B4-BE49-F238E27FC236}">
                  <a16:creationId xmlns:a16="http://schemas.microsoft.com/office/drawing/2014/main" id="{4FD8DB16-A49D-EED2-6F15-055D6ABA9796}"/>
                </a:ext>
              </a:extLst>
            </p:cNvPr>
            <p:cNvSpPr/>
            <p:nvPr/>
          </p:nvSpPr>
          <p:spPr>
            <a:xfrm rot="16200000" flipV="1">
              <a:off x="7953517" y="2369840"/>
              <a:ext cx="381000" cy="4820988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1A5F5352-9DEF-0E35-A808-6D44D60E0EA0}"/>
                </a:ext>
              </a:extLst>
            </p:cNvPr>
            <p:cNvSpPr txBox="1"/>
            <p:nvPr/>
          </p:nvSpPr>
          <p:spPr>
            <a:xfrm>
              <a:off x="7892558" y="4978424"/>
              <a:ext cx="11046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  <p:bldP spid="1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B180BD8-1516-A526-632F-77607E51F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443" y="589313"/>
            <a:ext cx="904663" cy="90466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81EC6B-7C84-CC4A-C8ED-A78B6D7FC812}"/>
              </a:ext>
            </a:extLst>
          </p:cNvPr>
          <p:cNvSpPr txBox="1"/>
          <p:nvPr/>
        </p:nvSpPr>
        <p:spPr>
          <a:xfrm>
            <a:off x="2156467" y="718478"/>
            <a:ext cx="9361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从你家到学校大约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有多远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？怎么估计呢？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D333421D-EB7A-9E41-CC5C-89F88211D2AA}"/>
              </a:ext>
            </a:extLst>
          </p:cNvPr>
          <p:cNvSpPr/>
          <p:nvPr/>
        </p:nvSpPr>
        <p:spPr>
          <a:xfrm>
            <a:off x="0" y="1578873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D07E01F8-A32D-7E33-488B-13713B8175E6}"/>
              </a:ext>
            </a:extLst>
          </p:cNvPr>
          <p:cNvSpPr/>
          <p:nvPr/>
        </p:nvSpPr>
        <p:spPr>
          <a:xfrm>
            <a:off x="6326124" y="207607"/>
            <a:ext cx="3310128" cy="476279"/>
          </a:xfrm>
          <a:prstGeom prst="wedgeRoundRectCallout">
            <a:avLst>
              <a:gd name="adj1" fmla="val -36012"/>
              <a:gd name="adj2" fmla="val 70988"/>
              <a:gd name="adj3" fmla="val 16667"/>
            </a:avLst>
          </a:prstGeom>
          <a:noFill/>
          <a:ln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0000FF"/>
                </a:solidFill>
              </a:rPr>
              <a:t>距离：用长度单位</a:t>
            </a:r>
            <a:endParaRPr lang="en-US" sz="2800" b="1">
              <a:solidFill>
                <a:srgbClr val="0000FF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BD7FABF-0491-5C63-A08C-DEE020740ECE}"/>
              </a:ext>
            </a:extLst>
          </p:cNvPr>
          <p:cNvSpPr txBox="1"/>
          <p:nvPr/>
        </p:nvSpPr>
        <p:spPr>
          <a:xfrm>
            <a:off x="1127382" y="4743233"/>
            <a:ext cx="10397483" cy="1815882"/>
          </a:xfrm>
          <a:prstGeom prst="rect">
            <a:avLst/>
          </a:prstGeom>
          <a:noFill/>
          <a:ln w="38100">
            <a:solidFill>
              <a:srgbClr val="FF7E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互相说一说你从家到学校要多久？以什么交通方式过来的？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思考：你们已知的与距离相关的基础信息有哪些？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讨论：根据这些基础信息能否找到一个丈量的标准，根据这个标准去估计家到学校的距离。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BF5DD8A1-34D5-CBE9-F984-570FA86BD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219445"/>
              </p:ext>
            </p:extLst>
          </p:nvPr>
        </p:nvGraphicFramePr>
        <p:xfrm>
          <a:off x="2995648" y="1433993"/>
          <a:ext cx="768272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719">
                  <a:extLst>
                    <a:ext uri="{9D8B030D-6E8A-4147-A177-3AD203B41FA5}">
                      <a16:colId xmlns:a16="http://schemas.microsoft.com/office/drawing/2014/main" val="1624113941"/>
                    </a:ext>
                  </a:extLst>
                </a:gridCol>
                <a:gridCol w="1446586">
                  <a:extLst>
                    <a:ext uri="{9D8B030D-6E8A-4147-A177-3AD203B41FA5}">
                      <a16:colId xmlns:a16="http://schemas.microsoft.com/office/drawing/2014/main" val="1565332578"/>
                    </a:ext>
                  </a:extLst>
                </a:gridCol>
                <a:gridCol w="3124139">
                  <a:extLst>
                    <a:ext uri="{9D8B030D-6E8A-4147-A177-3AD203B41FA5}">
                      <a16:colId xmlns:a16="http://schemas.microsoft.com/office/drawing/2014/main" val="1418605765"/>
                    </a:ext>
                  </a:extLst>
                </a:gridCol>
                <a:gridCol w="1444276">
                  <a:extLst>
                    <a:ext uri="{9D8B030D-6E8A-4147-A177-3AD203B41FA5}">
                      <a16:colId xmlns:a16="http://schemas.microsoft.com/office/drawing/2014/main" val="2245625059"/>
                    </a:ext>
                  </a:extLst>
                </a:gridCol>
              </a:tblGrid>
              <a:tr h="445794">
                <a:tc>
                  <a:txBody>
                    <a:bodyPr/>
                    <a:lstStyle/>
                    <a:p>
                      <a:r>
                        <a:rPr lang="zh-CN" altLang="en-US" sz="2800"/>
                        <a:t>交通方式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时间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基础距离（标准）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预估</a:t>
                      </a:r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67547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走路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1000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步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走两步大约是</a:t>
                      </a:r>
                      <a:r>
                        <a:rPr lang="en-US" altLang="zh-CN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米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54373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走路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分钟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每分钟大约走</a:t>
                      </a:r>
                      <a:r>
                        <a:rPr lang="en-US" altLang="zh-CN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米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70023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坐公交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站路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每站大约</a:t>
                      </a:r>
                      <a:r>
                        <a:rPr lang="en-US" altLang="zh-CN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500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米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832522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304888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2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29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15BB51E3-FCC8-7FA0-6870-439D4F248735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2C6835-7322-907C-982A-64739BB97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78340" y="1909465"/>
            <a:ext cx="1353600" cy="1353600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518DB098-ED5F-40F1-3669-36EA92AAC386}"/>
              </a:ext>
            </a:extLst>
          </p:cNvPr>
          <p:cNvSpPr/>
          <p:nvPr/>
        </p:nvSpPr>
        <p:spPr>
          <a:xfrm>
            <a:off x="2819158" y="1329882"/>
            <a:ext cx="8163802" cy="1933183"/>
          </a:xfrm>
          <a:prstGeom prst="wedgeRoundRectCallout">
            <a:avLst>
              <a:gd name="adj1" fmla="val -56758"/>
              <a:gd name="adj2" fmla="val 2421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我的一步大约有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厘米，两步大约是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米。从家到学校要走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步左右，有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个两步，就是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12247A4-D3A6-C48A-51D8-48898EAFE892}"/>
              </a:ext>
            </a:extLst>
          </p:cNvPr>
          <p:cNvSpPr txBox="1"/>
          <p:nvPr/>
        </p:nvSpPr>
        <p:spPr>
          <a:xfrm>
            <a:off x="906255" y="375826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标准：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9C78D0F-8AA0-6D48-A523-CA96ECAAE84D}"/>
              </a:ext>
            </a:extLst>
          </p:cNvPr>
          <p:cNvGrpSpPr/>
          <p:nvPr/>
        </p:nvGrpSpPr>
        <p:grpSpPr>
          <a:xfrm>
            <a:off x="2454756" y="3399553"/>
            <a:ext cx="2083582" cy="1146556"/>
            <a:chOff x="2993236" y="4042014"/>
            <a:chExt cx="2083582" cy="1146556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1321357-AC39-47A6-7CED-BA6E9122C13F}"/>
                </a:ext>
              </a:extLst>
            </p:cNvPr>
            <p:cNvCxnSpPr/>
            <p:nvPr/>
          </p:nvCxnSpPr>
          <p:spPr>
            <a:xfrm>
              <a:off x="2993236" y="4648506"/>
              <a:ext cx="208358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20247F7-F0A7-0C0F-07EC-8994441CC55D}"/>
                </a:ext>
              </a:extLst>
            </p:cNvPr>
            <p:cNvSpPr txBox="1"/>
            <p:nvPr/>
          </p:nvSpPr>
          <p:spPr>
            <a:xfrm>
              <a:off x="3519001" y="404201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两步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E80A3434-6146-4125-BC78-8209D2ECBFF2}"/>
                </a:ext>
              </a:extLst>
            </p:cNvPr>
            <p:cNvCxnSpPr/>
            <p:nvPr/>
          </p:nvCxnSpPr>
          <p:spPr>
            <a:xfrm flipV="1">
              <a:off x="2993236" y="4502141"/>
              <a:ext cx="0" cy="14636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DDF973BA-F8FD-858C-5017-EB0D9C835A6D}"/>
                </a:ext>
              </a:extLst>
            </p:cNvPr>
            <p:cNvCxnSpPr/>
            <p:nvPr/>
          </p:nvCxnSpPr>
          <p:spPr>
            <a:xfrm flipV="1">
              <a:off x="5076818" y="4502141"/>
              <a:ext cx="0" cy="14636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067A231-C8F1-1C87-0349-71973B937730}"/>
                </a:ext>
              </a:extLst>
            </p:cNvPr>
            <p:cNvCxnSpPr/>
            <p:nvPr/>
          </p:nvCxnSpPr>
          <p:spPr>
            <a:xfrm>
              <a:off x="2993236" y="4739640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0EEDDD13-0BE8-A5DA-E496-4590C6FDEF8D}"/>
                </a:ext>
              </a:extLst>
            </p:cNvPr>
            <p:cNvCxnSpPr/>
            <p:nvPr/>
          </p:nvCxnSpPr>
          <p:spPr>
            <a:xfrm>
              <a:off x="5076818" y="4739640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3870B500-0561-A4E9-1CEE-5E089E77DE80}"/>
                </a:ext>
              </a:extLst>
            </p:cNvPr>
            <p:cNvCxnSpPr>
              <a:cxnSpLocks/>
            </p:cNvCxnSpPr>
            <p:nvPr/>
          </p:nvCxnSpPr>
          <p:spPr>
            <a:xfrm>
              <a:off x="4429118" y="4888230"/>
              <a:ext cx="6477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47582082-92DC-18EF-D540-463D450CCE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3236" y="4888230"/>
              <a:ext cx="6477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E0F112B-15D3-50D6-0812-7254A975D9BF}"/>
                </a:ext>
              </a:extLst>
            </p:cNvPr>
            <p:cNvSpPr txBox="1"/>
            <p:nvPr/>
          </p:nvSpPr>
          <p:spPr>
            <a:xfrm>
              <a:off x="3519001" y="4665350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1EAB9168-9C91-A5E7-2E18-5497472CC795}"/>
              </a:ext>
            </a:extLst>
          </p:cNvPr>
          <p:cNvSpPr txBox="1"/>
          <p:nvPr/>
        </p:nvSpPr>
        <p:spPr>
          <a:xfrm>
            <a:off x="906255" y="4791275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距离：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2D763D09-353B-01FB-528D-CC8EE014C053}"/>
              </a:ext>
            </a:extLst>
          </p:cNvPr>
          <p:cNvGrpSpPr/>
          <p:nvPr/>
        </p:nvGrpSpPr>
        <p:grpSpPr>
          <a:xfrm>
            <a:off x="2454756" y="4560443"/>
            <a:ext cx="8427883" cy="2000707"/>
            <a:chOff x="2454756" y="4560443"/>
            <a:chExt cx="8427883" cy="2000707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DD3AC440-0E3F-53F1-6400-5C748ECF1B6B}"/>
                </a:ext>
              </a:extLst>
            </p:cNvPr>
            <p:cNvGrpSpPr/>
            <p:nvPr/>
          </p:nvGrpSpPr>
          <p:grpSpPr>
            <a:xfrm>
              <a:off x="2454756" y="4560443"/>
              <a:ext cx="2083582" cy="1146556"/>
              <a:chOff x="2993236" y="4042014"/>
              <a:chExt cx="2083582" cy="1146556"/>
            </a:xfrm>
          </p:grpSpPr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6F7A65D4-CCB1-8903-CFE3-C091BA34298A}"/>
                  </a:ext>
                </a:extLst>
              </p:cNvPr>
              <p:cNvCxnSpPr/>
              <p:nvPr/>
            </p:nvCxnSpPr>
            <p:spPr>
              <a:xfrm>
                <a:off x="2993236" y="4648506"/>
                <a:ext cx="208358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FA8286D2-F80E-DDE2-C660-906F0F4CF7C8}"/>
                  </a:ext>
                </a:extLst>
              </p:cNvPr>
              <p:cNvSpPr txBox="1"/>
              <p:nvPr/>
            </p:nvSpPr>
            <p:spPr>
              <a:xfrm>
                <a:off x="3519001" y="4042014"/>
                <a:ext cx="1032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两步</a:t>
                </a: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B75BE7B2-3652-B44B-6A7F-2CC9C20D8E78}"/>
                  </a:ext>
                </a:extLst>
              </p:cNvPr>
              <p:cNvCxnSpPr/>
              <p:nvPr/>
            </p:nvCxnSpPr>
            <p:spPr>
              <a:xfrm flipV="1">
                <a:off x="2993236" y="4502141"/>
                <a:ext cx="0" cy="1463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805D9EDB-F202-2470-CA9F-785DB04BE718}"/>
                  </a:ext>
                </a:extLst>
              </p:cNvPr>
              <p:cNvCxnSpPr/>
              <p:nvPr/>
            </p:nvCxnSpPr>
            <p:spPr>
              <a:xfrm flipV="1">
                <a:off x="5076818" y="4502141"/>
                <a:ext cx="0" cy="1463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59BA9814-D1C3-EBE6-B73D-2E22090A1E8C}"/>
                  </a:ext>
                </a:extLst>
              </p:cNvPr>
              <p:cNvCxnSpPr/>
              <p:nvPr/>
            </p:nvCxnSpPr>
            <p:spPr>
              <a:xfrm>
                <a:off x="2993236" y="4739640"/>
                <a:ext cx="0" cy="29718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C60EB5E4-78AF-8BAA-91BE-7F95F62F21D6}"/>
                  </a:ext>
                </a:extLst>
              </p:cNvPr>
              <p:cNvCxnSpPr/>
              <p:nvPr/>
            </p:nvCxnSpPr>
            <p:spPr>
              <a:xfrm>
                <a:off x="5076818" y="4739640"/>
                <a:ext cx="0" cy="29718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箭头连接符 40">
                <a:extLst>
                  <a:ext uri="{FF2B5EF4-FFF2-40B4-BE49-F238E27FC236}">
                    <a16:creationId xmlns:a16="http://schemas.microsoft.com/office/drawing/2014/main" id="{611E3E42-CA62-74B5-9B25-47456F2BA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9118" y="4888230"/>
                <a:ext cx="6477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箭头连接符 41">
                <a:extLst>
                  <a:ext uri="{FF2B5EF4-FFF2-40B4-BE49-F238E27FC236}">
                    <a16:creationId xmlns:a16="http://schemas.microsoft.com/office/drawing/2014/main" id="{CCDFEE68-237E-F491-5579-14CCE7F2C4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93236" y="4888230"/>
                <a:ext cx="6477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ABF5E2B0-BDE8-A958-4D44-A6354AFF6FDD}"/>
                  </a:ext>
                </a:extLst>
              </p:cNvPr>
              <p:cNvSpPr txBox="1"/>
              <p:nvPr/>
            </p:nvSpPr>
            <p:spPr>
              <a:xfrm>
                <a:off x="3519001" y="4665350"/>
                <a:ext cx="1032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米</a:t>
                </a: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DE09EB65-D353-796B-ECC5-50F18D7B198A}"/>
                </a:ext>
              </a:extLst>
            </p:cNvPr>
            <p:cNvGrpSpPr/>
            <p:nvPr/>
          </p:nvGrpSpPr>
          <p:grpSpPr>
            <a:xfrm>
              <a:off x="4538338" y="4560443"/>
              <a:ext cx="2083582" cy="1146556"/>
              <a:chOff x="2993236" y="4042014"/>
              <a:chExt cx="2083582" cy="1146556"/>
            </a:xfrm>
          </p:grpSpPr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3EE35020-3F3D-8BD2-14CB-67602B804666}"/>
                  </a:ext>
                </a:extLst>
              </p:cNvPr>
              <p:cNvCxnSpPr/>
              <p:nvPr/>
            </p:nvCxnSpPr>
            <p:spPr>
              <a:xfrm>
                <a:off x="2993236" y="4648506"/>
                <a:ext cx="208358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C67A5992-3E97-6E6F-5972-446295B8CCC6}"/>
                  </a:ext>
                </a:extLst>
              </p:cNvPr>
              <p:cNvSpPr txBox="1"/>
              <p:nvPr/>
            </p:nvSpPr>
            <p:spPr>
              <a:xfrm>
                <a:off x="3519001" y="4042014"/>
                <a:ext cx="1032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两步</a:t>
                </a:r>
              </a:p>
            </p:txBody>
          </p: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88D75691-A772-2032-790A-231D1E9590DD}"/>
                  </a:ext>
                </a:extLst>
              </p:cNvPr>
              <p:cNvCxnSpPr/>
              <p:nvPr/>
            </p:nvCxnSpPr>
            <p:spPr>
              <a:xfrm flipV="1">
                <a:off x="2993236" y="4502141"/>
                <a:ext cx="0" cy="1463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144D9BAB-D67D-1AB0-5810-6E332592CED0}"/>
                  </a:ext>
                </a:extLst>
              </p:cNvPr>
              <p:cNvCxnSpPr/>
              <p:nvPr/>
            </p:nvCxnSpPr>
            <p:spPr>
              <a:xfrm flipV="1">
                <a:off x="5076818" y="4502141"/>
                <a:ext cx="0" cy="1463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3A4F1D22-8C85-6BFD-2BE3-32773B64157B}"/>
                  </a:ext>
                </a:extLst>
              </p:cNvPr>
              <p:cNvCxnSpPr/>
              <p:nvPr/>
            </p:nvCxnSpPr>
            <p:spPr>
              <a:xfrm>
                <a:off x="2993236" y="4739640"/>
                <a:ext cx="0" cy="29718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E7D662E0-03E0-50F4-CE0A-3D0919633C24}"/>
                  </a:ext>
                </a:extLst>
              </p:cNvPr>
              <p:cNvCxnSpPr/>
              <p:nvPr/>
            </p:nvCxnSpPr>
            <p:spPr>
              <a:xfrm>
                <a:off x="5076818" y="4739640"/>
                <a:ext cx="0" cy="29718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箭头连接符 50">
                <a:extLst>
                  <a:ext uri="{FF2B5EF4-FFF2-40B4-BE49-F238E27FC236}">
                    <a16:creationId xmlns:a16="http://schemas.microsoft.com/office/drawing/2014/main" id="{20F03D97-0D76-91AB-E98E-C72B82F806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9118" y="4888230"/>
                <a:ext cx="6477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E54E8C81-CD1C-5053-4E0E-B68E70CE57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93236" y="4888230"/>
                <a:ext cx="6477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F7F6B666-6A45-62A2-FD92-17C35C625BEC}"/>
                  </a:ext>
                </a:extLst>
              </p:cNvPr>
              <p:cNvSpPr txBox="1"/>
              <p:nvPr/>
            </p:nvSpPr>
            <p:spPr>
              <a:xfrm>
                <a:off x="3519001" y="4665350"/>
                <a:ext cx="1032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米</a:t>
                </a:r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038DF1CB-D610-4F8B-632C-46227BD3D007}"/>
                </a:ext>
              </a:extLst>
            </p:cNvPr>
            <p:cNvGrpSpPr/>
            <p:nvPr/>
          </p:nvGrpSpPr>
          <p:grpSpPr>
            <a:xfrm>
              <a:off x="8799053" y="4560443"/>
              <a:ext cx="2083582" cy="1146556"/>
              <a:chOff x="2993236" y="4042014"/>
              <a:chExt cx="2083582" cy="1146556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A2ADA2E0-B6E8-8054-6BD2-C5E3E0F7267B}"/>
                  </a:ext>
                </a:extLst>
              </p:cNvPr>
              <p:cNvCxnSpPr/>
              <p:nvPr/>
            </p:nvCxnSpPr>
            <p:spPr>
              <a:xfrm>
                <a:off x="2993236" y="4648506"/>
                <a:ext cx="208358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05A67EA5-4B46-F601-AF2A-95D810B39DE1}"/>
                  </a:ext>
                </a:extLst>
              </p:cNvPr>
              <p:cNvSpPr txBox="1"/>
              <p:nvPr/>
            </p:nvSpPr>
            <p:spPr>
              <a:xfrm>
                <a:off x="3519001" y="4042014"/>
                <a:ext cx="1032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两步</a:t>
                </a:r>
              </a:p>
            </p:txBody>
          </p: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1EC84DE0-6680-8AAD-5BEB-0008D7A56ACF}"/>
                  </a:ext>
                </a:extLst>
              </p:cNvPr>
              <p:cNvCxnSpPr/>
              <p:nvPr/>
            </p:nvCxnSpPr>
            <p:spPr>
              <a:xfrm flipV="1">
                <a:off x="2993236" y="4502141"/>
                <a:ext cx="0" cy="1463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1EB98D2D-52DA-FB70-199D-28FB72ECED77}"/>
                  </a:ext>
                </a:extLst>
              </p:cNvPr>
              <p:cNvCxnSpPr/>
              <p:nvPr/>
            </p:nvCxnSpPr>
            <p:spPr>
              <a:xfrm flipV="1">
                <a:off x="5076818" y="4502141"/>
                <a:ext cx="0" cy="14636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A634076E-BBB7-9FAA-88E0-85A80D62AF42}"/>
                  </a:ext>
                </a:extLst>
              </p:cNvPr>
              <p:cNvCxnSpPr/>
              <p:nvPr/>
            </p:nvCxnSpPr>
            <p:spPr>
              <a:xfrm>
                <a:off x="2993236" y="4739640"/>
                <a:ext cx="0" cy="29718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E3BE4A47-1912-8C54-B5AB-445512AF282F}"/>
                  </a:ext>
                </a:extLst>
              </p:cNvPr>
              <p:cNvCxnSpPr/>
              <p:nvPr/>
            </p:nvCxnSpPr>
            <p:spPr>
              <a:xfrm>
                <a:off x="5076818" y="4739640"/>
                <a:ext cx="0" cy="29718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箭头连接符 60">
                <a:extLst>
                  <a:ext uri="{FF2B5EF4-FFF2-40B4-BE49-F238E27FC236}">
                    <a16:creationId xmlns:a16="http://schemas.microsoft.com/office/drawing/2014/main" id="{DF9CEFB2-08C1-2F2C-C230-BAA5269C5D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29118" y="4888230"/>
                <a:ext cx="6477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箭头连接符 61">
                <a:extLst>
                  <a:ext uri="{FF2B5EF4-FFF2-40B4-BE49-F238E27FC236}">
                    <a16:creationId xmlns:a16="http://schemas.microsoft.com/office/drawing/2014/main" id="{C5794734-AB2F-2E18-FAB4-639C85362E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93236" y="4888230"/>
                <a:ext cx="6477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F1D90586-9F14-5B03-DD05-B8CDB4D58EE0}"/>
                  </a:ext>
                </a:extLst>
              </p:cNvPr>
              <p:cNvSpPr txBox="1"/>
              <p:nvPr/>
            </p:nvSpPr>
            <p:spPr>
              <a:xfrm>
                <a:off x="3519001" y="4665350"/>
                <a:ext cx="10320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米</a:t>
                </a:r>
              </a:p>
            </p:txBody>
          </p:sp>
        </p:grp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8D05C65-A3A7-A628-7A4C-18B824B9656D}"/>
                </a:ext>
              </a:extLst>
            </p:cNvPr>
            <p:cNvSpPr txBox="1"/>
            <p:nvPr/>
          </p:nvSpPr>
          <p:spPr>
            <a:xfrm>
              <a:off x="7113067" y="4757841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latin typeface="黑体" panose="02010609060101010101" pitchFamily="49" charset="-122"/>
                  <a:ea typeface="黑体" panose="02010609060101010101" pitchFamily="49" charset="-122"/>
                </a:rPr>
                <a:t>……</a:t>
              </a:r>
              <a:endPara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5" name="左大括号 64">
              <a:extLst>
                <a:ext uri="{FF2B5EF4-FFF2-40B4-BE49-F238E27FC236}">
                  <a16:creationId xmlns:a16="http://schemas.microsoft.com/office/drawing/2014/main" id="{AA6DC476-C251-5B94-D57A-94C840DDDC92}"/>
                </a:ext>
              </a:extLst>
            </p:cNvPr>
            <p:cNvSpPr/>
            <p:nvPr/>
          </p:nvSpPr>
          <p:spPr>
            <a:xfrm rot="16200000">
              <a:off x="6520109" y="1694127"/>
              <a:ext cx="297180" cy="8427881"/>
            </a:xfrm>
            <a:prstGeom prst="leftBrace">
              <a:avLst>
                <a:gd name="adj1" fmla="val 24019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6DE81895-640D-2D57-75B3-11563E3AF229}"/>
                </a:ext>
              </a:extLst>
            </p:cNvPr>
            <p:cNvSpPr txBox="1"/>
            <p:nvPr/>
          </p:nvSpPr>
          <p:spPr>
            <a:xfrm>
              <a:off x="5921602" y="6037930"/>
              <a:ext cx="14941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500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个</a:t>
              </a:r>
            </a:p>
          </p:txBody>
        </p:sp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id="{158C4071-8AFA-5804-C45C-2F1922A4B6FB}"/>
              </a:ext>
            </a:extLst>
          </p:cNvPr>
          <p:cNvSpPr/>
          <p:nvPr/>
        </p:nvSpPr>
        <p:spPr>
          <a:xfrm>
            <a:off x="7451387" y="1429966"/>
            <a:ext cx="2783548" cy="622570"/>
          </a:xfrm>
          <a:prstGeom prst="rect">
            <a:avLst/>
          </a:prstGeom>
          <a:noFill/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FD14A0A4-5DFF-60D3-F684-23C26250E4BF}"/>
              </a:ext>
            </a:extLst>
          </p:cNvPr>
          <p:cNvCxnSpPr/>
          <p:nvPr/>
        </p:nvCxnSpPr>
        <p:spPr>
          <a:xfrm>
            <a:off x="2980521" y="2587559"/>
            <a:ext cx="7525351" cy="0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6DEFDF32-CD25-76D6-6528-F1B9EE51563D}"/>
              </a:ext>
            </a:extLst>
          </p:cNvPr>
          <p:cNvSpPr txBox="1"/>
          <p:nvPr/>
        </p:nvSpPr>
        <p:spPr>
          <a:xfrm>
            <a:off x="3728311" y="2583376"/>
            <a:ext cx="1727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500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米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E9117A0B-6BEE-1847-C5EB-6419F6DD5A1E}"/>
              </a:ext>
            </a:extLst>
          </p:cNvPr>
          <p:cNvSpPr txBox="1"/>
          <p:nvPr/>
        </p:nvSpPr>
        <p:spPr>
          <a:xfrm>
            <a:off x="3167933" y="537985"/>
            <a:ext cx="55869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方法一：以步长为标准。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30" grpId="0"/>
      <p:bldP spid="68" grpId="0" animBg="1"/>
      <p:bldP spid="72" grpId="0"/>
      <p:bldP spid="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E32610B5-A4A9-5C25-D32F-E8F8E1C87744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6459608-F3C0-3993-F73A-58986DB23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9669" y="1629286"/>
            <a:ext cx="1354648" cy="1354648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93A7C9D0-AEA1-9712-CD76-34E8E88E96DB}"/>
              </a:ext>
            </a:extLst>
          </p:cNvPr>
          <p:cNvSpPr/>
          <p:nvPr/>
        </p:nvSpPr>
        <p:spPr>
          <a:xfrm>
            <a:off x="1614792" y="1629286"/>
            <a:ext cx="7768230" cy="1354648"/>
          </a:xfrm>
          <a:prstGeom prst="wedgeRoundRectCallout">
            <a:avLst>
              <a:gd name="adj1" fmla="val 55751"/>
              <a:gd name="adj2" fmla="val 3017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我一分钟大约走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70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米，从家到学校需要走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分钟左右，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70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700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48978C8-B5F1-E607-F3A5-AA433E3112C6}"/>
              </a:ext>
            </a:extLst>
          </p:cNvPr>
          <p:cNvSpPr/>
          <p:nvPr/>
        </p:nvSpPr>
        <p:spPr>
          <a:xfrm>
            <a:off x="2101175" y="1713224"/>
            <a:ext cx="3404680" cy="601959"/>
          </a:xfrm>
          <a:prstGeom prst="rect">
            <a:avLst/>
          </a:prstGeom>
          <a:noFill/>
          <a:ln w="19050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4338DB-116A-A955-0E2C-10B06BF844D4}"/>
              </a:ext>
            </a:extLst>
          </p:cNvPr>
          <p:cNvSpPr txBox="1"/>
          <p:nvPr/>
        </p:nvSpPr>
        <p:spPr>
          <a:xfrm>
            <a:off x="906255" y="353452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标准：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0CB04F4-F496-FA94-9E91-B8FF5E3DB6FD}"/>
              </a:ext>
            </a:extLst>
          </p:cNvPr>
          <p:cNvGrpSpPr/>
          <p:nvPr/>
        </p:nvGrpSpPr>
        <p:grpSpPr>
          <a:xfrm>
            <a:off x="1943387" y="3278566"/>
            <a:ext cx="1215575" cy="1395134"/>
            <a:chOff x="1943387" y="3307750"/>
            <a:chExt cx="1215575" cy="1395134"/>
          </a:xfrm>
        </p:grpSpPr>
        <p:sp>
          <p:nvSpPr>
            <p:cNvPr id="49" name="左中括号 48">
              <a:extLst>
                <a:ext uri="{FF2B5EF4-FFF2-40B4-BE49-F238E27FC236}">
                  <a16:creationId xmlns:a16="http://schemas.microsoft.com/office/drawing/2014/main" id="{3C7C0034-082C-315F-3F77-301688801C24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A147A5BC-B1C5-2761-1BDB-F42F0400A15A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8C72CF58-DF15-EACF-81AD-DA0F388C528D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8988C5E0-C6D6-02C7-1F82-C3E9153064FB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0CF6C026-80E3-0521-2361-A73E47FCEDE4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E5FD128E-0044-8E67-4627-92D996843163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BCFB4B44-6141-19CF-07C7-6B112EB68CBD}"/>
              </a:ext>
            </a:extLst>
          </p:cNvPr>
          <p:cNvCxnSpPr>
            <a:cxnSpLocks/>
          </p:cNvCxnSpPr>
          <p:nvPr/>
        </p:nvCxnSpPr>
        <p:spPr>
          <a:xfrm>
            <a:off x="1775830" y="2879389"/>
            <a:ext cx="2056868" cy="0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3BDD6C49-73AF-2130-67EA-F110A6E4587D}"/>
              </a:ext>
            </a:extLst>
          </p:cNvPr>
          <p:cNvSpPr txBox="1"/>
          <p:nvPr/>
        </p:nvSpPr>
        <p:spPr>
          <a:xfrm>
            <a:off x="906255" y="5072531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距离：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93F7330-0229-8C84-4ED1-7F0B45DD74B2}"/>
              </a:ext>
            </a:extLst>
          </p:cNvPr>
          <p:cNvGrpSpPr/>
          <p:nvPr/>
        </p:nvGrpSpPr>
        <p:grpSpPr>
          <a:xfrm>
            <a:off x="1943387" y="4816570"/>
            <a:ext cx="1215575" cy="1395134"/>
            <a:chOff x="1943387" y="3307750"/>
            <a:chExt cx="1215575" cy="1395134"/>
          </a:xfrm>
        </p:grpSpPr>
        <p:sp>
          <p:nvSpPr>
            <p:cNvPr id="61" name="左中括号 60">
              <a:extLst>
                <a:ext uri="{FF2B5EF4-FFF2-40B4-BE49-F238E27FC236}">
                  <a16:creationId xmlns:a16="http://schemas.microsoft.com/office/drawing/2014/main" id="{BDCA4AC7-9BA7-682B-DD88-CFCBB75CF376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F5EB999-1046-1B75-7479-46D495D7B30B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4FDEB1F6-9B4A-08EF-673B-68052D4BFDBA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E82E0778-A70A-D161-A2AB-F387B34FCA1E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5B33DE60-2187-384D-8896-691359AED32A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BE90F446-3CBF-FFC9-C00C-AF080DF3A336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70DAB2D3-D61F-7DCC-CA84-CDCC32AAC021}"/>
              </a:ext>
            </a:extLst>
          </p:cNvPr>
          <p:cNvGrpSpPr/>
          <p:nvPr/>
        </p:nvGrpSpPr>
        <p:grpSpPr>
          <a:xfrm>
            <a:off x="2843389" y="4816570"/>
            <a:ext cx="1215575" cy="1395134"/>
            <a:chOff x="1943387" y="3307750"/>
            <a:chExt cx="1215575" cy="1395134"/>
          </a:xfrm>
        </p:grpSpPr>
        <p:sp>
          <p:nvSpPr>
            <p:cNvPr id="68" name="左中括号 67">
              <a:extLst>
                <a:ext uri="{FF2B5EF4-FFF2-40B4-BE49-F238E27FC236}">
                  <a16:creationId xmlns:a16="http://schemas.microsoft.com/office/drawing/2014/main" id="{FED5E97E-35F6-77EA-58DD-2C10A6F2FF91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FF1E1F85-BF6D-96BF-2593-5EB32C6C6DD2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2B7B4A46-4AB4-29AD-634D-6C0BDED6C0DD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86F97BAC-E4D6-6B87-EF92-A67D57B7888A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箭头连接符 71">
              <a:extLst>
                <a:ext uri="{FF2B5EF4-FFF2-40B4-BE49-F238E27FC236}">
                  <a16:creationId xmlns:a16="http://schemas.microsoft.com/office/drawing/2014/main" id="{024A39C3-8F19-D0CF-E06B-7A08C66D0B8A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3B8BB6ED-0A80-3EB4-794F-B535B063AE59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918C325C-0E31-92C5-FA39-AA6759B03C35}"/>
              </a:ext>
            </a:extLst>
          </p:cNvPr>
          <p:cNvGrpSpPr/>
          <p:nvPr/>
        </p:nvGrpSpPr>
        <p:grpSpPr>
          <a:xfrm>
            <a:off x="3746094" y="4816570"/>
            <a:ext cx="1215575" cy="1395134"/>
            <a:chOff x="1943387" y="3307750"/>
            <a:chExt cx="1215575" cy="1395134"/>
          </a:xfrm>
        </p:grpSpPr>
        <p:sp>
          <p:nvSpPr>
            <p:cNvPr id="75" name="左中括号 74">
              <a:extLst>
                <a:ext uri="{FF2B5EF4-FFF2-40B4-BE49-F238E27FC236}">
                  <a16:creationId xmlns:a16="http://schemas.microsoft.com/office/drawing/2014/main" id="{09BE947C-D0EB-A830-048F-07B44F898651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A19B8AB2-7EA3-DF13-7153-AB1003DAFA77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id="{AB6C3B48-85E9-7DE7-54B9-92031A190E00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76E88A74-DA85-C64C-BD89-6EBD8DB44B90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78">
              <a:extLst>
                <a:ext uri="{FF2B5EF4-FFF2-40B4-BE49-F238E27FC236}">
                  <a16:creationId xmlns:a16="http://schemas.microsoft.com/office/drawing/2014/main" id="{C273BD75-7204-CF78-5A70-CAAE27D9A4F4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57F700BC-62FC-D3A5-FA8A-E46C9804D2E9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89BBC7A2-086C-5D42-1992-F54C787A5902}"/>
              </a:ext>
            </a:extLst>
          </p:cNvPr>
          <p:cNvGrpSpPr/>
          <p:nvPr/>
        </p:nvGrpSpPr>
        <p:grpSpPr>
          <a:xfrm>
            <a:off x="4646094" y="4816570"/>
            <a:ext cx="1215575" cy="1395134"/>
            <a:chOff x="1943387" y="3307750"/>
            <a:chExt cx="1215575" cy="1395134"/>
          </a:xfrm>
        </p:grpSpPr>
        <p:sp>
          <p:nvSpPr>
            <p:cNvPr id="82" name="左中括号 81">
              <a:extLst>
                <a:ext uri="{FF2B5EF4-FFF2-40B4-BE49-F238E27FC236}">
                  <a16:creationId xmlns:a16="http://schemas.microsoft.com/office/drawing/2014/main" id="{A1229A0A-3822-8F58-1147-E5E1B0C0039C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86F1BDF9-35DB-9277-EE7D-F16924C3A8C5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8A2F38B2-4A73-4297-EF0F-43D7C37830EB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D52B956B-9A19-11BC-25D1-5FABA2F34DE9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393B87F6-F4BE-D1C3-86ED-C5458B287100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1A7FE950-6F23-F77B-217D-8C8B9914B9E3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72D41078-847E-A0F0-92C8-94FEAE26B921}"/>
              </a:ext>
            </a:extLst>
          </p:cNvPr>
          <p:cNvGrpSpPr/>
          <p:nvPr/>
        </p:nvGrpSpPr>
        <p:grpSpPr>
          <a:xfrm>
            <a:off x="5546093" y="4816570"/>
            <a:ext cx="1215575" cy="1395134"/>
            <a:chOff x="1943387" y="3307750"/>
            <a:chExt cx="1215575" cy="1395134"/>
          </a:xfrm>
        </p:grpSpPr>
        <p:sp>
          <p:nvSpPr>
            <p:cNvPr id="89" name="左中括号 88">
              <a:extLst>
                <a:ext uri="{FF2B5EF4-FFF2-40B4-BE49-F238E27FC236}">
                  <a16:creationId xmlns:a16="http://schemas.microsoft.com/office/drawing/2014/main" id="{C47B4922-1B40-71D0-C7C1-5521F94410ED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34CAC56E-12D9-4FF6-F011-7C5FE05A8D59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DFE7583F-646B-8F61-CBCF-7019075A2DDE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id="{29E2CEE3-E2FC-BEB4-2AA9-A6DD2E097C02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箭头连接符 92">
              <a:extLst>
                <a:ext uri="{FF2B5EF4-FFF2-40B4-BE49-F238E27FC236}">
                  <a16:creationId xmlns:a16="http://schemas.microsoft.com/office/drawing/2014/main" id="{FC45397D-6EFD-FE04-1F7F-77FECA5FFE60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97C3E7C9-556C-4D3E-00FC-D546A6EA92BF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43C95E41-2EF9-8081-35CF-0D8B21D7C340}"/>
              </a:ext>
            </a:extLst>
          </p:cNvPr>
          <p:cNvGrpSpPr/>
          <p:nvPr/>
        </p:nvGrpSpPr>
        <p:grpSpPr>
          <a:xfrm>
            <a:off x="6446090" y="4816570"/>
            <a:ext cx="1215575" cy="1395134"/>
            <a:chOff x="1943387" y="3307750"/>
            <a:chExt cx="1215575" cy="1395134"/>
          </a:xfrm>
        </p:grpSpPr>
        <p:sp>
          <p:nvSpPr>
            <p:cNvPr id="96" name="左中括号 95">
              <a:extLst>
                <a:ext uri="{FF2B5EF4-FFF2-40B4-BE49-F238E27FC236}">
                  <a16:creationId xmlns:a16="http://schemas.microsoft.com/office/drawing/2014/main" id="{7E74DB6B-5ABF-97E1-0ED4-E370419C7156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1A3699B1-D28B-A5CD-DA25-257A289F8028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98" name="直接连接符 97">
              <a:extLst>
                <a:ext uri="{FF2B5EF4-FFF2-40B4-BE49-F238E27FC236}">
                  <a16:creationId xmlns:a16="http://schemas.microsoft.com/office/drawing/2014/main" id="{495669BA-4886-5E5A-2EFA-98236EB28BBE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3E3F4816-784B-3144-24CF-7C93C6FE5876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箭头连接符 99">
              <a:extLst>
                <a:ext uri="{FF2B5EF4-FFF2-40B4-BE49-F238E27FC236}">
                  <a16:creationId xmlns:a16="http://schemas.microsoft.com/office/drawing/2014/main" id="{D88822C5-A8A6-0692-283D-C90A545BA97F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7D1F5DAF-0211-B46B-2059-23B48AFDECEB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BCF555C3-B3C5-8703-F84A-44C1CAB9D0EB}"/>
              </a:ext>
            </a:extLst>
          </p:cNvPr>
          <p:cNvGrpSpPr/>
          <p:nvPr/>
        </p:nvGrpSpPr>
        <p:grpSpPr>
          <a:xfrm>
            <a:off x="7346084" y="4816570"/>
            <a:ext cx="1215575" cy="1395134"/>
            <a:chOff x="1943387" y="3307750"/>
            <a:chExt cx="1215575" cy="1395134"/>
          </a:xfrm>
        </p:grpSpPr>
        <p:sp>
          <p:nvSpPr>
            <p:cNvPr id="103" name="左中括号 102">
              <a:extLst>
                <a:ext uri="{FF2B5EF4-FFF2-40B4-BE49-F238E27FC236}">
                  <a16:creationId xmlns:a16="http://schemas.microsoft.com/office/drawing/2014/main" id="{27479315-0140-F9C6-7E2C-04947B679C26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51E7D9E7-1D04-C577-DCD6-F963E74CA5AE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105" name="直接连接符 104">
              <a:extLst>
                <a:ext uri="{FF2B5EF4-FFF2-40B4-BE49-F238E27FC236}">
                  <a16:creationId xmlns:a16="http://schemas.microsoft.com/office/drawing/2014/main" id="{BC3509E5-682E-EEFD-ED78-77329CEEF733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>
              <a:extLst>
                <a:ext uri="{FF2B5EF4-FFF2-40B4-BE49-F238E27FC236}">
                  <a16:creationId xmlns:a16="http://schemas.microsoft.com/office/drawing/2014/main" id="{CDB92EA1-1EC0-716E-0ED7-86606CC08A00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箭头连接符 106">
              <a:extLst>
                <a:ext uri="{FF2B5EF4-FFF2-40B4-BE49-F238E27FC236}">
                  <a16:creationId xmlns:a16="http://schemas.microsoft.com/office/drawing/2014/main" id="{FCE8D9D5-BDFD-DFEF-C965-5D58D48A5DC2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E17C791D-B9DA-4233-5A49-F529393BE8C8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DFE560C1-21E8-37F2-416C-CC75DEB48B13}"/>
              </a:ext>
            </a:extLst>
          </p:cNvPr>
          <p:cNvGrpSpPr/>
          <p:nvPr/>
        </p:nvGrpSpPr>
        <p:grpSpPr>
          <a:xfrm>
            <a:off x="8246081" y="4816570"/>
            <a:ext cx="1215575" cy="1395134"/>
            <a:chOff x="1943387" y="3307750"/>
            <a:chExt cx="1215575" cy="1395134"/>
          </a:xfrm>
        </p:grpSpPr>
        <p:sp>
          <p:nvSpPr>
            <p:cNvPr id="110" name="左中括号 109">
              <a:extLst>
                <a:ext uri="{FF2B5EF4-FFF2-40B4-BE49-F238E27FC236}">
                  <a16:creationId xmlns:a16="http://schemas.microsoft.com/office/drawing/2014/main" id="{140D0B5C-3CB9-14B1-BF22-EBB7DC37EB54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83B585BB-B0A5-FE24-4D2B-53D2CFEB40DB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59FF4437-BB53-4CE1-3EBA-C1014C684BD0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>
              <a:extLst>
                <a:ext uri="{FF2B5EF4-FFF2-40B4-BE49-F238E27FC236}">
                  <a16:creationId xmlns:a16="http://schemas.microsoft.com/office/drawing/2014/main" id="{221D0FE7-10D4-73E8-CCD9-D57C1D566704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箭头连接符 113">
              <a:extLst>
                <a:ext uri="{FF2B5EF4-FFF2-40B4-BE49-F238E27FC236}">
                  <a16:creationId xmlns:a16="http://schemas.microsoft.com/office/drawing/2014/main" id="{6C6827DB-C0AB-0F43-E4E2-553DFACC35F7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8E18B364-7BE2-B83F-A2F7-DA9711803DA2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3E72F905-3125-5C87-2264-495F2A2AA546}"/>
              </a:ext>
            </a:extLst>
          </p:cNvPr>
          <p:cNvGrpSpPr/>
          <p:nvPr/>
        </p:nvGrpSpPr>
        <p:grpSpPr>
          <a:xfrm>
            <a:off x="9146070" y="4816570"/>
            <a:ext cx="1215575" cy="1395134"/>
            <a:chOff x="1943387" y="3307750"/>
            <a:chExt cx="1215575" cy="1395134"/>
          </a:xfrm>
        </p:grpSpPr>
        <p:sp>
          <p:nvSpPr>
            <p:cNvPr id="117" name="左中括号 116">
              <a:extLst>
                <a:ext uri="{FF2B5EF4-FFF2-40B4-BE49-F238E27FC236}">
                  <a16:creationId xmlns:a16="http://schemas.microsoft.com/office/drawing/2014/main" id="{F74B272C-3AAF-B2BA-2839-250158082157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364D1538-A546-E93D-0623-7550D7DAC9B1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119" name="直接连接符 118">
              <a:extLst>
                <a:ext uri="{FF2B5EF4-FFF2-40B4-BE49-F238E27FC236}">
                  <a16:creationId xmlns:a16="http://schemas.microsoft.com/office/drawing/2014/main" id="{4DA66AD1-6CA5-D4CD-85BE-F99EA0DDDF16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A27D1B92-1521-657B-E840-6D673F894A16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箭头连接符 120">
              <a:extLst>
                <a:ext uri="{FF2B5EF4-FFF2-40B4-BE49-F238E27FC236}">
                  <a16:creationId xmlns:a16="http://schemas.microsoft.com/office/drawing/2014/main" id="{A64EA618-4DA0-6075-4CE4-D9F89D3F8250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1B1384FF-C97D-7C43-D97C-CE06C3FA92AE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03603246-E9C1-5705-1426-D6EBB8C7CDFF}"/>
              </a:ext>
            </a:extLst>
          </p:cNvPr>
          <p:cNvGrpSpPr/>
          <p:nvPr/>
        </p:nvGrpSpPr>
        <p:grpSpPr>
          <a:xfrm>
            <a:off x="10044234" y="4816570"/>
            <a:ext cx="1215575" cy="1395134"/>
            <a:chOff x="1943387" y="3307750"/>
            <a:chExt cx="1215575" cy="1395134"/>
          </a:xfrm>
        </p:grpSpPr>
        <p:sp>
          <p:nvSpPr>
            <p:cNvPr id="124" name="左中括号 123">
              <a:extLst>
                <a:ext uri="{FF2B5EF4-FFF2-40B4-BE49-F238E27FC236}">
                  <a16:creationId xmlns:a16="http://schemas.microsoft.com/office/drawing/2014/main" id="{3EF36ECC-F175-FA93-298E-32ED7E06B29E}"/>
                </a:ext>
              </a:extLst>
            </p:cNvPr>
            <p:cNvSpPr/>
            <p:nvPr/>
          </p:nvSpPr>
          <p:spPr>
            <a:xfrm rot="16200000">
              <a:off x="2488237" y="3469037"/>
              <a:ext cx="125876" cy="90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987542E2-05AC-B725-A960-BAF40398C238}"/>
                </a:ext>
              </a:extLst>
            </p:cNvPr>
            <p:cNvSpPr txBox="1"/>
            <p:nvPr/>
          </p:nvSpPr>
          <p:spPr>
            <a:xfrm>
              <a:off x="1943387" y="3307750"/>
              <a:ext cx="1215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分钟</a:t>
              </a:r>
            </a:p>
          </p:txBody>
        </p:sp>
        <p:cxnSp>
          <p:nvCxnSpPr>
            <p:cNvPr id="126" name="直接连接符 125">
              <a:extLst>
                <a:ext uri="{FF2B5EF4-FFF2-40B4-BE49-F238E27FC236}">
                  <a16:creationId xmlns:a16="http://schemas.microsoft.com/office/drawing/2014/main" id="{794828B7-041B-D168-6FFF-884A62A9B488}"/>
                </a:ext>
              </a:extLst>
            </p:cNvPr>
            <p:cNvCxnSpPr/>
            <p:nvPr/>
          </p:nvCxnSpPr>
          <p:spPr>
            <a:xfrm>
              <a:off x="2101175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>
              <a:extLst>
                <a:ext uri="{FF2B5EF4-FFF2-40B4-BE49-F238E27FC236}">
                  <a16:creationId xmlns:a16="http://schemas.microsoft.com/office/drawing/2014/main" id="{70B5F5CE-96CF-163B-6DFC-2E3B25A19774}"/>
                </a:ext>
              </a:extLst>
            </p:cNvPr>
            <p:cNvCxnSpPr/>
            <p:nvPr/>
          </p:nvCxnSpPr>
          <p:spPr>
            <a:xfrm>
              <a:off x="3001176" y="4024545"/>
              <a:ext cx="0" cy="2971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箭头连接符 127">
              <a:extLst>
                <a:ext uri="{FF2B5EF4-FFF2-40B4-BE49-F238E27FC236}">
                  <a16:creationId xmlns:a16="http://schemas.microsoft.com/office/drawing/2014/main" id="{8FBB14E2-7205-E0EF-E49C-99475EAD38C7}"/>
                </a:ext>
              </a:extLst>
            </p:cNvPr>
            <p:cNvCxnSpPr/>
            <p:nvPr/>
          </p:nvCxnSpPr>
          <p:spPr>
            <a:xfrm>
              <a:off x="2101175" y="4173252"/>
              <a:ext cx="90000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A018D9CF-712A-6BE6-9A97-1F12615CC722}"/>
                </a:ext>
              </a:extLst>
            </p:cNvPr>
            <p:cNvSpPr txBox="1"/>
            <p:nvPr/>
          </p:nvSpPr>
          <p:spPr>
            <a:xfrm>
              <a:off x="2035148" y="4179664"/>
              <a:ext cx="1032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sp>
        <p:nvSpPr>
          <p:cNvPr id="130" name="文本框 129">
            <a:extLst>
              <a:ext uri="{FF2B5EF4-FFF2-40B4-BE49-F238E27FC236}">
                <a16:creationId xmlns:a16="http://schemas.microsoft.com/office/drawing/2014/main" id="{3241F3ED-816D-0EF4-4AB5-4504E6967B60}"/>
              </a:ext>
            </a:extLst>
          </p:cNvPr>
          <p:cNvSpPr txBox="1"/>
          <p:nvPr/>
        </p:nvSpPr>
        <p:spPr>
          <a:xfrm>
            <a:off x="6164150" y="2317088"/>
            <a:ext cx="17276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700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米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2C532570-2B8B-81AC-7D94-03A44175B767}"/>
              </a:ext>
            </a:extLst>
          </p:cNvPr>
          <p:cNvSpPr txBox="1"/>
          <p:nvPr/>
        </p:nvSpPr>
        <p:spPr>
          <a:xfrm>
            <a:off x="3167932" y="722810"/>
            <a:ext cx="74060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方法二：</a:t>
            </a:r>
            <a:r>
              <a:rPr lang="zh-CN" altLang="en-US" sz="3200" b="1" dirty="0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以单位时间走的路程为标准</a:t>
            </a:r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2" name="直接连接符 131">
            <a:extLst>
              <a:ext uri="{FF2B5EF4-FFF2-40B4-BE49-F238E27FC236}">
                <a16:creationId xmlns:a16="http://schemas.microsoft.com/office/drawing/2014/main" id="{5FD30953-9BD7-7D6A-22B9-EC47420AD33F}"/>
              </a:ext>
            </a:extLst>
          </p:cNvPr>
          <p:cNvCxnSpPr>
            <a:cxnSpLocks/>
          </p:cNvCxnSpPr>
          <p:nvPr/>
        </p:nvCxnSpPr>
        <p:spPr>
          <a:xfrm>
            <a:off x="8209397" y="2324912"/>
            <a:ext cx="1041607" cy="0"/>
          </a:xfrm>
          <a:prstGeom prst="line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59" grpId="0"/>
      <p:bldP spid="130" grpId="0"/>
      <p:bldP spid="1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E42683CA-6757-5DFF-BE33-1FEEC619CCFB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9374BA-103A-B41F-0F5E-6DBE682B8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340" y="1909465"/>
            <a:ext cx="1353600" cy="1353600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A1659BAC-C25D-34D9-98A4-5AD0E2FE5FC2}"/>
              </a:ext>
            </a:extLst>
          </p:cNvPr>
          <p:cNvSpPr/>
          <p:nvPr/>
        </p:nvSpPr>
        <p:spPr>
          <a:xfrm>
            <a:off x="2838613" y="1621712"/>
            <a:ext cx="7968817" cy="1442501"/>
          </a:xfrm>
          <a:prstGeom prst="wedgeRoundRectCallout">
            <a:avLst>
              <a:gd name="adj1" fmla="val -56758"/>
              <a:gd name="adj2" fmla="val 2421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我坐公交车上学，一共要坐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站，每站大约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米，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500 + 500 + 500=1500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（米）。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8805782-70EB-52A8-972C-9716B1DA391F}"/>
              </a:ext>
            </a:extLst>
          </p:cNvPr>
          <p:cNvCxnSpPr>
            <a:cxnSpLocks/>
          </p:cNvCxnSpPr>
          <p:nvPr/>
        </p:nvCxnSpPr>
        <p:spPr>
          <a:xfrm>
            <a:off x="8857566" y="2344367"/>
            <a:ext cx="1813677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340CD5A-21F9-D2C0-2114-D2C12E39183A}"/>
              </a:ext>
            </a:extLst>
          </p:cNvPr>
          <p:cNvCxnSpPr>
            <a:cxnSpLocks/>
          </p:cNvCxnSpPr>
          <p:nvPr/>
        </p:nvCxnSpPr>
        <p:spPr>
          <a:xfrm>
            <a:off x="2910280" y="2918299"/>
            <a:ext cx="1175337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FBF5D14A-F6F8-C2F9-6BBF-3E62FB87E387}"/>
              </a:ext>
            </a:extLst>
          </p:cNvPr>
          <p:cNvSpPr txBox="1"/>
          <p:nvPr/>
        </p:nvSpPr>
        <p:spPr>
          <a:xfrm>
            <a:off x="906255" y="397365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标准：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E64D47B-415A-C9B8-73B4-81FF26BD7678}"/>
              </a:ext>
            </a:extLst>
          </p:cNvPr>
          <p:cNvGrpSpPr/>
          <p:nvPr/>
        </p:nvGrpSpPr>
        <p:grpSpPr>
          <a:xfrm>
            <a:off x="2138786" y="3419467"/>
            <a:ext cx="2590933" cy="1138958"/>
            <a:chOff x="2138786" y="3404171"/>
            <a:chExt cx="2590933" cy="1138958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B8638E87-2C9B-3FC8-DDCE-EBDE0D9CD9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3878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822EDD6C-437A-2750-2E07-CC4B04C59264}"/>
                </a:ext>
              </a:extLst>
            </p:cNvPr>
            <p:cNvCxnSpPr/>
            <p:nvPr/>
          </p:nvCxnSpPr>
          <p:spPr>
            <a:xfrm>
              <a:off x="2392461" y="4327058"/>
              <a:ext cx="208358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85D52BE8-E4A3-6A98-FB39-B67104490B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2160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DCB0118-B2B6-64F9-1F65-91976FEF79CF}"/>
                </a:ext>
              </a:extLst>
            </p:cNvPr>
            <p:cNvSpPr txBox="1"/>
            <p:nvPr/>
          </p:nvSpPr>
          <p:spPr>
            <a:xfrm>
              <a:off x="2878090" y="3762273"/>
              <a:ext cx="118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D0D56AC6-8B71-605A-1BA8-CA1290200880}"/>
              </a:ext>
            </a:extLst>
          </p:cNvPr>
          <p:cNvSpPr/>
          <p:nvPr/>
        </p:nvSpPr>
        <p:spPr>
          <a:xfrm>
            <a:off x="6196519" y="1749576"/>
            <a:ext cx="2393004" cy="622570"/>
          </a:xfrm>
          <a:prstGeom prst="rect">
            <a:avLst/>
          </a:prstGeom>
          <a:noFill/>
          <a:ln w="19050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DB1BFB3-54F9-EB7E-C724-C5B60E10EB17}"/>
              </a:ext>
            </a:extLst>
          </p:cNvPr>
          <p:cNvSpPr txBox="1"/>
          <p:nvPr/>
        </p:nvSpPr>
        <p:spPr>
          <a:xfrm>
            <a:off x="906255" y="5515941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距离：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1743F2F-A62C-7FEF-3F79-183E55BCEF7F}"/>
              </a:ext>
            </a:extLst>
          </p:cNvPr>
          <p:cNvGrpSpPr/>
          <p:nvPr/>
        </p:nvGrpSpPr>
        <p:grpSpPr>
          <a:xfrm>
            <a:off x="2138786" y="4961758"/>
            <a:ext cx="2590933" cy="1138958"/>
            <a:chOff x="2138786" y="3404171"/>
            <a:chExt cx="2590933" cy="1138958"/>
          </a:xfrm>
        </p:grpSpPr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1F5C6B9E-7EE9-3547-E073-8F8A1818E5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3878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BAF6CD3-E837-0FF2-D499-AF3E08FB9B8E}"/>
                </a:ext>
              </a:extLst>
            </p:cNvPr>
            <p:cNvCxnSpPr/>
            <p:nvPr/>
          </p:nvCxnSpPr>
          <p:spPr>
            <a:xfrm>
              <a:off x="2392461" y="4327058"/>
              <a:ext cx="208358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>
              <a:extLst>
                <a:ext uri="{FF2B5EF4-FFF2-40B4-BE49-F238E27FC236}">
                  <a16:creationId xmlns:a16="http://schemas.microsoft.com/office/drawing/2014/main" id="{419CF0A4-5C67-7518-CCE6-706883FB85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2160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E872E80-531A-DB5B-B8AB-1B0C076035C2}"/>
                </a:ext>
              </a:extLst>
            </p:cNvPr>
            <p:cNvSpPr txBox="1"/>
            <p:nvPr/>
          </p:nvSpPr>
          <p:spPr>
            <a:xfrm>
              <a:off x="2878090" y="3762273"/>
              <a:ext cx="118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C97E5E05-B4A2-91A1-5941-F7DDDE33E143}"/>
              </a:ext>
            </a:extLst>
          </p:cNvPr>
          <p:cNvGrpSpPr/>
          <p:nvPr/>
        </p:nvGrpSpPr>
        <p:grpSpPr>
          <a:xfrm>
            <a:off x="4421606" y="4961758"/>
            <a:ext cx="2590933" cy="1138958"/>
            <a:chOff x="2138786" y="3404171"/>
            <a:chExt cx="2590933" cy="1138958"/>
          </a:xfrm>
        </p:grpSpPr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2C6452CB-E38D-7437-D18B-5082E93E7D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3878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251869DE-C0D5-3049-340B-587B41E96386}"/>
                </a:ext>
              </a:extLst>
            </p:cNvPr>
            <p:cNvCxnSpPr/>
            <p:nvPr/>
          </p:nvCxnSpPr>
          <p:spPr>
            <a:xfrm>
              <a:off x="2392461" y="4327058"/>
              <a:ext cx="208358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>
              <a:extLst>
                <a:ext uri="{FF2B5EF4-FFF2-40B4-BE49-F238E27FC236}">
                  <a16:creationId xmlns:a16="http://schemas.microsoft.com/office/drawing/2014/main" id="{E82CE471-1409-A321-E062-174569B3B8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2160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E7F30CEE-FED2-57EE-2B2F-68E8289B59F4}"/>
                </a:ext>
              </a:extLst>
            </p:cNvPr>
            <p:cNvSpPr txBox="1"/>
            <p:nvPr/>
          </p:nvSpPr>
          <p:spPr>
            <a:xfrm>
              <a:off x="2878090" y="3762273"/>
              <a:ext cx="118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AF12F5F-1223-5089-AF2C-599CE52AEA52}"/>
              </a:ext>
            </a:extLst>
          </p:cNvPr>
          <p:cNvGrpSpPr/>
          <p:nvPr/>
        </p:nvGrpSpPr>
        <p:grpSpPr>
          <a:xfrm>
            <a:off x="6704426" y="4961758"/>
            <a:ext cx="2590933" cy="1138958"/>
            <a:chOff x="2138786" y="3404171"/>
            <a:chExt cx="2590933" cy="1138958"/>
          </a:xfrm>
        </p:grpSpPr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7EFDB50C-AF43-37F4-FB82-AA00910BD5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3878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FD24B124-B0FF-D7F8-DF85-E5C9B79C14FA}"/>
                </a:ext>
              </a:extLst>
            </p:cNvPr>
            <p:cNvCxnSpPr/>
            <p:nvPr/>
          </p:nvCxnSpPr>
          <p:spPr>
            <a:xfrm>
              <a:off x="2392461" y="4327058"/>
              <a:ext cx="208358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2">
              <a:extLst>
                <a:ext uri="{FF2B5EF4-FFF2-40B4-BE49-F238E27FC236}">
                  <a16:creationId xmlns:a16="http://schemas.microsoft.com/office/drawing/2014/main" id="{E3CF40CA-0FFB-20D7-8E21-1E3EEFA181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21606" y="3404171"/>
              <a:ext cx="308113" cy="1138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B1B0B3F-982E-853D-16DE-8C7EDA64A288}"/>
                </a:ext>
              </a:extLst>
            </p:cNvPr>
            <p:cNvSpPr txBox="1"/>
            <p:nvPr/>
          </p:nvSpPr>
          <p:spPr>
            <a:xfrm>
              <a:off x="2878090" y="3762273"/>
              <a:ext cx="11860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2C71D7C5-FC52-3684-7E2A-56896CDAE1DE}"/>
              </a:ext>
            </a:extLst>
          </p:cNvPr>
          <p:cNvSpPr txBox="1"/>
          <p:nvPr/>
        </p:nvSpPr>
        <p:spPr>
          <a:xfrm>
            <a:off x="7265559" y="2350302"/>
            <a:ext cx="27467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1500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（米）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B7FAC54-5BD1-2117-C489-14B867E38020}"/>
              </a:ext>
            </a:extLst>
          </p:cNvPr>
          <p:cNvSpPr txBox="1"/>
          <p:nvPr/>
        </p:nvSpPr>
        <p:spPr>
          <a:xfrm>
            <a:off x="3167932" y="722810"/>
            <a:ext cx="89040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方法三：以公交车相邻两站之间的距离为标准。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/>
      <p:bldP spid="18" grpId="0" animBg="1"/>
      <p:bldP spid="19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531445-3432-4D91-61E6-71F46B7D98B3}"/>
              </a:ext>
            </a:extLst>
          </p:cNvPr>
          <p:cNvSpPr txBox="1"/>
          <p:nvPr/>
        </p:nvSpPr>
        <p:spPr>
          <a:xfrm>
            <a:off x="1390855" y="434551"/>
            <a:ext cx="10944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你是怎么知道从家到学校有多远</a:t>
            </a:r>
            <a:r>
              <a:rPr lang="zh-CN" altLang="en-US" sz="4000" b="1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的？</a:t>
            </a:r>
            <a:endParaRPr lang="zh-CN" altLang="en-US" sz="40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0CC0E42-3D5A-E577-FDFD-D56F09C00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965265"/>
              </p:ext>
            </p:extLst>
          </p:nvPr>
        </p:nvGraphicFramePr>
        <p:xfrm>
          <a:off x="1905897" y="1696720"/>
          <a:ext cx="768272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719">
                  <a:extLst>
                    <a:ext uri="{9D8B030D-6E8A-4147-A177-3AD203B41FA5}">
                      <a16:colId xmlns:a16="http://schemas.microsoft.com/office/drawing/2014/main" val="1624113941"/>
                    </a:ext>
                  </a:extLst>
                </a:gridCol>
                <a:gridCol w="1446586">
                  <a:extLst>
                    <a:ext uri="{9D8B030D-6E8A-4147-A177-3AD203B41FA5}">
                      <a16:colId xmlns:a16="http://schemas.microsoft.com/office/drawing/2014/main" val="1565332578"/>
                    </a:ext>
                  </a:extLst>
                </a:gridCol>
                <a:gridCol w="3124139">
                  <a:extLst>
                    <a:ext uri="{9D8B030D-6E8A-4147-A177-3AD203B41FA5}">
                      <a16:colId xmlns:a16="http://schemas.microsoft.com/office/drawing/2014/main" val="1418605765"/>
                    </a:ext>
                  </a:extLst>
                </a:gridCol>
                <a:gridCol w="1444276">
                  <a:extLst>
                    <a:ext uri="{9D8B030D-6E8A-4147-A177-3AD203B41FA5}">
                      <a16:colId xmlns:a16="http://schemas.microsoft.com/office/drawing/2014/main" val="2245625059"/>
                    </a:ext>
                  </a:extLst>
                </a:gridCol>
              </a:tblGrid>
              <a:tr h="445794">
                <a:tc>
                  <a:txBody>
                    <a:bodyPr/>
                    <a:lstStyle/>
                    <a:p>
                      <a:r>
                        <a:rPr lang="zh-CN" altLang="en-US" sz="2800"/>
                        <a:t>交通方式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时间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基础距离（标准）</a:t>
                      </a:r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预估</a:t>
                      </a:r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67547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走路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1000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步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走两步大约是</a:t>
                      </a:r>
                      <a:r>
                        <a:rPr lang="en-US" altLang="zh-CN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米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54373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走路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分钟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每分钟大约走</a:t>
                      </a:r>
                      <a:r>
                        <a:rPr lang="en-US" altLang="zh-CN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米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70023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坐公交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站路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每站大约</a:t>
                      </a:r>
                      <a:r>
                        <a:rPr lang="en-US" altLang="zh-CN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500</a:t>
                      </a: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米</a:t>
                      </a:r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832522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304888"/>
                  </a:ext>
                </a:extLst>
              </a:tr>
              <a:tr h="445794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2829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C8EBF7BB-DEB7-8DA7-83DD-FC4DA6CA8281}"/>
              </a:ext>
            </a:extLst>
          </p:cNvPr>
          <p:cNvSpPr txBox="1"/>
          <p:nvPr/>
        </p:nvSpPr>
        <p:spPr>
          <a:xfrm>
            <a:off x="8281797" y="2232760"/>
            <a:ext cx="1450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500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49A3421-AFC2-125D-1666-145E91A68DB4}"/>
              </a:ext>
            </a:extLst>
          </p:cNvPr>
          <p:cNvSpPr txBox="1"/>
          <p:nvPr/>
        </p:nvSpPr>
        <p:spPr>
          <a:xfrm>
            <a:off x="8281797" y="2727980"/>
            <a:ext cx="1450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700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0BE227A-AC48-AA24-9090-28BC34C98885}"/>
              </a:ext>
            </a:extLst>
          </p:cNvPr>
          <p:cNvSpPr txBox="1"/>
          <p:nvPr/>
        </p:nvSpPr>
        <p:spPr>
          <a:xfrm>
            <a:off x="8281797" y="3196593"/>
            <a:ext cx="14501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1500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6E5C77-D805-9075-7F82-44E359593021}"/>
              </a:ext>
            </a:extLst>
          </p:cNvPr>
          <p:cNvSpPr txBox="1"/>
          <p:nvPr/>
        </p:nvSpPr>
        <p:spPr>
          <a:xfrm>
            <a:off x="1885165" y="3821413"/>
            <a:ext cx="1271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电动车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小汽车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1C9021-7EFA-F186-A72C-E15846E50EB4}"/>
              </a:ext>
            </a:extLst>
          </p:cNvPr>
          <p:cNvSpPr txBox="1"/>
          <p:nvPr/>
        </p:nvSpPr>
        <p:spPr>
          <a:xfrm>
            <a:off x="5135534" y="3768097"/>
            <a:ext cx="2350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分钟骑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C1BDB28-17E6-F527-5409-9E772084217A}"/>
              </a:ext>
            </a:extLst>
          </p:cNvPr>
          <p:cNvSpPr txBox="1"/>
          <p:nvPr/>
        </p:nvSpPr>
        <p:spPr>
          <a:xfrm>
            <a:off x="3566988" y="3768569"/>
            <a:ext cx="1602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分钟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2A3A591-80FD-169E-75C3-8C8AFD7A7850}"/>
              </a:ext>
            </a:extLst>
          </p:cNvPr>
          <p:cNvSpPr txBox="1"/>
          <p:nvPr/>
        </p:nvSpPr>
        <p:spPr>
          <a:xfrm>
            <a:off x="3566988" y="4313249"/>
            <a:ext cx="15250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分钟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157211D-2A98-C275-34C6-2F9D795BB40D}"/>
              </a:ext>
            </a:extLst>
          </p:cNvPr>
          <p:cNvSpPr txBox="1"/>
          <p:nvPr/>
        </p:nvSpPr>
        <p:spPr>
          <a:xfrm>
            <a:off x="8306081" y="3723106"/>
            <a:ext cx="1269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3000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242BA68-6A04-C52C-3277-E8C400C411F0}"/>
              </a:ext>
            </a:extLst>
          </p:cNvPr>
          <p:cNvSpPr txBox="1"/>
          <p:nvPr/>
        </p:nvSpPr>
        <p:spPr>
          <a:xfrm>
            <a:off x="8306081" y="4235431"/>
            <a:ext cx="1269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6000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E705273-4317-1FDE-4F13-99FFD470406B}"/>
              </a:ext>
            </a:extLst>
          </p:cNvPr>
          <p:cNvSpPr txBox="1"/>
          <p:nvPr/>
        </p:nvSpPr>
        <p:spPr>
          <a:xfrm>
            <a:off x="5135534" y="4229738"/>
            <a:ext cx="2710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分钟行驶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986DA23-61B7-4D00-3B91-378E9DE13AA6}"/>
              </a:ext>
            </a:extLst>
          </p:cNvPr>
          <p:cNvGrpSpPr/>
          <p:nvPr/>
        </p:nvGrpSpPr>
        <p:grpSpPr>
          <a:xfrm>
            <a:off x="301791" y="3285225"/>
            <a:ext cx="2933824" cy="3074807"/>
            <a:chOff x="301791" y="3285225"/>
            <a:chExt cx="2933824" cy="3074807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4840B98E-6ED4-0A04-BFF2-EFFFED2DD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301791" y="3717667"/>
              <a:ext cx="1353600" cy="1353600"/>
            </a:xfrm>
            <a:prstGeom prst="rect">
              <a:avLst/>
            </a:prstGeom>
          </p:spPr>
        </p:pic>
        <p:sp>
          <p:nvSpPr>
            <p:cNvPr id="24" name="对话气泡: 圆角矩形 23">
              <a:extLst>
                <a:ext uri="{FF2B5EF4-FFF2-40B4-BE49-F238E27FC236}">
                  <a16:creationId xmlns:a16="http://schemas.microsoft.com/office/drawing/2014/main" id="{86831AB4-CA76-B747-668B-AE32E7B79D7F}"/>
                </a:ext>
              </a:extLst>
            </p:cNvPr>
            <p:cNvSpPr/>
            <p:nvPr/>
          </p:nvSpPr>
          <p:spPr>
            <a:xfrm>
              <a:off x="576178" y="5332629"/>
              <a:ext cx="2659437" cy="1027403"/>
            </a:xfrm>
            <a:prstGeom prst="wedgeRoundRectCallout">
              <a:avLst>
                <a:gd name="adj1" fmla="val -36655"/>
                <a:gd name="adj2" fmla="val -66020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我家到学校大约</a:t>
              </a:r>
              <a:r>
                <a:rPr lang="en-US" altLang="zh-CN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500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米。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56CFF55-120E-C18D-D861-679467EBFEB7}"/>
                </a:ext>
              </a:extLst>
            </p:cNvPr>
            <p:cNvSpPr txBox="1"/>
            <p:nvPr/>
          </p:nvSpPr>
          <p:spPr>
            <a:xfrm>
              <a:off x="479127" y="3285225"/>
              <a:ext cx="802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小华</a:t>
              </a:r>
              <a:endParaRPr 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BDA93AF-8A27-BC26-8AD0-AD9A6CE63704}"/>
              </a:ext>
            </a:extLst>
          </p:cNvPr>
          <p:cNvGrpSpPr/>
          <p:nvPr/>
        </p:nvGrpSpPr>
        <p:grpSpPr>
          <a:xfrm>
            <a:off x="4686300" y="3030026"/>
            <a:ext cx="7144641" cy="3537556"/>
            <a:chOff x="4686300" y="3030026"/>
            <a:chExt cx="7144641" cy="3537556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1EB9ED87-011B-F23E-340E-57AB0F08C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0533274" y="3399358"/>
              <a:ext cx="1247777" cy="1353600"/>
            </a:xfrm>
            <a:prstGeom prst="rect">
              <a:avLst/>
            </a:prstGeom>
          </p:spPr>
        </p:pic>
        <p:sp>
          <p:nvSpPr>
            <p:cNvPr id="26" name="对话气泡: 圆角矩形 25">
              <a:extLst>
                <a:ext uri="{FF2B5EF4-FFF2-40B4-BE49-F238E27FC236}">
                  <a16:creationId xmlns:a16="http://schemas.microsoft.com/office/drawing/2014/main" id="{7B1D85CC-2C41-C3AD-3EEA-6E814A9923F0}"/>
                </a:ext>
              </a:extLst>
            </p:cNvPr>
            <p:cNvSpPr/>
            <p:nvPr/>
          </p:nvSpPr>
          <p:spPr>
            <a:xfrm>
              <a:off x="4686300" y="5125081"/>
              <a:ext cx="7144641" cy="1442501"/>
            </a:xfrm>
            <a:prstGeom prst="wedgeRoundRectCallout">
              <a:avLst>
                <a:gd name="adj1" fmla="val 34268"/>
                <a:gd name="adj2" fmla="val -72629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我家到学校的距离大概有三个小华家到学校的距离那么远，大约</a:t>
              </a:r>
              <a:r>
                <a:rPr lang="en-US" altLang="zh-CN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1500</a:t>
              </a:r>
              <a:r>
                <a:rPr lang="zh-CN" altLang="en-US" sz="32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米。</a:t>
              </a:r>
              <a:endPara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AF25672-7886-71CD-1740-AF878973DF87}"/>
                </a:ext>
              </a:extLst>
            </p:cNvPr>
            <p:cNvSpPr txBox="1"/>
            <p:nvPr/>
          </p:nvSpPr>
          <p:spPr>
            <a:xfrm>
              <a:off x="10755757" y="3030026"/>
              <a:ext cx="802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小芳</a:t>
              </a:r>
              <a:endParaRPr lang="en-US"/>
            </a:p>
          </p:txBody>
        </p:sp>
      </p:grpSp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00DC6A55-6D87-8609-8356-2A86E3C08111}"/>
              </a:ext>
            </a:extLst>
          </p:cNvPr>
          <p:cNvSpPr/>
          <p:nvPr/>
        </p:nvSpPr>
        <p:spPr>
          <a:xfrm>
            <a:off x="1247496" y="268082"/>
            <a:ext cx="8662163" cy="1268938"/>
          </a:xfrm>
          <a:prstGeom prst="wedgeRoundRectCallout">
            <a:avLst>
              <a:gd name="adj1" fmla="val -49472"/>
              <a:gd name="adj2" fmla="val 2438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要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估计一段距离，需要先找到一个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标准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，再结合这个标准长度去估。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13" grpId="0"/>
      <p:bldP spid="16" grpId="0"/>
      <p:bldP spid="18" grpId="0"/>
      <p:bldP spid="19" grpId="0"/>
      <p:bldP spid="21" grpId="0"/>
      <p:bldP spid="22" grpId="0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3008B91-0F7A-BB31-D388-B921D99E3508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AB4B608-7970-A7AF-D3E2-2489D7E02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166" y="3492938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CBB3E2BC-0D30-424D-436C-B26D51AF7935}"/>
              </a:ext>
            </a:extLst>
          </p:cNvPr>
          <p:cNvSpPr/>
          <p:nvPr/>
        </p:nvSpPr>
        <p:spPr>
          <a:xfrm>
            <a:off x="988628" y="1569076"/>
            <a:ext cx="4340544" cy="1353601"/>
          </a:xfrm>
          <a:prstGeom prst="wedgeRoundRectCallout">
            <a:avLst>
              <a:gd name="adj1" fmla="val -32457"/>
              <a:gd name="adj2" fmla="val 8753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估计距离需要先选择一个长度作为标准。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F992BCB-7A14-66A2-CE94-1B0408E49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42" y="1258959"/>
            <a:ext cx="5701101" cy="3072613"/>
          </a:xfrm>
          <a:prstGeom prst="rect">
            <a:avLst/>
          </a:prstGeom>
        </p:spPr>
      </p:pic>
      <p:pic>
        <p:nvPicPr>
          <p:cNvPr id="10" name="Picture 60">
            <a:extLst>
              <a:ext uri="{FF2B5EF4-FFF2-40B4-BE49-F238E27FC236}">
                <a16:creationId xmlns:a16="http://schemas.microsoft.com/office/drawing/2014/main" id="{B4F31AB6-3DCD-7B23-734F-45562B286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56740" y="4948206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242B69D6-A1F4-A858-77B9-98EE0F33DA9F}"/>
              </a:ext>
            </a:extLst>
          </p:cNvPr>
          <p:cNvSpPr/>
          <p:nvPr/>
        </p:nvSpPr>
        <p:spPr>
          <a:xfrm>
            <a:off x="4523362" y="4612123"/>
            <a:ext cx="4990289" cy="1314298"/>
          </a:xfrm>
          <a:prstGeom prst="wedgeRoundRectCallout">
            <a:avLst>
              <a:gd name="adj1" fmla="val 63843"/>
              <a:gd name="adj2" fmla="val 2308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可以通过手机导航验证一下你估计的结果。</a:t>
            </a: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8A2AD18-8D86-5B27-36D8-A1E745185C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164" y="4128931"/>
            <a:ext cx="2389833" cy="2403687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B496F0F0-D3F4-2C92-AA00-421F6BDD0457}"/>
              </a:ext>
            </a:extLst>
          </p:cNvPr>
          <p:cNvSpPr/>
          <p:nvPr/>
        </p:nvSpPr>
        <p:spPr>
          <a:xfrm>
            <a:off x="3224280" y="2832931"/>
            <a:ext cx="7612334" cy="1515333"/>
          </a:xfrm>
          <a:prstGeom prst="wedgeRoundRectCallout">
            <a:avLst>
              <a:gd name="adj1" fmla="val -56334"/>
              <a:gd name="adj2" fmla="val 391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可以先数一数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米有多少步，再数出教室长和宽各多少步，再计算出结果。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7F01E4-8835-B0D4-F8D9-0BCF7CDD8728}"/>
              </a:ext>
            </a:extLst>
          </p:cNvPr>
          <p:cNvSpPr txBox="1"/>
          <p:nvPr/>
        </p:nvSpPr>
        <p:spPr>
          <a:xfrm>
            <a:off x="1121111" y="1134960"/>
            <a:ext cx="8081255" cy="806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估计教室的长、宽各是多少。</a:t>
            </a: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16588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0E10DB-2C2D-7D95-AB9D-CFEADF10B17E}"/>
              </a:ext>
            </a:extLst>
          </p:cNvPr>
          <p:cNvSpPr txBox="1"/>
          <p:nvPr/>
        </p:nvSpPr>
        <p:spPr>
          <a:xfrm>
            <a:off x="1176121" y="1113032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不同的出行方式走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千米的路程所需要的时间是不同的，估一估，连一连。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14F3194-1B61-2B8D-9138-F2913E4B2E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0959" y="2529187"/>
            <a:ext cx="2403686" cy="240368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078BE34-EC8A-B3F6-88C7-B5F53ABCF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475" y="2960148"/>
            <a:ext cx="3548566" cy="17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E0990E36-65FA-A72E-D619-D7E39C8E9E70}"/>
              </a:ext>
            </a:extLst>
          </p:cNvPr>
          <p:cNvSpPr txBox="1"/>
          <p:nvPr/>
        </p:nvSpPr>
        <p:spPr>
          <a:xfrm>
            <a:off x="8413146" y="5674628"/>
            <a:ext cx="1712910" cy="6245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+mn-lt"/>
              </a:rPr>
              <a:t>6</a:t>
            </a:r>
            <a:r>
              <a:rPr lang="zh-CN" altLang="en-US" b="1" dirty="0">
                <a:sym typeface="+mn-lt"/>
              </a:rPr>
              <a:t>分钟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AF7E28D-A0B0-DD05-288E-E34D5E8AFC8C}"/>
              </a:ext>
            </a:extLst>
          </p:cNvPr>
          <p:cNvSpPr txBox="1"/>
          <p:nvPr/>
        </p:nvSpPr>
        <p:spPr>
          <a:xfrm>
            <a:off x="5110825" y="5674628"/>
            <a:ext cx="1712910" cy="6245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+mn-lt"/>
              </a:rPr>
              <a:t>18</a:t>
            </a:r>
            <a:r>
              <a:rPr lang="zh-CN" altLang="en-US" b="1" dirty="0">
                <a:sym typeface="+mn-lt"/>
              </a:rPr>
              <a:t>分钟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E990F84-6141-D844-B1CA-6129C1A42053}"/>
              </a:ext>
            </a:extLst>
          </p:cNvPr>
          <p:cNvSpPr txBox="1"/>
          <p:nvPr/>
        </p:nvSpPr>
        <p:spPr>
          <a:xfrm>
            <a:off x="1808503" y="5674628"/>
            <a:ext cx="1712910" cy="6245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altLang="zh-CN" sz="3200" b="0" dirty="0">
                <a:sym typeface="+mn-lt"/>
              </a:rPr>
              <a:t>2</a:t>
            </a:r>
            <a:r>
              <a:rPr lang="zh-CN" altLang="en-US" sz="3200" dirty="0">
                <a:sym typeface="+mn-lt"/>
              </a:rPr>
              <a:t>分钟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AEC9BC83-8068-3E01-9A0E-8B8D95090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301" y="2854030"/>
            <a:ext cx="1986517" cy="1986517"/>
          </a:xfrm>
          <a:prstGeom prst="rect">
            <a:avLst/>
          </a:prstGeom>
        </p:spPr>
      </p:pic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C7ABEB3-C975-58A3-B8E9-B997FB8B8569}"/>
              </a:ext>
            </a:extLst>
          </p:cNvPr>
          <p:cNvCxnSpPr>
            <a:cxnSpLocks/>
          </p:cNvCxnSpPr>
          <p:nvPr/>
        </p:nvCxnSpPr>
        <p:spPr>
          <a:xfrm>
            <a:off x="2542802" y="4866736"/>
            <a:ext cx="6127787" cy="1006334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A9EE5816-2957-3D93-9CFE-EF1BDB465E36}"/>
              </a:ext>
            </a:extLst>
          </p:cNvPr>
          <p:cNvCxnSpPr>
            <a:cxnSpLocks/>
          </p:cNvCxnSpPr>
          <p:nvPr/>
        </p:nvCxnSpPr>
        <p:spPr>
          <a:xfrm>
            <a:off x="5563470" y="4866736"/>
            <a:ext cx="223232" cy="807892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82E8A11-10D8-A2E7-CD7C-0E4F4DAA0108}"/>
              </a:ext>
            </a:extLst>
          </p:cNvPr>
          <p:cNvCxnSpPr>
            <a:cxnSpLocks/>
          </p:cNvCxnSpPr>
          <p:nvPr/>
        </p:nvCxnSpPr>
        <p:spPr>
          <a:xfrm flipH="1">
            <a:off x="3268494" y="4866736"/>
            <a:ext cx="5485682" cy="940197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9A290946-2516-F75C-9EDC-4DE177B41DDF}"/>
              </a:ext>
            </a:extLst>
          </p:cNvPr>
          <p:cNvSpPr/>
          <p:nvPr/>
        </p:nvSpPr>
        <p:spPr>
          <a:xfrm>
            <a:off x="500743" y="107832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8F52C3-ED6D-1BDA-7BFE-5CAC5E0AC977}"/>
              </a:ext>
            </a:extLst>
          </p:cNvPr>
          <p:cNvSpPr txBox="1"/>
          <p:nvPr/>
        </p:nvSpPr>
        <p:spPr>
          <a:xfrm>
            <a:off x="1176121" y="1025478"/>
            <a:ext cx="3006773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1F2729B-C984-95A5-1D97-66B175B9FBA3}"/>
              </a:ext>
            </a:extLst>
          </p:cNvPr>
          <p:cNvSpPr txBox="1"/>
          <p:nvPr/>
        </p:nvSpPr>
        <p:spPr>
          <a:xfrm>
            <a:off x="680936" y="1920423"/>
            <a:ext cx="1101032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小明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分钟能走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分钟能走（   　 ）米。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4A7319A-5A6D-A0D3-8B25-22E9E8D60626}"/>
              </a:ext>
            </a:extLst>
          </p:cNvPr>
          <p:cNvSpPr txBox="1"/>
          <p:nvPr/>
        </p:nvSpPr>
        <p:spPr>
          <a:xfrm>
            <a:off x="680936" y="2868214"/>
            <a:ext cx="11010321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小红走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步大约是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，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走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步大约是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   　 ）米。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445141C-B2E4-C079-6E2F-A7E6DB34A95B}"/>
              </a:ext>
            </a:extLst>
          </p:cNvPr>
          <p:cNvSpPr txBox="1"/>
          <p:nvPr/>
        </p:nvSpPr>
        <p:spPr>
          <a:xfrm>
            <a:off x="680936" y="4478366"/>
            <a:ext cx="11010321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小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林放学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坐公交车回家，坐了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站，每站大约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米。她家到学校大约有（   　 ）千米。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8F9E496-2ACD-F180-25DC-40081DB09198}"/>
              </a:ext>
            </a:extLst>
          </p:cNvPr>
          <p:cNvSpPr txBox="1"/>
          <p:nvPr/>
        </p:nvSpPr>
        <p:spPr>
          <a:xfrm>
            <a:off x="8918658" y="1977343"/>
            <a:ext cx="1159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300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1A5DC6A-5FE2-575A-A293-2583C148E179}"/>
              </a:ext>
            </a:extLst>
          </p:cNvPr>
          <p:cNvSpPr txBox="1"/>
          <p:nvPr/>
        </p:nvSpPr>
        <p:spPr>
          <a:xfrm>
            <a:off x="1233792" y="3577767"/>
            <a:ext cx="1159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400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D00482B-E02C-E3EE-BDD7-E81AF7A99365}"/>
              </a:ext>
            </a:extLst>
          </p:cNvPr>
          <p:cNvSpPr txBox="1"/>
          <p:nvPr/>
        </p:nvSpPr>
        <p:spPr>
          <a:xfrm>
            <a:off x="6875837" y="5170661"/>
            <a:ext cx="828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EC161341-4F36-BD39-AC41-6852D8EFB2EF}"/>
              </a:ext>
            </a:extLst>
          </p:cNvPr>
          <p:cNvSpPr/>
          <p:nvPr/>
        </p:nvSpPr>
        <p:spPr>
          <a:xfrm>
            <a:off x="500743" y="116587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65757B5-BB6A-626B-5EDF-E04AE0A2FD76}"/>
              </a:ext>
            </a:extLst>
          </p:cNvPr>
          <p:cNvSpPr txBox="1"/>
          <p:nvPr/>
        </p:nvSpPr>
        <p:spPr>
          <a:xfrm>
            <a:off x="1176121" y="1083847"/>
            <a:ext cx="10331699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小林骑自行车行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600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米约用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分钟，他从自己家骑自行车到外婆家大约用了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分钟。小林家到外婆家大约有多少米？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C632957-4136-6863-32DB-540723D953E8}"/>
              </a:ext>
            </a:extLst>
          </p:cNvPr>
          <p:cNvSpPr txBox="1"/>
          <p:nvPr/>
        </p:nvSpPr>
        <p:spPr>
          <a:xfrm>
            <a:off x="2340320" y="3298203"/>
            <a:ext cx="2474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12÷3=4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1D3A17-3ED7-2D1E-1907-DA5F5B905096}"/>
              </a:ext>
            </a:extLst>
          </p:cNvPr>
          <p:cNvSpPr txBox="1"/>
          <p:nvPr/>
        </p:nvSpPr>
        <p:spPr>
          <a:xfrm>
            <a:off x="2340320" y="4135772"/>
            <a:ext cx="751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600+600+600+600=2400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6B7E5175-E183-E146-BD5F-70FA9CDF5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320" y="4973342"/>
            <a:ext cx="8269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答：小林家到外婆家大约有</a:t>
            </a:r>
            <a:r>
              <a:rPr lang="en-US" altLang="zh-CN" dirty="0"/>
              <a:t>2400</a:t>
            </a:r>
            <a:r>
              <a:rPr lang="zh-CN" altLang="en-US" b="1" dirty="0"/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:a16="http://schemas.microsoft.com/office/drawing/2014/main" id="{55584FF1-9D2B-05E9-E112-E6A2A30C3D67}"/>
              </a:ext>
            </a:extLst>
          </p:cNvPr>
          <p:cNvSpPr/>
          <p:nvPr/>
        </p:nvSpPr>
        <p:spPr>
          <a:xfrm>
            <a:off x="500743" y="66976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ED5956E-C378-4D70-7607-73F45D9177DA}"/>
              </a:ext>
            </a:extLst>
          </p:cNvPr>
          <p:cNvSpPr txBox="1"/>
          <p:nvPr/>
        </p:nvSpPr>
        <p:spPr>
          <a:xfrm>
            <a:off x="1176121" y="587734"/>
            <a:ext cx="10331699" cy="2685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李老师早上骑电动车上班，每分钟大约行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米，经过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分钟到达学校；张老师早上开汽车去学校，每分钟大约行驶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米，经过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分钟到达学校。谁家离学校远？远多少千米？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A53E73-7124-648E-F559-43180C93F788}"/>
              </a:ext>
            </a:extLst>
          </p:cNvPr>
          <p:cNvSpPr txBox="1"/>
          <p:nvPr/>
        </p:nvSpPr>
        <p:spPr>
          <a:xfrm>
            <a:off x="1178553" y="3446304"/>
            <a:ext cx="10095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 b="1" dirty="0"/>
              <a:t>每分钟行</a:t>
            </a:r>
            <a:r>
              <a:rPr lang="en-US" altLang="zh-CN" sz="3200" dirty="0"/>
              <a:t>400</a:t>
            </a:r>
            <a:r>
              <a:rPr lang="zh-CN" altLang="en-US" sz="3200" b="1" dirty="0"/>
              <a:t>米，</a:t>
            </a:r>
            <a:r>
              <a:rPr lang="en-US" altLang="zh-CN" sz="3200" dirty="0"/>
              <a:t>10</a:t>
            </a:r>
            <a:r>
              <a:rPr lang="zh-CN" altLang="en-US" sz="3200" b="1" dirty="0"/>
              <a:t>分钟行</a:t>
            </a:r>
            <a:r>
              <a:rPr lang="en-US" altLang="zh-CN" sz="3200" dirty="0"/>
              <a:t>4000</a:t>
            </a:r>
            <a:r>
              <a:rPr lang="zh-CN" altLang="en-US" sz="3200" b="1" dirty="0"/>
              <a:t>米，</a:t>
            </a:r>
            <a:r>
              <a:rPr lang="en-US" altLang="zh-CN" sz="3200" dirty="0"/>
              <a:t>4000</a:t>
            </a:r>
            <a:r>
              <a:rPr lang="zh-CN" altLang="en-US" sz="3200" b="1" dirty="0"/>
              <a:t>米</a:t>
            </a:r>
            <a:r>
              <a:rPr lang="en-US" altLang="zh-CN" sz="3200" dirty="0"/>
              <a:t>=4</a:t>
            </a:r>
            <a:r>
              <a:rPr lang="zh-CN" altLang="en-US" sz="3200" b="1" dirty="0"/>
              <a:t>千米。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DE6681-64B5-A33A-7126-C3CE3197BC8F}"/>
              </a:ext>
            </a:extLst>
          </p:cNvPr>
          <p:cNvSpPr txBox="1"/>
          <p:nvPr/>
        </p:nvSpPr>
        <p:spPr>
          <a:xfrm>
            <a:off x="1176120" y="4204170"/>
            <a:ext cx="10331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每分钟行</a:t>
            </a:r>
            <a:r>
              <a:rPr lang="en-US" altLang="zh-CN" dirty="0"/>
              <a:t>1000</a:t>
            </a:r>
            <a:r>
              <a:rPr lang="zh-CN" altLang="en-US" b="1" dirty="0"/>
              <a:t>米，</a:t>
            </a:r>
            <a:r>
              <a:rPr lang="en-US" altLang="zh-CN" dirty="0"/>
              <a:t>8</a:t>
            </a:r>
            <a:r>
              <a:rPr lang="zh-CN" altLang="en-US" b="1" dirty="0"/>
              <a:t>分钟行</a:t>
            </a:r>
            <a:r>
              <a:rPr lang="en-US" altLang="zh-CN" dirty="0"/>
              <a:t>8000</a:t>
            </a:r>
            <a:r>
              <a:rPr lang="zh-CN" altLang="en-US" b="1" dirty="0"/>
              <a:t>米，</a:t>
            </a:r>
            <a:r>
              <a:rPr lang="en-US" altLang="zh-CN" dirty="0"/>
              <a:t>8000</a:t>
            </a:r>
            <a:r>
              <a:rPr lang="zh-CN" altLang="en-US" b="1" dirty="0"/>
              <a:t>米</a:t>
            </a:r>
            <a:r>
              <a:rPr lang="en-US" altLang="zh-CN" dirty="0"/>
              <a:t>=8</a:t>
            </a:r>
            <a:r>
              <a:rPr lang="zh-CN" altLang="en-US" b="1" dirty="0"/>
              <a:t>千米。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EFE9C9-6190-4952-E76A-BE58AB9C7B1D}"/>
              </a:ext>
            </a:extLst>
          </p:cNvPr>
          <p:cNvSpPr txBox="1"/>
          <p:nvPr/>
        </p:nvSpPr>
        <p:spPr>
          <a:xfrm>
            <a:off x="1176120" y="4962036"/>
            <a:ext cx="6094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b="0" dirty="0"/>
              <a:t>8&gt;4 8</a:t>
            </a:r>
            <a:r>
              <a:rPr lang="en-US" altLang="zh-CN" b="0" dirty="0">
                <a:latin typeface="楷体" panose="02010609060101010101" pitchFamily="49" charset="-122"/>
              </a:rPr>
              <a:t>-</a:t>
            </a:r>
            <a:r>
              <a:rPr lang="en-US" altLang="zh-CN" b="0" dirty="0"/>
              <a:t>4=4</a:t>
            </a:r>
            <a:r>
              <a:rPr lang="zh-CN" altLang="en-US" dirty="0"/>
              <a:t>（千米）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23D93556-9AA2-3888-D2FF-9A88521E9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0" y="5724958"/>
            <a:ext cx="8269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 b="1" dirty="0"/>
              <a:t>答：张老师家离学校远，远</a:t>
            </a:r>
            <a:r>
              <a:rPr lang="en-US" altLang="zh-CN" sz="3200" dirty="0"/>
              <a:t>4</a:t>
            </a:r>
            <a:r>
              <a:rPr lang="zh-CN" altLang="en-US" sz="3200" b="1" dirty="0"/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A03C14D-4383-F2CC-CEEC-C5D027EC0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9669" y="4837219"/>
            <a:ext cx="1354648" cy="1354648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F2E9D62C-9989-A8BC-BA26-28C51DA55510}"/>
              </a:ext>
            </a:extLst>
          </p:cNvPr>
          <p:cNvSpPr/>
          <p:nvPr/>
        </p:nvSpPr>
        <p:spPr>
          <a:xfrm>
            <a:off x="2355471" y="2508035"/>
            <a:ext cx="8447790" cy="2038614"/>
          </a:xfrm>
          <a:prstGeom prst="wedgeRoundRectCallout">
            <a:avLst>
              <a:gd name="adj1" fmla="val 35369"/>
              <a:gd name="adj2" fmla="val 769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在估测较长距离时，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一步的距离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一分钟走的距离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公共汽车一站的距离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，都可以作为单位长度来估算出这段距离的总长度。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A8F4173-7EDB-BDC4-F7DA-03923A8603ED}"/>
              </a:ext>
            </a:extLst>
          </p:cNvPr>
          <p:cNvSpPr txBox="1"/>
          <p:nvPr/>
        </p:nvSpPr>
        <p:spPr>
          <a:xfrm>
            <a:off x="942062" y="2190135"/>
            <a:ext cx="10307877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估计校园的长、宽各是多少；</a:t>
            </a:r>
            <a:endParaRPr lang="en-US" altLang="zh-CN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910</Words>
  <Application>Microsoft Office PowerPoint</Application>
  <PresentationFormat>宽屏</PresentationFormat>
  <Paragraphs>158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48</cp:revision>
  <dcterms:created xsi:type="dcterms:W3CDTF">2025-04-19T06:03:16Z</dcterms:created>
  <dcterms:modified xsi:type="dcterms:W3CDTF">2025-07-17T05:29:20Z</dcterms:modified>
  <cp:category>状元成才路</cp:category>
  <cp:contentStatus>状元成才路</cp:contentStatus>
</cp:coreProperties>
</file>