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0" r:id="rId4"/>
    <p:sldId id="261" r:id="rId5"/>
    <p:sldId id="262" r:id="rId6"/>
    <p:sldId id="270" r:id="rId7"/>
    <p:sldId id="271" r:id="rId8"/>
    <p:sldId id="275" r:id="rId9"/>
    <p:sldId id="264" r:id="rId10"/>
    <p:sldId id="265" r:id="rId11"/>
    <p:sldId id="272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037FB7"/>
    <a:srgbClr val="D4EFFB"/>
    <a:srgbClr val="00ABCD"/>
    <a:srgbClr val="3366FF"/>
    <a:srgbClr val="FFE699"/>
    <a:srgbClr val="FF7E00"/>
    <a:srgbClr val="FFFFFF"/>
    <a:srgbClr val="FCD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0" y="8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毫米、分米和千米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三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70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练习五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2" y="1132487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量出每条边的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长度（用毫米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作单位）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18533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2" y="190807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BEB3BAB-FFE3-E648-81A9-4C7610D9D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82" y="2777464"/>
            <a:ext cx="11083636" cy="2797928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364C2D1-EB42-D8A5-5648-E703A0ACCBF5}"/>
              </a:ext>
            </a:extLst>
          </p:cNvPr>
          <p:cNvSpPr txBox="1"/>
          <p:nvPr/>
        </p:nvSpPr>
        <p:spPr>
          <a:xfrm>
            <a:off x="1332688" y="5000345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512BA59-B59A-4E73-D55A-73187AE9E54D}"/>
              </a:ext>
            </a:extLst>
          </p:cNvPr>
          <p:cNvSpPr txBox="1"/>
          <p:nvPr/>
        </p:nvSpPr>
        <p:spPr>
          <a:xfrm rot="18023229">
            <a:off x="453095" y="3524634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B24FC36-945E-6434-B587-82071B719369}"/>
              </a:ext>
            </a:extLst>
          </p:cNvPr>
          <p:cNvSpPr txBox="1"/>
          <p:nvPr/>
        </p:nvSpPr>
        <p:spPr>
          <a:xfrm rot="3576771" flipH="1">
            <a:off x="2217059" y="3573715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6C05A21-E09A-BE59-999E-1A9E8D7FAEF8}"/>
              </a:ext>
            </a:extLst>
          </p:cNvPr>
          <p:cNvSpPr txBox="1"/>
          <p:nvPr/>
        </p:nvSpPr>
        <p:spPr>
          <a:xfrm>
            <a:off x="5068108" y="5000345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42mm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DD54E08-B15B-8824-6E9F-0D2770C710DA}"/>
              </a:ext>
            </a:extLst>
          </p:cNvPr>
          <p:cNvSpPr txBox="1"/>
          <p:nvPr/>
        </p:nvSpPr>
        <p:spPr>
          <a:xfrm rot="17566020">
            <a:off x="3409937" y="3914817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B61F2A3-071A-C1AE-5D84-F38CABDF79B2}"/>
              </a:ext>
            </a:extLst>
          </p:cNvPr>
          <p:cNvSpPr txBox="1"/>
          <p:nvPr/>
        </p:nvSpPr>
        <p:spPr>
          <a:xfrm rot="3644239" flipH="1">
            <a:off x="6581938" y="3750881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25mm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9C4FB20-F652-5271-BFEF-5E4598B08DD0}"/>
              </a:ext>
            </a:extLst>
          </p:cNvPr>
          <p:cNvSpPr txBox="1"/>
          <p:nvPr/>
        </p:nvSpPr>
        <p:spPr>
          <a:xfrm rot="21003601">
            <a:off x="4972273" y="2840199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6D73D8B-3989-BFB1-B58B-3E92D020A5FC}"/>
              </a:ext>
            </a:extLst>
          </p:cNvPr>
          <p:cNvSpPr txBox="1"/>
          <p:nvPr/>
        </p:nvSpPr>
        <p:spPr>
          <a:xfrm>
            <a:off x="8880459" y="5000345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AB0D4944-B357-3AB9-F28D-F5A043300EDB}"/>
              </a:ext>
            </a:extLst>
          </p:cNvPr>
          <p:cNvSpPr txBox="1"/>
          <p:nvPr/>
        </p:nvSpPr>
        <p:spPr>
          <a:xfrm rot="17243927">
            <a:off x="7589036" y="3832494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78E45BB-89AD-9F9D-4505-59771F7C1006}"/>
              </a:ext>
            </a:extLst>
          </p:cNvPr>
          <p:cNvSpPr txBox="1"/>
          <p:nvPr/>
        </p:nvSpPr>
        <p:spPr>
          <a:xfrm rot="6390407" flipH="1">
            <a:off x="10676305" y="4051873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21mm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F507D5C-6025-E53D-455C-B28CF482DA3F}"/>
              </a:ext>
            </a:extLst>
          </p:cNvPr>
          <p:cNvSpPr txBox="1"/>
          <p:nvPr/>
        </p:nvSpPr>
        <p:spPr>
          <a:xfrm>
            <a:off x="9390364" y="2881220"/>
            <a:ext cx="11849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32mm</a:t>
            </a:r>
            <a:endParaRPr lang="zh-CN" altLang="en-US" sz="28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3" grpId="0"/>
      <p:bldP spid="15" grpId="0"/>
      <p:bldP spid="16" grpId="0"/>
      <p:bldP spid="17" grpId="0"/>
      <p:bldP spid="19" grpId="0"/>
      <p:bldP spid="20" grpId="0"/>
      <p:bldP spid="21" grpId="0"/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99F829-3FBB-2CA1-FB82-137C7926307B}"/>
              </a:ext>
            </a:extLst>
          </p:cNvPr>
          <p:cNvSpPr txBox="1"/>
          <p:nvPr/>
        </p:nvSpPr>
        <p:spPr>
          <a:xfrm>
            <a:off x="1176122" y="1404862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在（      ）里填上合适的长度单位。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82B4CCB-02D9-B504-2726-1859D86BD11B}"/>
              </a:ext>
            </a:extLst>
          </p:cNvPr>
          <p:cNvSpPr/>
          <p:nvPr/>
        </p:nvSpPr>
        <p:spPr>
          <a:xfrm>
            <a:off x="500743" y="145770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84A8A8A-CFE9-2627-D2FD-7C4370CCE3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2" y="2180450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E054D1D-CBC3-DC98-1C3C-8AD28A943C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4" y="2724641"/>
            <a:ext cx="10076033" cy="209755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4887D5B1-ACB9-F12E-BC1F-86FFDADEE60A}"/>
              </a:ext>
            </a:extLst>
          </p:cNvPr>
          <p:cNvSpPr txBox="1"/>
          <p:nvPr/>
        </p:nvSpPr>
        <p:spPr>
          <a:xfrm>
            <a:off x="794657" y="4966272"/>
            <a:ext cx="2753853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高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        ）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0B83CA3-4410-9270-7D50-BD9439EA7659}"/>
              </a:ext>
            </a:extLst>
          </p:cNvPr>
          <p:cNvSpPr txBox="1"/>
          <p:nvPr/>
        </p:nvSpPr>
        <p:spPr>
          <a:xfrm>
            <a:off x="4364708" y="4966272"/>
            <a:ext cx="2753853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粗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7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        ）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2B1C242-9118-8AFE-FC5B-AB330B619EC6}"/>
              </a:ext>
            </a:extLst>
          </p:cNvPr>
          <p:cNvSpPr txBox="1"/>
          <p:nvPr/>
        </p:nvSpPr>
        <p:spPr>
          <a:xfrm>
            <a:off x="8531157" y="4966272"/>
            <a:ext cx="2866186" cy="6245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长</a:t>
            </a:r>
            <a:r>
              <a:rPr kumimoji="0" lang="en-US" altLang="zh-CN" sz="3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16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（        ）</a:t>
            </a:r>
            <a:endParaRPr kumimoji="0" lang="zh-CN" altLang="zh-CN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BB51B3-9188-A799-71CE-4510416EB75E}"/>
              </a:ext>
            </a:extLst>
          </p:cNvPr>
          <p:cNvSpPr txBox="1"/>
          <p:nvPr/>
        </p:nvSpPr>
        <p:spPr>
          <a:xfrm>
            <a:off x="1875410" y="4986181"/>
            <a:ext cx="129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F4A1106-9C01-8288-3333-8975D3F3E664}"/>
              </a:ext>
            </a:extLst>
          </p:cNvPr>
          <p:cNvSpPr txBox="1"/>
          <p:nvPr/>
        </p:nvSpPr>
        <p:spPr>
          <a:xfrm>
            <a:off x="5445461" y="4986181"/>
            <a:ext cx="129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B72C244-6C11-9151-416F-B5FE9516B564}"/>
              </a:ext>
            </a:extLst>
          </p:cNvPr>
          <p:cNvSpPr txBox="1"/>
          <p:nvPr/>
        </p:nvSpPr>
        <p:spPr>
          <a:xfrm>
            <a:off x="9838210" y="4986181"/>
            <a:ext cx="129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F3768D98-1730-8E8E-09C6-ADCA0CA9BDA7}"/>
              </a:ext>
            </a:extLst>
          </p:cNvPr>
          <p:cNvSpPr/>
          <p:nvPr/>
        </p:nvSpPr>
        <p:spPr>
          <a:xfrm>
            <a:off x="500743" y="145770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DD743A96-98D2-06F3-1B95-D246E25F71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2" y="155156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300E8C4-2F15-CF61-C933-C584D3DD6BE6}"/>
              </a:ext>
            </a:extLst>
          </p:cNvPr>
          <p:cNvSpPr txBox="1"/>
          <p:nvPr/>
        </p:nvSpPr>
        <p:spPr>
          <a:xfrm>
            <a:off x="1177513" y="2299256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）分米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705F5E1-75F1-6F21-AAFC-13ED1B7E9DD0}"/>
              </a:ext>
            </a:extLst>
          </p:cNvPr>
          <p:cNvSpPr txBox="1"/>
          <p:nvPr/>
        </p:nvSpPr>
        <p:spPr>
          <a:xfrm>
            <a:off x="6351980" y="2299256"/>
            <a:ext cx="542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）分米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C46E0BC-D4CC-D5F4-4514-6E00D196F864}"/>
              </a:ext>
            </a:extLst>
          </p:cNvPr>
          <p:cNvSpPr txBox="1"/>
          <p:nvPr/>
        </p:nvSpPr>
        <p:spPr>
          <a:xfrm>
            <a:off x="1177513" y="3293165"/>
            <a:ext cx="5174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B449C1-2103-C096-2082-52232B131C61}"/>
              </a:ext>
            </a:extLst>
          </p:cNvPr>
          <p:cNvSpPr txBox="1"/>
          <p:nvPr/>
        </p:nvSpPr>
        <p:spPr>
          <a:xfrm>
            <a:off x="6351980" y="3293165"/>
            <a:ext cx="54282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）厘米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25F8D71-F657-BE52-8F8F-BE0290875FCB}"/>
              </a:ext>
            </a:extLst>
          </p:cNvPr>
          <p:cNvSpPr txBox="1"/>
          <p:nvPr/>
        </p:nvSpPr>
        <p:spPr>
          <a:xfrm>
            <a:off x="3725836" y="2299255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81E60F7-4456-AED6-DFD8-2157897DE661}"/>
              </a:ext>
            </a:extLst>
          </p:cNvPr>
          <p:cNvSpPr txBox="1"/>
          <p:nvPr/>
        </p:nvSpPr>
        <p:spPr>
          <a:xfrm>
            <a:off x="9143261" y="2299255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0B197A1F-EC76-B633-7801-62B700171432}"/>
              </a:ext>
            </a:extLst>
          </p:cNvPr>
          <p:cNvSpPr txBox="1"/>
          <p:nvPr/>
        </p:nvSpPr>
        <p:spPr>
          <a:xfrm>
            <a:off x="2762799" y="3296748"/>
            <a:ext cx="1283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200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D2076D4-DBF1-5100-B1F5-4E0E8E77242F}"/>
              </a:ext>
            </a:extLst>
          </p:cNvPr>
          <p:cNvSpPr txBox="1"/>
          <p:nvPr/>
        </p:nvSpPr>
        <p:spPr>
          <a:xfrm>
            <a:off x="8530490" y="3296748"/>
            <a:ext cx="12839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0417892-AFD9-F9AF-5771-278F33E371A1}"/>
              </a:ext>
            </a:extLst>
          </p:cNvPr>
          <p:cNvSpPr txBox="1"/>
          <p:nvPr/>
        </p:nvSpPr>
        <p:spPr>
          <a:xfrm>
            <a:off x="1176122" y="1404862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       里填上“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&gt;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&lt;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”或“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=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”。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08722B9-9DC8-B97F-6D65-B34E600C28C6}"/>
              </a:ext>
            </a:extLst>
          </p:cNvPr>
          <p:cNvSpPr/>
          <p:nvPr/>
        </p:nvSpPr>
        <p:spPr>
          <a:xfrm>
            <a:off x="500743" y="145770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A76AB37-E057-AEFC-E02E-42E17B1A4CE3}"/>
              </a:ext>
            </a:extLst>
          </p:cNvPr>
          <p:cNvSpPr/>
          <p:nvPr/>
        </p:nvSpPr>
        <p:spPr>
          <a:xfrm>
            <a:off x="1831285" y="1495270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380A1E-78F0-4646-03C7-D3079817D131}"/>
              </a:ext>
            </a:extLst>
          </p:cNvPr>
          <p:cNvSpPr txBox="1"/>
          <p:nvPr/>
        </p:nvSpPr>
        <p:spPr>
          <a:xfrm>
            <a:off x="622570" y="2541535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3758AE08-3233-0351-0E5F-3A3CD9EC5943}"/>
              </a:ext>
            </a:extLst>
          </p:cNvPr>
          <p:cNvSpPr/>
          <p:nvPr/>
        </p:nvSpPr>
        <p:spPr>
          <a:xfrm>
            <a:off x="2293312" y="2563142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5E3E786-8F98-04D6-CC47-62491A57BF02}"/>
              </a:ext>
            </a:extLst>
          </p:cNvPr>
          <p:cNvSpPr txBox="1"/>
          <p:nvPr/>
        </p:nvSpPr>
        <p:spPr>
          <a:xfrm>
            <a:off x="622570" y="3718564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7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24361E92-2326-83C4-E2DF-8B343C2128DF}"/>
              </a:ext>
            </a:extLst>
          </p:cNvPr>
          <p:cNvSpPr/>
          <p:nvPr/>
        </p:nvSpPr>
        <p:spPr>
          <a:xfrm>
            <a:off x="2293312" y="3740171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C3C492E-1A4F-A8AF-78AB-8291A1555A4A}"/>
              </a:ext>
            </a:extLst>
          </p:cNvPr>
          <p:cNvSpPr txBox="1"/>
          <p:nvPr/>
        </p:nvSpPr>
        <p:spPr>
          <a:xfrm>
            <a:off x="4202066" y="2541535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D1E03D51-CCA3-6707-42FB-102CFA812EEC}"/>
              </a:ext>
            </a:extLst>
          </p:cNvPr>
          <p:cNvSpPr/>
          <p:nvPr/>
        </p:nvSpPr>
        <p:spPr>
          <a:xfrm>
            <a:off x="5872808" y="2563142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5FC1F4E-E666-E648-341B-70E3A9E5EFDA}"/>
              </a:ext>
            </a:extLst>
          </p:cNvPr>
          <p:cNvSpPr txBox="1"/>
          <p:nvPr/>
        </p:nvSpPr>
        <p:spPr>
          <a:xfrm>
            <a:off x="4202066" y="3718564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9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3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DBAA22A1-E79B-2AF0-64B4-CC8CFC0623EE}"/>
              </a:ext>
            </a:extLst>
          </p:cNvPr>
          <p:cNvSpPr/>
          <p:nvPr/>
        </p:nvSpPr>
        <p:spPr>
          <a:xfrm>
            <a:off x="5872808" y="3740171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2AAA16AF-6946-23E8-04AA-4911EE4BA05A}"/>
              </a:ext>
            </a:extLst>
          </p:cNvPr>
          <p:cNvSpPr txBox="1"/>
          <p:nvPr/>
        </p:nvSpPr>
        <p:spPr>
          <a:xfrm>
            <a:off x="8079706" y="2563142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60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EEA8ACD4-A5F8-3AE1-5A86-15ED74F40B72}"/>
              </a:ext>
            </a:extLst>
          </p:cNvPr>
          <p:cNvSpPr/>
          <p:nvPr/>
        </p:nvSpPr>
        <p:spPr>
          <a:xfrm>
            <a:off x="9414204" y="2584749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B57E188-5B47-81D8-385A-C89240F395FE}"/>
              </a:ext>
            </a:extLst>
          </p:cNvPr>
          <p:cNvSpPr txBox="1"/>
          <p:nvPr/>
        </p:nvSpPr>
        <p:spPr>
          <a:xfrm>
            <a:off x="8079706" y="3718564"/>
            <a:ext cx="3637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      </a:t>
            </a:r>
            <a:r>
              <a:rPr lang="en-US" altLang="zh-CN" sz="36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zh-CN" altLang="en-US" sz="36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米</a:t>
            </a: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74E85F96-3D8B-7370-BF94-46CA31CD798C}"/>
              </a:ext>
            </a:extLst>
          </p:cNvPr>
          <p:cNvSpPr/>
          <p:nvPr/>
        </p:nvSpPr>
        <p:spPr>
          <a:xfrm>
            <a:off x="9414204" y="3740171"/>
            <a:ext cx="603115" cy="60311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id="{1DF755B4-20CF-6382-C008-27A89AEE8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5448" y="164542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95DC80C-966C-ADBC-F35E-009C730A3009}"/>
              </a:ext>
            </a:extLst>
          </p:cNvPr>
          <p:cNvSpPr txBox="1"/>
          <p:nvPr/>
        </p:nvSpPr>
        <p:spPr>
          <a:xfrm>
            <a:off x="2384084" y="2541533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534080-6BD2-C1FB-17BD-E7B69991EC73}"/>
              </a:ext>
            </a:extLst>
          </p:cNvPr>
          <p:cNvSpPr txBox="1"/>
          <p:nvPr/>
        </p:nvSpPr>
        <p:spPr>
          <a:xfrm>
            <a:off x="5926067" y="2541533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CB53B9E-6CFE-78E1-644B-815E1AABC1CE}"/>
              </a:ext>
            </a:extLst>
          </p:cNvPr>
          <p:cNvSpPr txBox="1"/>
          <p:nvPr/>
        </p:nvSpPr>
        <p:spPr>
          <a:xfrm>
            <a:off x="9497895" y="2541533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7025F72-FA4E-3E07-DBB8-289E45AA17A4}"/>
              </a:ext>
            </a:extLst>
          </p:cNvPr>
          <p:cNvSpPr txBox="1"/>
          <p:nvPr/>
        </p:nvSpPr>
        <p:spPr>
          <a:xfrm>
            <a:off x="2384084" y="3718562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&gt;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57D9BFD-264F-3B00-5A11-D5220BAA1604}"/>
              </a:ext>
            </a:extLst>
          </p:cNvPr>
          <p:cNvSpPr txBox="1"/>
          <p:nvPr/>
        </p:nvSpPr>
        <p:spPr>
          <a:xfrm>
            <a:off x="5926067" y="3718562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&lt;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0BAFD162-C9C4-8F00-9712-7B8C10FBFE6C}"/>
              </a:ext>
            </a:extLst>
          </p:cNvPr>
          <p:cNvSpPr txBox="1"/>
          <p:nvPr/>
        </p:nvSpPr>
        <p:spPr>
          <a:xfrm>
            <a:off x="9497895" y="3719853"/>
            <a:ext cx="797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</a:t>
            </a:r>
            <a:endParaRPr lang="zh-CN" altLang="en-US" sz="3600" b="1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E03F434-427B-CDA3-76E3-13BA7B20C688}"/>
              </a:ext>
            </a:extLst>
          </p:cNvPr>
          <p:cNvSpPr txBox="1"/>
          <p:nvPr/>
        </p:nvSpPr>
        <p:spPr>
          <a:xfrm>
            <a:off x="1176122" y="762834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按要求画线段。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47B82F2-7707-9D70-D373-BED75D47B2E3}"/>
              </a:ext>
            </a:extLst>
          </p:cNvPr>
          <p:cNvSpPr/>
          <p:nvPr/>
        </p:nvSpPr>
        <p:spPr>
          <a:xfrm>
            <a:off x="500743" y="81568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644DC80F-3E2B-1712-251B-E823594F5EB8}"/>
              </a:ext>
            </a:extLst>
          </p:cNvPr>
          <p:cNvSpPr txBox="1"/>
          <p:nvPr/>
        </p:nvSpPr>
        <p:spPr>
          <a:xfrm>
            <a:off x="1176122" y="1667507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）画一条长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lang="zh-CN" altLang="en-US" sz="3600" b="1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毫米的线段。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66CBE27-CF4C-EEAA-6A48-A216FA82EA8A}"/>
              </a:ext>
            </a:extLst>
          </p:cNvPr>
          <p:cNvSpPr txBox="1"/>
          <p:nvPr/>
        </p:nvSpPr>
        <p:spPr>
          <a:xfrm>
            <a:off x="1176122" y="4033475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（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）画一条长</a:t>
            </a:r>
            <a:r>
              <a:rPr lang="en-US" altLang="zh-CN" sz="360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分米短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毫米的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线段。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8C6DBAC7-6E2E-7C01-13C1-441145753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175" y="2950493"/>
            <a:ext cx="11083636" cy="1060122"/>
          </a:xfrm>
          <a:prstGeom prst="rect">
            <a:avLst/>
          </a:prstGeom>
        </p:spPr>
      </p:pic>
      <p:grpSp>
        <p:nvGrpSpPr>
          <p:cNvPr id="14" name="组合 13">
            <a:extLst>
              <a:ext uri="{FF2B5EF4-FFF2-40B4-BE49-F238E27FC236}">
                <a16:creationId xmlns:a16="http://schemas.microsoft.com/office/drawing/2014/main" id="{E834BFA7-8246-4E76-F1CE-3299407D9BCF}"/>
              </a:ext>
            </a:extLst>
          </p:cNvPr>
          <p:cNvGrpSpPr/>
          <p:nvPr/>
        </p:nvGrpSpPr>
        <p:grpSpPr>
          <a:xfrm>
            <a:off x="1821180" y="2893343"/>
            <a:ext cx="5722620" cy="80010"/>
            <a:chOff x="1821180" y="2951710"/>
            <a:chExt cx="5722620" cy="80010"/>
          </a:xfrm>
        </p:grpSpPr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id="{F8C0B3E9-ADEA-D373-DB0A-0FC157DB2779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3031720"/>
              <a:ext cx="5722620" cy="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id="{5B990223-1426-43AC-E50A-99BF6FF33B17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2951710"/>
              <a:ext cx="0" cy="8001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id="{EF49501D-1E40-86E0-6435-056C66B395D4}"/>
                </a:ext>
              </a:extLst>
            </p:cNvPr>
            <p:cNvCxnSpPr>
              <a:cxnSpLocks/>
            </p:cNvCxnSpPr>
            <p:nvPr/>
          </p:nvCxnSpPr>
          <p:spPr>
            <a:xfrm>
              <a:off x="7539228" y="2951710"/>
              <a:ext cx="0" cy="8001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图片 14">
            <a:extLst>
              <a:ext uri="{FF2B5EF4-FFF2-40B4-BE49-F238E27FC236}">
                <a16:creationId xmlns:a16="http://schemas.microsoft.com/office/drawing/2014/main" id="{9796DF76-3FF3-58DD-1F1A-CFE35BD9F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175" y="5343173"/>
            <a:ext cx="11083636" cy="1060122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id="{CAAB49CB-D5FB-423A-2827-CFB54724F7E0}"/>
              </a:ext>
            </a:extLst>
          </p:cNvPr>
          <p:cNvGrpSpPr/>
          <p:nvPr/>
        </p:nvGrpSpPr>
        <p:grpSpPr>
          <a:xfrm>
            <a:off x="1821180" y="5263163"/>
            <a:ext cx="6379574" cy="87630"/>
            <a:chOff x="1821180" y="5049803"/>
            <a:chExt cx="6379574" cy="87630"/>
          </a:xfrm>
        </p:grpSpPr>
        <p:cxnSp>
          <p:nvCxnSpPr>
            <p:cNvPr id="18" name="直接连接符 17">
              <a:extLst>
                <a:ext uri="{FF2B5EF4-FFF2-40B4-BE49-F238E27FC236}">
                  <a16:creationId xmlns:a16="http://schemas.microsoft.com/office/drawing/2014/main" id="{AABF820A-152B-FD4F-8B52-371ABA8BA81E}"/>
                </a:ext>
              </a:extLst>
            </p:cNvPr>
            <p:cNvCxnSpPr>
              <a:cxnSpLocks/>
            </p:cNvCxnSpPr>
            <p:nvPr/>
          </p:nvCxnSpPr>
          <p:spPr>
            <a:xfrm>
              <a:off x="1821180" y="5049803"/>
              <a:ext cx="0" cy="80010"/>
            </a:xfrm>
            <a:prstGeom prst="line">
              <a:avLst/>
            </a:prstGeom>
            <a:ln>
              <a:solidFill>
                <a:srgbClr val="EE1D23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id="{8B612306-7EBB-7E18-45F0-20DDAD160435}"/>
                </a:ext>
              </a:extLst>
            </p:cNvPr>
            <p:cNvGrpSpPr/>
            <p:nvPr/>
          </p:nvGrpSpPr>
          <p:grpSpPr>
            <a:xfrm>
              <a:off x="1821180" y="5057423"/>
              <a:ext cx="6379574" cy="80010"/>
              <a:chOff x="1821180" y="5115790"/>
              <a:chExt cx="6379574" cy="80010"/>
            </a:xfrm>
          </p:grpSpPr>
          <p:cxnSp>
            <p:nvCxnSpPr>
              <p:cNvPr id="17" name="直接连接符 16">
                <a:extLst>
                  <a:ext uri="{FF2B5EF4-FFF2-40B4-BE49-F238E27FC236}">
                    <a16:creationId xmlns:a16="http://schemas.microsoft.com/office/drawing/2014/main" id="{5E1AE49A-83E3-51DA-27C7-890566DC83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21180" y="5188180"/>
                <a:ext cx="6372000" cy="0"/>
              </a:xfrm>
              <a:prstGeom prst="line">
                <a:avLst/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839864FD-F021-4F6E-DF68-4CD342C260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00754" y="5115790"/>
                <a:ext cx="0" cy="80010"/>
              </a:xfrm>
              <a:prstGeom prst="line">
                <a:avLst/>
              </a:prstGeom>
              <a:ln>
                <a:solidFill>
                  <a:srgbClr val="EE1D23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5" name="TextBox 11">
            <a:extLst>
              <a:ext uri="{FF2B5EF4-FFF2-40B4-BE49-F238E27FC236}">
                <a16:creationId xmlns:a16="http://schemas.microsoft.com/office/drawing/2014/main" id="{E9B229F7-D872-395A-FF59-0D016070FC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34129" y="100124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B583386B-C0E2-C51F-1802-51B75EA3E0EE}"/>
              </a:ext>
            </a:extLst>
          </p:cNvPr>
          <p:cNvSpPr txBox="1"/>
          <p:nvPr/>
        </p:nvSpPr>
        <p:spPr>
          <a:xfrm>
            <a:off x="3342640" y="2416036"/>
            <a:ext cx="25298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毫米</a:t>
            </a:r>
            <a:endParaRPr lang="zh-CN" altLang="en-US" sz="1400" dirty="0">
              <a:solidFill>
                <a:srgbClr val="EE1D23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54023F-04FA-C76C-C75E-A4C794A75B04}"/>
              </a:ext>
            </a:extLst>
          </p:cNvPr>
          <p:cNvSpPr txBox="1"/>
          <p:nvPr/>
        </p:nvSpPr>
        <p:spPr>
          <a:xfrm>
            <a:off x="1930399" y="4789878"/>
            <a:ext cx="517625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分米</a:t>
            </a:r>
            <a:r>
              <a:rPr lang="zh-CN" altLang="en-US" sz="2800" b="1" noProof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－</a:t>
            </a:r>
            <a:r>
              <a:rPr lang="en-US" altLang="zh-CN" sz="2800" noProof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lang="zh-CN" altLang="en-US" sz="2800" b="1" noProof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lang="en-US" altLang="zh-CN" sz="2800" noProof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lang="zh-CN" altLang="en-US" sz="2800" b="1" noProof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毫米</a:t>
            </a:r>
            <a:endParaRPr lang="zh-CN" altLang="en-US" sz="1400" b="1" dirty="0">
              <a:solidFill>
                <a:srgbClr val="EE1D23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4A9F5C4-44EC-46B8-A958-DBCEC6124601}"/>
              </a:ext>
            </a:extLst>
          </p:cNvPr>
          <p:cNvSpPr txBox="1"/>
          <p:nvPr/>
        </p:nvSpPr>
        <p:spPr>
          <a:xfrm>
            <a:off x="5194568" y="4789878"/>
            <a:ext cx="2585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=6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毫米</a:t>
            </a:r>
            <a:endParaRPr lang="zh-CN" altLang="en-US" sz="1400" b="1" dirty="0">
              <a:solidFill>
                <a:srgbClr val="EE1D23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D99F7AEF-533B-41BB-962A-3AB68DB85CB5}"/>
              </a:ext>
            </a:extLst>
          </p:cNvPr>
          <p:cNvSpPr txBox="1"/>
          <p:nvPr/>
        </p:nvSpPr>
        <p:spPr>
          <a:xfrm>
            <a:off x="5404734" y="4799388"/>
            <a:ext cx="25858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6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厘米</a:t>
            </a:r>
            <a:r>
              <a:rPr kumimoji="0" lang="en-US" altLang="zh-CN" sz="2800" b="0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5</a:t>
            </a: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rgbClr val="EE1D23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毫米</a:t>
            </a:r>
            <a:endParaRPr lang="zh-CN" altLang="en-US" sz="1400" b="1" dirty="0">
              <a:solidFill>
                <a:srgbClr val="EE1D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0" grpId="1"/>
      <p:bldP spid="22" grpId="0"/>
      <p:bldP spid="22" grpId="1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202BA5C-56DF-3D19-B876-D01AC4624166}"/>
              </a:ext>
            </a:extLst>
          </p:cNvPr>
          <p:cNvSpPr txBox="1"/>
          <p:nvPr/>
        </p:nvSpPr>
        <p:spPr>
          <a:xfrm>
            <a:off x="1176122" y="1404862"/>
            <a:ext cx="9520334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在（       ）里填上合适的单位或数。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FBEB3A54-197F-EAC2-079D-F7BC1084F853}"/>
              </a:ext>
            </a:extLst>
          </p:cNvPr>
          <p:cNvSpPr/>
          <p:nvPr/>
        </p:nvSpPr>
        <p:spPr>
          <a:xfrm>
            <a:off x="500743" y="145770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E9BC9CB1-E552-64D1-38BF-EA46BAED4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93287" y="164542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7F2C73-D1C7-BCAB-C99A-98C17DC92C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7983" y="2751188"/>
            <a:ext cx="10076033" cy="135562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84B5186B-656A-8824-CFE0-71530C4E881F}"/>
              </a:ext>
            </a:extLst>
          </p:cNvPr>
          <p:cNvSpPr txBox="1"/>
          <p:nvPr/>
        </p:nvSpPr>
        <p:spPr>
          <a:xfrm>
            <a:off x="500743" y="4345842"/>
            <a:ext cx="3491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身长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6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6A44083-B31E-0F32-2BF6-ED570195AD8E}"/>
              </a:ext>
            </a:extLst>
          </p:cNvPr>
          <p:cNvSpPr txBox="1"/>
          <p:nvPr/>
        </p:nvSpPr>
        <p:spPr>
          <a:xfrm>
            <a:off x="3895230" y="4345842"/>
            <a:ext cx="3491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一步长</a:t>
            </a:r>
            <a:r>
              <a:rPr lang="en-US" altLang="zh-CN" sz="3200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5</a:t>
            </a:r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        ）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911FF87-6DDB-24E5-D6C4-85BFC68BE06A}"/>
              </a:ext>
            </a:extLst>
          </p:cNvPr>
          <p:cNvSpPr txBox="1"/>
          <p:nvPr/>
        </p:nvSpPr>
        <p:spPr>
          <a:xfrm>
            <a:off x="7834932" y="4345842"/>
            <a:ext cx="34917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厚（        ）毫米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D481093-94C4-E252-F810-5BAD2E49A0D8}"/>
              </a:ext>
            </a:extLst>
          </p:cNvPr>
          <p:cNvSpPr txBox="1"/>
          <p:nvPr/>
        </p:nvSpPr>
        <p:spPr>
          <a:xfrm>
            <a:off x="2001869" y="4345842"/>
            <a:ext cx="129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毫米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D952ED-4FDB-524F-5CDF-4093D4C28243}"/>
              </a:ext>
            </a:extLst>
          </p:cNvPr>
          <p:cNvSpPr txBox="1"/>
          <p:nvPr/>
        </p:nvSpPr>
        <p:spPr>
          <a:xfrm>
            <a:off x="5795656" y="4345842"/>
            <a:ext cx="129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49051008-EDC8-52F4-A1B3-D9CCA97050E1}"/>
              </a:ext>
            </a:extLst>
          </p:cNvPr>
          <p:cNvSpPr txBox="1"/>
          <p:nvPr/>
        </p:nvSpPr>
        <p:spPr>
          <a:xfrm>
            <a:off x="9008242" y="4345842"/>
            <a:ext cx="12958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endParaRPr lang="zh-CN" altLang="en-US" sz="32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E0C65236-7DC7-62AF-000D-68585C26D034}"/>
              </a:ext>
            </a:extLst>
          </p:cNvPr>
          <p:cNvSpPr/>
          <p:nvPr/>
        </p:nvSpPr>
        <p:spPr>
          <a:xfrm>
            <a:off x="500743" y="1097786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E9C61E57-C67E-1429-D105-65D0DB679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9644" y="128550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A7DEA69D-A50E-A94E-EAAF-64F917EA9C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7356826"/>
              </p:ext>
            </p:extLst>
          </p:nvPr>
        </p:nvGraphicFramePr>
        <p:xfrm>
          <a:off x="1179644" y="1973404"/>
          <a:ext cx="9942750" cy="319198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04204">
                  <a:extLst>
                    <a:ext uri="{9D8B030D-6E8A-4147-A177-3AD203B41FA5}">
                      <a16:colId xmlns:a16="http://schemas.microsoft.com/office/drawing/2014/main" val="367847547"/>
                    </a:ext>
                  </a:extLst>
                </a:gridCol>
                <a:gridCol w="3419273">
                  <a:extLst>
                    <a:ext uri="{9D8B030D-6E8A-4147-A177-3AD203B41FA5}">
                      <a16:colId xmlns:a16="http://schemas.microsoft.com/office/drawing/2014/main" val="3638600128"/>
                    </a:ext>
                  </a:extLst>
                </a:gridCol>
                <a:gridCol w="3419273">
                  <a:extLst>
                    <a:ext uri="{9D8B030D-6E8A-4147-A177-3AD203B41FA5}">
                      <a16:colId xmlns:a16="http://schemas.microsoft.com/office/drawing/2014/main" val="3248471223"/>
                    </a:ext>
                  </a:extLst>
                </a:gridCol>
              </a:tblGrid>
              <a:tr h="79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要测量的量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估计的结果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测量的结果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4309733"/>
                  </a:ext>
                </a:extLst>
              </a:tr>
              <a:tr h="79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粉笔的长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0074388"/>
                  </a:ext>
                </a:extLst>
              </a:tr>
              <a:tr h="79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文具盒的长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5895012"/>
                  </a:ext>
                </a:extLst>
              </a:tr>
              <a:tr h="79799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3600" b="1" dirty="0">
                          <a:latin typeface="Arial" panose="020B0604020202020204" pitchFamily="34" charset="0"/>
                          <a:ea typeface="楷体" panose="02010609060101010101" pitchFamily="49" charset="-122"/>
                          <a:cs typeface="Arial" panose="020B0604020202020204" pitchFamily="34" charset="0"/>
                        </a:rPr>
                        <a:t>课桌的长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600" dirty="0">
                        <a:latin typeface="Arial" panose="020B0604020202020204" pitchFamily="34" charset="0"/>
                        <a:ea typeface="楷体" panose="02010609060101010101" pitchFamily="49" charset="-122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26180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15079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D13AAFA-A026-AD29-C599-CA6E7C1F156C}"/>
              </a:ext>
            </a:extLst>
          </p:cNvPr>
          <p:cNvSpPr txBox="1"/>
          <p:nvPr/>
        </p:nvSpPr>
        <p:spPr>
          <a:xfrm>
            <a:off x="1176121" y="1424317"/>
            <a:ext cx="10273333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一根长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分米的绳子，对折后再对折，每段绳子有多长？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4F3E767-8710-BABC-A417-2E2FD190AF3C}"/>
              </a:ext>
            </a:extLst>
          </p:cNvPr>
          <p:cNvSpPr/>
          <p:nvPr/>
        </p:nvSpPr>
        <p:spPr>
          <a:xfrm>
            <a:off x="500743" y="147716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D8F26D-2F52-2CB4-9571-9C7A355B638C}"/>
              </a:ext>
            </a:extLst>
          </p:cNvPr>
          <p:cNvSpPr txBox="1"/>
          <p:nvPr/>
        </p:nvSpPr>
        <p:spPr>
          <a:xfrm>
            <a:off x="2970101" y="3045317"/>
            <a:ext cx="454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4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 = 2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D0371D9-55EE-BF06-7A28-EC99C9E316B8}"/>
              </a:ext>
            </a:extLst>
          </p:cNvPr>
          <p:cNvSpPr txBox="1"/>
          <p:nvPr/>
        </p:nvSpPr>
        <p:spPr>
          <a:xfrm>
            <a:off x="2970101" y="3900825"/>
            <a:ext cx="454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</a:t>
            </a:r>
            <a:r>
              <a:rPr lang="en-US" altLang="zh-CN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÷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2 = 1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zh-CN" altLang="en-US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）</a:t>
            </a:r>
          </a:p>
        </p:txBody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D82BBB28-48C6-F2D1-6DE6-CC1DA839FF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52927" y="4756333"/>
            <a:ext cx="642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答：每段绳子长</a:t>
            </a:r>
            <a:r>
              <a:rPr lang="en-US" altLang="zh-CN" dirty="0"/>
              <a:t>1</a:t>
            </a:r>
            <a:r>
              <a:rPr lang="zh-CN" altLang="en-US" b="1" dirty="0"/>
              <a:t>分米。</a:t>
            </a: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EB40192A-4D4D-7D58-D8F7-EBD8E84B8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808" y="229435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8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382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729B2FA-C15D-6F96-059B-56AF7679C864}"/>
              </a:ext>
            </a:extLst>
          </p:cNvPr>
          <p:cNvSpPr txBox="1"/>
          <p:nvPr/>
        </p:nvSpPr>
        <p:spPr>
          <a:xfrm>
            <a:off x="1176121" y="774077"/>
            <a:ext cx="10273333" cy="20231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把两块各长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8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分米的短木板拼接成一块长木板，重叠钉在一起的部分是</a:t>
            </a:r>
            <a:r>
              <a:rPr lang="en-US" altLang="zh-CN" sz="3600" dirty="0">
                <a:solidFill>
                  <a:prstClr val="black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15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厘米。这块长木板的长度是多少？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6069474-F9D3-5DCA-D414-48A158D7397E}"/>
              </a:ext>
            </a:extLst>
          </p:cNvPr>
          <p:cNvSpPr/>
          <p:nvPr/>
        </p:nvSpPr>
        <p:spPr>
          <a:xfrm>
            <a:off x="500743" y="826924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5D07E3C4-3028-071E-F0BF-7D9005D8B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8128" y="2397085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9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B95B8187-F2F8-63B5-BD9E-71BF2E060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7233" y="2939506"/>
            <a:ext cx="8357534" cy="1247017"/>
          </a:xfrm>
          <a:prstGeom prst="rect">
            <a:avLst/>
          </a:prstGeom>
        </p:spPr>
      </p:pic>
      <p:sp>
        <p:nvSpPr>
          <p:cNvPr id="11" name="文本框 10">
            <a:extLst>
              <a:ext uri="{FF2B5EF4-FFF2-40B4-BE49-F238E27FC236}">
                <a16:creationId xmlns:a16="http://schemas.microsoft.com/office/drawing/2014/main" id="{55FF26AC-4998-2492-1D64-4A0DBC589313}"/>
              </a:ext>
            </a:extLst>
          </p:cNvPr>
          <p:cNvSpPr txBox="1"/>
          <p:nvPr/>
        </p:nvSpPr>
        <p:spPr>
          <a:xfrm>
            <a:off x="4038097" y="4256046"/>
            <a:ext cx="4549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=80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厘米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608BD05-DE6F-818A-A9F0-015658946572}"/>
              </a:ext>
            </a:extLst>
          </p:cNvPr>
          <p:cNvSpPr txBox="1"/>
          <p:nvPr/>
        </p:nvSpPr>
        <p:spPr>
          <a:xfrm>
            <a:off x="3821310" y="4971900"/>
            <a:ext cx="56681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80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+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80</a:t>
            </a:r>
            <a:r>
              <a:rPr lang="en-US" altLang="zh-CN" sz="3600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-</a:t>
            </a:r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15=145</a:t>
            </a:r>
            <a:r>
              <a:rPr lang="zh-CN" altLang="en-US" sz="3600" b="1" dirty="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（厘米）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5D0BB36E-5D9F-5982-2E6B-3D3A8D16F2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2659" y="5689637"/>
            <a:ext cx="75856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答：这块长木板的长度是</a:t>
            </a:r>
            <a:r>
              <a:rPr lang="en-US" altLang="zh-CN" dirty="0"/>
              <a:t>145</a:t>
            </a:r>
            <a:r>
              <a:rPr lang="zh-CN" altLang="en-US" b="1" dirty="0"/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3465487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1F12DD3-7DE6-5738-1D2B-F6EA1982BDC5}"/>
              </a:ext>
            </a:extLst>
          </p:cNvPr>
          <p:cNvSpPr txBox="1"/>
          <p:nvPr/>
        </p:nvSpPr>
        <p:spPr>
          <a:xfrm>
            <a:off x="1176120" y="1037785"/>
            <a:ext cx="1048755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有一些大小相同的铁环连在一起，拉紧后如下图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21DEB2EA-8FDD-7906-7FBA-64C44DAF182D}"/>
              </a:ext>
            </a:extLst>
          </p:cNvPr>
          <p:cNvSpPr/>
          <p:nvPr/>
        </p:nvSpPr>
        <p:spPr>
          <a:xfrm>
            <a:off x="481296" y="216127"/>
            <a:ext cx="2621902" cy="848560"/>
          </a:xfrm>
          <a:prstGeom prst="roundRect">
            <a:avLst>
              <a:gd name="adj" fmla="val 50000"/>
            </a:avLst>
          </a:prstGeom>
          <a:solidFill>
            <a:srgbClr val="FAE7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rgbClr val="037FB7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思考题</a:t>
            </a: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D16B2A9E-B0BE-0E7A-8C91-6DEF714E7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597" y="574408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练习五 思考题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DF2E946-8F38-9BA5-103E-02793555C187}"/>
              </a:ext>
            </a:extLst>
          </p:cNvPr>
          <p:cNvSpPr txBox="1"/>
          <p:nvPr/>
        </p:nvSpPr>
        <p:spPr>
          <a:xfrm>
            <a:off x="1176119" y="4029617"/>
            <a:ext cx="1048755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这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3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个铁环连在一起有多长？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  <a:sym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1ED14A66-7E6B-F7F2-3311-E404176D8F3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E7E6F2"/>
              </a:clrFrom>
              <a:clrTo>
                <a:srgbClr val="E7E6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863" y="1731308"/>
            <a:ext cx="7570273" cy="2475936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0C2FDF5-FA25-14F3-F90B-3E9B0589363C}"/>
              </a:ext>
            </a:extLst>
          </p:cNvPr>
          <p:cNvSpPr txBox="1"/>
          <p:nvPr/>
        </p:nvSpPr>
        <p:spPr>
          <a:xfrm>
            <a:off x="2100470" y="4670839"/>
            <a:ext cx="399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5+5=10</a:t>
            </a:r>
            <a:r>
              <a:rPr lang="zh-CN" altLang="en-US" b="1" dirty="0">
                <a:sym typeface="+mn-lt"/>
              </a:rPr>
              <a:t>（毫米）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B93EB41B-45D9-9515-1DB7-59ECDA405A8E}"/>
              </a:ext>
            </a:extLst>
          </p:cNvPr>
          <p:cNvSpPr txBox="1"/>
          <p:nvPr/>
        </p:nvSpPr>
        <p:spPr>
          <a:xfrm>
            <a:off x="5885607" y="4670838"/>
            <a:ext cx="399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10+10=20</a:t>
            </a:r>
            <a:r>
              <a:rPr lang="zh-CN" altLang="en-US" b="1" dirty="0">
                <a:sym typeface="+mn-lt"/>
              </a:rPr>
              <a:t>（毫米）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95C83DA-6737-7A21-C471-EB5CC74A988C}"/>
              </a:ext>
            </a:extLst>
          </p:cNvPr>
          <p:cNvSpPr txBox="1"/>
          <p:nvPr/>
        </p:nvSpPr>
        <p:spPr>
          <a:xfrm>
            <a:off x="2061259" y="5411365"/>
            <a:ext cx="3995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sym typeface="+mn-lt"/>
              </a:rPr>
              <a:t>4</a:t>
            </a:r>
            <a:r>
              <a:rPr lang="zh-CN" altLang="en-US" b="1" dirty="0">
                <a:sym typeface="+mn-lt"/>
              </a:rPr>
              <a:t>厘米</a:t>
            </a:r>
            <a:r>
              <a:rPr lang="en-US" altLang="zh-CN" dirty="0">
                <a:sym typeface="+mn-lt"/>
              </a:rPr>
              <a:t>=40</a:t>
            </a:r>
            <a:r>
              <a:rPr lang="zh-CN" altLang="en-US" b="1" dirty="0">
                <a:sym typeface="+mn-lt"/>
              </a:rPr>
              <a:t>毫米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09A4DAD-56A6-285F-27E4-9D3B4068E83E}"/>
              </a:ext>
            </a:extLst>
          </p:cNvPr>
          <p:cNvSpPr txBox="1"/>
          <p:nvPr/>
        </p:nvSpPr>
        <p:spPr>
          <a:xfrm>
            <a:off x="5885607" y="5317169"/>
            <a:ext cx="680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en-US" altLang="zh-CN" dirty="0">
                <a:latin typeface="楷体" panose="02010609060101010101" pitchFamily="49" charset="-122"/>
                <a:sym typeface="+mn-lt"/>
              </a:rPr>
              <a:t>40+40+40-20=100</a:t>
            </a:r>
            <a:r>
              <a:rPr lang="zh-CN" altLang="en-US" b="1" dirty="0">
                <a:sym typeface="+mn-lt"/>
              </a:rPr>
              <a:t>（毫米）</a:t>
            </a: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1BC5665C-8EE2-28CA-9E74-25E203929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750" y="6007615"/>
            <a:ext cx="823225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>
                <a:solidFill>
                  <a:srgbClr val="EE1D23"/>
                </a:solidFill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defRPr>
            </a:lvl1pPr>
          </a:lstStyle>
          <a:p>
            <a:r>
              <a:rPr lang="zh-CN" altLang="en-US" b="1" dirty="0"/>
              <a:t>答：这</a:t>
            </a:r>
            <a:r>
              <a:rPr lang="en-US" altLang="zh-CN" dirty="0"/>
              <a:t>3</a:t>
            </a:r>
            <a:r>
              <a:rPr lang="zh-CN" altLang="en-US" b="1" dirty="0"/>
              <a:t>个铁环连在一起长</a:t>
            </a:r>
            <a:r>
              <a:rPr lang="en-US" altLang="zh-CN" dirty="0"/>
              <a:t>100</a:t>
            </a:r>
            <a:r>
              <a:rPr lang="zh-CN" altLang="en-US" b="1" dirty="0"/>
              <a:t>毫米。</a:t>
            </a:r>
          </a:p>
        </p:txBody>
      </p:sp>
    </p:spTree>
    <p:extLst>
      <p:ext uri="{BB962C8B-B14F-4D97-AF65-F5344CB8AC3E}">
        <p14:creationId xmlns:p14="http://schemas.microsoft.com/office/powerpoint/2010/main" val="3602643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706</TotalTime>
  <Words>501</Words>
  <Application>Microsoft Office PowerPoint</Application>
  <PresentationFormat>宽屏</PresentationFormat>
  <Paragraphs>99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0" baseType="lpstr">
      <vt:lpstr>等线</vt:lpstr>
      <vt:lpstr>黑体</vt:lpstr>
      <vt:lpstr>楷体</vt:lpstr>
      <vt:lpstr>宋体</vt:lpstr>
      <vt:lpstr>Arial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Wangfen</cp:lastModifiedBy>
  <cp:revision>39</cp:revision>
  <dcterms:created xsi:type="dcterms:W3CDTF">2025-04-19T06:03:16Z</dcterms:created>
  <dcterms:modified xsi:type="dcterms:W3CDTF">2025-08-11T07:25:34Z</dcterms:modified>
  <cp:category>状元成才路</cp:category>
  <cp:contentStatus>状元成才路</cp:contentStatus>
</cp:coreProperties>
</file>