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3" r:id="rId3"/>
    <p:sldId id="260" r:id="rId4"/>
    <p:sldId id="261" r:id="rId5"/>
    <p:sldId id="262" r:id="rId6"/>
    <p:sldId id="270" r:id="rId7"/>
    <p:sldId id="271" r:id="rId8"/>
    <p:sldId id="275" r:id="rId9"/>
    <p:sldId id="277" r:id="rId10"/>
    <p:sldId id="272" r:id="rId11"/>
    <p:sldId id="278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1D23"/>
    <a:srgbClr val="037FB7"/>
    <a:srgbClr val="D4EFFB"/>
    <a:srgbClr val="00ABCD"/>
    <a:srgbClr val="3366FF"/>
    <a:srgbClr val="FFE699"/>
    <a:srgbClr val="FF7E00"/>
    <a:srgbClr val="FFFFFF"/>
    <a:srgbClr val="FCD4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12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2025/7/17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911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6B2280F-EBD3-397D-67E2-9DA48D18D0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DE46D93-F820-55DF-BF12-E1F095AC15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421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816BBAF-B02C-340B-A632-D6654320CB3D}"/>
              </a:ext>
            </a:extLst>
          </p:cNvPr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2BE9292-3E5C-867D-5004-0EC8955DBC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63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69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6DD1E23-AE91-2055-9526-A6D60F0FE744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35F2482-FDA6-78B0-BA85-FC7EF2A776A1}"/>
              </a:ext>
            </a:extLst>
          </p:cNvPr>
          <p:cNvGrpSpPr/>
          <p:nvPr/>
        </p:nvGrpSpPr>
        <p:grpSpPr>
          <a:xfrm>
            <a:off x="2275834" y="1322979"/>
            <a:ext cx="7640332" cy="1260000"/>
            <a:chOff x="3319498" y="1313251"/>
            <a:chExt cx="7640332" cy="1260000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C6D5C193-FD14-3511-BA01-2491BD9D83A7}"/>
                </a:ext>
              </a:extLst>
            </p:cNvPr>
            <p:cNvSpPr txBox="1"/>
            <p:nvPr/>
          </p:nvSpPr>
          <p:spPr>
            <a:xfrm>
              <a:off x="4624894" y="1481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毫米、分米和千米</a:t>
              </a:r>
              <a:endParaRPr lang="zh-CN" altLang="en-US" sz="4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23D312F1-941D-C524-B1FA-0D0416C623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三</a:t>
              </a:r>
            </a:p>
          </p:txBody>
        </p:sp>
      </p:grpSp>
      <p:sp>
        <p:nvSpPr>
          <p:cNvPr id="9" name="TextBox 48">
            <a:extLst>
              <a:ext uri="{FF2B5EF4-FFF2-40B4-BE49-F238E27FC236}">
                <a16:creationId xmlns:a16="http://schemas.microsoft.com/office/drawing/2014/main" id="{5955F739-A719-8D4D-4EFE-CD13DE351F00}"/>
              </a:ext>
            </a:extLst>
          </p:cNvPr>
          <p:cNvSpPr txBox="1"/>
          <p:nvPr/>
        </p:nvSpPr>
        <p:spPr>
          <a:xfrm>
            <a:off x="2751070" y="3050295"/>
            <a:ext cx="668986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377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58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17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754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339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7924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509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093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678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200" dirty="0">
                <a:sym typeface="+mn-lt"/>
              </a:rPr>
              <a:t>练习六</a:t>
            </a:r>
          </a:p>
        </p:txBody>
      </p:sp>
    </p:spTree>
    <p:extLst>
      <p:ext uri="{BB962C8B-B14F-4D97-AF65-F5344CB8AC3E}">
        <p14:creationId xmlns:p14="http://schemas.microsoft.com/office/powerpoint/2010/main" val="37266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43377BEF-C336-D858-7ACC-31F4134D1C44}"/>
              </a:ext>
            </a:extLst>
          </p:cNvPr>
          <p:cNvSpPr txBox="1"/>
          <p:nvPr/>
        </p:nvSpPr>
        <p:spPr>
          <a:xfrm>
            <a:off x="1176121" y="869839"/>
            <a:ext cx="1051513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用下面的出行方式行 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千米需要多长时间？圈出合适的答案。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4A0DAAD1-128E-EC6C-EAED-714CD41294D0}"/>
              </a:ext>
            </a:extLst>
          </p:cNvPr>
          <p:cNvSpPr/>
          <p:nvPr/>
        </p:nvSpPr>
        <p:spPr>
          <a:xfrm>
            <a:off x="500743" y="922686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7807ADE2-E601-C0EE-6302-2B25DAD4A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7296" y="1762161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练习五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0F19782-22CD-E051-83B3-05245953F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121" y="2277957"/>
            <a:ext cx="10270711" cy="365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椭圆 3">
            <a:extLst>
              <a:ext uri="{FF2B5EF4-FFF2-40B4-BE49-F238E27FC236}">
                <a16:creationId xmlns:a16="http://schemas.microsoft.com/office/drawing/2014/main" id="{79625AFC-F406-4B94-3CC0-32EA61965BDF}"/>
              </a:ext>
            </a:extLst>
          </p:cNvPr>
          <p:cNvSpPr/>
          <p:nvPr/>
        </p:nvSpPr>
        <p:spPr bwMode="auto">
          <a:xfrm>
            <a:off x="2336733" y="5221905"/>
            <a:ext cx="1097413" cy="766256"/>
          </a:xfrm>
          <a:prstGeom prst="ellipse">
            <a:avLst/>
          </a:prstGeom>
          <a:noFill/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lnSpc>
                <a:spcPct val="120000"/>
              </a:lnSpc>
              <a:defRPr/>
            </a:pPr>
            <a:endParaRPr lang="zh-CN" altLang="en-US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B047E6CF-CB0E-8EC2-C85F-F0E7E76CE161}"/>
              </a:ext>
            </a:extLst>
          </p:cNvPr>
          <p:cNvSpPr/>
          <p:nvPr/>
        </p:nvSpPr>
        <p:spPr bwMode="auto">
          <a:xfrm>
            <a:off x="5884981" y="5221905"/>
            <a:ext cx="1097413" cy="766256"/>
          </a:xfrm>
          <a:prstGeom prst="ellipse">
            <a:avLst/>
          </a:prstGeom>
          <a:noFill/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lnSpc>
                <a:spcPct val="120000"/>
              </a:lnSpc>
              <a:defRPr/>
            </a:pPr>
            <a:endParaRPr lang="zh-CN" altLang="en-US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7A18321E-8590-0971-8365-16B429FFFCD9}"/>
              </a:ext>
            </a:extLst>
          </p:cNvPr>
          <p:cNvSpPr/>
          <p:nvPr/>
        </p:nvSpPr>
        <p:spPr bwMode="auto">
          <a:xfrm>
            <a:off x="9277376" y="5221905"/>
            <a:ext cx="1097413" cy="766256"/>
          </a:xfrm>
          <a:prstGeom prst="ellipse">
            <a:avLst/>
          </a:prstGeom>
          <a:noFill/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lnSpc>
                <a:spcPct val="120000"/>
              </a:lnSpc>
              <a:defRPr/>
            </a:pPr>
            <a:endParaRPr lang="zh-CN" altLang="en-US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7178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id="{082B4CCB-02D9-B504-2726-1859D86BD11B}"/>
              </a:ext>
            </a:extLst>
          </p:cNvPr>
          <p:cNvSpPr/>
          <p:nvPr/>
        </p:nvSpPr>
        <p:spPr>
          <a:xfrm>
            <a:off x="500743" y="116587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584A8A8A-CFE9-2627-D2FD-7C4370CCE3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2" y="125973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练习五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CFEA51C-1EA6-63C6-D06C-07C4E77BF784}"/>
              </a:ext>
            </a:extLst>
          </p:cNvPr>
          <p:cNvSpPr txBox="1"/>
          <p:nvPr/>
        </p:nvSpPr>
        <p:spPr>
          <a:xfrm>
            <a:off x="1002415" y="2075519"/>
            <a:ext cx="5174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分米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        ）厘米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B08FF45-6AD5-06F2-977C-069B67A89014}"/>
              </a:ext>
            </a:extLst>
          </p:cNvPr>
          <p:cNvSpPr txBox="1"/>
          <p:nvPr/>
        </p:nvSpPr>
        <p:spPr>
          <a:xfrm>
            <a:off x="6176882" y="2075519"/>
            <a:ext cx="5428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6000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        ）千米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31C4ADE-11CF-30D4-A095-2CA13305BD14}"/>
              </a:ext>
            </a:extLst>
          </p:cNvPr>
          <p:cNvSpPr txBox="1"/>
          <p:nvPr/>
        </p:nvSpPr>
        <p:spPr>
          <a:xfrm>
            <a:off x="1002415" y="3043662"/>
            <a:ext cx="5174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300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毫米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        ）分米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1F1B302-C002-AA46-D827-E45E95C46421}"/>
              </a:ext>
            </a:extLst>
          </p:cNvPr>
          <p:cNvSpPr txBox="1"/>
          <p:nvPr/>
        </p:nvSpPr>
        <p:spPr>
          <a:xfrm>
            <a:off x="6176882" y="3043662"/>
            <a:ext cx="5428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50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分米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        ）米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8ACC5B4-BEF5-67D6-832B-05FA730BC424}"/>
              </a:ext>
            </a:extLst>
          </p:cNvPr>
          <p:cNvSpPr txBox="1"/>
          <p:nvPr/>
        </p:nvSpPr>
        <p:spPr>
          <a:xfrm>
            <a:off x="1002415" y="4011805"/>
            <a:ext cx="5174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千米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        ）米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BCE834B-29A6-18F4-E884-0C66BC892EFD}"/>
              </a:ext>
            </a:extLst>
          </p:cNvPr>
          <p:cNvSpPr txBox="1"/>
          <p:nvPr/>
        </p:nvSpPr>
        <p:spPr>
          <a:xfrm>
            <a:off x="6176882" y="4011805"/>
            <a:ext cx="5428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        ）毫米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E5C7809-6F7E-6CC0-CA6A-F4CF6455ECC0}"/>
              </a:ext>
            </a:extLst>
          </p:cNvPr>
          <p:cNvSpPr txBox="1"/>
          <p:nvPr/>
        </p:nvSpPr>
        <p:spPr>
          <a:xfrm>
            <a:off x="3163011" y="2075518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D72F354-2610-E895-D701-17243DA757F0}"/>
              </a:ext>
            </a:extLst>
          </p:cNvPr>
          <p:cNvSpPr txBox="1"/>
          <p:nvPr/>
        </p:nvSpPr>
        <p:spPr>
          <a:xfrm>
            <a:off x="8765894" y="207551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14AEB0F-1E47-D624-D18E-0C013DF9E41A}"/>
              </a:ext>
            </a:extLst>
          </p:cNvPr>
          <p:cNvSpPr txBox="1"/>
          <p:nvPr/>
        </p:nvSpPr>
        <p:spPr>
          <a:xfrm>
            <a:off x="3768284" y="304366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55B4D5E-0906-E3EA-6BFA-F90517D20779}"/>
              </a:ext>
            </a:extLst>
          </p:cNvPr>
          <p:cNvSpPr txBox="1"/>
          <p:nvPr/>
        </p:nvSpPr>
        <p:spPr>
          <a:xfrm>
            <a:off x="8765894" y="304366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CD4ECB2-8245-A5C1-3FCA-F7A8259D15AA}"/>
              </a:ext>
            </a:extLst>
          </p:cNvPr>
          <p:cNvSpPr txBox="1"/>
          <p:nvPr/>
        </p:nvSpPr>
        <p:spPr>
          <a:xfrm>
            <a:off x="2906530" y="4011804"/>
            <a:ext cx="12105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8000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717B6EE-DDC2-3C74-D6BF-202614AA4B00}"/>
              </a:ext>
            </a:extLst>
          </p:cNvPr>
          <p:cNvSpPr txBox="1"/>
          <p:nvPr/>
        </p:nvSpPr>
        <p:spPr>
          <a:xfrm>
            <a:off x="7631352" y="4011804"/>
            <a:ext cx="12105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34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>
            <a:extLst>
              <a:ext uri="{FF2B5EF4-FFF2-40B4-BE49-F238E27FC236}">
                <a16:creationId xmlns:a16="http://schemas.microsoft.com/office/drawing/2014/main" id="{81A3903D-A940-DD62-B987-08BF11C2EE8A}"/>
              </a:ext>
            </a:extLst>
          </p:cNvPr>
          <p:cNvSpPr txBox="1"/>
          <p:nvPr/>
        </p:nvSpPr>
        <p:spPr>
          <a:xfrm>
            <a:off x="1176121" y="1404860"/>
            <a:ext cx="10030143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跑道一圈长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400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米。小明跑了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圈，他一共跑了几千米？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A5BE6D2E-69C4-96DB-1441-EABADF8CD345}"/>
              </a:ext>
            </a:extLst>
          </p:cNvPr>
          <p:cNvSpPr/>
          <p:nvPr/>
        </p:nvSpPr>
        <p:spPr>
          <a:xfrm>
            <a:off x="500743" y="145770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11">
            <a:extLst>
              <a:ext uri="{FF2B5EF4-FFF2-40B4-BE49-F238E27FC236}">
                <a16:creationId xmlns:a16="http://schemas.microsoft.com/office/drawing/2014/main" id="{21550059-A915-316E-4559-1FFF9CA05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7450" y="230059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练习五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6F52B56-0FC3-D538-0E29-B3DD7B20A269}"/>
              </a:ext>
            </a:extLst>
          </p:cNvPr>
          <p:cNvSpPr txBox="1"/>
          <p:nvPr/>
        </p:nvSpPr>
        <p:spPr>
          <a:xfrm>
            <a:off x="1913818" y="3012587"/>
            <a:ext cx="79864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ea typeface="楷体" panose="02010609060101010101" pitchFamily="49" charset="-122"/>
                <a:sym typeface="+mn-lt"/>
              </a:rPr>
              <a:t>400+400+400+400+400=2000</a:t>
            </a:r>
            <a:r>
              <a:rPr lang="zh-CN" altLang="en-US" b="1" dirty="0">
                <a:ea typeface="楷体" panose="02010609060101010101" pitchFamily="49" charset="-122"/>
                <a:sym typeface="+mn-lt"/>
              </a:rPr>
              <a:t>（米）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B3DD95CE-E9FB-BBA5-C292-E9D66B217F33}"/>
              </a:ext>
            </a:extLst>
          </p:cNvPr>
          <p:cNvSpPr txBox="1"/>
          <p:nvPr/>
        </p:nvSpPr>
        <p:spPr>
          <a:xfrm>
            <a:off x="2760662" y="3908324"/>
            <a:ext cx="3649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ym typeface="+mn-lt"/>
              </a:rPr>
              <a:t>2000</a:t>
            </a:r>
            <a:r>
              <a:rPr lang="zh-CN" altLang="en-US" b="1" dirty="0">
                <a:sym typeface="+mn-lt"/>
              </a:rPr>
              <a:t>米</a:t>
            </a:r>
            <a:r>
              <a:rPr lang="en-US" altLang="zh-CN" dirty="0">
                <a:sym typeface="+mn-lt"/>
              </a:rPr>
              <a:t>=2</a:t>
            </a:r>
            <a:r>
              <a:rPr lang="zh-CN" altLang="en-US" b="1" dirty="0">
                <a:sym typeface="+mn-lt"/>
              </a:rPr>
              <a:t>千米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0F76D14D-A8CE-0DD4-879E-3AFB1E884345}"/>
              </a:ext>
            </a:extLst>
          </p:cNvPr>
          <p:cNvSpPr txBox="1"/>
          <p:nvPr/>
        </p:nvSpPr>
        <p:spPr>
          <a:xfrm>
            <a:off x="1913818" y="4806809"/>
            <a:ext cx="6312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b="1" dirty="0">
                <a:sym typeface="+mn-lt"/>
              </a:rPr>
              <a:t>答：他一共跑了</a:t>
            </a:r>
            <a:r>
              <a:rPr lang="en-US" altLang="zh-CN" dirty="0">
                <a:sym typeface="+mn-lt"/>
              </a:rPr>
              <a:t>2</a:t>
            </a:r>
            <a:r>
              <a:rPr lang="zh-CN" altLang="en-US" b="1" dirty="0">
                <a:sym typeface="+mn-lt"/>
              </a:rPr>
              <a:t>千米。</a:t>
            </a:r>
          </a:p>
        </p:txBody>
      </p:sp>
    </p:spTree>
    <p:extLst>
      <p:ext uri="{BB962C8B-B14F-4D97-AF65-F5344CB8AC3E}">
        <p14:creationId xmlns:p14="http://schemas.microsoft.com/office/powerpoint/2010/main" val="2705065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>
            <a:extLst>
              <a:ext uri="{FF2B5EF4-FFF2-40B4-BE49-F238E27FC236}">
                <a16:creationId xmlns:a16="http://schemas.microsoft.com/office/drawing/2014/main" id="{2856A397-4318-6E6D-10AD-242498EC3B04}"/>
              </a:ext>
            </a:extLst>
          </p:cNvPr>
          <p:cNvSpPr txBox="1"/>
          <p:nvPr/>
        </p:nvSpPr>
        <p:spPr>
          <a:xfrm>
            <a:off x="1176121" y="928204"/>
            <a:ext cx="10030143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一个游泳池长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50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米，如果游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千米，要游多少个来回？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E74548B6-2366-2224-9988-AB608A069A60}"/>
              </a:ext>
            </a:extLst>
          </p:cNvPr>
          <p:cNvSpPr/>
          <p:nvPr/>
        </p:nvSpPr>
        <p:spPr>
          <a:xfrm>
            <a:off x="500743" y="98105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89599AE8-051E-4FB9-8BB9-A24184407B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7450" y="1823941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练习五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27" name="Picture 60">
            <a:extLst>
              <a:ext uri="{FF2B5EF4-FFF2-40B4-BE49-F238E27FC236}">
                <a16:creationId xmlns:a16="http://schemas.microsoft.com/office/drawing/2014/main" id="{2FB27FBB-DA90-ADBD-C49F-55D774F40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227557" y="2838363"/>
            <a:ext cx="1332487" cy="1421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对话气泡: 圆角矩形 27">
            <a:extLst>
              <a:ext uri="{FF2B5EF4-FFF2-40B4-BE49-F238E27FC236}">
                <a16:creationId xmlns:a16="http://schemas.microsoft.com/office/drawing/2014/main" id="{79310838-83CC-5CCA-F51B-CB6A62F4643C}"/>
              </a:ext>
            </a:extLst>
          </p:cNvPr>
          <p:cNvSpPr/>
          <p:nvPr/>
        </p:nvSpPr>
        <p:spPr>
          <a:xfrm>
            <a:off x="5237268" y="2504872"/>
            <a:ext cx="4990289" cy="711437"/>
          </a:xfrm>
          <a:prstGeom prst="wedgeRoundRectCallout">
            <a:avLst>
              <a:gd name="adj1" fmla="val 53901"/>
              <a:gd name="adj2" fmla="val 4496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往返一次就是一个来回。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31A556E6-B925-B700-1185-409C1CD76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4319" y="2425901"/>
            <a:ext cx="6356992" cy="2096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pPr>
              <a:lnSpc>
                <a:spcPct val="125000"/>
              </a:lnSpc>
            </a:pPr>
            <a:r>
              <a:rPr lang="en-US" altLang="zh-CN" dirty="0"/>
              <a:t>1</a:t>
            </a:r>
            <a:r>
              <a:rPr lang="zh-CN" altLang="en-US" b="1" dirty="0"/>
              <a:t>千米</a:t>
            </a:r>
            <a:r>
              <a:rPr lang="zh-CN" altLang="en-US" dirty="0"/>
              <a:t> </a:t>
            </a:r>
            <a:r>
              <a:rPr lang="en-US" altLang="zh-CN" dirty="0"/>
              <a:t>= 1000</a:t>
            </a:r>
            <a:r>
              <a:rPr lang="zh-CN" altLang="en-US" b="1" dirty="0"/>
              <a:t>米</a:t>
            </a:r>
          </a:p>
          <a:p>
            <a:pPr>
              <a:lnSpc>
                <a:spcPct val="125000"/>
              </a:lnSpc>
            </a:pPr>
            <a:r>
              <a:rPr lang="en-US" altLang="zh-CN" dirty="0"/>
              <a:t>2</a:t>
            </a:r>
            <a:r>
              <a:rPr lang="zh-CN" altLang="en-US" b="1" dirty="0"/>
              <a:t>个</a:t>
            </a:r>
            <a:r>
              <a:rPr lang="en-US" altLang="zh-CN" dirty="0"/>
              <a:t>50</a:t>
            </a:r>
            <a:r>
              <a:rPr lang="zh-CN" altLang="en-US" b="1" dirty="0"/>
              <a:t>米是</a:t>
            </a:r>
            <a:r>
              <a:rPr lang="en-US" altLang="zh-CN" dirty="0"/>
              <a:t>100</a:t>
            </a:r>
            <a:r>
              <a:rPr lang="zh-CN" altLang="en-US" b="1" dirty="0"/>
              <a:t>米，</a:t>
            </a:r>
            <a:endParaRPr lang="en-US" altLang="zh-CN" b="1" dirty="0"/>
          </a:p>
          <a:p>
            <a:pPr>
              <a:lnSpc>
                <a:spcPct val="125000"/>
              </a:lnSpc>
            </a:pPr>
            <a:r>
              <a:rPr lang="en-US" altLang="zh-CN" dirty="0"/>
              <a:t>10</a:t>
            </a:r>
            <a:r>
              <a:rPr lang="zh-CN" altLang="en-US" b="1" dirty="0"/>
              <a:t>个</a:t>
            </a:r>
            <a:r>
              <a:rPr lang="en-US" altLang="zh-CN" dirty="0"/>
              <a:t>100</a:t>
            </a:r>
            <a:r>
              <a:rPr lang="zh-CN" altLang="en-US" b="1" dirty="0"/>
              <a:t>米是</a:t>
            </a:r>
            <a:r>
              <a:rPr lang="en-US" altLang="zh-CN"/>
              <a:t>1000</a:t>
            </a:r>
            <a:r>
              <a:rPr lang="zh-CN" altLang="en-US" b="1"/>
              <a:t>米。</a:t>
            </a:r>
            <a:endParaRPr lang="zh-CN" altLang="en-US" b="1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8B5D2C5E-2B13-F5ED-A886-1AB5511D37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4319" y="4601728"/>
            <a:ext cx="8292796" cy="71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5000"/>
              </a:lnSpc>
              <a:defRPr sz="36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b="1" dirty="0"/>
              <a:t>答：</a:t>
            </a:r>
            <a:r>
              <a:rPr lang="zh-CN" altLang="en-US" b="1"/>
              <a:t>要游</a:t>
            </a:r>
            <a:r>
              <a:rPr lang="en-US" altLang="zh-CN"/>
              <a:t>10</a:t>
            </a:r>
            <a:r>
              <a:rPr lang="zh-CN" altLang="en-US" b="1"/>
              <a:t>个来回。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4582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F3D114B3-52E3-5766-73AD-BF72787A299A}"/>
              </a:ext>
            </a:extLst>
          </p:cNvPr>
          <p:cNvSpPr txBox="1"/>
          <p:nvPr/>
        </p:nvSpPr>
        <p:spPr>
          <a:xfrm>
            <a:off x="1176121" y="1258944"/>
            <a:ext cx="10030143" cy="1355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估计一下学校教学楼大约有多高。说一说你是怎样估的。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230B2B28-7FD0-4A1A-1133-6A67AEAD10E4}"/>
              </a:ext>
            </a:extLst>
          </p:cNvPr>
          <p:cNvSpPr/>
          <p:nvPr/>
        </p:nvSpPr>
        <p:spPr>
          <a:xfrm>
            <a:off x="500743" y="131179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id="{95F5CBF5-81B2-87C6-D1E4-D2012729E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467" y="2154681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练习五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4946460E-5A91-9BAF-47A2-4645DB1AED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390" y="3073069"/>
            <a:ext cx="10335606" cy="1404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5000"/>
              </a:lnSpc>
              <a:defRPr sz="36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b="1" dirty="0"/>
              <a:t>先确定一个标准长度，再看学校教学楼的高大约有几个这样的标准长度。</a:t>
            </a:r>
          </a:p>
        </p:txBody>
      </p:sp>
    </p:spTree>
    <p:extLst>
      <p:ext uri="{BB962C8B-B14F-4D97-AF65-F5344CB8AC3E}">
        <p14:creationId xmlns:p14="http://schemas.microsoft.com/office/powerpoint/2010/main" val="94977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>
            <a:extLst>
              <a:ext uri="{FF2B5EF4-FFF2-40B4-BE49-F238E27FC236}">
                <a16:creationId xmlns:a16="http://schemas.microsoft.com/office/drawing/2014/main" id="{7913BD44-A3DE-3A69-849C-65FB3619B739}"/>
              </a:ext>
            </a:extLst>
          </p:cNvPr>
          <p:cNvSpPr/>
          <p:nvPr/>
        </p:nvSpPr>
        <p:spPr>
          <a:xfrm>
            <a:off x="500743" y="131179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5A30FFDA-372D-E677-932B-482E96F543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2" y="1405650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练习五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8FBA634-E494-A114-5C30-EEF43E08A84B}"/>
              </a:ext>
            </a:extLst>
          </p:cNvPr>
          <p:cNvSpPr txBox="1"/>
          <p:nvPr/>
        </p:nvSpPr>
        <p:spPr>
          <a:xfrm>
            <a:off x="1176122" y="2075519"/>
            <a:ext cx="680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20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毫米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+30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毫米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        ）厘米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A299809-4532-2FBC-3F43-FA38D4D00598}"/>
              </a:ext>
            </a:extLst>
          </p:cNvPr>
          <p:cNvSpPr txBox="1"/>
          <p:nvPr/>
        </p:nvSpPr>
        <p:spPr>
          <a:xfrm>
            <a:off x="1176122" y="2985686"/>
            <a:ext cx="680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千米</a:t>
            </a:r>
            <a:r>
              <a:rPr lang="en-US" altLang="zh-CN" sz="36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-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700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        ）米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5FE81B3-2951-9F6E-874A-1B6F91335C3C}"/>
              </a:ext>
            </a:extLst>
          </p:cNvPr>
          <p:cNvSpPr txBox="1"/>
          <p:nvPr/>
        </p:nvSpPr>
        <p:spPr>
          <a:xfrm>
            <a:off x="1176122" y="3895853"/>
            <a:ext cx="680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</a:t>
            </a:r>
            <a:r>
              <a:rPr lang="en-US" altLang="zh-CN" sz="36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-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        ）分米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6D18E34-7EA7-9BFB-BCD9-EA153B1EA471}"/>
              </a:ext>
            </a:extLst>
          </p:cNvPr>
          <p:cNvSpPr txBox="1"/>
          <p:nvPr/>
        </p:nvSpPr>
        <p:spPr>
          <a:xfrm>
            <a:off x="1176122" y="4806019"/>
            <a:ext cx="6808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</a:t>
            </a:r>
            <a:r>
              <a:rPr lang="en-US" altLang="zh-CN" sz="36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+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zh-CN" altLang="en-US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厘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        ）厘米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6A5E002-1155-E718-3EE2-9E4EB0AC6559}"/>
              </a:ext>
            </a:extLst>
          </p:cNvPr>
          <p:cNvSpPr txBox="1"/>
          <p:nvPr/>
        </p:nvSpPr>
        <p:spPr>
          <a:xfrm>
            <a:off x="5380918" y="207551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0AE0905-2920-FCDE-E1A3-4743DEC20445}"/>
              </a:ext>
            </a:extLst>
          </p:cNvPr>
          <p:cNvSpPr txBox="1"/>
          <p:nvPr/>
        </p:nvSpPr>
        <p:spPr>
          <a:xfrm>
            <a:off x="4670797" y="2989358"/>
            <a:ext cx="1151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A949893-67CF-ADE4-5316-D244A9701480}"/>
              </a:ext>
            </a:extLst>
          </p:cNvPr>
          <p:cNvSpPr txBox="1"/>
          <p:nvPr/>
        </p:nvSpPr>
        <p:spPr>
          <a:xfrm>
            <a:off x="3836147" y="3892181"/>
            <a:ext cx="1151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6A8AE03-31D4-ACCC-87D2-4CD1D9946C3A}"/>
              </a:ext>
            </a:extLst>
          </p:cNvPr>
          <p:cNvSpPr txBox="1"/>
          <p:nvPr/>
        </p:nvSpPr>
        <p:spPr>
          <a:xfrm>
            <a:off x="4153530" y="4806019"/>
            <a:ext cx="1151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203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4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D10F5B6-F187-A32A-CB54-4A67B26076A5}"/>
              </a:ext>
            </a:extLst>
          </p:cNvPr>
          <p:cNvSpPr txBox="1"/>
          <p:nvPr/>
        </p:nvSpPr>
        <p:spPr>
          <a:xfrm>
            <a:off x="1176121" y="597463"/>
            <a:ext cx="10030143" cy="20206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王老师家距学校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千米，他每天从家步行到学校，</a:t>
            </a:r>
          </a:p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每分钟大约走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米。王老师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7:00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从家出发</a:t>
            </a:r>
            <a:r>
              <a:rPr lang="zh-CN" altLang="en-US" sz="3600" b="1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，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7</a:t>
            </a:r>
            <a:r>
              <a:rPr lang="en-US" altLang="zh-CN" sz="36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: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45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能到校吗？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3E47668D-10B8-68AA-A4C6-0DE144D8688F}"/>
              </a:ext>
            </a:extLst>
          </p:cNvPr>
          <p:cNvSpPr/>
          <p:nvPr/>
        </p:nvSpPr>
        <p:spPr>
          <a:xfrm>
            <a:off x="500743" y="69894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2907FA80-82DF-AEA9-A0B2-DE52163A4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5432" y="2135225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练习五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05F185F-F5C3-D010-A50A-1A5E4CE6C128}"/>
              </a:ext>
            </a:extLst>
          </p:cNvPr>
          <p:cNvSpPr txBox="1"/>
          <p:nvPr/>
        </p:nvSpPr>
        <p:spPr>
          <a:xfrm>
            <a:off x="1176120" y="2736989"/>
            <a:ext cx="10030143" cy="3486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5000"/>
              </a:lnSpc>
              <a:defRPr sz="36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b="1" dirty="0"/>
              <a:t>想：</a:t>
            </a:r>
            <a:r>
              <a:rPr lang="en-US" altLang="zh-CN" dirty="0"/>
              <a:t>1</a:t>
            </a:r>
            <a:r>
              <a:rPr lang="zh-CN" altLang="en-US" b="1" dirty="0"/>
              <a:t>分钟走</a:t>
            </a:r>
            <a:r>
              <a:rPr lang="en-US" altLang="zh-CN" dirty="0"/>
              <a:t>100</a:t>
            </a:r>
            <a:r>
              <a:rPr lang="zh-CN" altLang="en-US" b="1" dirty="0"/>
              <a:t>米，</a:t>
            </a:r>
            <a:r>
              <a:rPr lang="en-US" altLang="zh-CN" dirty="0"/>
              <a:t>10</a:t>
            </a:r>
            <a:r>
              <a:rPr lang="zh-CN" altLang="en-US" b="1" dirty="0"/>
              <a:t>分钟就走</a:t>
            </a:r>
            <a:r>
              <a:rPr lang="en-US" altLang="zh-CN" dirty="0"/>
              <a:t>1000</a:t>
            </a:r>
            <a:r>
              <a:rPr lang="zh-CN" altLang="en-US" b="1" dirty="0"/>
              <a:t>米，</a:t>
            </a:r>
            <a:endParaRPr lang="en-US" altLang="zh-CN" b="1" dirty="0"/>
          </a:p>
          <a:p>
            <a:r>
              <a:rPr lang="en-US" altLang="zh-CN"/>
              <a:t>        3</a:t>
            </a:r>
            <a:r>
              <a:rPr lang="zh-CN" altLang="en-US" b="1" dirty="0"/>
              <a:t>千米</a:t>
            </a:r>
            <a:r>
              <a:rPr lang="en-US" altLang="zh-CN" dirty="0"/>
              <a:t>=3000</a:t>
            </a:r>
            <a:r>
              <a:rPr lang="zh-CN" altLang="en-US" b="1" dirty="0"/>
              <a:t>米，</a:t>
            </a:r>
            <a:endParaRPr lang="en-US" altLang="zh-CN" b="1" dirty="0"/>
          </a:p>
          <a:p>
            <a:r>
              <a:rPr lang="en-US" altLang="zh-CN"/>
              <a:t>       3000</a:t>
            </a:r>
            <a:r>
              <a:rPr lang="zh-CN" altLang="en-US" b="1" dirty="0"/>
              <a:t>里面有</a:t>
            </a:r>
            <a:r>
              <a:rPr lang="en-US" altLang="zh-CN" dirty="0"/>
              <a:t>3</a:t>
            </a:r>
            <a:r>
              <a:rPr lang="zh-CN" altLang="en-US" b="1" dirty="0"/>
              <a:t>个</a:t>
            </a:r>
            <a:r>
              <a:rPr lang="en-US" altLang="zh-CN" dirty="0"/>
              <a:t>1000</a:t>
            </a:r>
            <a:r>
              <a:rPr lang="zh-CN" altLang="en-US" b="1" dirty="0"/>
              <a:t>，所以‌王老师</a:t>
            </a:r>
            <a:r>
              <a:rPr lang="en-US" altLang="zh-CN" dirty="0"/>
              <a:t>7:00</a:t>
            </a:r>
            <a:r>
              <a:rPr lang="zh-CN" altLang="en-US" b="1" dirty="0"/>
              <a:t>从家出发，步行到学校大约需要</a:t>
            </a:r>
            <a:r>
              <a:rPr lang="en-US" altLang="zh-CN" dirty="0"/>
              <a:t>30</a:t>
            </a:r>
            <a:r>
              <a:rPr lang="zh-CN" altLang="en-US" b="1" dirty="0"/>
              <a:t>分钟，这意味着他会在</a:t>
            </a:r>
            <a:r>
              <a:rPr lang="en-US" altLang="zh-CN" dirty="0"/>
              <a:t>7:30</a:t>
            </a:r>
            <a:r>
              <a:rPr lang="zh-CN" altLang="en-US" b="1" dirty="0"/>
              <a:t>左右到达学校。所以</a:t>
            </a:r>
            <a:r>
              <a:rPr lang="en-US" altLang="zh-CN" dirty="0"/>
              <a:t>7:45</a:t>
            </a:r>
            <a:r>
              <a:rPr lang="zh-CN" altLang="en-US" b="1" dirty="0"/>
              <a:t>能到校。</a:t>
            </a:r>
            <a:endParaRPr lang="en-US" altLang="zh-CN" b="1" dirty="0"/>
          </a:p>
        </p:txBody>
      </p:sp>
    </p:spTree>
    <p:extLst>
      <p:ext uri="{BB962C8B-B14F-4D97-AF65-F5344CB8AC3E}">
        <p14:creationId xmlns:p14="http://schemas.microsoft.com/office/powerpoint/2010/main" val="2101507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B8CFF4B-6B03-2F8D-817B-3BB42CF672B6}"/>
              </a:ext>
            </a:extLst>
          </p:cNvPr>
          <p:cNvSpPr txBox="1"/>
          <p:nvPr/>
        </p:nvSpPr>
        <p:spPr>
          <a:xfrm>
            <a:off x="1176121" y="295906"/>
            <a:ext cx="10030143" cy="1355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下面的小朋友分别选择什么出行方式比较合适？</a:t>
            </a:r>
          </a:p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了解一下，大概需要多长时间才能到达。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6F8FB111-A69A-849F-DF54-E695BDD7FD07}"/>
              </a:ext>
            </a:extLst>
          </p:cNvPr>
          <p:cNvSpPr/>
          <p:nvPr/>
        </p:nvSpPr>
        <p:spPr>
          <a:xfrm>
            <a:off x="500743" y="397390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9A449484-38DF-BBBD-DE0D-9C55FC484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736392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练习五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14F2618-7B1C-DE70-13CE-2A9367C69C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60" b="1693"/>
          <a:stretch/>
        </p:blipFill>
        <p:spPr>
          <a:xfrm>
            <a:off x="2131234" y="2318381"/>
            <a:ext cx="7910076" cy="4361575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BCCD6F21-8465-68E7-4BA0-02408C456322}"/>
              </a:ext>
            </a:extLst>
          </p:cNvPr>
          <p:cNvSpPr/>
          <p:nvPr/>
        </p:nvSpPr>
        <p:spPr>
          <a:xfrm>
            <a:off x="1808854" y="2500240"/>
            <a:ext cx="1611548" cy="1355884"/>
          </a:xfrm>
          <a:prstGeom prst="wedgeRoundRectCallout">
            <a:avLst>
              <a:gd name="adj1" fmla="val 71881"/>
              <a:gd name="adj2" fmla="val -3323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明天要去植物园看花展。</a:t>
            </a:r>
          </a:p>
        </p:txBody>
      </p:sp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6F5BAA80-AB48-F126-EAE4-A6C2E6EE017F}"/>
              </a:ext>
            </a:extLst>
          </p:cNvPr>
          <p:cNvSpPr/>
          <p:nvPr/>
        </p:nvSpPr>
        <p:spPr>
          <a:xfrm>
            <a:off x="5150413" y="1749067"/>
            <a:ext cx="1611548" cy="1355884"/>
          </a:xfrm>
          <a:prstGeom prst="wedgeRoundRectCallout">
            <a:avLst>
              <a:gd name="adj1" fmla="val -60159"/>
              <a:gd name="adj2" fmla="val 2918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植物园离我们这里有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+mn-ea"/>
              </a:rPr>
              <a:t>3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千米。</a:t>
            </a:r>
          </a:p>
        </p:txBody>
      </p:sp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F9E062CB-F3C9-38AB-7865-EFBA73EB57A7}"/>
              </a:ext>
            </a:extLst>
          </p:cNvPr>
          <p:cNvSpPr/>
          <p:nvPr/>
        </p:nvSpPr>
        <p:spPr>
          <a:xfrm>
            <a:off x="7109788" y="1749067"/>
            <a:ext cx="2438400" cy="903778"/>
          </a:xfrm>
          <a:prstGeom prst="wedgeRoundRectCallout">
            <a:avLst>
              <a:gd name="adj1" fmla="val -37306"/>
              <a:gd name="adj2" fmla="val 7583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“十一”假期我们到黄山去吧！</a:t>
            </a:r>
          </a:p>
        </p:txBody>
      </p:sp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AFF19079-30C8-C77D-B31E-1FF4831CC44F}"/>
              </a:ext>
            </a:extLst>
          </p:cNvPr>
          <p:cNvSpPr/>
          <p:nvPr/>
        </p:nvSpPr>
        <p:spPr>
          <a:xfrm>
            <a:off x="9652919" y="2516932"/>
            <a:ext cx="2028065" cy="937552"/>
          </a:xfrm>
          <a:prstGeom prst="wedgeRoundRectCallout">
            <a:avLst>
              <a:gd name="adj1" fmla="val -66967"/>
              <a:gd name="adj2" fmla="val 773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到黄山大约有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+mn-ea"/>
              </a:rPr>
              <a:t>1200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千米。</a:t>
            </a:r>
          </a:p>
        </p:txBody>
      </p:sp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7AFBA928-9E13-F8BE-A50F-D1E85FFE829F}"/>
              </a:ext>
            </a:extLst>
          </p:cNvPr>
          <p:cNvSpPr/>
          <p:nvPr/>
        </p:nvSpPr>
        <p:spPr>
          <a:xfrm>
            <a:off x="1742733" y="4710630"/>
            <a:ext cx="2415420" cy="1114820"/>
          </a:xfrm>
          <a:prstGeom prst="wedgeRoundRectCallout">
            <a:avLst>
              <a:gd name="adj1" fmla="val 63632"/>
              <a:gd name="adj2" fmla="val -2470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周末表姐要带我们去沙湖玩。</a:t>
            </a:r>
          </a:p>
        </p:txBody>
      </p:sp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F336C5D5-21BD-D87A-0F84-7A809BFD59CB}"/>
              </a:ext>
            </a:extLst>
          </p:cNvPr>
          <p:cNvSpPr/>
          <p:nvPr/>
        </p:nvSpPr>
        <p:spPr>
          <a:xfrm>
            <a:off x="6413439" y="5268040"/>
            <a:ext cx="2210621" cy="1114820"/>
          </a:xfrm>
          <a:prstGeom prst="wedgeRoundRectCallout">
            <a:avLst>
              <a:gd name="adj1" fmla="val -65581"/>
              <a:gd name="adj2" fmla="val -39808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沙湖离我们这里有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+mn-ea"/>
              </a:rPr>
              <a:t>30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千米。</a:t>
            </a:r>
          </a:p>
        </p:txBody>
      </p:sp>
    </p:spTree>
    <p:extLst>
      <p:ext uri="{BB962C8B-B14F-4D97-AF65-F5344CB8AC3E}">
        <p14:creationId xmlns:p14="http://schemas.microsoft.com/office/powerpoint/2010/main" val="1919203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D2DC2E6-4C9A-CBAC-AD3E-F14C64B0D6B0}"/>
              </a:ext>
            </a:extLst>
          </p:cNvPr>
          <p:cNvSpPr txBox="1"/>
          <p:nvPr/>
        </p:nvSpPr>
        <p:spPr>
          <a:xfrm>
            <a:off x="1176121" y="947660"/>
            <a:ext cx="10515136" cy="20206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妈妈带小亮和妹妹坐长途汽车去看望爷爷奶奶，途中汽车要走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308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千米。他们上午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时出发，汽车平均每小时行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80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千米，中午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时能到达吗？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0933BB16-E0C0-11BB-DBFC-F8A8205E46E8}"/>
              </a:ext>
            </a:extLst>
          </p:cNvPr>
          <p:cNvSpPr/>
          <p:nvPr/>
        </p:nvSpPr>
        <p:spPr>
          <a:xfrm>
            <a:off x="500743" y="1049144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C5C6552D-745F-4B1A-83E5-2DCF4D09E2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1" y="3049624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练习五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D108188-EAD8-01EF-5715-273E0411E95D}"/>
              </a:ext>
            </a:extLst>
          </p:cNvPr>
          <p:cNvSpPr txBox="1"/>
          <p:nvPr/>
        </p:nvSpPr>
        <p:spPr>
          <a:xfrm>
            <a:off x="1720828" y="3770775"/>
            <a:ext cx="3179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+mn-lt"/>
              </a:rPr>
              <a:t>12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  <a:sym typeface="+mn-lt"/>
              </a:rPr>
              <a:t>-</a:t>
            </a:r>
            <a:r>
              <a:rPr lang="en-US" altLang="zh-CN" sz="3600" dirty="0">
                <a:solidFill>
                  <a:srgbClr val="FF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+mn-lt"/>
              </a:rPr>
              <a:t>8=4</a:t>
            </a:r>
            <a:r>
              <a:rPr lang="zh-CN" altLang="en-US" sz="36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（时）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57FE20A-18D6-23EE-CB0D-483F78EBCB19}"/>
              </a:ext>
            </a:extLst>
          </p:cNvPr>
          <p:cNvSpPr txBox="1"/>
          <p:nvPr/>
        </p:nvSpPr>
        <p:spPr>
          <a:xfrm>
            <a:off x="1504166" y="4592246"/>
            <a:ext cx="6372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+mn-lt"/>
              </a:rPr>
              <a:t>80+80+80+80=320</a:t>
            </a:r>
            <a:r>
              <a:rPr lang="zh-CN" altLang="en-US" sz="36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（千米）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CF59AF4B-AF7D-1696-7107-E5DB69A5B76E}"/>
                  </a:ext>
                </a:extLst>
              </p:cNvPr>
              <p:cNvSpPr txBox="1"/>
              <p:nvPr/>
            </p:nvSpPr>
            <p:spPr>
              <a:xfrm>
                <a:off x="1753717" y="5413717"/>
                <a:ext cx="459947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3600">
                    <a:solidFill>
                      <a:srgbClr val="FF0000"/>
                    </a:solidFill>
                    <a:latin typeface="Arial" panose="020B0604020202020204" pitchFamily="34" charset="0"/>
                    <a:ea typeface="楷体" panose="02010609060101010101" pitchFamily="49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dirty="0">
                    <a:sym typeface="+mn-lt"/>
                  </a:rPr>
                  <a:t>320</a:t>
                </a:r>
                <a:r>
                  <a:rPr lang="zh-CN" altLang="en-US" b="1" dirty="0">
                    <a:sym typeface="+mn-lt"/>
                  </a:rPr>
                  <a:t>千米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pitchFamily="18" charset="0"/>
                        <a:sym typeface="+mn-lt"/>
                      </a:rPr>
                      <m:t>&gt;</m:t>
                    </m:r>
                  </m:oMath>
                </a14:m>
                <a:r>
                  <a:rPr lang="en-US" altLang="zh-CN" dirty="0">
                    <a:sym typeface="+mn-lt"/>
                  </a:rPr>
                  <a:t>308</a:t>
                </a:r>
                <a:r>
                  <a:rPr lang="zh-CN" altLang="en-US" b="1" dirty="0">
                    <a:sym typeface="+mn-lt"/>
                  </a:rPr>
                  <a:t>千米</a:t>
                </a: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CF59AF4B-AF7D-1696-7107-E5DB69A5B7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3717" y="5413717"/>
                <a:ext cx="4599470" cy="646331"/>
              </a:xfrm>
              <a:prstGeom prst="rect">
                <a:avLst/>
              </a:prstGeom>
              <a:blipFill>
                <a:blip r:embed="rId2"/>
                <a:stretch>
                  <a:fillRect l="-4111" t="-16981" b="-3584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>
            <a:extLst>
              <a:ext uri="{FF2B5EF4-FFF2-40B4-BE49-F238E27FC236}">
                <a16:creationId xmlns:a16="http://schemas.microsoft.com/office/drawing/2014/main" id="{83861FF6-6200-9EB9-A192-4E2BA5B7E4F3}"/>
              </a:ext>
            </a:extLst>
          </p:cNvPr>
          <p:cNvSpPr txBox="1"/>
          <p:nvPr/>
        </p:nvSpPr>
        <p:spPr>
          <a:xfrm>
            <a:off x="6684099" y="5587174"/>
            <a:ext cx="4837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FF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b="1" dirty="0">
                <a:sym typeface="+mn-lt"/>
              </a:rPr>
              <a:t>答：中午</a:t>
            </a:r>
            <a:r>
              <a:rPr lang="en-US" altLang="zh-CN" dirty="0">
                <a:sym typeface="+mn-lt"/>
              </a:rPr>
              <a:t>12</a:t>
            </a:r>
            <a:r>
              <a:rPr lang="zh-CN" altLang="en-US" b="1" dirty="0">
                <a:sym typeface="+mn-lt"/>
              </a:rPr>
              <a:t>时能到达。</a:t>
            </a:r>
          </a:p>
        </p:txBody>
      </p:sp>
    </p:spTree>
    <p:extLst>
      <p:ext uri="{BB962C8B-B14F-4D97-AF65-F5344CB8AC3E}">
        <p14:creationId xmlns:p14="http://schemas.microsoft.com/office/powerpoint/2010/main" val="360264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450499CB-48B9-2E70-E6A7-A4B10B27E1AB}"/>
              </a:ext>
            </a:extLst>
          </p:cNvPr>
          <p:cNvSpPr/>
          <p:nvPr/>
        </p:nvSpPr>
        <p:spPr>
          <a:xfrm>
            <a:off x="403859" y="590397"/>
            <a:ext cx="4070863" cy="878480"/>
          </a:xfrm>
          <a:prstGeom prst="roundRect">
            <a:avLst>
              <a:gd name="adj" fmla="val 50000"/>
            </a:avLst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FZYaSong-M-GBK"/>
                <a:ea typeface="宋体" panose="02010600030101010101" pitchFamily="2" charset="-122"/>
                <a:cs typeface="+mn-cs"/>
              </a:rPr>
              <a:t>生活中的数学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83E23AE-20E4-5112-6AFB-72525014EDA2}"/>
              </a:ext>
            </a:extLst>
          </p:cNvPr>
          <p:cNvSpPr txBox="1"/>
          <p:nvPr/>
        </p:nvSpPr>
        <p:spPr>
          <a:xfrm>
            <a:off x="425284" y="1661016"/>
            <a:ext cx="6650883" cy="4502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手指甲约</a:t>
            </a:r>
            <a:r>
              <a:rPr lang="en-US" altLang="zh-CN" sz="32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天长</a:t>
            </a:r>
            <a:r>
              <a:rPr lang="en-US" altLang="zh-CN" sz="32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毫米。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新生儿出生时身长约</a:t>
            </a:r>
            <a:r>
              <a:rPr lang="en-US" altLang="zh-CN" sz="32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50</a:t>
            </a:r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厘米。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暴雨红色预警是指</a:t>
            </a:r>
            <a:r>
              <a:rPr lang="en-US" altLang="zh-CN" sz="32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小时内降雨量将达</a:t>
            </a:r>
            <a:r>
              <a:rPr lang="en-US" altLang="zh-CN" sz="32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100</a:t>
            </a:r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毫米以上，或者已达</a:t>
            </a:r>
            <a:r>
              <a:rPr lang="en-US" altLang="zh-CN" sz="32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100</a:t>
            </a:r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毫米以上且降雨可能持续。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我国时速</a:t>
            </a:r>
            <a:r>
              <a:rPr lang="en-US" altLang="zh-CN" sz="32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600</a:t>
            </a:r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千米的高速磁浮试验样车成功试跑。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92BBAF9-A222-AC5E-B52C-3E40E543C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167" y="2341161"/>
            <a:ext cx="4714163" cy="3142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06238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764</TotalTime>
  <Words>636</Words>
  <Application>Microsoft Office PowerPoint</Application>
  <PresentationFormat>宽屏</PresentationFormat>
  <Paragraphs>78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5" baseType="lpstr">
      <vt:lpstr>FZYaSong-M-GBK</vt:lpstr>
      <vt:lpstr>等线</vt:lpstr>
      <vt:lpstr>黑体</vt:lpstr>
      <vt:lpstr>楷体</vt:lpstr>
      <vt:lpstr>楷体_GB2312</vt:lpstr>
      <vt:lpstr>宋体</vt:lpstr>
      <vt:lpstr>微软雅黑</vt:lpstr>
      <vt:lpstr>Arial</vt:lpstr>
      <vt:lpstr>Cambria Math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Admin</cp:lastModifiedBy>
  <cp:revision>39</cp:revision>
  <dcterms:created xsi:type="dcterms:W3CDTF">2025-04-19T06:03:16Z</dcterms:created>
  <dcterms:modified xsi:type="dcterms:W3CDTF">2025-07-17T05:57:09Z</dcterms:modified>
  <cp:category>状元成才路</cp:category>
  <cp:contentStatus>状元成才路</cp:contentStatus>
</cp:coreProperties>
</file>