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3" r:id="rId3"/>
  </p:sldMasterIdLst>
  <p:notesMasterIdLst>
    <p:notesMasterId r:id="rId23"/>
  </p:notesMasterIdLst>
  <p:sldIdLst>
    <p:sldId id="454" r:id="rId4"/>
    <p:sldId id="280" r:id="rId5"/>
    <p:sldId id="428" r:id="rId6"/>
    <p:sldId id="482" r:id="rId7"/>
    <p:sldId id="406" r:id="rId8"/>
    <p:sldId id="334" r:id="rId9"/>
    <p:sldId id="504" r:id="rId10"/>
    <p:sldId id="363" r:id="rId11"/>
    <p:sldId id="425" r:id="rId12"/>
    <p:sldId id="429" r:id="rId13"/>
    <p:sldId id="507" r:id="rId14"/>
    <p:sldId id="505" r:id="rId15"/>
    <p:sldId id="432" r:id="rId16"/>
    <p:sldId id="511" r:id="rId17"/>
    <p:sldId id="512" r:id="rId18"/>
    <p:sldId id="513" r:id="rId19"/>
    <p:sldId id="508" r:id="rId20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0">
          <p15:clr>
            <a:srgbClr val="A4A3A4"/>
          </p15:clr>
        </p15:guide>
        <p15:guide id="2" orient="horz" pos="976">
          <p15:clr>
            <a:srgbClr val="A4A3A4"/>
          </p15:clr>
        </p15:guide>
        <p15:guide id="3" orient="horz" pos="4026">
          <p15:clr>
            <a:srgbClr val="A4A3A4"/>
          </p15:clr>
        </p15:guide>
        <p15:guide id="4" pos="219">
          <p15:clr>
            <a:srgbClr val="A4A3A4"/>
          </p15:clr>
        </p15:guide>
        <p15:guide id="5" pos="672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lenovo" initials="l" lastIdx="20" clrIdx="1"/>
  <p:cmAuthor id="3" name="xbany" initials="xb21cn" lastIdx="44" clrIdx="2"/>
  <p:cmAuthor id="4" name="书强 谢" initials="书强" lastIdx="3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FFECC5"/>
    <a:srgbClr val="FFF7E6"/>
    <a:srgbClr val="F08300"/>
    <a:srgbClr val="FBFAF5"/>
    <a:srgbClr val="FDF9F6"/>
    <a:srgbClr val="FFFDEE"/>
    <a:srgbClr val="E8E0E5"/>
    <a:srgbClr val="E9E4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5238" autoAdjust="0"/>
  </p:normalViewPr>
  <p:slideViewPr>
    <p:cSldViewPr>
      <p:cViewPr varScale="1">
        <p:scale>
          <a:sx n="113" d="100"/>
          <a:sy n="113" d="100"/>
        </p:scale>
        <p:origin x="144" y="96"/>
      </p:cViewPr>
      <p:guideLst>
        <p:guide orient="horz" pos="2180"/>
        <p:guide orient="horz" pos="976"/>
        <p:guide orient="horz" pos="4026"/>
        <p:guide pos="219"/>
        <p:guide pos="67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B977988-09FF-461A-AC4E-85AA392BF007}" type="datetimeFigureOut">
              <a:rPr lang="zh-CN" altLang="en-US"/>
              <a:t>2025/8/13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7EDA4AF8-3999-4B50-96A3-B8C83660045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567" y="1797051"/>
            <a:ext cx="6034617" cy="5022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1" y="1907117"/>
            <a:ext cx="5568949" cy="4950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2117" y="4938184"/>
            <a:ext cx="12194117" cy="1919816"/>
          </a:xfrm>
          <a:prstGeom prst="rect">
            <a:avLst/>
          </a:prstGeom>
          <a:effectLst>
            <a:outerShdw blurRad="12700" dist="127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42384" y="4102100"/>
            <a:ext cx="2575983" cy="2372784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117" y="-4233"/>
            <a:ext cx="10282767" cy="505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32884" y="1441451"/>
            <a:ext cx="1794933" cy="2178049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316384" y="1676400"/>
            <a:ext cx="4171949" cy="518583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567" y="1797051"/>
            <a:ext cx="6034617" cy="5022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333" y="-315384"/>
            <a:ext cx="5996517" cy="5329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 userDrawn="1"/>
        </p:nvSpPr>
        <p:spPr>
          <a:xfrm>
            <a:off x="431800" y="412751"/>
            <a:ext cx="11328400" cy="59922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6" name="图片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35885" y="376767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-8890" y="-67310"/>
            <a:ext cx="12211050" cy="69938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5" t="21891" r="20282" b="26965"/>
          <a:stretch>
            <a:fillRect/>
          </a:stretch>
        </p:blipFill>
        <p:spPr>
          <a:xfrm rot="5400000">
            <a:off x="5306695" y="-380365"/>
            <a:ext cx="5646420" cy="7711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-23495" y="-75565"/>
            <a:ext cx="12239625" cy="7010400"/>
          </a:xfrm>
          <a:prstGeom prst="rect">
            <a:avLst/>
          </a:prstGeom>
        </p:spPr>
      </p:pic>
      <p:grpSp>
        <p:nvGrpSpPr>
          <p:cNvPr id="28" name="组合 5"/>
          <p:cNvGrpSpPr/>
          <p:nvPr userDrawn="1"/>
        </p:nvGrpSpPr>
        <p:grpSpPr bwMode="auto">
          <a:xfrm>
            <a:off x="97155" y="147955"/>
            <a:ext cx="12111355" cy="6497320"/>
            <a:chOff x="314790" y="249767"/>
            <a:chExt cx="8514419" cy="4643965"/>
          </a:xfrm>
        </p:grpSpPr>
        <p:sp>
          <p:nvSpPr>
            <p:cNvPr id="29" name="任意多边形: 形状 6"/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" name="任意多边形: 形状 5"/>
            <p:cNvSpPr/>
            <p:nvPr/>
          </p:nvSpPr>
          <p:spPr>
            <a:xfrm>
              <a:off x="431487" y="330386"/>
              <a:ext cx="8281024" cy="4482728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rgbClr val="FFFFFF">
                <a:alpha val="9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图片 4">
            <a:extLst>
              <a:ext uri="{FF2B5EF4-FFF2-40B4-BE49-F238E27FC236}">
                <a16:creationId xmlns:a16="http://schemas.microsoft.com/office/drawing/2014/main" id="{46F0D65E-942C-B6D2-2020-EA78B4258D0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>
            <a:lum bright="12000"/>
          </a:blip>
          <a:srcRect l="2447" r="14564" b="17212"/>
          <a:stretch>
            <a:fillRect/>
          </a:stretch>
        </p:blipFill>
        <p:spPr>
          <a:xfrm>
            <a:off x="-29845" y="-8572"/>
            <a:ext cx="12251690" cy="6875145"/>
          </a:xfrm>
          <a:prstGeom prst="rect">
            <a:avLst/>
          </a:prstGeom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图片 4">
            <a:extLst>
              <a:ext uri="{FF2B5EF4-FFF2-40B4-BE49-F238E27FC236}">
                <a16:creationId xmlns:a16="http://schemas.microsoft.com/office/drawing/2014/main" id="{5E59B79E-EBAE-6B7F-FE5A-F6D3774B632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"/>
            <a:ext cx="12183110" cy="685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635"/>
            <a:ext cx="12183110" cy="685355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4">
            <a:extLst>
              <a:ext uri="{FF2B5EF4-FFF2-40B4-BE49-F238E27FC236}">
                <a16:creationId xmlns:a16="http://schemas.microsoft.com/office/drawing/2014/main" id="{7C782DD6-03C5-9504-89EC-890F59D9A1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30799" y="-44767"/>
            <a:ext cx="12130405" cy="6947535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334433" y="357717"/>
            <a:ext cx="11523133" cy="61425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2025/8/13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304800" indent="-304800" algn="l" rtl="0" eaLnBrk="0" fontAlgn="base" hangingPunct="0">
        <a:lnSpc>
          <a:spcPct val="90000"/>
        </a:lnSpc>
        <a:spcBef>
          <a:spcPct val="267000"/>
        </a:spcBef>
        <a:spcAft>
          <a:spcPct val="0"/>
        </a:spcAft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6184"/>
            <a:ext cx="10515600" cy="1325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6684"/>
            <a:ext cx="10515600" cy="434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71BE446-D736-4422-9959-2407A5AAC1FC}" type="datetimeFigureOut">
              <a:rPr lang="zh-CN" altLang="en-US"/>
              <a:t>2025/8/13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600">
                <a:solidFill>
                  <a:srgbClr val="898989"/>
                </a:solidFill>
              </a:defRPr>
            </a:lvl1pPr>
          </a:lstStyle>
          <a:p>
            <a:fld id="{746569DF-2AF9-48A2-AD48-CAB1122E9495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rtl="0" eaLnBrk="0" fontAlgn="base" hangingPunct="0">
        <a:lnSpc>
          <a:spcPct val="90000"/>
        </a:lnSpc>
        <a:spcBef>
          <a:spcPct val="267000"/>
        </a:spcBef>
        <a:spcAft>
          <a:spcPct val="0"/>
        </a:spcAft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</p:sldLayoutIdLst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GIF"/><Relationship Id="rId11" Type="http://schemas.openxmlformats.org/officeDocument/2006/relationships/image" Target="../media/image31.jpe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jpe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31.jpeg"/><Relationship Id="rId18" Type="http://schemas.openxmlformats.org/officeDocument/2006/relationships/image" Target="../media/image26.GI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5.png"/><Relationship Id="rId12" Type="http://schemas.openxmlformats.org/officeDocument/2006/relationships/image" Target="../media/image30.jpeg"/><Relationship Id="rId17" Type="http://schemas.openxmlformats.org/officeDocument/2006/relationships/image" Target="../media/image35.png"/><Relationship Id="rId2" Type="http://schemas.openxmlformats.org/officeDocument/2006/relationships/audio" Target="../media/media1.mp3"/><Relationship Id="rId16" Type="http://schemas.openxmlformats.org/officeDocument/2006/relationships/image" Target="../media/image34.png"/><Relationship Id="rId20" Type="http://schemas.openxmlformats.org/officeDocument/2006/relationships/image" Target="../media/image37.png"/><Relationship Id="rId1" Type="http://schemas.microsoft.com/office/2007/relationships/media" Target="../media/media1.mp3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19" Type="http://schemas.openxmlformats.org/officeDocument/2006/relationships/image" Target="../media/image36.jpeg"/><Relationship Id="rId4" Type="http://schemas.openxmlformats.org/officeDocument/2006/relationships/image" Target="../media/image22.jpe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31.jpeg"/><Relationship Id="rId18" Type="http://schemas.openxmlformats.org/officeDocument/2006/relationships/image" Target="../media/image26.GI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5.png"/><Relationship Id="rId12" Type="http://schemas.openxmlformats.org/officeDocument/2006/relationships/image" Target="../media/image30.jpeg"/><Relationship Id="rId17" Type="http://schemas.openxmlformats.org/officeDocument/2006/relationships/image" Target="../media/image35.png"/><Relationship Id="rId2" Type="http://schemas.openxmlformats.org/officeDocument/2006/relationships/audio" Target="../media/media1.mp3"/><Relationship Id="rId16" Type="http://schemas.openxmlformats.org/officeDocument/2006/relationships/image" Target="../media/image34.png"/><Relationship Id="rId20" Type="http://schemas.openxmlformats.org/officeDocument/2006/relationships/image" Target="../media/image37.png"/><Relationship Id="rId1" Type="http://schemas.microsoft.com/office/2007/relationships/media" Target="../media/media1.mp3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19" Type="http://schemas.openxmlformats.org/officeDocument/2006/relationships/image" Target="../media/image36.jpeg"/><Relationship Id="rId4" Type="http://schemas.openxmlformats.org/officeDocument/2006/relationships/image" Target="../media/image22.jpe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jpeg"/><Relationship Id="rId18" Type="http://schemas.openxmlformats.org/officeDocument/2006/relationships/image" Target="../media/image35.png"/><Relationship Id="rId3" Type="http://schemas.openxmlformats.org/officeDocument/2006/relationships/tags" Target="../tags/tag1.xml"/><Relationship Id="rId21" Type="http://schemas.openxmlformats.org/officeDocument/2006/relationships/image" Target="../media/image26.GIF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audio" Target="../media/media1.mp3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1" Type="http://schemas.microsoft.com/office/2007/relationships/media" Target="../media/media1.mp3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jpe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19" Type="http://schemas.openxmlformats.org/officeDocument/2006/relationships/image" Target="../media/image36.jpe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15.png"/><Relationship Id="rId14" Type="http://schemas.openxmlformats.org/officeDocument/2006/relationships/image" Target="../media/image31.jpeg"/><Relationship Id="rId22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921" y="1413087"/>
            <a:ext cx="2544233" cy="675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4871508" y="2852421"/>
            <a:ext cx="6675967" cy="133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sz="5400" b="1">
                <a:solidFill>
                  <a:srgbClr val="000000"/>
                </a:solidFill>
                <a:latin typeface="楷体" panose="02010609060101010101" pitchFamily="49" charset="-122"/>
              </a:rPr>
              <a:t>整理和复习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03300" y="2144184"/>
            <a:ext cx="10081684" cy="3744383"/>
          </a:xfrm>
          <a:prstGeom prst="rect">
            <a:avLst/>
          </a:prstGeom>
          <a:solidFill>
            <a:srgbClr val="FEFAEC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2182284" y="2683933"/>
            <a:ext cx="6946900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①这一单元我们学习了哪些内容？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182284" y="3536951"/>
            <a:ext cx="7840133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465" b="1">
                <a:latin typeface="楷体" panose="02010609060101010101" pitchFamily="49" charset="-122"/>
                <a:ea typeface="楷体" panose="02010609060101010101" pitchFamily="49" charset="-122"/>
              </a:rPr>
              <a:t>②你认为哪些内容比较难，容易出错？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182284" y="4389967"/>
            <a:ext cx="4267200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465" b="1">
                <a:latin typeface="楷体" panose="02010609060101010101" pitchFamily="49" charset="-122"/>
                <a:ea typeface="楷体" panose="02010609060101010101" pitchFamily="49" charset="-122"/>
              </a:rPr>
              <a:t>③你还有什么疑问？</a:t>
            </a:r>
          </a:p>
        </p:txBody>
      </p:sp>
      <p:pic>
        <p:nvPicPr>
          <p:cNvPr id="25606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84" y="1663700"/>
            <a:ext cx="1303867" cy="130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AE09034-8358-6CD7-32C3-5999E117FE2F}"/>
              </a:ext>
            </a:extLst>
          </p:cNvPr>
          <p:cNvSpPr/>
          <p:nvPr/>
        </p:nvSpPr>
        <p:spPr>
          <a:xfrm>
            <a:off x="551180" y="584835"/>
            <a:ext cx="3771900" cy="813435"/>
          </a:xfrm>
          <a:prstGeom prst="rect">
            <a:avLst/>
          </a:prstGeom>
          <a:solidFill>
            <a:srgbClr val="083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265" dirty="0">
              <a:solidFill>
                <a:schemeClr val="bg1"/>
              </a:solidFill>
              <a:latin typeface="字魂115号-刀刀体" panose="00000500000000000000" pitchFamily="2" charset="-122"/>
              <a:ea typeface="字魂115号-刀刀体" panose="00000500000000000000" pitchFamily="2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2FAA0AC-625C-BF2A-2E19-DF2726039B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142" y="607483"/>
            <a:ext cx="567267" cy="768351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文本框 11">
            <a:extLst>
              <a:ext uri="{FF2B5EF4-FFF2-40B4-BE49-F238E27FC236}">
                <a16:creationId xmlns:a16="http://schemas.microsoft.com/office/drawing/2014/main" id="{B17D5E8B-6510-C057-3557-F18087DA1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6665" y="658601"/>
            <a:ext cx="2108269" cy="667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知识回顾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 bwMode="auto">
          <a:xfrm>
            <a:off x="2724151" y="3903769"/>
            <a:ext cx="3522345" cy="730251"/>
            <a:chOff x="2331073" y="2597370"/>
            <a:chExt cx="2641615" cy="547785"/>
          </a:xfrm>
        </p:grpSpPr>
        <p:sp>
          <p:nvSpPr>
            <p:cNvPr id="5" name="矩形: 圆角 4"/>
            <p:cNvSpPr/>
            <p:nvPr/>
          </p:nvSpPr>
          <p:spPr>
            <a:xfrm>
              <a:off x="3243994" y="2597370"/>
              <a:ext cx="1728694" cy="547785"/>
            </a:xfrm>
            <a:prstGeom prst="roundRect">
              <a:avLst>
                <a:gd name="adj" fmla="val 50000"/>
              </a:avLst>
            </a:prstGeom>
            <a:solidFill>
              <a:srgbClr val="FFFDEE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笔算乘法</a:t>
              </a:r>
            </a:p>
          </p:txBody>
        </p:sp>
        <p:cxnSp>
          <p:nvCxnSpPr>
            <p:cNvPr id="19" name="直接连接符 18"/>
            <p:cNvCxnSpPr>
              <a:stCxn id="3" idx="3"/>
              <a:endCxn id="5" idx="1"/>
            </p:cNvCxnSpPr>
            <p:nvPr/>
          </p:nvCxnSpPr>
          <p:spPr>
            <a:xfrm flipV="1">
              <a:off x="2331073" y="2871261"/>
              <a:ext cx="912921" cy="238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/>
          <p:cNvGrpSpPr/>
          <p:nvPr/>
        </p:nvGrpSpPr>
        <p:grpSpPr bwMode="auto">
          <a:xfrm>
            <a:off x="6246496" y="2804328"/>
            <a:ext cx="5634400" cy="2261249"/>
            <a:chOff x="5001105" y="1542830"/>
            <a:chExt cx="4225156" cy="1695116"/>
          </a:xfrm>
        </p:grpSpPr>
        <p:sp>
          <p:nvSpPr>
            <p:cNvPr id="26650" name="矩形 9"/>
            <p:cNvSpPr>
              <a:spLocks noChangeArrowheads="1"/>
            </p:cNvSpPr>
            <p:nvPr/>
          </p:nvSpPr>
          <p:spPr bwMode="auto">
            <a:xfrm>
              <a:off x="5363818" y="1974685"/>
              <a:ext cx="3168792" cy="376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665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多位数乘一位数（进位）</a:t>
              </a:r>
            </a:p>
          </p:txBody>
        </p:sp>
        <p:sp>
          <p:nvSpPr>
            <p:cNvPr id="26651" name="矩形 10"/>
            <p:cNvSpPr>
              <a:spLocks noChangeArrowheads="1"/>
            </p:cNvSpPr>
            <p:nvPr/>
          </p:nvSpPr>
          <p:spPr bwMode="auto">
            <a:xfrm>
              <a:off x="5363818" y="2407733"/>
              <a:ext cx="1544243" cy="376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665" b="1">
                  <a:latin typeface="楷体" panose="02010609060101010101" pitchFamily="49" charset="-122"/>
                  <a:ea typeface="楷体" panose="02010609060101010101" pitchFamily="49" charset="-122"/>
                </a:rPr>
                <a:t>有关</a:t>
              </a:r>
              <a:r>
                <a:rPr lang="en-US" altLang="zh-CN" sz="2665" b="1">
                  <a:latin typeface="楷体" panose="02010609060101010101" pitchFamily="49" charset="-122"/>
                  <a:ea typeface="楷体" panose="02010609060101010101" pitchFamily="49" charset="-122"/>
                </a:rPr>
                <a:t>0</a:t>
              </a:r>
              <a:r>
                <a:rPr lang="zh-CN" altLang="en-US" sz="2665" b="1">
                  <a:latin typeface="楷体" panose="02010609060101010101" pitchFamily="49" charset="-122"/>
                  <a:ea typeface="楷体" panose="02010609060101010101" pitchFamily="49" charset="-122"/>
                </a:rPr>
                <a:t>的乘法</a:t>
              </a:r>
            </a:p>
          </p:txBody>
        </p:sp>
        <p:sp>
          <p:nvSpPr>
            <p:cNvPr id="26653" name="矩形 12"/>
            <p:cNvSpPr>
              <a:spLocks noChangeArrowheads="1"/>
            </p:cNvSpPr>
            <p:nvPr/>
          </p:nvSpPr>
          <p:spPr bwMode="auto">
            <a:xfrm>
              <a:off x="5363818" y="2840184"/>
              <a:ext cx="3862443" cy="376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665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一个因数中间（末尾）有</a:t>
              </a:r>
              <a:r>
                <a:rPr lang="en-US" altLang="zh-CN" sz="2665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0</a:t>
              </a:r>
              <a:r>
                <a:rPr lang="zh-CN" altLang="en-US" sz="2665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的乘法</a:t>
              </a: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5001105" y="2639931"/>
              <a:ext cx="360307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5363818" y="2377088"/>
              <a:ext cx="1549164" cy="0"/>
            </a:xfrm>
            <a:prstGeom prst="line">
              <a:avLst/>
            </a:prstGeom>
            <a:ln w="28575" cap="rnd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363818" y="2806496"/>
              <a:ext cx="1198380" cy="0"/>
            </a:xfrm>
            <a:prstGeom prst="line">
              <a:avLst/>
            </a:prstGeom>
            <a:ln w="28575" cap="rnd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363818" y="3235906"/>
              <a:ext cx="1198380" cy="0"/>
            </a:xfrm>
            <a:prstGeom prst="line">
              <a:avLst/>
            </a:prstGeom>
            <a:ln w="28575" cap="rnd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5363818" y="1955803"/>
              <a:ext cx="1549164" cy="0"/>
            </a:xfrm>
            <a:prstGeom prst="line">
              <a:avLst/>
            </a:prstGeom>
            <a:ln w="28575" cap="rnd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矩形 9"/>
            <p:cNvSpPr>
              <a:spLocks noChangeArrowheads="1"/>
            </p:cNvSpPr>
            <p:nvPr/>
          </p:nvSpPr>
          <p:spPr bwMode="auto">
            <a:xfrm>
              <a:off x="5363818" y="1542830"/>
              <a:ext cx="3384383" cy="376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665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多位数乘一位数（不进位）</a:t>
              </a:r>
            </a:p>
          </p:txBody>
        </p:sp>
        <p:cxnSp>
          <p:nvCxnSpPr>
            <p:cNvPr id="2" name="直接连接符 1"/>
            <p:cNvCxnSpPr/>
            <p:nvPr/>
          </p:nvCxnSpPr>
          <p:spPr>
            <a:xfrm flipV="1">
              <a:off x="5350830" y="1963563"/>
              <a:ext cx="0" cy="1274383"/>
            </a:xfrm>
            <a:prstGeom prst="line">
              <a:avLst/>
            </a:prstGeom>
            <a:ln w="28575" cap="rnd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 bwMode="auto">
          <a:xfrm>
            <a:off x="1428751" y="4896486"/>
            <a:ext cx="5774691" cy="1377317"/>
            <a:chOff x="1358952" y="3223557"/>
            <a:chExt cx="4331519" cy="1032394"/>
          </a:xfrm>
        </p:grpSpPr>
        <p:sp>
          <p:nvSpPr>
            <p:cNvPr id="34" name="任意多边形: 形状 33"/>
            <p:cNvSpPr/>
            <p:nvPr/>
          </p:nvSpPr>
          <p:spPr>
            <a:xfrm>
              <a:off x="1358952" y="3223557"/>
              <a:ext cx="1943325" cy="817727"/>
            </a:xfrm>
            <a:custGeom>
              <a:avLst/>
              <a:gdLst>
                <a:gd name="connsiteX0" fmla="*/ 0 w 1943100"/>
                <a:gd name="connsiteY0" fmla="*/ 0 h 1089212"/>
                <a:gd name="connsiteX1" fmla="*/ 759759 w 1943100"/>
                <a:gd name="connsiteY1" fmla="*/ 867335 h 1089212"/>
                <a:gd name="connsiteX2" fmla="*/ 1943100 w 1943100"/>
                <a:gd name="connsiteY2" fmla="*/ 1089212 h 1089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3100" h="1089212">
                  <a:moveTo>
                    <a:pt x="0" y="0"/>
                  </a:moveTo>
                  <a:cubicBezTo>
                    <a:pt x="217954" y="342900"/>
                    <a:pt x="435909" y="685800"/>
                    <a:pt x="759759" y="867335"/>
                  </a:cubicBezTo>
                  <a:cubicBezTo>
                    <a:pt x="1083609" y="1048870"/>
                    <a:pt x="1513354" y="1069041"/>
                    <a:pt x="1943100" y="1089212"/>
                  </a:cubicBez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6" name="矩形: 圆角 5"/>
            <p:cNvSpPr/>
            <p:nvPr/>
          </p:nvSpPr>
          <p:spPr>
            <a:xfrm>
              <a:off x="3245121" y="3751416"/>
              <a:ext cx="2445350" cy="504535"/>
            </a:xfrm>
            <a:prstGeom prst="roundRect">
              <a:avLst>
                <a:gd name="adj" fmla="val 50000"/>
              </a:avLst>
            </a:prstGeom>
            <a:solidFill>
              <a:srgbClr val="FFFDEE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用估算解决问题</a:t>
              </a:r>
            </a:p>
          </p:txBody>
        </p:sp>
      </p:grpSp>
      <p:grpSp>
        <p:nvGrpSpPr>
          <p:cNvPr id="43" name="组合 42"/>
          <p:cNvGrpSpPr/>
          <p:nvPr/>
        </p:nvGrpSpPr>
        <p:grpSpPr bwMode="auto">
          <a:xfrm>
            <a:off x="1428752" y="1784985"/>
            <a:ext cx="4817745" cy="1871102"/>
            <a:chOff x="1358906" y="889597"/>
            <a:chExt cx="3613772" cy="1403342"/>
          </a:xfrm>
        </p:grpSpPr>
        <p:sp>
          <p:nvSpPr>
            <p:cNvPr id="4" name="矩形: 圆角 3"/>
            <p:cNvSpPr/>
            <p:nvPr/>
          </p:nvSpPr>
          <p:spPr>
            <a:xfrm>
              <a:off x="3245256" y="889597"/>
              <a:ext cx="1727422" cy="577857"/>
            </a:xfrm>
            <a:prstGeom prst="roundRect">
              <a:avLst>
                <a:gd name="adj" fmla="val 50000"/>
              </a:avLst>
            </a:prstGeom>
            <a:solidFill>
              <a:srgbClr val="FFFDEE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口算乘法</a:t>
              </a:r>
            </a:p>
          </p:txBody>
        </p:sp>
        <p:sp>
          <p:nvSpPr>
            <p:cNvPr id="35" name="任意多边形: 形状 34"/>
            <p:cNvSpPr/>
            <p:nvPr/>
          </p:nvSpPr>
          <p:spPr>
            <a:xfrm flipV="1">
              <a:off x="1358906" y="1192811"/>
              <a:ext cx="1884761" cy="1100128"/>
            </a:xfrm>
            <a:custGeom>
              <a:avLst/>
              <a:gdLst>
                <a:gd name="connsiteX0" fmla="*/ 0 w 1943100"/>
                <a:gd name="connsiteY0" fmla="*/ 0 h 1089212"/>
                <a:gd name="connsiteX1" fmla="*/ 759759 w 1943100"/>
                <a:gd name="connsiteY1" fmla="*/ 867335 h 1089212"/>
                <a:gd name="connsiteX2" fmla="*/ 1943100 w 1943100"/>
                <a:gd name="connsiteY2" fmla="*/ 1089212 h 1089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3100" h="1089212">
                  <a:moveTo>
                    <a:pt x="0" y="0"/>
                  </a:moveTo>
                  <a:cubicBezTo>
                    <a:pt x="217954" y="342900"/>
                    <a:pt x="435909" y="685800"/>
                    <a:pt x="759759" y="867335"/>
                  </a:cubicBezTo>
                  <a:cubicBezTo>
                    <a:pt x="1083609" y="1048870"/>
                    <a:pt x="1513354" y="1069041"/>
                    <a:pt x="1943100" y="1089212"/>
                  </a:cubicBez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 bwMode="auto">
          <a:xfrm>
            <a:off x="6246497" y="1497812"/>
            <a:ext cx="4816107" cy="1216389"/>
            <a:chOff x="5026501" y="674668"/>
            <a:chExt cx="3612420" cy="912085"/>
          </a:xfrm>
        </p:grpSpPr>
        <p:sp>
          <p:nvSpPr>
            <p:cNvPr id="26641" name="矩形 7"/>
            <p:cNvSpPr>
              <a:spLocks noChangeArrowheads="1"/>
            </p:cNvSpPr>
            <p:nvPr/>
          </p:nvSpPr>
          <p:spPr bwMode="auto">
            <a:xfrm>
              <a:off x="5383601" y="1166085"/>
              <a:ext cx="3255320" cy="376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665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两位数乘一位数（不进位）</a:t>
              </a:r>
            </a:p>
          </p:txBody>
        </p:sp>
        <p:sp>
          <p:nvSpPr>
            <p:cNvPr id="26642" name="矩形 8"/>
            <p:cNvSpPr>
              <a:spLocks noChangeArrowheads="1"/>
            </p:cNvSpPr>
            <p:nvPr/>
          </p:nvSpPr>
          <p:spPr bwMode="auto">
            <a:xfrm>
              <a:off x="5383601" y="674668"/>
              <a:ext cx="2989665" cy="376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665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整十、整百数乘一位数</a:t>
              </a: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5026501" y="1204252"/>
              <a:ext cx="344519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任意多边形: 形状 36"/>
            <p:cNvSpPr/>
            <p:nvPr/>
          </p:nvSpPr>
          <p:spPr>
            <a:xfrm>
              <a:off x="5371020" y="1085028"/>
              <a:ext cx="2529127" cy="501725"/>
            </a:xfrm>
            <a:custGeom>
              <a:avLst/>
              <a:gdLst>
                <a:gd name="connsiteX0" fmla="*/ 0 w 2514600"/>
                <a:gd name="connsiteY0" fmla="*/ 0 h 524435"/>
                <a:gd name="connsiteX1" fmla="*/ 0 w 2514600"/>
                <a:gd name="connsiteY1" fmla="*/ 524435 h 524435"/>
                <a:gd name="connsiteX2" fmla="*/ 2514600 w 2514600"/>
                <a:gd name="connsiteY2" fmla="*/ 524435 h 524435"/>
                <a:gd name="connsiteX0-1" fmla="*/ 0 w 2514600"/>
                <a:gd name="connsiteY0-2" fmla="*/ 0 h 524435"/>
                <a:gd name="connsiteX1-3" fmla="*/ 0 w 2514600"/>
                <a:gd name="connsiteY1-4" fmla="*/ 524435 h 524435"/>
                <a:gd name="connsiteX2-5" fmla="*/ 2514600 w 2514600"/>
                <a:gd name="connsiteY2-6" fmla="*/ 524435 h 52443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514600" h="524435">
                  <a:moveTo>
                    <a:pt x="0" y="0"/>
                  </a:moveTo>
                  <a:lnTo>
                    <a:pt x="0" y="524435"/>
                  </a:lnTo>
                  <a:lnTo>
                    <a:pt x="2514600" y="524435"/>
                  </a:lnTo>
                </a:path>
              </a:pathLst>
            </a:custGeom>
            <a:noFill/>
            <a:ln w="28575" cap="rnd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38" name="直接连接符 37"/>
            <p:cNvCxnSpPr>
              <a:stCxn id="37" idx="0"/>
            </p:cNvCxnSpPr>
            <p:nvPr/>
          </p:nvCxnSpPr>
          <p:spPr>
            <a:xfrm>
              <a:off x="5371020" y="1085028"/>
              <a:ext cx="2052832" cy="8124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矩形 48"/>
          <p:cNvSpPr/>
          <p:nvPr/>
        </p:nvSpPr>
        <p:spPr>
          <a:xfrm>
            <a:off x="551180" y="584835"/>
            <a:ext cx="3771900" cy="813435"/>
          </a:xfrm>
          <a:prstGeom prst="rect">
            <a:avLst/>
          </a:prstGeom>
          <a:solidFill>
            <a:srgbClr val="083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265" dirty="0">
              <a:solidFill>
                <a:schemeClr val="bg1"/>
              </a:solidFill>
              <a:latin typeface="字魂115号-刀刀体" panose="00000500000000000000" pitchFamily="2" charset="-122"/>
              <a:ea typeface="字魂115号-刀刀体" panose="00000500000000000000" pitchFamily="2" charset="-122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142" y="607483"/>
            <a:ext cx="567267" cy="768351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sp>
        <p:nvSpPr>
          <p:cNvPr id="26635" name="文本框 11"/>
          <p:cNvSpPr txBox="1">
            <a:spLocks noChangeArrowheads="1"/>
          </p:cNvSpPr>
          <p:nvPr/>
        </p:nvSpPr>
        <p:spPr bwMode="auto">
          <a:xfrm>
            <a:off x="1256665" y="658601"/>
            <a:ext cx="2567305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知识结构图</a:t>
            </a:r>
          </a:p>
        </p:txBody>
      </p:sp>
      <p:sp>
        <p:nvSpPr>
          <p:cNvPr id="3" name="矩形: 圆角 2"/>
          <p:cNvSpPr/>
          <p:nvPr/>
        </p:nvSpPr>
        <p:spPr>
          <a:xfrm>
            <a:off x="565899" y="3647652"/>
            <a:ext cx="2158252" cy="1248833"/>
          </a:xfrm>
          <a:prstGeom prst="roundRect">
            <a:avLst/>
          </a:prstGeom>
          <a:solidFill>
            <a:srgbClr val="FFFDEE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465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多位数乘一位数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2" r="23635" b="13092"/>
          <a:stretch>
            <a:fillRect/>
          </a:stretch>
        </p:blipFill>
        <p:spPr>
          <a:xfrm>
            <a:off x="0" y="-15663"/>
            <a:ext cx="12192000" cy="6858000"/>
          </a:xfrm>
          <a:prstGeom prst="rect">
            <a:avLst/>
          </a:prstGeom>
          <a:noFill/>
        </p:spPr>
      </p:pic>
      <p:grpSp>
        <p:nvGrpSpPr>
          <p:cNvPr id="10" name="组合 9"/>
          <p:cNvGrpSpPr/>
          <p:nvPr/>
        </p:nvGrpSpPr>
        <p:grpSpPr>
          <a:xfrm>
            <a:off x="183613" y="2752323"/>
            <a:ext cx="11824773" cy="1918182"/>
            <a:chOff x="183613" y="2752323"/>
            <a:chExt cx="11824773" cy="1918182"/>
          </a:xfrm>
        </p:grpSpPr>
        <p:sp>
          <p:nvSpPr>
            <p:cNvPr id="9" name="任意多边形: 形状 8"/>
            <p:cNvSpPr/>
            <p:nvPr/>
          </p:nvSpPr>
          <p:spPr>
            <a:xfrm>
              <a:off x="191678" y="2752323"/>
              <a:ext cx="11808643" cy="1903854"/>
            </a:xfrm>
            <a:custGeom>
              <a:avLst/>
              <a:gdLst>
                <a:gd name="connsiteX0" fmla="*/ 0 w 10882266"/>
                <a:gd name="connsiteY0" fmla="*/ 1603954 h 1903854"/>
                <a:gd name="connsiteX1" fmla="*/ 2100404 w 10882266"/>
                <a:gd name="connsiteY1" fmla="*/ 300255 h 1903854"/>
                <a:gd name="connsiteX2" fmla="*/ 5232903 w 10882266"/>
                <a:gd name="connsiteY2" fmla="*/ 1902718 h 1903854"/>
                <a:gd name="connsiteX3" fmla="*/ 7930836 w 10882266"/>
                <a:gd name="connsiteY3" fmla="*/ 1491 h 1903854"/>
                <a:gd name="connsiteX4" fmla="*/ 10882266 w 10882266"/>
                <a:gd name="connsiteY4" fmla="*/ 1558687 h 1903854"/>
                <a:gd name="connsiteX5" fmla="*/ 10882266 w 10882266"/>
                <a:gd name="connsiteY5" fmla="*/ 1558687 h 1903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82266" h="1903854">
                  <a:moveTo>
                    <a:pt x="0" y="1603954"/>
                  </a:moveTo>
                  <a:cubicBezTo>
                    <a:pt x="614126" y="927207"/>
                    <a:pt x="1228253" y="250461"/>
                    <a:pt x="2100404" y="300255"/>
                  </a:cubicBezTo>
                  <a:cubicBezTo>
                    <a:pt x="2972555" y="350049"/>
                    <a:pt x="4261164" y="1952512"/>
                    <a:pt x="5232903" y="1902718"/>
                  </a:cubicBezTo>
                  <a:cubicBezTo>
                    <a:pt x="6204642" y="1852924"/>
                    <a:pt x="6989276" y="58829"/>
                    <a:pt x="7930836" y="1491"/>
                  </a:cubicBezTo>
                  <a:cubicBezTo>
                    <a:pt x="8872396" y="-55847"/>
                    <a:pt x="10882266" y="1558687"/>
                    <a:pt x="10882266" y="1558687"/>
                  </a:cubicBezTo>
                  <a:lnTo>
                    <a:pt x="10882266" y="1558687"/>
                  </a:lnTo>
                </a:path>
              </a:pathLst>
            </a:custGeom>
            <a:noFill/>
            <a:ln w="762000">
              <a:solidFill>
                <a:schemeClr val="accent2">
                  <a:lumMod val="20000"/>
                  <a:lumOff val="80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任意多边形: 形状 3"/>
            <p:cNvSpPr/>
            <p:nvPr/>
          </p:nvSpPr>
          <p:spPr>
            <a:xfrm>
              <a:off x="199743" y="2759487"/>
              <a:ext cx="11808643" cy="1903854"/>
            </a:xfrm>
            <a:custGeom>
              <a:avLst/>
              <a:gdLst>
                <a:gd name="connsiteX0" fmla="*/ 0 w 10882266"/>
                <a:gd name="connsiteY0" fmla="*/ 1603954 h 1903854"/>
                <a:gd name="connsiteX1" fmla="*/ 2100404 w 10882266"/>
                <a:gd name="connsiteY1" fmla="*/ 300255 h 1903854"/>
                <a:gd name="connsiteX2" fmla="*/ 5232903 w 10882266"/>
                <a:gd name="connsiteY2" fmla="*/ 1902718 h 1903854"/>
                <a:gd name="connsiteX3" fmla="*/ 7930836 w 10882266"/>
                <a:gd name="connsiteY3" fmla="*/ 1491 h 1903854"/>
                <a:gd name="connsiteX4" fmla="*/ 10882266 w 10882266"/>
                <a:gd name="connsiteY4" fmla="*/ 1558687 h 1903854"/>
                <a:gd name="connsiteX5" fmla="*/ 10882266 w 10882266"/>
                <a:gd name="connsiteY5" fmla="*/ 1558687 h 1903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82266" h="1903854">
                  <a:moveTo>
                    <a:pt x="0" y="1603954"/>
                  </a:moveTo>
                  <a:cubicBezTo>
                    <a:pt x="614126" y="927207"/>
                    <a:pt x="1228253" y="250461"/>
                    <a:pt x="2100404" y="300255"/>
                  </a:cubicBezTo>
                  <a:cubicBezTo>
                    <a:pt x="2972555" y="350049"/>
                    <a:pt x="4261164" y="1952512"/>
                    <a:pt x="5232903" y="1902718"/>
                  </a:cubicBezTo>
                  <a:cubicBezTo>
                    <a:pt x="6204642" y="1852924"/>
                    <a:pt x="6989276" y="58829"/>
                    <a:pt x="7930836" y="1491"/>
                  </a:cubicBezTo>
                  <a:cubicBezTo>
                    <a:pt x="8872396" y="-55847"/>
                    <a:pt x="10882266" y="1558687"/>
                    <a:pt x="10882266" y="1558687"/>
                  </a:cubicBezTo>
                  <a:lnTo>
                    <a:pt x="10882266" y="1558687"/>
                  </a:lnTo>
                </a:path>
              </a:pathLst>
            </a:custGeom>
            <a:noFill/>
            <a:ln w="508000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任意多边形: 形状 7"/>
            <p:cNvSpPr/>
            <p:nvPr/>
          </p:nvSpPr>
          <p:spPr>
            <a:xfrm>
              <a:off x="183613" y="2766651"/>
              <a:ext cx="11808643" cy="1903854"/>
            </a:xfrm>
            <a:custGeom>
              <a:avLst/>
              <a:gdLst>
                <a:gd name="connsiteX0" fmla="*/ 0 w 10882266"/>
                <a:gd name="connsiteY0" fmla="*/ 1603954 h 1903854"/>
                <a:gd name="connsiteX1" fmla="*/ 2100404 w 10882266"/>
                <a:gd name="connsiteY1" fmla="*/ 300255 h 1903854"/>
                <a:gd name="connsiteX2" fmla="*/ 5232903 w 10882266"/>
                <a:gd name="connsiteY2" fmla="*/ 1902718 h 1903854"/>
                <a:gd name="connsiteX3" fmla="*/ 7930836 w 10882266"/>
                <a:gd name="connsiteY3" fmla="*/ 1491 h 1903854"/>
                <a:gd name="connsiteX4" fmla="*/ 10882266 w 10882266"/>
                <a:gd name="connsiteY4" fmla="*/ 1558687 h 1903854"/>
                <a:gd name="connsiteX5" fmla="*/ 10882266 w 10882266"/>
                <a:gd name="connsiteY5" fmla="*/ 1558687 h 1903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82266" h="1903854">
                  <a:moveTo>
                    <a:pt x="0" y="1603954"/>
                  </a:moveTo>
                  <a:cubicBezTo>
                    <a:pt x="614126" y="927207"/>
                    <a:pt x="1228253" y="250461"/>
                    <a:pt x="2100404" y="300255"/>
                  </a:cubicBezTo>
                  <a:cubicBezTo>
                    <a:pt x="2972555" y="350049"/>
                    <a:pt x="4261164" y="1952512"/>
                    <a:pt x="5232903" y="1902718"/>
                  </a:cubicBezTo>
                  <a:cubicBezTo>
                    <a:pt x="6204642" y="1852924"/>
                    <a:pt x="6989276" y="58829"/>
                    <a:pt x="7930836" y="1491"/>
                  </a:cubicBezTo>
                  <a:cubicBezTo>
                    <a:pt x="8872396" y="-55847"/>
                    <a:pt x="10882266" y="1558687"/>
                    <a:pt x="10882266" y="1558687"/>
                  </a:cubicBezTo>
                  <a:lnTo>
                    <a:pt x="10882266" y="1558687"/>
                  </a:lnTo>
                </a:path>
              </a:pathLst>
            </a:custGeom>
            <a:noFill/>
            <a:ln w="50800">
              <a:solidFill>
                <a:schemeClr val="bg1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836" y="375193"/>
            <a:ext cx="1875677" cy="187567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375" y="4718076"/>
            <a:ext cx="1625882" cy="1625882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2129381" y="2851150"/>
            <a:ext cx="370248" cy="370248"/>
            <a:chOff x="2129381" y="2851150"/>
            <a:chExt cx="370248" cy="370248"/>
          </a:xfrm>
        </p:grpSpPr>
        <p:sp>
          <p:nvSpPr>
            <p:cNvPr id="19" name="椭圆 18"/>
            <p:cNvSpPr/>
            <p:nvPr/>
          </p:nvSpPr>
          <p:spPr>
            <a:xfrm>
              <a:off x="2129381" y="2851150"/>
              <a:ext cx="370248" cy="3702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2191280" y="2913049"/>
              <a:ext cx="246450" cy="246450"/>
            </a:xfrm>
            <a:prstGeom prst="ellipse">
              <a:avLst/>
            </a:prstGeom>
            <a:solidFill>
              <a:schemeClr val="bg2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572192" y="4455832"/>
            <a:ext cx="370248" cy="370248"/>
            <a:chOff x="2129381" y="2851150"/>
            <a:chExt cx="370248" cy="370248"/>
          </a:xfrm>
        </p:grpSpPr>
        <p:sp>
          <p:nvSpPr>
            <p:cNvPr id="25" name="椭圆 24"/>
            <p:cNvSpPr/>
            <p:nvPr/>
          </p:nvSpPr>
          <p:spPr>
            <a:xfrm>
              <a:off x="2129381" y="2851150"/>
              <a:ext cx="370248" cy="3702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2191280" y="2913049"/>
              <a:ext cx="246450" cy="246450"/>
            </a:xfrm>
            <a:prstGeom prst="ellipse">
              <a:avLst/>
            </a:prstGeom>
            <a:solidFill>
              <a:schemeClr val="bg2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686063" y="2574363"/>
            <a:ext cx="370248" cy="370248"/>
            <a:chOff x="2129381" y="2851150"/>
            <a:chExt cx="370248" cy="370248"/>
          </a:xfrm>
        </p:grpSpPr>
        <p:sp>
          <p:nvSpPr>
            <p:cNvPr id="32" name="椭圆 31"/>
            <p:cNvSpPr/>
            <p:nvPr/>
          </p:nvSpPr>
          <p:spPr>
            <a:xfrm>
              <a:off x="2129381" y="2851150"/>
              <a:ext cx="370248" cy="3702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2191280" y="2913049"/>
              <a:ext cx="246450" cy="246450"/>
            </a:xfrm>
            <a:prstGeom prst="ellipse">
              <a:avLst/>
            </a:prstGeom>
            <a:solidFill>
              <a:schemeClr val="bg2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288297" y="1418473"/>
            <a:ext cx="2103628" cy="1355663"/>
            <a:chOff x="1288297" y="1418473"/>
            <a:chExt cx="2103628" cy="1355663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8297" y="1418473"/>
              <a:ext cx="2103628" cy="1056021"/>
            </a:xfrm>
            <a:prstGeom prst="rect">
              <a:avLst/>
            </a:prstGeom>
          </p:spPr>
        </p:pic>
        <p:grpSp>
          <p:nvGrpSpPr>
            <p:cNvPr id="36" name="组合 35"/>
            <p:cNvGrpSpPr/>
            <p:nvPr/>
          </p:nvGrpSpPr>
          <p:grpSpPr>
            <a:xfrm>
              <a:off x="1803239" y="2281864"/>
              <a:ext cx="1053475" cy="492272"/>
              <a:chOff x="3713843" y="1823834"/>
              <a:chExt cx="1079463" cy="454747"/>
            </a:xfrm>
          </p:grpSpPr>
          <p:sp>
            <p:nvSpPr>
              <p:cNvPr id="35" name="矩形: 圆角 34"/>
              <p:cNvSpPr/>
              <p:nvPr/>
            </p:nvSpPr>
            <p:spPr>
              <a:xfrm>
                <a:off x="3713843" y="1823834"/>
                <a:ext cx="1047750" cy="454747"/>
              </a:xfrm>
              <a:prstGeom prst="roundRect">
                <a:avLst>
                  <a:gd name="adj" fmla="val 39009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3749684" y="1860243"/>
                <a:ext cx="1043622" cy="369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第一关</a:t>
                </a: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5230578" y="6053019"/>
            <a:ext cx="1053475" cy="492272"/>
            <a:chOff x="3713843" y="1823834"/>
            <a:chExt cx="1079463" cy="454747"/>
          </a:xfrm>
        </p:grpSpPr>
        <p:sp>
          <p:nvSpPr>
            <p:cNvPr id="41" name="矩形: 圆角 40"/>
            <p:cNvSpPr/>
            <p:nvPr/>
          </p:nvSpPr>
          <p:spPr>
            <a:xfrm>
              <a:off x="3713843" y="1823834"/>
              <a:ext cx="1047750" cy="454747"/>
            </a:xfrm>
            <a:prstGeom prst="roundRect">
              <a:avLst>
                <a:gd name="adj" fmla="val 39009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3749684" y="1860243"/>
              <a:ext cx="1043622" cy="369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第二关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344449" y="2021079"/>
            <a:ext cx="1053475" cy="492272"/>
            <a:chOff x="3713843" y="1823834"/>
            <a:chExt cx="1079463" cy="454747"/>
          </a:xfrm>
        </p:grpSpPr>
        <p:sp>
          <p:nvSpPr>
            <p:cNvPr id="44" name="矩形: 圆角 43"/>
            <p:cNvSpPr/>
            <p:nvPr/>
          </p:nvSpPr>
          <p:spPr>
            <a:xfrm>
              <a:off x="3713843" y="1823834"/>
              <a:ext cx="1047750" cy="454747"/>
            </a:xfrm>
            <a:prstGeom prst="roundRect">
              <a:avLst>
                <a:gd name="adj" fmla="val 39009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749684" y="1860243"/>
              <a:ext cx="1043622" cy="369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第三关</a:t>
              </a:r>
            </a:p>
          </p:txBody>
        </p:sp>
      </p:grpSp>
      <p:pic>
        <p:nvPicPr>
          <p:cNvPr id="48" name="图片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6131" y="3596566"/>
            <a:ext cx="789480" cy="789480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836" y="1996385"/>
            <a:ext cx="885028" cy="885028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33" y="4204716"/>
            <a:ext cx="1530962" cy="1530962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064" y="2348314"/>
            <a:ext cx="1961658" cy="1961658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7" y="3274078"/>
            <a:ext cx="1961658" cy="1961658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386" y="4346087"/>
            <a:ext cx="1961658" cy="1961658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186" y="4870479"/>
            <a:ext cx="2065175" cy="1208635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11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617" y="3413337"/>
            <a:ext cx="3076418" cy="1144831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0" y="2011669"/>
            <a:ext cx="1169940" cy="1169940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8510">
            <a:off x="10072879" y="2011086"/>
            <a:ext cx="1204647" cy="1204647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99446">
            <a:off x="6411301" y="2283912"/>
            <a:ext cx="1218360" cy="1218360"/>
          </a:xfrm>
          <a:prstGeom prst="rect">
            <a:avLst/>
          </a:prstGeom>
        </p:spPr>
      </p:pic>
      <p:grpSp>
        <p:nvGrpSpPr>
          <p:cNvPr id="76" name="组合 75"/>
          <p:cNvGrpSpPr/>
          <p:nvPr/>
        </p:nvGrpSpPr>
        <p:grpSpPr>
          <a:xfrm>
            <a:off x="1140968" y="1129411"/>
            <a:ext cx="2553871" cy="2553871"/>
            <a:chOff x="1484729" y="-2006727"/>
            <a:chExt cx="2553871" cy="2553871"/>
          </a:xfrm>
        </p:grpSpPr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4729" y="-2006727"/>
              <a:ext cx="2553871" cy="2553871"/>
            </a:xfrm>
            <a:prstGeom prst="rect">
              <a:avLst/>
            </a:prstGeom>
          </p:spPr>
        </p:pic>
        <p:sp>
          <p:nvSpPr>
            <p:cNvPr id="73" name="文本框 72"/>
            <p:cNvSpPr txBox="1"/>
            <p:nvPr/>
          </p:nvSpPr>
          <p:spPr>
            <a:xfrm>
              <a:off x="1767554" y="-1083689"/>
              <a:ext cx="2178319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口算乘法</a:t>
              </a:r>
            </a:p>
          </p:txBody>
        </p:sp>
      </p:grpSp>
      <p:pic>
        <p:nvPicPr>
          <p:cNvPr id="3" name="图片 4">
            <a:extLst>
              <a:ext uri="{FF2B5EF4-FFF2-40B4-BE49-F238E27FC236}">
                <a16:creationId xmlns:a16="http://schemas.microsoft.com/office/drawing/2014/main" id="{EECB01BE-9736-9DAF-AEA3-5553330665B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6218" y="96230"/>
            <a:ext cx="980408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34 0.01806 L -0.00534 0.01852 C -0.00365 0.01644 -0.00156 0.01482 0.00013 0.01274 C 0.00169 0.01135 0.00247 0.00857 0.00352 0.00649 C 0.0056 0.00325 0.00755 -0.00023 0.0099 -0.0037 C 0.01042 -0.00486 0.01107 -0.00601 0.01185 -0.00694 C 0.01471 -0.00949 0.0151 -0.00995 0.0181 -0.01203 C 0.02253 -0.01527 0.02161 -0.01388 0.02591 -0.01898 C 0.02799 -0.02129 0.02995 -0.02476 0.03164 -0.02754 C 0.03203 -0.028 0.03464 -0.03055 0.03503 -0.03148 C 0.03594 -0.0331 0.03646 -0.03472 0.03724 -0.03611 C 0.03776 -0.03703 0.03867 -0.0375 0.03919 -0.03842 C 0.0401 -0.04027 0.04062 -0.04236 0.04167 -0.04351 C 0.04896 -0.05254 0.03724 -0.03773 0.04661 -0.05046 C 0.05299 -0.05902 0.04648 -0.0493 0.05208 -0.05717 C 0.0543 -0.06064 0.05339 -0.05995 0.05638 -0.06365 C 0.06016 -0.06828 0.05534 -0.06111 0.0599 -0.06736 C 0.06055 -0.06828 0.06094 -0.06944 0.06159 -0.07037 C 0.0625 -0.07129 0.06341 -0.07199 0.06406 -0.07245 C 0.06484 -0.07384 0.06536 -0.07523 0.06628 -0.07615 C 0.06719 -0.07754 0.06849 -0.07847 0.06966 -0.07939 C 0.07031 -0.08032 0.07083 -0.08148 0.07148 -0.0824 C 0.072 -0.0831 0.07279 -0.08333 0.07318 -0.08425 C 0.075 -0.08634 0.07682 -0.08865 0.07799 -0.09143 C 0.07852 -0.09259 0.07891 -0.09351 0.07956 -0.09444 C 0.07982 -0.0949 0.0806 -0.0949 0.08099 -0.0949 C 0.08151 -0.09606 0.08164 -0.09745 0.08216 -0.09838 C 0.0832 -0.1 0.0849 -0.10162 0.0862 -0.10277 C 0.09075 -0.1081 0.0849 -0.10277 0.09206 -0.10879 C 0.09323 -0.10925 0.0944 -0.10995 0.09505 -0.11134 C 0.09557 -0.11203 0.0957 -0.11273 0.09635 -0.11319 C 0.09687 -0.11342 0.09753 -0.11388 0.09792 -0.11388 C 0.09857 -0.11435 0.0987 -0.11527 0.09935 -0.11527 C 0.10104 -0.11643 0.1043 -0.11713 0.1043 -0.11689 C 0.10599 -0.11828 0.10768 -0.12013 0.10937 -0.1206 C 0.11029 -0.12106 0.11094 -0.12106 0.11185 -0.12152 C 0.11263 -0.12199 0.11328 -0.12291 0.11445 -0.12338 C 0.11471 -0.12361 0.11549 -0.12407 0.11589 -0.12407 C 0.11693 -0.12523 0.11758 -0.12615 0.11836 -0.12708 C 0.11914 -0.12708 0.12005 -0.12708 0.12109 -0.12731 C 0.12161 -0.12754 0.122 -0.128 0.12253 -0.12847 C 0.125 -0.13009 0.12526 -0.13055 0.12799 -0.13217 C 0.12878 -0.1324 0.12956 -0.13263 0.13047 -0.13263 C 0.13177 -0.13356 0.13294 -0.13379 0.13437 -0.13541 C 0.13958 -0.14074 0.13281 -0.13379 0.13711 -0.13773 C 0.13776 -0.13842 0.13815 -0.13912 0.13867 -0.13935 C 0.13997 -0.14027 0.14167 -0.1405 0.14284 -0.14097 C 0.14349 -0.14143 0.14401 -0.14189 0.14453 -0.14236 C 0.14518 -0.14259 0.14583 -0.14282 0.14661 -0.14282 C 0.14714 -0.14351 0.14922 -0.14513 0.15 -0.1456 C 0.1513 -0.14606 0.15273 -0.14675 0.1543 -0.14745 L 0.15612 -0.14791 L 0.15833 -0.14907 C 0.15859 -0.14976 0.15898 -0.15023 0.15937 -0.15092 C 0.15977 -0.15115 0.16081 -0.15115 0.16081 -0.15092 L 0.16081 -0.15115 " pathEditMode="relative" rAng="0" ptsTypes="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07" y="-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6" name="文本框 11"/>
          <p:cNvSpPr txBox="1">
            <a:spLocks noChangeArrowheads="1"/>
          </p:cNvSpPr>
          <p:nvPr/>
        </p:nvSpPr>
        <p:spPr bwMode="auto">
          <a:xfrm>
            <a:off x="1055475" y="477521"/>
            <a:ext cx="273558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>
                <a:solidFill>
                  <a:srgbClr val="7030A0"/>
                </a:solidFill>
                <a:latin typeface="方正卡通简体" panose="03000509000000000000" charset="-122"/>
                <a:ea typeface="方正卡通简体" panose="03000509000000000000" charset="-122"/>
              </a:rPr>
              <a:t>口算大作战</a:t>
            </a:r>
          </a:p>
        </p:txBody>
      </p:sp>
      <p:sp>
        <p:nvSpPr>
          <p:cNvPr id="28674" name="TextBox 1"/>
          <p:cNvSpPr txBox="1">
            <a:spLocks noChangeArrowheads="1"/>
          </p:cNvSpPr>
          <p:nvPr/>
        </p:nvSpPr>
        <p:spPr bwMode="auto">
          <a:xfrm>
            <a:off x="1632585" y="1190625"/>
            <a:ext cx="233616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</a:rPr>
              <a:t>2×4 =</a:t>
            </a:r>
          </a:p>
        </p:txBody>
      </p:sp>
      <p:sp>
        <p:nvSpPr>
          <p:cNvPr id="11" name="TextBox 18"/>
          <p:cNvSpPr txBox="1">
            <a:spLocks noChangeArrowheads="1"/>
          </p:cNvSpPr>
          <p:nvPr/>
        </p:nvSpPr>
        <p:spPr bwMode="auto">
          <a:xfrm>
            <a:off x="3001434" y="1190625"/>
            <a:ext cx="1845733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</a:p>
        </p:txBody>
      </p:sp>
      <p:sp>
        <p:nvSpPr>
          <p:cNvPr id="2" name="TextBox 1" hidden="1"/>
          <p:cNvSpPr txBox="1">
            <a:spLocks noChangeArrowheads="1"/>
          </p:cNvSpPr>
          <p:nvPr/>
        </p:nvSpPr>
        <p:spPr bwMode="auto">
          <a:xfrm>
            <a:off x="2063962" y="6669194"/>
            <a:ext cx="9245600" cy="3415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</a:rPr>
              <a:t>60×5=                       700×6=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</a:rPr>
              <a:t>24×2=                       32×3=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</a:rPr>
              <a:t>56÷7=                       34+8=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</a:rPr>
              <a:t>92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</a:rPr>
              <a:t>－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</a:rPr>
              <a:t>6=                       3000×3=</a:t>
            </a: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633220" y="2200910"/>
            <a:ext cx="233616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</a:rPr>
              <a:t>20×4 =</a:t>
            </a:r>
          </a:p>
        </p:txBody>
      </p: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1633220" y="3282950"/>
            <a:ext cx="233616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</a:rPr>
              <a:t>200×4 =</a:t>
            </a:r>
          </a:p>
        </p:txBody>
      </p:sp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1633220" y="4221480"/>
            <a:ext cx="233616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</a:rPr>
              <a:t>2000×4 =</a:t>
            </a:r>
          </a:p>
        </p:txBody>
      </p: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3230880" y="2205990"/>
            <a:ext cx="42862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</a:p>
        </p:txBody>
      </p:sp>
      <p:sp>
        <p:nvSpPr>
          <p:cNvPr id="19" name="TextBox 1"/>
          <p:cNvSpPr txBox="1">
            <a:spLocks noChangeArrowheads="1"/>
          </p:cNvSpPr>
          <p:nvPr/>
        </p:nvSpPr>
        <p:spPr bwMode="auto">
          <a:xfrm>
            <a:off x="1858010" y="2205990"/>
            <a:ext cx="80200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0</a:t>
            </a:r>
          </a:p>
        </p:txBody>
      </p: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1858645" y="2205990"/>
            <a:ext cx="43307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0</a:t>
            </a:r>
          </a:p>
        </p:txBody>
      </p:sp>
      <p:sp>
        <p:nvSpPr>
          <p:cNvPr id="23" name="TextBox 1"/>
          <p:cNvSpPr txBox="1">
            <a:spLocks noChangeArrowheads="1"/>
          </p:cNvSpPr>
          <p:nvPr/>
        </p:nvSpPr>
        <p:spPr bwMode="auto">
          <a:xfrm>
            <a:off x="1857375" y="3290570"/>
            <a:ext cx="80200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00</a:t>
            </a:r>
          </a:p>
        </p:txBody>
      </p:sp>
      <p:sp>
        <p:nvSpPr>
          <p:cNvPr id="25" name="TextBox 1"/>
          <p:cNvSpPr txBox="1">
            <a:spLocks noChangeArrowheads="1"/>
          </p:cNvSpPr>
          <p:nvPr/>
        </p:nvSpPr>
        <p:spPr bwMode="auto">
          <a:xfrm>
            <a:off x="1858010" y="3282950"/>
            <a:ext cx="80200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00</a:t>
            </a:r>
          </a:p>
        </p:txBody>
      </p:sp>
      <p:sp>
        <p:nvSpPr>
          <p:cNvPr id="28" name="TextBox 18"/>
          <p:cNvSpPr txBox="1">
            <a:spLocks noChangeArrowheads="1"/>
          </p:cNvSpPr>
          <p:nvPr/>
        </p:nvSpPr>
        <p:spPr bwMode="auto">
          <a:xfrm>
            <a:off x="3503930" y="3282950"/>
            <a:ext cx="42862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1778000" y="3068320"/>
            <a:ext cx="1941830" cy="278765"/>
            <a:chOff x="3478" y="5171"/>
            <a:chExt cx="3058" cy="439"/>
          </a:xfrm>
        </p:grpSpPr>
        <p:sp>
          <p:nvSpPr>
            <p:cNvPr id="32" name="左中括号 31"/>
            <p:cNvSpPr/>
            <p:nvPr/>
          </p:nvSpPr>
          <p:spPr>
            <a:xfrm rot="5400000">
              <a:off x="5297" y="4371"/>
              <a:ext cx="439" cy="2039"/>
            </a:xfrm>
            <a:prstGeom prst="leftBracket">
              <a:avLst>
                <a:gd name="adj" fmla="val 0"/>
              </a:avLst>
            </a:prstGeom>
            <a:solidFill>
              <a:srgbClr val="FDF9F6"/>
            </a:solidFill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左中括号 29"/>
            <p:cNvSpPr/>
            <p:nvPr/>
          </p:nvSpPr>
          <p:spPr>
            <a:xfrm rot="5400000">
              <a:off x="4337" y="4541"/>
              <a:ext cx="210" cy="1929"/>
            </a:xfrm>
            <a:prstGeom prst="leftBracket">
              <a:avLst>
                <a:gd name="adj" fmla="val 0"/>
              </a:avLst>
            </a:prstGeom>
            <a:solidFill>
              <a:srgbClr val="FDF9F6"/>
            </a:solidFill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777365" y="2012950"/>
            <a:ext cx="1663065" cy="270510"/>
            <a:chOff x="3477" y="3848"/>
            <a:chExt cx="2619" cy="426"/>
          </a:xfrm>
        </p:grpSpPr>
        <p:sp>
          <p:nvSpPr>
            <p:cNvPr id="34" name="左中括号 33"/>
            <p:cNvSpPr/>
            <p:nvPr/>
          </p:nvSpPr>
          <p:spPr>
            <a:xfrm rot="5400000">
              <a:off x="4970" y="3148"/>
              <a:ext cx="426" cy="1826"/>
            </a:xfrm>
            <a:prstGeom prst="leftBracket">
              <a:avLst>
                <a:gd name="adj" fmla="val 0"/>
              </a:avLst>
            </a:prstGeom>
            <a:solidFill>
              <a:srgbClr val="FDF9F6"/>
            </a:solidFill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左中括号 19"/>
            <p:cNvSpPr/>
            <p:nvPr/>
          </p:nvSpPr>
          <p:spPr>
            <a:xfrm rot="5400000">
              <a:off x="4164" y="3377"/>
              <a:ext cx="210" cy="1584"/>
            </a:xfrm>
            <a:prstGeom prst="leftBracket">
              <a:avLst>
                <a:gd name="adj" fmla="val 0"/>
              </a:avLst>
            </a:prstGeom>
            <a:solidFill>
              <a:srgbClr val="FDF9F6"/>
            </a:solidFill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TextBox 1"/>
          <p:cNvSpPr txBox="1">
            <a:spLocks noChangeArrowheads="1"/>
          </p:cNvSpPr>
          <p:nvPr/>
        </p:nvSpPr>
        <p:spPr bwMode="auto">
          <a:xfrm>
            <a:off x="1858645" y="4231005"/>
            <a:ext cx="103441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000</a:t>
            </a:r>
          </a:p>
        </p:txBody>
      </p:sp>
      <p:sp>
        <p:nvSpPr>
          <p:cNvPr id="37" name="TextBox 1"/>
          <p:cNvSpPr txBox="1">
            <a:spLocks noChangeArrowheads="1"/>
          </p:cNvSpPr>
          <p:nvPr/>
        </p:nvSpPr>
        <p:spPr bwMode="auto">
          <a:xfrm>
            <a:off x="1859280" y="4223385"/>
            <a:ext cx="100774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000</a:t>
            </a:r>
          </a:p>
        </p:txBody>
      </p:sp>
      <p:sp>
        <p:nvSpPr>
          <p:cNvPr id="38" name="TextBox 18"/>
          <p:cNvSpPr txBox="1">
            <a:spLocks noChangeArrowheads="1"/>
          </p:cNvSpPr>
          <p:nvPr/>
        </p:nvSpPr>
        <p:spPr bwMode="auto">
          <a:xfrm>
            <a:off x="3657600" y="4223385"/>
            <a:ext cx="42862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1779270" y="4008755"/>
            <a:ext cx="2080260" cy="279400"/>
            <a:chOff x="3478" y="5171"/>
            <a:chExt cx="3276" cy="440"/>
          </a:xfrm>
        </p:grpSpPr>
        <p:sp>
          <p:nvSpPr>
            <p:cNvPr id="40" name="左中括号 39"/>
            <p:cNvSpPr/>
            <p:nvPr/>
          </p:nvSpPr>
          <p:spPr>
            <a:xfrm rot="5400000">
              <a:off x="5487" y="4343"/>
              <a:ext cx="439" cy="2095"/>
            </a:xfrm>
            <a:prstGeom prst="leftBracket">
              <a:avLst>
                <a:gd name="adj" fmla="val 0"/>
              </a:avLst>
            </a:prstGeom>
            <a:solidFill>
              <a:srgbClr val="FDF9F6"/>
            </a:solidFill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左中括号 40"/>
            <p:cNvSpPr/>
            <p:nvPr/>
          </p:nvSpPr>
          <p:spPr>
            <a:xfrm rot="5400000">
              <a:off x="4559" y="4320"/>
              <a:ext cx="210" cy="2372"/>
            </a:xfrm>
            <a:prstGeom prst="leftBracket">
              <a:avLst>
                <a:gd name="adj" fmla="val 0"/>
              </a:avLst>
            </a:prstGeom>
            <a:solidFill>
              <a:srgbClr val="FDF9F6"/>
            </a:solidFill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TextBox 18"/>
          <p:cNvSpPr txBox="1">
            <a:spLocks noChangeArrowheads="1"/>
          </p:cNvSpPr>
          <p:nvPr/>
        </p:nvSpPr>
        <p:spPr bwMode="auto">
          <a:xfrm>
            <a:off x="8039524" y="1192530"/>
            <a:ext cx="1845733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40</a:t>
            </a:r>
          </a:p>
        </p:txBody>
      </p:sp>
      <p:grpSp>
        <p:nvGrpSpPr>
          <p:cNvPr id="65" name="组合 64"/>
          <p:cNvGrpSpPr/>
          <p:nvPr/>
        </p:nvGrpSpPr>
        <p:grpSpPr>
          <a:xfrm>
            <a:off x="6670675" y="1192530"/>
            <a:ext cx="2336165" cy="2737485"/>
            <a:chOff x="10166" y="2895"/>
            <a:chExt cx="3679" cy="4311"/>
          </a:xfrm>
        </p:grpSpPr>
        <p:sp>
          <p:nvSpPr>
            <p:cNvPr id="42" name="TextBox 1"/>
            <p:cNvSpPr txBox="1">
              <a:spLocks noChangeArrowheads="1"/>
            </p:cNvSpPr>
            <p:nvPr/>
          </p:nvSpPr>
          <p:spPr bwMode="auto">
            <a:xfrm>
              <a:off x="10166" y="2895"/>
              <a:ext cx="3679" cy="1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latinLnBrk="0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楷体" panose="02010609060101010101" pitchFamily="49" charset="-122"/>
                </a:rPr>
                <a:t>5×8 =</a:t>
              </a:r>
            </a:p>
          </p:txBody>
        </p:sp>
        <p:sp>
          <p:nvSpPr>
            <p:cNvPr id="44" name="TextBox 1"/>
            <p:cNvSpPr txBox="1">
              <a:spLocks noChangeArrowheads="1"/>
            </p:cNvSpPr>
            <p:nvPr/>
          </p:nvSpPr>
          <p:spPr bwMode="auto">
            <a:xfrm>
              <a:off x="10167" y="4486"/>
              <a:ext cx="3679" cy="1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latinLnBrk="0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楷体" panose="02010609060101010101" pitchFamily="49" charset="-122"/>
                </a:rPr>
                <a:t>50×8 =</a:t>
              </a:r>
            </a:p>
          </p:txBody>
        </p:sp>
        <p:sp>
          <p:nvSpPr>
            <p:cNvPr id="45" name="TextBox 1"/>
            <p:cNvSpPr txBox="1">
              <a:spLocks noChangeArrowheads="1"/>
            </p:cNvSpPr>
            <p:nvPr/>
          </p:nvSpPr>
          <p:spPr bwMode="auto">
            <a:xfrm>
              <a:off x="10167" y="6190"/>
              <a:ext cx="3679" cy="1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latinLnBrk="0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楷体" panose="02010609060101010101" pitchFamily="49" charset="-122"/>
                </a:rPr>
                <a:t>500×8 =</a:t>
              </a:r>
            </a:p>
          </p:txBody>
        </p:sp>
      </p:grpSp>
      <p:sp>
        <p:nvSpPr>
          <p:cNvPr id="47" name="TextBox 18"/>
          <p:cNvSpPr txBox="1">
            <a:spLocks noChangeArrowheads="1"/>
          </p:cNvSpPr>
          <p:nvPr/>
        </p:nvSpPr>
        <p:spPr bwMode="auto">
          <a:xfrm>
            <a:off x="8322310" y="2207895"/>
            <a:ext cx="7874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40</a:t>
            </a:r>
          </a:p>
        </p:txBody>
      </p:sp>
      <p:sp>
        <p:nvSpPr>
          <p:cNvPr id="48" name="TextBox 1"/>
          <p:cNvSpPr txBox="1">
            <a:spLocks noChangeArrowheads="1"/>
          </p:cNvSpPr>
          <p:nvPr/>
        </p:nvSpPr>
        <p:spPr bwMode="auto">
          <a:xfrm>
            <a:off x="6896100" y="2207895"/>
            <a:ext cx="80200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0</a:t>
            </a:r>
          </a:p>
        </p:txBody>
      </p:sp>
      <p:sp>
        <p:nvSpPr>
          <p:cNvPr id="49" name="TextBox 1"/>
          <p:cNvSpPr txBox="1">
            <a:spLocks noChangeArrowheads="1"/>
          </p:cNvSpPr>
          <p:nvPr/>
        </p:nvSpPr>
        <p:spPr bwMode="auto">
          <a:xfrm>
            <a:off x="6896735" y="2207895"/>
            <a:ext cx="43307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0</a:t>
            </a:r>
          </a:p>
        </p:txBody>
      </p:sp>
      <p:sp>
        <p:nvSpPr>
          <p:cNvPr id="50" name="TextBox 1"/>
          <p:cNvSpPr txBox="1">
            <a:spLocks noChangeArrowheads="1"/>
          </p:cNvSpPr>
          <p:nvPr/>
        </p:nvSpPr>
        <p:spPr bwMode="auto">
          <a:xfrm>
            <a:off x="6895465" y="3292475"/>
            <a:ext cx="80200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00</a:t>
            </a:r>
          </a:p>
        </p:txBody>
      </p:sp>
      <p:sp>
        <p:nvSpPr>
          <p:cNvPr id="51" name="TextBox 1"/>
          <p:cNvSpPr txBox="1">
            <a:spLocks noChangeArrowheads="1"/>
          </p:cNvSpPr>
          <p:nvPr/>
        </p:nvSpPr>
        <p:spPr bwMode="auto">
          <a:xfrm>
            <a:off x="6896100" y="3284855"/>
            <a:ext cx="80200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00</a:t>
            </a:r>
          </a:p>
        </p:txBody>
      </p:sp>
      <p:sp>
        <p:nvSpPr>
          <p:cNvPr id="52" name="TextBox 18"/>
          <p:cNvSpPr txBox="1">
            <a:spLocks noChangeArrowheads="1"/>
          </p:cNvSpPr>
          <p:nvPr/>
        </p:nvSpPr>
        <p:spPr bwMode="auto">
          <a:xfrm>
            <a:off x="8542020" y="3284855"/>
            <a:ext cx="69659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40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6816090" y="3070860"/>
            <a:ext cx="2082800" cy="278765"/>
            <a:chOff x="3478" y="5172"/>
            <a:chExt cx="3280" cy="439"/>
          </a:xfrm>
        </p:grpSpPr>
        <p:sp>
          <p:nvSpPr>
            <p:cNvPr id="54" name="左中括号 53"/>
            <p:cNvSpPr/>
            <p:nvPr/>
          </p:nvSpPr>
          <p:spPr>
            <a:xfrm rot="5400000">
              <a:off x="5408" y="4261"/>
              <a:ext cx="439" cy="2260"/>
            </a:xfrm>
            <a:prstGeom prst="leftBracket">
              <a:avLst>
                <a:gd name="adj" fmla="val 0"/>
              </a:avLst>
            </a:prstGeom>
            <a:solidFill>
              <a:srgbClr val="FDF9F6"/>
            </a:solidFill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左中括号 54"/>
            <p:cNvSpPr/>
            <p:nvPr/>
          </p:nvSpPr>
          <p:spPr>
            <a:xfrm rot="5400000">
              <a:off x="4337" y="4541"/>
              <a:ext cx="210" cy="1929"/>
            </a:xfrm>
            <a:prstGeom prst="leftBracket">
              <a:avLst>
                <a:gd name="adj" fmla="val 0"/>
              </a:avLst>
            </a:prstGeom>
            <a:solidFill>
              <a:srgbClr val="FDF9F6"/>
            </a:solidFill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815455" y="2014855"/>
            <a:ext cx="1811655" cy="270510"/>
            <a:chOff x="3477" y="3848"/>
            <a:chExt cx="2853" cy="426"/>
          </a:xfrm>
        </p:grpSpPr>
        <p:sp>
          <p:nvSpPr>
            <p:cNvPr id="57" name="左中括号 56"/>
            <p:cNvSpPr/>
            <p:nvPr/>
          </p:nvSpPr>
          <p:spPr>
            <a:xfrm rot="5400000">
              <a:off x="5087" y="3031"/>
              <a:ext cx="426" cy="2060"/>
            </a:xfrm>
            <a:prstGeom prst="leftBracket">
              <a:avLst>
                <a:gd name="adj" fmla="val 0"/>
              </a:avLst>
            </a:prstGeom>
            <a:solidFill>
              <a:srgbClr val="FDF9F6"/>
            </a:solidFill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左中括号 57"/>
            <p:cNvSpPr/>
            <p:nvPr/>
          </p:nvSpPr>
          <p:spPr>
            <a:xfrm rot="5400000">
              <a:off x="4164" y="3377"/>
              <a:ext cx="210" cy="1584"/>
            </a:xfrm>
            <a:prstGeom prst="leftBracket">
              <a:avLst>
                <a:gd name="adj" fmla="val 0"/>
              </a:avLst>
            </a:prstGeom>
            <a:solidFill>
              <a:srgbClr val="FDF9F6"/>
            </a:solidFill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16890" y="4437380"/>
            <a:ext cx="11139170" cy="2064385"/>
            <a:chOff x="814" y="7495"/>
            <a:chExt cx="17542" cy="3251"/>
          </a:xfrm>
        </p:grpSpPr>
        <p:sp>
          <p:nvSpPr>
            <p:cNvPr id="66" name="矩形 65"/>
            <p:cNvSpPr/>
            <p:nvPr/>
          </p:nvSpPr>
          <p:spPr>
            <a:xfrm>
              <a:off x="814" y="8191"/>
              <a:ext cx="17542" cy="2555"/>
            </a:xfrm>
            <a:prstGeom prst="rect">
              <a:avLst/>
            </a:prstGeom>
            <a:solidFill>
              <a:srgbClr val="FBFAF5"/>
            </a:solidFill>
            <a:ln>
              <a:solidFill>
                <a:srgbClr val="F08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latinLnBrk="0">
                <a:lnSpc>
                  <a:spcPct val="120000"/>
                </a:lnSpc>
                <a:defRPr/>
              </a:pPr>
              <a:endParaRPr lang="zh-CN" altLang="en-US" sz="100"/>
            </a:p>
          </p:txBody>
        </p:sp>
        <p:sp>
          <p:nvSpPr>
            <p:cNvPr id="31747" name="文本框 23"/>
            <p:cNvSpPr txBox="1">
              <a:spLocks noChangeArrowheads="1"/>
            </p:cNvSpPr>
            <p:nvPr/>
          </p:nvSpPr>
          <p:spPr bwMode="auto">
            <a:xfrm>
              <a:off x="913" y="8701"/>
              <a:ext cx="17342" cy="2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indent="812800" algn="l" eaLnBrk="1" latinLnBrk="0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  <a:extLst>
                  <a:ext uri="{35155182-B16C-46BC-9424-99874614C6A1}">
                    <wpsdc:indentchars xmlns:wpsdc="http://www.wps.cn/officeDocument/2017/drawingmlCustomData" xmlns="" val="200" checksum="3877492575"/>
                  </a:ext>
                </a:extLst>
              </a:pP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先把整十数、整百数 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0 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前面的数与一位数相乘，计算出积后，再看乘数末尾有几个 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0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，就在积的末尾添上几个 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0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  <p:sp>
          <p:nvSpPr>
            <p:cNvPr id="67" name="矩形 66"/>
            <p:cNvSpPr/>
            <p:nvPr/>
          </p:nvSpPr>
          <p:spPr>
            <a:xfrm>
              <a:off x="8466" y="7495"/>
              <a:ext cx="9651" cy="1135"/>
            </a:xfrm>
            <a:prstGeom prst="rect">
              <a:avLst/>
            </a:prstGeom>
            <a:solidFill>
              <a:srgbClr val="FBFAF5"/>
            </a:solidFill>
            <a:ln>
              <a:solidFill>
                <a:srgbClr val="F08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lnSpc>
                  <a:spcPct val="120000"/>
                </a:lnSpc>
                <a:buClrTx/>
                <a:buSzTx/>
                <a:buFontTx/>
                <a:defRPr/>
              </a:pP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整十数、整百数乘一位数口算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35 0 " pathEditMode="relative" rAng="0" ptsTypes="">
                                      <p:cBhvr>
                                        <p:cTn id="2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55417 0 " pathEditMode="relative" rAng="0" ptsTypes="">
                                      <p:cBhvr>
                                        <p:cTn id="4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70469 0 " pathEditMode="relative" rAng="0" ptsTypes="">
                                      <p:cBhvr>
                                        <p:cTn id="6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58646 0 " pathEditMode="relative" rAng="0" ptsTypes="">
                                      <p:cBhvr>
                                        <p:cTn id="10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73125 0 " pathEditMode="relative" rAng="0" ptsTypes="">
                                      <p:cBhvr>
                                        <p:cTn id="12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  <p:bldP spid="19" grpId="0"/>
      <p:bldP spid="21" grpId="0"/>
      <p:bldP spid="21" grpId="1"/>
      <p:bldP spid="23" grpId="0"/>
      <p:bldP spid="25" grpId="0"/>
      <p:bldP spid="25" grpId="1"/>
      <p:bldP spid="28" grpId="0"/>
      <p:bldP spid="36" grpId="0"/>
      <p:bldP spid="37" grpId="0"/>
      <p:bldP spid="37" grpId="1"/>
      <p:bldP spid="38" grpId="0"/>
      <p:bldP spid="43" grpId="0"/>
      <p:bldP spid="47" grpId="0"/>
      <p:bldP spid="48" grpId="0"/>
      <p:bldP spid="49" grpId="0"/>
      <p:bldP spid="49" grpId="1"/>
      <p:bldP spid="50" grpId="0"/>
      <p:bldP spid="51" grpId="0"/>
      <p:bldP spid="51" grpId="1"/>
      <p:bldP spid="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/>
          <p:cNvSpPr txBox="1">
            <a:spLocks noChangeArrowheads="1"/>
          </p:cNvSpPr>
          <p:nvPr/>
        </p:nvSpPr>
        <p:spPr bwMode="auto">
          <a:xfrm>
            <a:off x="1632585" y="903605"/>
            <a:ext cx="233616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</a:rPr>
              <a:t>12×6 =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631315" y="1865630"/>
            <a:ext cx="3395980" cy="645160"/>
            <a:chOff x="2343" y="3807"/>
            <a:chExt cx="5348" cy="1016"/>
          </a:xfrm>
        </p:grpSpPr>
        <p:sp>
          <p:nvSpPr>
            <p:cNvPr id="4" name="TextBox 1"/>
            <p:cNvSpPr txBox="1">
              <a:spLocks noChangeArrowheads="1"/>
            </p:cNvSpPr>
            <p:nvPr/>
          </p:nvSpPr>
          <p:spPr bwMode="auto">
            <a:xfrm>
              <a:off x="2343" y="3807"/>
              <a:ext cx="5348" cy="1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latinLnBrk="0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12 </a:t>
              </a:r>
              <a:r>
                <a:rPr lang="zh-CN" altLang="en-US" sz="3600" b="1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＝</a:t>
              </a:r>
              <a:r>
                <a:rPr lang="en-US" altLang="zh-CN" sz="3600" b="1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        </a:t>
              </a:r>
              <a:r>
                <a:rPr lang="zh-CN" altLang="en-US" sz="3600" b="1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＋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4270" y="3812"/>
              <a:ext cx="1006" cy="100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6424" y="3812"/>
              <a:ext cx="1006" cy="100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918335" y="2827655"/>
            <a:ext cx="3395980" cy="645160"/>
            <a:chOff x="2569" y="5173"/>
            <a:chExt cx="5348" cy="1016"/>
          </a:xfrm>
        </p:grpSpPr>
        <p:sp>
          <p:nvSpPr>
            <p:cNvPr id="7" name="TextBox 1"/>
            <p:cNvSpPr txBox="1">
              <a:spLocks noChangeArrowheads="1"/>
            </p:cNvSpPr>
            <p:nvPr/>
          </p:nvSpPr>
          <p:spPr bwMode="auto">
            <a:xfrm>
              <a:off x="2569" y="5173"/>
              <a:ext cx="5348" cy="1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latinLnBrk="0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      </a:t>
              </a:r>
              <a:r>
                <a:rPr lang="zh-CN" altLang="en-US" sz="3600" b="1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×</a:t>
              </a:r>
              <a:r>
                <a:rPr lang="en-US" altLang="zh-CN" sz="3600" b="1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 6 </a:t>
              </a:r>
              <a:r>
                <a:rPr lang="zh-CN" altLang="en-US" sz="3600" b="1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＝</a:t>
              </a:r>
              <a:endParaRPr lang="zh-CN" altLang="en-US" sz="36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569" y="5173"/>
              <a:ext cx="1006" cy="100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6197" y="5173"/>
              <a:ext cx="1006" cy="100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918335" y="3790315"/>
            <a:ext cx="3395980" cy="645160"/>
            <a:chOff x="2569" y="5173"/>
            <a:chExt cx="5348" cy="1016"/>
          </a:xfrm>
        </p:grpSpPr>
        <p:sp>
          <p:nvSpPr>
            <p:cNvPr id="14" name="TextBox 1"/>
            <p:cNvSpPr txBox="1">
              <a:spLocks noChangeArrowheads="1"/>
            </p:cNvSpPr>
            <p:nvPr/>
          </p:nvSpPr>
          <p:spPr bwMode="auto">
            <a:xfrm>
              <a:off x="2569" y="5173"/>
              <a:ext cx="5348" cy="1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latinLnBrk="0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      </a:t>
              </a:r>
              <a:r>
                <a:rPr lang="zh-CN" altLang="en-US" sz="3600" b="1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×</a:t>
              </a:r>
              <a:r>
                <a:rPr lang="en-US" altLang="zh-CN" sz="3600" b="1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 6 </a:t>
              </a:r>
              <a:r>
                <a:rPr lang="zh-CN" altLang="en-US" sz="3600" b="1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＝</a:t>
              </a:r>
              <a:endParaRPr lang="zh-CN" altLang="en-US" sz="36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569" y="5173"/>
              <a:ext cx="1006" cy="100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6197" y="5173"/>
              <a:ext cx="1006" cy="100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816090" y="3308985"/>
            <a:ext cx="3395980" cy="645160"/>
            <a:chOff x="2569" y="5173"/>
            <a:chExt cx="5348" cy="1016"/>
          </a:xfrm>
        </p:grpSpPr>
        <p:sp>
          <p:nvSpPr>
            <p:cNvPr id="18" name="TextBox 1"/>
            <p:cNvSpPr txBox="1">
              <a:spLocks noChangeArrowheads="1"/>
            </p:cNvSpPr>
            <p:nvPr/>
          </p:nvSpPr>
          <p:spPr bwMode="auto">
            <a:xfrm>
              <a:off x="2569" y="5173"/>
              <a:ext cx="5348" cy="1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latinLnBrk="0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      </a:t>
              </a:r>
              <a:r>
                <a:rPr lang="zh-CN" altLang="en-US" sz="3600" b="1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＋</a:t>
              </a:r>
              <a:r>
                <a:rPr lang="en-US" altLang="zh-CN" sz="3600" b="1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        </a:t>
              </a:r>
              <a:r>
                <a:rPr lang="zh-CN" altLang="en-US" sz="3600" b="1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＝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2569" y="5173"/>
              <a:ext cx="1006" cy="100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6879" y="5173"/>
              <a:ext cx="1006" cy="100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4723" y="5173"/>
              <a:ext cx="1006" cy="100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2783840" y="1865630"/>
            <a:ext cx="80200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latinLnBrk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10</a:t>
            </a:r>
          </a:p>
        </p:txBody>
      </p:sp>
      <p:sp>
        <p:nvSpPr>
          <p:cNvPr id="25" name="TextBox 1"/>
          <p:cNvSpPr txBox="1">
            <a:spLocks noChangeArrowheads="1"/>
          </p:cNvSpPr>
          <p:nvPr/>
        </p:nvSpPr>
        <p:spPr bwMode="auto">
          <a:xfrm>
            <a:off x="4150995" y="1865630"/>
            <a:ext cx="80200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latinLnBrk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</a:p>
        </p:txBody>
      </p:sp>
      <p:sp>
        <p:nvSpPr>
          <p:cNvPr id="26" name="TextBox 1"/>
          <p:cNvSpPr txBox="1">
            <a:spLocks noChangeArrowheads="1"/>
          </p:cNvSpPr>
          <p:nvPr/>
        </p:nvSpPr>
        <p:spPr bwMode="auto">
          <a:xfrm>
            <a:off x="1847850" y="2818130"/>
            <a:ext cx="80200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latinLnBrk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10</a:t>
            </a:r>
          </a:p>
        </p:txBody>
      </p:sp>
      <p:sp>
        <p:nvSpPr>
          <p:cNvPr id="27" name="TextBox 1"/>
          <p:cNvSpPr txBox="1">
            <a:spLocks noChangeArrowheads="1"/>
          </p:cNvSpPr>
          <p:nvPr/>
        </p:nvSpPr>
        <p:spPr bwMode="auto">
          <a:xfrm>
            <a:off x="4133215" y="2818130"/>
            <a:ext cx="80200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latinLnBrk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60</a:t>
            </a:r>
          </a:p>
        </p:txBody>
      </p:sp>
      <p:sp>
        <p:nvSpPr>
          <p:cNvPr id="28" name="TextBox 1"/>
          <p:cNvSpPr txBox="1">
            <a:spLocks noChangeArrowheads="1"/>
          </p:cNvSpPr>
          <p:nvPr/>
        </p:nvSpPr>
        <p:spPr bwMode="auto">
          <a:xfrm>
            <a:off x="1847850" y="3790315"/>
            <a:ext cx="80200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latinLnBrk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</a:p>
        </p:txBody>
      </p:sp>
      <p:sp>
        <p:nvSpPr>
          <p:cNvPr id="29" name="TextBox 1"/>
          <p:cNvSpPr txBox="1">
            <a:spLocks noChangeArrowheads="1"/>
          </p:cNvSpPr>
          <p:nvPr/>
        </p:nvSpPr>
        <p:spPr bwMode="auto">
          <a:xfrm>
            <a:off x="4133215" y="3790315"/>
            <a:ext cx="80200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latinLnBrk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</a:t>
            </a:r>
          </a:p>
        </p:txBody>
      </p:sp>
      <p:sp>
        <p:nvSpPr>
          <p:cNvPr id="30" name="TextBox 1"/>
          <p:cNvSpPr txBox="1">
            <a:spLocks noChangeArrowheads="1"/>
          </p:cNvSpPr>
          <p:nvPr/>
        </p:nvSpPr>
        <p:spPr bwMode="auto">
          <a:xfrm>
            <a:off x="6725285" y="3308985"/>
            <a:ext cx="80200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latinLnBrk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60</a:t>
            </a:r>
          </a:p>
        </p:txBody>
      </p:sp>
      <p:sp>
        <p:nvSpPr>
          <p:cNvPr id="31" name="TextBox 1"/>
          <p:cNvSpPr txBox="1">
            <a:spLocks noChangeArrowheads="1"/>
          </p:cNvSpPr>
          <p:nvPr/>
        </p:nvSpPr>
        <p:spPr bwMode="auto">
          <a:xfrm>
            <a:off x="8112125" y="3308985"/>
            <a:ext cx="80200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latinLnBrk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</a:t>
            </a:r>
          </a:p>
        </p:txBody>
      </p:sp>
      <p:sp>
        <p:nvSpPr>
          <p:cNvPr id="32" name="TextBox 1"/>
          <p:cNvSpPr txBox="1">
            <a:spLocks noChangeArrowheads="1"/>
          </p:cNvSpPr>
          <p:nvPr/>
        </p:nvSpPr>
        <p:spPr bwMode="auto">
          <a:xfrm>
            <a:off x="9480550" y="3308985"/>
            <a:ext cx="80200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latinLnBrk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72</a:t>
            </a:r>
          </a:p>
        </p:txBody>
      </p:sp>
      <p:grpSp>
        <p:nvGrpSpPr>
          <p:cNvPr id="68" name="组合 67"/>
          <p:cNvGrpSpPr/>
          <p:nvPr/>
        </p:nvGrpSpPr>
        <p:grpSpPr>
          <a:xfrm>
            <a:off x="348615" y="4412615"/>
            <a:ext cx="11797665" cy="2089150"/>
            <a:chOff x="549" y="7456"/>
            <a:chExt cx="18579" cy="3290"/>
          </a:xfrm>
        </p:grpSpPr>
        <p:sp>
          <p:nvSpPr>
            <p:cNvPr id="66" name="矩形 65"/>
            <p:cNvSpPr/>
            <p:nvPr/>
          </p:nvSpPr>
          <p:spPr>
            <a:xfrm>
              <a:off x="549" y="8191"/>
              <a:ext cx="18072" cy="2555"/>
            </a:xfrm>
            <a:prstGeom prst="rect">
              <a:avLst/>
            </a:prstGeom>
            <a:solidFill>
              <a:srgbClr val="FBFAF5"/>
            </a:solidFill>
            <a:ln>
              <a:solidFill>
                <a:srgbClr val="F08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latinLnBrk="0">
                <a:lnSpc>
                  <a:spcPct val="120000"/>
                </a:lnSpc>
                <a:defRPr/>
              </a:pPr>
              <a:endParaRPr lang="zh-CN" altLang="en-US" sz="100"/>
            </a:p>
          </p:txBody>
        </p:sp>
        <p:sp>
          <p:nvSpPr>
            <p:cNvPr id="33" name="文本框 23"/>
            <p:cNvSpPr txBox="1">
              <a:spLocks noChangeArrowheads="1"/>
            </p:cNvSpPr>
            <p:nvPr/>
          </p:nvSpPr>
          <p:spPr bwMode="auto">
            <a:xfrm>
              <a:off x="579" y="8732"/>
              <a:ext cx="18549" cy="1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l" eaLnBrk="1" latinLnBrk="0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  <a:extLst>
                  <a:ext uri="{35155182-B16C-46BC-9424-99874614C6A1}">
                    <wpsdc:indentchars xmlns:wpsdc="http://www.wps.cn/officeDocument/2017/drawingmlCustomData" xmlns="" val="200" checksum="3877492575"/>
                  </a:ext>
                </a:extLst>
              </a:pPr>
              <a:r>
                <a:rPr 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  </a:t>
              </a:r>
              <a:r>
                <a:rPr sz="3200" b="1" dirty="0" err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两位数与一位数相乘时，先用两位数的十位与一位数相乘，再用两位数的个位与一位数相乘，最后将两次乘得的积相加</a:t>
              </a:r>
              <a:r>
                <a:rPr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  <p:sp>
          <p:nvSpPr>
            <p:cNvPr id="67" name="矩形 66"/>
            <p:cNvSpPr/>
            <p:nvPr/>
          </p:nvSpPr>
          <p:spPr>
            <a:xfrm>
              <a:off x="9811" y="7456"/>
              <a:ext cx="7950" cy="1212"/>
            </a:xfrm>
            <a:prstGeom prst="rect">
              <a:avLst/>
            </a:prstGeom>
            <a:solidFill>
              <a:srgbClr val="FBFAF5"/>
            </a:solidFill>
            <a:ln>
              <a:solidFill>
                <a:srgbClr val="F08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lnSpc>
                  <a:spcPct val="120000"/>
                </a:lnSpc>
                <a:buClrTx/>
                <a:buSzTx/>
                <a:buFontTx/>
                <a:defRPr/>
              </a:pPr>
              <a:r>
                <a:rPr lang="zh-CN" altLang="en-US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两位数乘一位数口算：</a:t>
              </a:r>
            </a:p>
          </p:txBody>
        </p:sp>
      </p:grpSp>
      <p:sp>
        <p:nvSpPr>
          <p:cNvPr id="34" name="TextBox 1"/>
          <p:cNvSpPr txBox="1">
            <a:spLocks noChangeArrowheads="1"/>
          </p:cNvSpPr>
          <p:nvPr/>
        </p:nvSpPr>
        <p:spPr bwMode="auto">
          <a:xfrm>
            <a:off x="3215640" y="908685"/>
            <a:ext cx="80200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latinLnBrk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8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4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2" r="23635" b="13092"/>
          <a:stretch>
            <a:fillRect/>
          </a:stretch>
        </p:blipFill>
        <p:spPr>
          <a:xfrm>
            <a:off x="0" y="-15663"/>
            <a:ext cx="12192000" cy="6858000"/>
          </a:xfrm>
          <a:prstGeom prst="rect">
            <a:avLst/>
          </a:prstGeom>
          <a:noFill/>
        </p:spPr>
      </p:pic>
      <p:grpSp>
        <p:nvGrpSpPr>
          <p:cNvPr id="10" name="组合 9"/>
          <p:cNvGrpSpPr/>
          <p:nvPr/>
        </p:nvGrpSpPr>
        <p:grpSpPr>
          <a:xfrm>
            <a:off x="183613" y="2752323"/>
            <a:ext cx="11824773" cy="1918182"/>
            <a:chOff x="183613" y="2752323"/>
            <a:chExt cx="11824773" cy="1918182"/>
          </a:xfrm>
        </p:grpSpPr>
        <p:sp>
          <p:nvSpPr>
            <p:cNvPr id="9" name="任意多边形: 形状 8"/>
            <p:cNvSpPr/>
            <p:nvPr/>
          </p:nvSpPr>
          <p:spPr>
            <a:xfrm>
              <a:off x="191678" y="2752323"/>
              <a:ext cx="11808643" cy="1903854"/>
            </a:xfrm>
            <a:custGeom>
              <a:avLst/>
              <a:gdLst>
                <a:gd name="connsiteX0" fmla="*/ 0 w 10882266"/>
                <a:gd name="connsiteY0" fmla="*/ 1603954 h 1903854"/>
                <a:gd name="connsiteX1" fmla="*/ 2100404 w 10882266"/>
                <a:gd name="connsiteY1" fmla="*/ 300255 h 1903854"/>
                <a:gd name="connsiteX2" fmla="*/ 5232903 w 10882266"/>
                <a:gd name="connsiteY2" fmla="*/ 1902718 h 1903854"/>
                <a:gd name="connsiteX3" fmla="*/ 7930836 w 10882266"/>
                <a:gd name="connsiteY3" fmla="*/ 1491 h 1903854"/>
                <a:gd name="connsiteX4" fmla="*/ 10882266 w 10882266"/>
                <a:gd name="connsiteY4" fmla="*/ 1558687 h 1903854"/>
                <a:gd name="connsiteX5" fmla="*/ 10882266 w 10882266"/>
                <a:gd name="connsiteY5" fmla="*/ 1558687 h 1903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82266" h="1903854">
                  <a:moveTo>
                    <a:pt x="0" y="1603954"/>
                  </a:moveTo>
                  <a:cubicBezTo>
                    <a:pt x="614126" y="927207"/>
                    <a:pt x="1228253" y="250461"/>
                    <a:pt x="2100404" y="300255"/>
                  </a:cubicBezTo>
                  <a:cubicBezTo>
                    <a:pt x="2972555" y="350049"/>
                    <a:pt x="4261164" y="1952512"/>
                    <a:pt x="5232903" y="1902718"/>
                  </a:cubicBezTo>
                  <a:cubicBezTo>
                    <a:pt x="6204642" y="1852924"/>
                    <a:pt x="6989276" y="58829"/>
                    <a:pt x="7930836" y="1491"/>
                  </a:cubicBezTo>
                  <a:cubicBezTo>
                    <a:pt x="8872396" y="-55847"/>
                    <a:pt x="10882266" y="1558687"/>
                    <a:pt x="10882266" y="1558687"/>
                  </a:cubicBezTo>
                  <a:lnTo>
                    <a:pt x="10882266" y="1558687"/>
                  </a:lnTo>
                </a:path>
              </a:pathLst>
            </a:custGeom>
            <a:noFill/>
            <a:ln w="762000">
              <a:solidFill>
                <a:schemeClr val="accent2">
                  <a:lumMod val="20000"/>
                  <a:lumOff val="80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任意多边形: 形状 3"/>
            <p:cNvSpPr/>
            <p:nvPr/>
          </p:nvSpPr>
          <p:spPr>
            <a:xfrm>
              <a:off x="199743" y="2759487"/>
              <a:ext cx="11808643" cy="1903854"/>
            </a:xfrm>
            <a:custGeom>
              <a:avLst/>
              <a:gdLst>
                <a:gd name="connsiteX0" fmla="*/ 0 w 10882266"/>
                <a:gd name="connsiteY0" fmla="*/ 1603954 h 1903854"/>
                <a:gd name="connsiteX1" fmla="*/ 2100404 w 10882266"/>
                <a:gd name="connsiteY1" fmla="*/ 300255 h 1903854"/>
                <a:gd name="connsiteX2" fmla="*/ 5232903 w 10882266"/>
                <a:gd name="connsiteY2" fmla="*/ 1902718 h 1903854"/>
                <a:gd name="connsiteX3" fmla="*/ 7930836 w 10882266"/>
                <a:gd name="connsiteY3" fmla="*/ 1491 h 1903854"/>
                <a:gd name="connsiteX4" fmla="*/ 10882266 w 10882266"/>
                <a:gd name="connsiteY4" fmla="*/ 1558687 h 1903854"/>
                <a:gd name="connsiteX5" fmla="*/ 10882266 w 10882266"/>
                <a:gd name="connsiteY5" fmla="*/ 1558687 h 1903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82266" h="1903854">
                  <a:moveTo>
                    <a:pt x="0" y="1603954"/>
                  </a:moveTo>
                  <a:cubicBezTo>
                    <a:pt x="614126" y="927207"/>
                    <a:pt x="1228253" y="250461"/>
                    <a:pt x="2100404" y="300255"/>
                  </a:cubicBezTo>
                  <a:cubicBezTo>
                    <a:pt x="2972555" y="350049"/>
                    <a:pt x="4261164" y="1952512"/>
                    <a:pt x="5232903" y="1902718"/>
                  </a:cubicBezTo>
                  <a:cubicBezTo>
                    <a:pt x="6204642" y="1852924"/>
                    <a:pt x="6989276" y="58829"/>
                    <a:pt x="7930836" y="1491"/>
                  </a:cubicBezTo>
                  <a:cubicBezTo>
                    <a:pt x="8872396" y="-55847"/>
                    <a:pt x="10882266" y="1558687"/>
                    <a:pt x="10882266" y="1558687"/>
                  </a:cubicBezTo>
                  <a:lnTo>
                    <a:pt x="10882266" y="1558687"/>
                  </a:lnTo>
                </a:path>
              </a:pathLst>
            </a:custGeom>
            <a:noFill/>
            <a:ln w="508000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任意多边形: 形状 7"/>
            <p:cNvSpPr/>
            <p:nvPr/>
          </p:nvSpPr>
          <p:spPr>
            <a:xfrm>
              <a:off x="183613" y="2766651"/>
              <a:ext cx="11808643" cy="1903854"/>
            </a:xfrm>
            <a:custGeom>
              <a:avLst/>
              <a:gdLst>
                <a:gd name="connsiteX0" fmla="*/ 0 w 10882266"/>
                <a:gd name="connsiteY0" fmla="*/ 1603954 h 1903854"/>
                <a:gd name="connsiteX1" fmla="*/ 2100404 w 10882266"/>
                <a:gd name="connsiteY1" fmla="*/ 300255 h 1903854"/>
                <a:gd name="connsiteX2" fmla="*/ 5232903 w 10882266"/>
                <a:gd name="connsiteY2" fmla="*/ 1902718 h 1903854"/>
                <a:gd name="connsiteX3" fmla="*/ 7930836 w 10882266"/>
                <a:gd name="connsiteY3" fmla="*/ 1491 h 1903854"/>
                <a:gd name="connsiteX4" fmla="*/ 10882266 w 10882266"/>
                <a:gd name="connsiteY4" fmla="*/ 1558687 h 1903854"/>
                <a:gd name="connsiteX5" fmla="*/ 10882266 w 10882266"/>
                <a:gd name="connsiteY5" fmla="*/ 1558687 h 1903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82266" h="1903854">
                  <a:moveTo>
                    <a:pt x="0" y="1603954"/>
                  </a:moveTo>
                  <a:cubicBezTo>
                    <a:pt x="614126" y="927207"/>
                    <a:pt x="1228253" y="250461"/>
                    <a:pt x="2100404" y="300255"/>
                  </a:cubicBezTo>
                  <a:cubicBezTo>
                    <a:pt x="2972555" y="350049"/>
                    <a:pt x="4261164" y="1952512"/>
                    <a:pt x="5232903" y="1902718"/>
                  </a:cubicBezTo>
                  <a:cubicBezTo>
                    <a:pt x="6204642" y="1852924"/>
                    <a:pt x="6989276" y="58829"/>
                    <a:pt x="7930836" y="1491"/>
                  </a:cubicBezTo>
                  <a:cubicBezTo>
                    <a:pt x="8872396" y="-55847"/>
                    <a:pt x="10882266" y="1558687"/>
                    <a:pt x="10882266" y="1558687"/>
                  </a:cubicBezTo>
                  <a:lnTo>
                    <a:pt x="10882266" y="1558687"/>
                  </a:lnTo>
                </a:path>
              </a:pathLst>
            </a:custGeom>
            <a:noFill/>
            <a:ln w="50800">
              <a:solidFill>
                <a:schemeClr val="bg1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836" y="375193"/>
            <a:ext cx="1875677" cy="187567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375" y="4718076"/>
            <a:ext cx="1625882" cy="1625882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2129381" y="2851150"/>
            <a:ext cx="370248" cy="370248"/>
            <a:chOff x="2129381" y="2851150"/>
            <a:chExt cx="370248" cy="370248"/>
          </a:xfrm>
        </p:grpSpPr>
        <p:sp>
          <p:nvSpPr>
            <p:cNvPr id="19" name="椭圆 18"/>
            <p:cNvSpPr/>
            <p:nvPr/>
          </p:nvSpPr>
          <p:spPr>
            <a:xfrm>
              <a:off x="2129381" y="2851150"/>
              <a:ext cx="370248" cy="3702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2191280" y="2913049"/>
              <a:ext cx="246450" cy="246450"/>
            </a:xfrm>
            <a:prstGeom prst="ellipse">
              <a:avLst/>
            </a:prstGeom>
            <a:solidFill>
              <a:schemeClr val="bg2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572192" y="4455832"/>
            <a:ext cx="370248" cy="370248"/>
            <a:chOff x="2129381" y="2851150"/>
            <a:chExt cx="370248" cy="370248"/>
          </a:xfrm>
        </p:grpSpPr>
        <p:sp>
          <p:nvSpPr>
            <p:cNvPr id="25" name="椭圆 24"/>
            <p:cNvSpPr/>
            <p:nvPr/>
          </p:nvSpPr>
          <p:spPr>
            <a:xfrm>
              <a:off x="2129381" y="2851150"/>
              <a:ext cx="370248" cy="3702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2191280" y="2913049"/>
              <a:ext cx="246450" cy="246450"/>
            </a:xfrm>
            <a:prstGeom prst="ellipse">
              <a:avLst/>
            </a:prstGeom>
            <a:solidFill>
              <a:schemeClr val="bg2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686063" y="2574363"/>
            <a:ext cx="370248" cy="370248"/>
            <a:chOff x="2129381" y="2851150"/>
            <a:chExt cx="370248" cy="370248"/>
          </a:xfrm>
        </p:grpSpPr>
        <p:sp>
          <p:nvSpPr>
            <p:cNvPr id="32" name="椭圆 31"/>
            <p:cNvSpPr/>
            <p:nvPr/>
          </p:nvSpPr>
          <p:spPr>
            <a:xfrm>
              <a:off x="2129381" y="2851150"/>
              <a:ext cx="370248" cy="3702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2191280" y="2913049"/>
              <a:ext cx="246450" cy="246450"/>
            </a:xfrm>
            <a:prstGeom prst="ellipse">
              <a:avLst/>
            </a:prstGeom>
            <a:solidFill>
              <a:schemeClr val="bg2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288297" y="1418473"/>
            <a:ext cx="2103628" cy="1355663"/>
            <a:chOff x="1288297" y="1418473"/>
            <a:chExt cx="2103628" cy="1355663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8297" y="1418473"/>
              <a:ext cx="2103628" cy="1056021"/>
            </a:xfrm>
            <a:prstGeom prst="rect">
              <a:avLst/>
            </a:prstGeom>
          </p:spPr>
        </p:pic>
        <p:grpSp>
          <p:nvGrpSpPr>
            <p:cNvPr id="36" name="组合 35"/>
            <p:cNvGrpSpPr/>
            <p:nvPr/>
          </p:nvGrpSpPr>
          <p:grpSpPr>
            <a:xfrm>
              <a:off x="1803239" y="2281864"/>
              <a:ext cx="1053475" cy="492272"/>
              <a:chOff x="3713843" y="1823834"/>
              <a:chExt cx="1079463" cy="454747"/>
            </a:xfrm>
          </p:grpSpPr>
          <p:sp>
            <p:nvSpPr>
              <p:cNvPr id="35" name="矩形: 圆角 34"/>
              <p:cNvSpPr/>
              <p:nvPr/>
            </p:nvSpPr>
            <p:spPr>
              <a:xfrm>
                <a:off x="3713843" y="1823834"/>
                <a:ext cx="1047750" cy="454747"/>
              </a:xfrm>
              <a:prstGeom prst="roundRect">
                <a:avLst>
                  <a:gd name="adj" fmla="val 39009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3749684" y="1860243"/>
                <a:ext cx="1043622" cy="369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第一关</a:t>
                </a:r>
              </a:p>
            </p:txBody>
          </p:sp>
        </p:grpSp>
      </p:grpSp>
      <p:pic>
        <p:nvPicPr>
          <p:cNvPr id="39" name="图片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6218" y="96230"/>
            <a:ext cx="980408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" name="组合 39"/>
          <p:cNvGrpSpPr/>
          <p:nvPr/>
        </p:nvGrpSpPr>
        <p:grpSpPr>
          <a:xfrm>
            <a:off x="5230578" y="6053019"/>
            <a:ext cx="1053475" cy="492272"/>
            <a:chOff x="3713843" y="1823834"/>
            <a:chExt cx="1079463" cy="454747"/>
          </a:xfrm>
        </p:grpSpPr>
        <p:sp>
          <p:nvSpPr>
            <p:cNvPr id="41" name="矩形: 圆角 40"/>
            <p:cNvSpPr/>
            <p:nvPr/>
          </p:nvSpPr>
          <p:spPr>
            <a:xfrm>
              <a:off x="3713843" y="1823834"/>
              <a:ext cx="1047750" cy="454747"/>
            </a:xfrm>
            <a:prstGeom prst="roundRect">
              <a:avLst>
                <a:gd name="adj" fmla="val 39009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3749684" y="1860243"/>
              <a:ext cx="1043622" cy="369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第二关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344449" y="2021079"/>
            <a:ext cx="1053475" cy="492272"/>
            <a:chOff x="3713843" y="1823834"/>
            <a:chExt cx="1079463" cy="454747"/>
          </a:xfrm>
        </p:grpSpPr>
        <p:sp>
          <p:nvSpPr>
            <p:cNvPr id="44" name="矩形: 圆角 43"/>
            <p:cNvSpPr/>
            <p:nvPr/>
          </p:nvSpPr>
          <p:spPr>
            <a:xfrm>
              <a:off x="3713843" y="1823834"/>
              <a:ext cx="1047750" cy="454747"/>
            </a:xfrm>
            <a:prstGeom prst="roundRect">
              <a:avLst>
                <a:gd name="adj" fmla="val 39009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749684" y="1860243"/>
              <a:ext cx="1043622" cy="369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第三关</a:t>
              </a:r>
            </a:p>
          </p:txBody>
        </p:sp>
      </p:grpSp>
      <p:pic>
        <p:nvPicPr>
          <p:cNvPr id="53" name="图片 5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836" y="1996385"/>
            <a:ext cx="885028" cy="885028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33" y="4204716"/>
            <a:ext cx="1530962" cy="1530962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064" y="2348314"/>
            <a:ext cx="1961658" cy="1961658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7" y="3274078"/>
            <a:ext cx="1961658" cy="1961658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386" y="4346087"/>
            <a:ext cx="1961658" cy="1961658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186" y="4870479"/>
            <a:ext cx="2065175" cy="1208635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1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617" y="3413337"/>
            <a:ext cx="3076418" cy="1144831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0" y="2011669"/>
            <a:ext cx="1169940" cy="1169940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8510">
            <a:off x="10072879" y="2011086"/>
            <a:ext cx="1204647" cy="1204647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99446">
            <a:off x="6411301" y="2283912"/>
            <a:ext cx="1218360" cy="1218360"/>
          </a:xfrm>
          <a:prstGeom prst="rect">
            <a:avLst/>
          </a:prstGeom>
        </p:spPr>
      </p:pic>
      <p:grpSp>
        <p:nvGrpSpPr>
          <p:cNvPr id="76" name="组合 75"/>
          <p:cNvGrpSpPr/>
          <p:nvPr/>
        </p:nvGrpSpPr>
        <p:grpSpPr>
          <a:xfrm>
            <a:off x="1140968" y="1129411"/>
            <a:ext cx="2553871" cy="2553871"/>
            <a:chOff x="1484729" y="-2006727"/>
            <a:chExt cx="2553871" cy="2553871"/>
          </a:xfrm>
        </p:grpSpPr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4729" y="-2006727"/>
              <a:ext cx="2553871" cy="2553871"/>
            </a:xfrm>
            <a:prstGeom prst="rect">
              <a:avLst/>
            </a:prstGeom>
          </p:spPr>
        </p:pic>
        <p:sp>
          <p:nvSpPr>
            <p:cNvPr id="73" name="文本框 72"/>
            <p:cNvSpPr txBox="1"/>
            <p:nvPr/>
          </p:nvSpPr>
          <p:spPr>
            <a:xfrm>
              <a:off x="1767554" y="-1083689"/>
              <a:ext cx="2178319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口算乘法</a:t>
              </a:r>
            </a:p>
          </p:txBody>
        </p:sp>
      </p:grpSp>
      <p:pic>
        <p:nvPicPr>
          <p:cNvPr id="48" name="图片 4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927155" y="2456410"/>
            <a:ext cx="789480" cy="789480"/>
          </a:xfrm>
          <a:prstGeom prst="rect">
            <a:avLst/>
          </a:prstGeom>
        </p:spPr>
      </p:pic>
      <p:grpSp>
        <p:nvGrpSpPr>
          <p:cNvPr id="46" name="组合 45"/>
          <p:cNvGrpSpPr/>
          <p:nvPr/>
        </p:nvGrpSpPr>
        <p:grpSpPr>
          <a:xfrm>
            <a:off x="4464904" y="4952481"/>
            <a:ext cx="2553871" cy="2553871"/>
            <a:chOff x="1484729" y="-2006727"/>
            <a:chExt cx="2553871" cy="2553871"/>
          </a:xfrm>
        </p:grpSpPr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4729" y="-2006727"/>
              <a:ext cx="2553871" cy="2553871"/>
            </a:xfrm>
            <a:prstGeom prst="rect">
              <a:avLst/>
            </a:prstGeom>
          </p:spPr>
        </p:pic>
        <p:sp>
          <p:nvSpPr>
            <p:cNvPr id="50" name="文本框 49"/>
            <p:cNvSpPr txBox="1"/>
            <p:nvPr/>
          </p:nvSpPr>
          <p:spPr>
            <a:xfrm>
              <a:off x="1767554" y="-1083689"/>
              <a:ext cx="2178319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笔算乘法</a:t>
              </a: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9">
            <a:clrChange>
              <a:clrFrom>
                <a:srgbClr val="FDF2EE"/>
              </a:clrFrom>
              <a:clrTo>
                <a:srgbClr val="FDF2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37" b="32131"/>
          <a:stretch>
            <a:fillRect/>
          </a:stretch>
        </p:blipFill>
        <p:spPr>
          <a:xfrm>
            <a:off x="724974" y="755647"/>
            <a:ext cx="3474027" cy="1739576"/>
          </a:xfrm>
          <a:prstGeom prst="rect">
            <a:avLst/>
          </a:prstGeom>
        </p:spPr>
      </p:pic>
      <p:pic>
        <p:nvPicPr>
          <p:cNvPr id="5" name="闯关成功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2222252" y="27191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5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1 0.02407 L 0.00131 0.02407 C 0.0155 0.02963 -0.00937 0.01898 0.02266 0.04051 C 0.05938 0.06551 0.03633 0.04514 0.05391 0.0581 C 0.05704 0.06065 0.06029 0.0625 0.06329 0.06551 C 0.06602 0.06852 0.06941 0.07269 0.07266 0.07477 C 0.075 0.07662 0.07748 0.07801 0.07995 0.0794 C 0.08477 0.08657 0.08008 0.08032 0.08777 0.08773 C 0.09935 0.09931 0.09284 0.09445 0.09922 0.09884 C 0.09974 0.09977 0.10013 0.10093 0.10079 0.10162 C 0.10183 0.10324 0.10313 0.1037 0.10443 0.1044 C 0.10834 0.10972 0.10456 0.10509 0.1086 0.10903 C 0.11133 0.11204 0.10873 0.11019 0.11172 0.11181 C 0.1125 0.1132 0.1142 0.11551 0.11537 0.11644 C 0.11602 0.11713 0.11667 0.11759 0.11745 0.11829 C 0.11823 0.11921 0.11915 0.12037 0.12006 0.12107 C 0.12097 0.12222 0.12214 0.12269 0.12318 0.12384 C 0.12396 0.125 0.12435 0.12662 0.12527 0.12755 C 0.12722 0.12986 0.12956 0.13079 0.13152 0.1331 C 0.13204 0.1338 0.13243 0.13449 0.13308 0.13495 C 0.13347 0.13542 0.13412 0.13542 0.13464 0.13588 C 0.13555 0.13681 0.1375 0.13982 0.13829 0.14051 C 0.14011 0.14282 0.14206 0.14491 0.14402 0.14699 C 0.1448 0.14792 0.14558 0.14931 0.14662 0.14977 C 0.14766 0.15046 0.14974 0.15162 0.15079 0.15255 C 0.15144 0.15347 0.15209 0.15463 0.15287 0.15532 C 0.15482 0.15741 0.15665 0.15787 0.1586 0.15995 C 0.15925 0.16088 0.1599 0.16204 0.16068 0.16273 C 0.16133 0.16343 0.16198 0.16389 0.16277 0.16458 C 0.16381 0.16574 0.16472 0.16713 0.16589 0.16829 C 0.16654 0.16898 0.16719 0.16945 0.16797 0.17014 C 0.16849 0.17083 0.16888 0.17153 0.16954 0.17199 C 0.17019 0.17269 0.17084 0.17315 0.17162 0.17384 C 0.17227 0.17477 0.17292 0.17593 0.1737 0.17662 C 0.175 0.17824 0.17644 0.17963 0.17787 0.18125 C 0.17852 0.18218 0.17917 0.18333 0.17995 0.18403 C 0.1806 0.18472 0.18138 0.18519 0.18204 0.18588 C 0.18399 0.18866 0.19284 0.20208 0.1961 0.2044 C 0.19688 0.20509 0.19779 0.20556 0.1987 0.20625 C 0.19935 0.20695 0.2 0.20833 0.20079 0.20903 C 0.20235 0.21065 0.2043 0.21134 0.20599 0.21273 C 0.20665 0.21343 0.2073 0.21389 0.20808 0.21458 C 0.20886 0.21551 0.20964 0.21667 0.21068 0.21736 C 0.21133 0.21782 0.21198 0.21782 0.21277 0.21829 C 0.21394 0.21921 0.21511 0.22014 0.21641 0.22107 C 0.21654 0.2213 0.21993 0.22477 0.22058 0.2257 C 0.2211 0.22662 0.22149 0.22778 0.22214 0.22847 C 0.22253 0.22917 0.22318 0.22894 0.2237 0.2294 C 0.22448 0.23032 0.2254 0.23148 0.22631 0.23218 C 0.22748 0.23333 0.22878 0.2338 0.22995 0.23495 C 0.2306 0.23565 0.23125 0.23704 0.23204 0.23773 C 0.23243 0.2382 0.23308 0.2382 0.2336 0.23866 C 0.23464 0.23958 0.2362 0.24236 0.23724 0.24329 C 0.2392 0.2456 0.23946 0.24514 0.24193 0.24607 C 0.2431 0.24722 0.24519 0.24931 0.24662 0.24977 C 0.24844 0.2507 0.2504 0.25093 0.25235 0.25162 C 0.253 0.25185 0.25365 0.25232 0.25443 0.25255 C 0.25534 0.25301 0.25652 0.25324 0.25756 0.25347 C 0.25821 0.2537 0.25886 0.25417 0.25964 0.2544 C 0.26042 0.25486 0.26133 0.25509 0.26224 0.25532 C 0.2629 0.25556 0.26355 0.25602 0.26433 0.25625 C 0.2711 0.25764 0.27461 0.25718 0.28204 0.25718 L 0.28204 0.25718 " pathEditMode="relative" ptsTypes="AAAAAAAAAAAAAAAAAAAAAAAAAAAAAAAAAAAAAAAAAAAAAAAAAAAAAAAAAAAAAAA">
                                      <p:cBhvr>
                                        <p:cTn id="15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 bwMode="auto">
          <a:xfrm>
            <a:off x="2320502" y="3179657"/>
            <a:ext cx="2787649" cy="2063115"/>
            <a:chOff x="287731" y="2492474"/>
            <a:chExt cx="2090737" cy="1547336"/>
          </a:xfrm>
        </p:grpSpPr>
        <p:grpSp>
          <p:nvGrpSpPr>
            <p:cNvPr id="43057" name="组合 34"/>
            <p:cNvGrpSpPr/>
            <p:nvPr/>
          </p:nvGrpSpPr>
          <p:grpSpPr bwMode="auto">
            <a:xfrm>
              <a:off x="287731" y="2492474"/>
              <a:ext cx="2090737" cy="1008063"/>
              <a:chOff x="206438" y="2092325"/>
              <a:chExt cx="2089475" cy="1008063"/>
            </a:xfrm>
          </p:grpSpPr>
          <p:sp>
            <p:nvSpPr>
              <p:cNvPr id="43062" name="Text Box 8"/>
              <p:cNvSpPr txBox="1">
                <a:spLocks noChangeArrowheads="1"/>
              </p:cNvSpPr>
              <p:nvPr/>
            </p:nvSpPr>
            <p:spPr bwMode="auto">
              <a:xfrm>
                <a:off x="1071103" y="2092325"/>
                <a:ext cx="1224810" cy="4995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73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6  9</a:t>
                </a:r>
              </a:p>
            </p:txBody>
          </p:sp>
          <p:sp>
            <p:nvSpPr>
              <p:cNvPr id="43063" name="Text Box 9"/>
              <p:cNvSpPr txBox="1">
                <a:spLocks noChangeArrowheads="1"/>
              </p:cNvSpPr>
              <p:nvPr/>
            </p:nvSpPr>
            <p:spPr bwMode="auto">
              <a:xfrm>
                <a:off x="1432834" y="2576513"/>
                <a:ext cx="504520" cy="4995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73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8</a:t>
                </a:r>
              </a:p>
            </p:txBody>
          </p:sp>
          <p:sp>
            <p:nvSpPr>
              <p:cNvPr id="9" name="Text Box 10"/>
              <p:cNvSpPr txBox="1">
                <a:spLocks noChangeArrowheads="1"/>
              </p:cNvSpPr>
              <p:nvPr/>
            </p:nvSpPr>
            <p:spPr bwMode="auto">
              <a:xfrm>
                <a:off x="206438" y="2632075"/>
                <a:ext cx="504520" cy="4376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2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×</a:t>
                </a:r>
              </a:p>
            </p:txBody>
          </p:sp>
          <p:sp>
            <p:nvSpPr>
              <p:cNvPr id="43065" name="Line 11"/>
              <p:cNvSpPr>
                <a:spLocks noChangeShapeType="1"/>
              </p:cNvSpPr>
              <p:nvPr/>
            </p:nvSpPr>
            <p:spPr bwMode="auto">
              <a:xfrm>
                <a:off x="279419" y="3100388"/>
                <a:ext cx="158495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sz="100"/>
              </a:p>
            </p:txBody>
          </p:sp>
        </p:grpSp>
        <p:sp>
          <p:nvSpPr>
            <p:cNvPr id="43058" name="Text Box 12"/>
            <p:cNvSpPr txBox="1">
              <a:spLocks noChangeArrowheads="1"/>
            </p:cNvSpPr>
            <p:nvPr/>
          </p:nvSpPr>
          <p:spPr bwMode="auto">
            <a:xfrm>
              <a:off x="1513281" y="3540224"/>
              <a:ext cx="504825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43059" name="Text Box 13"/>
            <p:cNvSpPr txBox="1">
              <a:spLocks noChangeArrowheads="1"/>
            </p:cNvSpPr>
            <p:nvPr/>
          </p:nvSpPr>
          <p:spPr bwMode="auto">
            <a:xfrm>
              <a:off x="1146568" y="3540224"/>
              <a:ext cx="504825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3" name="Text Box 48"/>
            <p:cNvSpPr txBox="1">
              <a:spLocks noChangeArrowheads="1"/>
            </p:cNvSpPr>
            <p:nvPr/>
          </p:nvSpPr>
          <p:spPr bwMode="auto">
            <a:xfrm>
              <a:off x="1221181" y="3148112"/>
              <a:ext cx="384175" cy="37623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2665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43061" name="Text Box 13"/>
            <p:cNvSpPr txBox="1">
              <a:spLocks noChangeArrowheads="1"/>
            </p:cNvSpPr>
            <p:nvPr/>
          </p:nvSpPr>
          <p:spPr bwMode="auto">
            <a:xfrm>
              <a:off x="805256" y="3540224"/>
              <a:ext cx="504825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5</a:t>
              </a:r>
            </a:p>
          </p:txBody>
        </p:sp>
      </p:grpSp>
      <p:grpSp>
        <p:nvGrpSpPr>
          <p:cNvPr id="52" name="组合 51"/>
          <p:cNvGrpSpPr/>
          <p:nvPr/>
        </p:nvGrpSpPr>
        <p:grpSpPr bwMode="auto">
          <a:xfrm>
            <a:off x="6289463" y="3179657"/>
            <a:ext cx="2690284" cy="2063115"/>
            <a:chOff x="2241906" y="2492474"/>
            <a:chExt cx="2017646" cy="1547336"/>
          </a:xfrm>
        </p:grpSpPr>
        <p:grpSp>
          <p:nvGrpSpPr>
            <p:cNvPr id="43046" name="组合 34"/>
            <p:cNvGrpSpPr/>
            <p:nvPr/>
          </p:nvGrpSpPr>
          <p:grpSpPr bwMode="auto">
            <a:xfrm>
              <a:off x="2241906" y="2492474"/>
              <a:ext cx="2017646" cy="1008063"/>
              <a:chOff x="206438" y="2092325"/>
              <a:chExt cx="2016426" cy="1008063"/>
            </a:xfrm>
          </p:grpSpPr>
          <p:sp>
            <p:nvSpPr>
              <p:cNvPr id="43053" name="Text Box 8"/>
              <p:cNvSpPr txBox="1">
                <a:spLocks noChangeArrowheads="1"/>
              </p:cNvSpPr>
              <p:nvPr/>
            </p:nvSpPr>
            <p:spPr bwMode="auto">
              <a:xfrm>
                <a:off x="926703" y="2092325"/>
                <a:ext cx="1224768" cy="4995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73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4  2  8</a:t>
                </a:r>
              </a:p>
            </p:txBody>
          </p:sp>
          <p:sp>
            <p:nvSpPr>
              <p:cNvPr id="43054" name="Text Box 9"/>
              <p:cNvSpPr txBox="1">
                <a:spLocks noChangeArrowheads="1"/>
              </p:cNvSpPr>
              <p:nvPr/>
            </p:nvSpPr>
            <p:spPr bwMode="auto">
              <a:xfrm>
                <a:off x="1646969" y="2576513"/>
                <a:ext cx="504503" cy="4995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73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8" name="Text Box 10"/>
              <p:cNvSpPr txBox="1">
                <a:spLocks noChangeArrowheads="1"/>
              </p:cNvSpPr>
              <p:nvPr/>
            </p:nvSpPr>
            <p:spPr bwMode="auto">
              <a:xfrm>
                <a:off x="206438" y="2632075"/>
                <a:ext cx="504503" cy="4376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2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×</a:t>
                </a:r>
              </a:p>
            </p:txBody>
          </p:sp>
          <p:sp>
            <p:nvSpPr>
              <p:cNvPr id="43056" name="Line 11"/>
              <p:cNvSpPr>
                <a:spLocks noChangeShapeType="1"/>
              </p:cNvSpPr>
              <p:nvPr/>
            </p:nvSpPr>
            <p:spPr bwMode="auto">
              <a:xfrm>
                <a:off x="279416" y="3100388"/>
                <a:ext cx="19434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sz="100"/>
              </a:p>
            </p:txBody>
          </p:sp>
        </p:grpSp>
        <p:sp>
          <p:nvSpPr>
            <p:cNvPr id="43047" name="Text Box 12"/>
            <p:cNvSpPr txBox="1">
              <a:spLocks noChangeArrowheads="1"/>
            </p:cNvSpPr>
            <p:nvPr/>
          </p:nvSpPr>
          <p:spPr bwMode="auto">
            <a:xfrm>
              <a:off x="3319783" y="3540224"/>
              <a:ext cx="504808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43048" name="Text Box 13"/>
            <p:cNvSpPr txBox="1">
              <a:spLocks noChangeArrowheads="1"/>
            </p:cNvSpPr>
            <p:nvPr/>
          </p:nvSpPr>
          <p:spPr bwMode="auto">
            <a:xfrm>
              <a:off x="2991181" y="3540224"/>
              <a:ext cx="504808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22" name="Text Box 48"/>
            <p:cNvSpPr txBox="1">
              <a:spLocks noChangeArrowheads="1"/>
            </p:cNvSpPr>
            <p:nvPr/>
          </p:nvSpPr>
          <p:spPr bwMode="auto">
            <a:xfrm>
              <a:off x="3175325" y="3148112"/>
              <a:ext cx="384162" cy="37623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2665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43050" name="Text Box 13"/>
            <p:cNvSpPr txBox="1">
              <a:spLocks noChangeArrowheads="1"/>
            </p:cNvSpPr>
            <p:nvPr/>
          </p:nvSpPr>
          <p:spPr bwMode="auto">
            <a:xfrm>
              <a:off x="2649880" y="3540224"/>
              <a:ext cx="504808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43051" name="Text Box 12"/>
            <p:cNvSpPr txBox="1">
              <a:spLocks noChangeArrowheads="1"/>
            </p:cNvSpPr>
            <p:nvPr/>
          </p:nvSpPr>
          <p:spPr bwMode="auto">
            <a:xfrm>
              <a:off x="3681721" y="3540224"/>
              <a:ext cx="504808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6" name="Text Box 48"/>
            <p:cNvSpPr txBox="1">
              <a:spLocks noChangeArrowheads="1"/>
            </p:cNvSpPr>
            <p:nvPr/>
          </p:nvSpPr>
          <p:spPr bwMode="auto">
            <a:xfrm>
              <a:off x="3488053" y="3148112"/>
              <a:ext cx="384162" cy="37623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2665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43015" name="TextBox 6"/>
          <p:cNvSpPr txBox="1">
            <a:spLocks noChangeArrowheads="1"/>
          </p:cNvSpPr>
          <p:nvPr/>
        </p:nvSpPr>
        <p:spPr bwMode="auto">
          <a:xfrm>
            <a:off x="2656840" y="2036445"/>
            <a:ext cx="767461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</a:rPr>
              <a:t>69×8=          		428×4=           </a:t>
            </a:r>
          </a:p>
        </p:txBody>
      </p:sp>
      <p:sp>
        <p:nvSpPr>
          <p:cNvPr id="47" name="TextBox 17"/>
          <p:cNvSpPr txBox="1">
            <a:spLocks noChangeArrowheads="1"/>
          </p:cNvSpPr>
          <p:nvPr/>
        </p:nvSpPr>
        <p:spPr bwMode="auto">
          <a:xfrm>
            <a:off x="4142952" y="2045123"/>
            <a:ext cx="1170517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552</a:t>
            </a:r>
          </a:p>
        </p:txBody>
      </p:sp>
      <p:sp>
        <p:nvSpPr>
          <p:cNvPr id="48" name="TextBox 17"/>
          <p:cNvSpPr txBox="1">
            <a:spLocks noChangeArrowheads="1"/>
          </p:cNvSpPr>
          <p:nvPr/>
        </p:nvSpPr>
        <p:spPr bwMode="auto">
          <a:xfrm>
            <a:off x="8116147" y="2045123"/>
            <a:ext cx="1170516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1712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622935" y="764329"/>
            <a:ext cx="8938684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4000" b="1">
                <a:solidFill>
                  <a:srgbClr val="7030A0"/>
                </a:solidFill>
                <a:latin typeface="方正卡通简体" panose="03000509000000000000" charset="-122"/>
                <a:ea typeface="方正卡通简体" panose="03000509000000000000" charset="-122"/>
                <a:cs typeface="方正卡通简体" panose="03000509000000000000" charset="-122"/>
              </a:rPr>
              <a:t>笔算训练营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970915" y="1496060"/>
            <a:ext cx="10250805" cy="4484370"/>
          </a:xfrm>
          <a:prstGeom prst="rect">
            <a:avLst/>
          </a:prstGeom>
          <a:solidFill>
            <a:srgbClr val="FAF9F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>
              <a:solidFill>
                <a:srgbClr val="0000FF"/>
              </a:solidFill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1181417" y="2008135"/>
            <a:ext cx="9829165" cy="361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相同数位</a:t>
            </a:r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对齐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，从个位乘起；</a:t>
            </a:r>
            <a:endParaRPr lang="en-US" altLang="zh-CN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用一位数依次去乘多位数的每一个数，乘到哪一位积就写在哪一位下。</a:t>
            </a:r>
            <a:endParaRPr lang="en-US" altLang="zh-CN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3.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哪一位上乘得的积</a:t>
            </a:r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满几十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就要向前一位</a:t>
            </a:r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进几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，前一位乘完所得的积要</a:t>
            </a:r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加上进位的数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9701" name="图片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2093" y="4797426"/>
            <a:ext cx="1907117" cy="1907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矩形 66"/>
          <p:cNvSpPr/>
          <p:nvPr/>
        </p:nvSpPr>
        <p:spPr>
          <a:xfrm>
            <a:off x="970915" y="980440"/>
            <a:ext cx="5048250" cy="769620"/>
          </a:xfrm>
          <a:prstGeom prst="rect">
            <a:avLst/>
          </a:prstGeom>
          <a:solidFill>
            <a:srgbClr val="FBFAF5"/>
          </a:solidFill>
          <a:ln>
            <a:solidFill>
              <a:srgbClr val="F08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  <a:defRPr/>
            </a:pPr>
            <a:r>
              <a:rPr lang="zh-CN" altLang="en-US" sz="36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两位数乘一位数笔算：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 bwMode="auto">
          <a:xfrm>
            <a:off x="1967442" y="2869142"/>
            <a:ext cx="2690283" cy="2063115"/>
            <a:chOff x="4534781" y="2492474"/>
            <a:chExt cx="2017646" cy="1547336"/>
          </a:xfrm>
        </p:grpSpPr>
        <p:grpSp>
          <p:nvGrpSpPr>
            <p:cNvPr id="43036" name="组合 34"/>
            <p:cNvGrpSpPr/>
            <p:nvPr/>
          </p:nvGrpSpPr>
          <p:grpSpPr bwMode="auto">
            <a:xfrm>
              <a:off x="4534781" y="2492474"/>
              <a:ext cx="2017646" cy="1008063"/>
              <a:chOff x="206438" y="2092325"/>
              <a:chExt cx="2016426" cy="1008063"/>
            </a:xfrm>
          </p:grpSpPr>
          <p:sp>
            <p:nvSpPr>
              <p:cNvPr id="43042" name="Text Box 8"/>
              <p:cNvSpPr txBox="1">
                <a:spLocks noChangeArrowheads="1"/>
              </p:cNvSpPr>
              <p:nvPr/>
            </p:nvSpPr>
            <p:spPr bwMode="auto">
              <a:xfrm>
                <a:off x="926704" y="2092325"/>
                <a:ext cx="1224769" cy="4995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73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4  0  8</a:t>
                </a:r>
              </a:p>
            </p:txBody>
          </p:sp>
          <p:sp>
            <p:nvSpPr>
              <p:cNvPr id="43043" name="Text Box 9"/>
              <p:cNvSpPr txBox="1">
                <a:spLocks noChangeArrowheads="1"/>
              </p:cNvSpPr>
              <p:nvPr/>
            </p:nvSpPr>
            <p:spPr bwMode="auto">
              <a:xfrm>
                <a:off x="1646969" y="2576513"/>
                <a:ext cx="504503" cy="4995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73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6</a:t>
                </a:r>
              </a:p>
            </p:txBody>
          </p:sp>
          <p:sp>
            <p:nvSpPr>
              <p:cNvPr id="3" name="Text Box 10"/>
              <p:cNvSpPr txBox="1">
                <a:spLocks noChangeArrowheads="1"/>
              </p:cNvSpPr>
              <p:nvPr/>
            </p:nvSpPr>
            <p:spPr bwMode="auto">
              <a:xfrm>
                <a:off x="206438" y="2632075"/>
                <a:ext cx="504503" cy="4376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2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×</a:t>
                </a:r>
              </a:p>
            </p:txBody>
          </p:sp>
          <p:sp>
            <p:nvSpPr>
              <p:cNvPr id="43045" name="Line 11"/>
              <p:cNvSpPr>
                <a:spLocks noChangeShapeType="1"/>
              </p:cNvSpPr>
              <p:nvPr/>
            </p:nvSpPr>
            <p:spPr bwMode="auto">
              <a:xfrm>
                <a:off x="279416" y="3100388"/>
                <a:ext cx="19434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sz="100"/>
              </a:p>
            </p:txBody>
          </p:sp>
        </p:grpSp>
        <p:sp>
          <p:nvSpPr>
            <p:cNvPr id="43037" name="Text Box 12"/>
            <p:cNvSpPr txBox="1">
              <a:spLocks noChangeArrowheads="1"/>
            </p:cNvSpPr>
            <p:nvPr/>
          </p:nvSpPr>
          <p:spPr bwMode="auto">
            <a:xfrm>
              <a:off x="5620595" y="3540224"/>
              <a:ext cx="504808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43038" name="Text Box 13"/>
            <p:cNvSpPr txBox="1">
              <a:spLocks noChangeArrowheads="1"/>
            </p:cNvSpPr>
            <p:nvPr/>
          </p:nvSpPr>
          <p:spPr bwMode="auto">
            <a:xfrm>
              <a:off x="5291993" y="3540224"/>
              <a:ext cx="504808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43039" name="Text Box 13"/>
            <p:cNvSpPr txBox="1">
              <a:spLocks noChangeArrowheads="1"/>
            </p:cNvSpPr>
            <p:nvPr/>
          </p:nvSpPr>
          <p:spPr bwMode="auto">
            <a:xfrm>
              <a:off x="4950692" y="3540224"/>
              <a:ext cx="504808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43040" name="Text Box 12"/>
            <p:cNvSpPr txBox="1">
              <a:spLocks noChangeArrowheads="1"/>
            </p:cNvSpPr>
            <p:nvPr/>
          </p:nvSpPr>
          <p:spPr bwMode="auto">
            <a:xfrm>
              <a:off x="5982534" y="3540224"/>
              <a:ext cx="504808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36" name="Text Box 48"/>
            <p:cNvSpPr txBox="1">
              <a:spLocks noChangeArrowheads="1"/>
            </p:cNvSpPr>
            <p:nvPr/>
          </p:nvSpPr>
          <p:spPr bwMode="auto">
            <a:xfrm>
              <a:off x="5780927" y="3148112"/>
              <a:ext cx="384162" cy="37623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2665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4</a:t>
              </a:r>
            </a:p>
          </p:txBody>
        </p:sp>
      </p:grpSp>
      <p:sp>
        <p:nvSpPr>
          <p:cNvPr id="49" name="TextBox 17"/>
          <p:cNvSpPr txBox="1">
            <a:spLocks noChangeArrowheads="1"/>
          </p:cNvSpPr>
          <p:nvPr/>
        </p:nvSpPr>
        <p:spPr bwMode="auto">
          <a:xfrm>
            <a:off x="3598968" y="1806363"/>
            <a:ext cx="1170517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2448</a:t>
            </a:r>
          </a:p>
        </p:txBody>
      </p:sp>
      <p:sp>
        <p:nvSpPr>
          <p:cNvPr id="50" name="TextBox 17"/>
          <p:cNvSpPr txBox="1">
            <a:spLocks noChangeArrowheads="1"/>
          </p:cNvSpPr>
          <p:nvPr/>
        </p:nvSpPr>
        <p:spPr bwMode="auto">
          <a:xfrm>
            <a:off x="8201872" y="1806363"/>
            <a:ext cx="1170516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5950</a:t>
            </a:r>
          </a:p>
        </p:txBody>
      </p:sp>
      <p:grpSp>
        <p:nvGrpSpPr>
          <p:cNvPr id="57" name="组合 56"/>
          <p:cNvGrpSpPr/>
          <p:nvPr/>
        </p:nvGrpSpPr>
        <p:grpSpPr bwMode="auto">
          <a:xfrm>
            <a:off x="6955155" y="2782359"/>
            <a:ext cx="2599267" cy="2182283"/>
            <a:chOff x="6876257" y="2427734"/>
            <a:chExt cx="1950939" cy="1636365"/>
          </a:xfrm>
        </p:grpSpPr>
        <p:grpSp>
          <p:nvGrpSpPr>
            <p:cNvPr id="43024" name="组合 53"/>
            <p:cNvGrpSpPr/>
            <p:nvPr/>
          </p:nvGrpSpPr>
          <p:grpSpPr bwMode="auto">
            <a:xfrm>
              <a:off x="6876257" y="2492807"/>
              <a:ext cx="1950939" cy="1546903"/>
              <a:chOff x="6876257" y="2492807"/>
              <a:chExt cx="1950939" cy="1546903"/>
            </a:xfrm>
          </p:grpSpPr>
          <p:grpSp>
            <p:nvGrpSpPr>
              <p:cNvPr id="43026" name="组合 34"/>
              <p:cNvGrpSpPr/>
              <p:nvPr/>
            </p:nvGrpSpPr>
            <p:grpSpPr bwMode="auto">
              <a:xfrm>
                <a:off x="6876257" y="2492807"/>
                <a:ext cx="1944584" cy="1007849"/>
                <a:chOff x="338347" y="2092658"/>
                <a:chExt cx="1943408" cy="1007849"/>
              </a:xfrm>
            </p:grpSpPr>
            <p:sp>
              <p:nvSpPr>
                <p:cNvPr id="4303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056011" y="2092658"/>
                  <a:ext cx="1225744" cy="499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50000"/>
                    </a:spcBef>
                    <a:buFontTx/>
                    <a:buNone/>
                  </a:pPr>
                  <a:r>
                    <a:rPr lang="en-US" altLang="zh-CN" sz="3735" b="1">
                      <a:latin typeface="Times New Roman" panose="02020603050405020304" pitchFamily="18" charset="0"/>
                      <a:ea typeface="楷体_GB2312" pitchFamily="49" charset="-122"/>
                      <a:cs typeface="Times New Roman" panose="02020603050405020304" pitchFamily="18" charset="0"/>
                    </a:rPr>
                    <a:t>8  5  0</a:t>
                  </a:r>
                </a:p>
              </p:txBody>
            </p:sp>
            <p:sp>
              <p:nvSpPr>
                <p:cNvPr id="43033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418018" y="2576743"/>
                  <a:ext cx="504905" cy="4993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50000"/>
                    </a:spcBef>
                    <a:buFontTx/>
                    <a:buNone/>
                  </a:pPr>
                  <a:r>
                    <a:rPr lang="en-US" altLang="zh-CN" sz="3735" b="1">
                      <a:latin typeface="Times New Roman" panose="02020603050405020304" pitchFamily="18" charset="0"/>
                      <a:ea typeface="楷体_GB2312" pitchFamily="49" charset="-122"/>
                      <a:cs typeface="Times New Roman" panose="02020603050405020304" pitchFamily="18" charset="0"/>
                    </a:rPr>
                    <a:t>7</a:t>
                  </a:r>
                </a:p>
              </p:txBody>
            </p:sp>
            <p:sp>
              <p:nvSpPr>
                <p:cNvPr id="40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338347" y="2632293"/>
                  <a:ext cx="504905" cy="43748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  <a:defRPr/>
                  </a:pPr>
                  <a:r>
                    <a:rPr lang="en-US" altLang="zh-CN" sz="3200" b="1" dirty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rPr>
                    <a:t>×</a:t>
                  </a:r>
                </a:p>
              </p:txBody>
            </p:sp>
            <p:sp>
              <p:nvSpPr>
                <p:cNvPr id="43035" name="Line 11"/>
                <p:cNvSpPr>
                  <a:spLocks noChangeShapeType="1"/>
                </p:cNvSpPr>
                <p:nvPr/>
              </p:nvSpPr>
              <p:spPr bwMode="auto">
                <a:xfrm>
                  <a:off x="432025" y="3100507"/>
                  <a:ext cx="177828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/>
                <a:lstStyle/>
                <a:p>
                  <a:endParaRPr lang="zh-CN" altLang="en-US" sz="100"/>
                </a:p>
              </p:txBody>
            </p:sp>
          </p:grpSp>
          <p:sp>
            <p:nvSpPr>
              <p:cNvPr id="43027" name="Text Box 12"/>
              <p:cNvSpPr txBox="1">
                <a:spLocks noChangeArrowheads="1"/>
              </p:cNvSpPr>
              <p:nvPr/>
            </p:nvSpPr>
            <p:spPr bwMode="auto">
              <a:xfrm>
                <a:off x="7962936" y="3540335"/>
                <a:ext cx="503622" cy="4993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735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43028" name="Text Box 13"/>
              <p:cNvSpPr txBox="1">
                <a:spLocks noChangeArrowheads="1"/>
              </p:cNvSpPr>
              <p:nvPr/>
            </p:nvSpPr>
            <p:spPr bwMode="auto">
              <a:xfrm>
                <a:off x="7560993" y="3540335"/>
                <a:ext cx="505211" cy="4993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735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9</a:t>
                </a:r>
              </a:p>
            </p:txBody>
          </p:sp>
          <p:sp>
            <p:nvSpPr>
              <p:cNvPr id="4" name="Text Box 48"/>
              <p:cNvSpPr txBox="1">
                <a:spLocks noChangeArrowheads="1"/>
              </p:cNvSpPr>
              <p:nvPr/>
            </p:nvSpPr>
            <p:spPr bwMode="auto">
              <a:xfrm>
                <a:off x="7788178" y="3148306"/>
                <a:ext cx="384468" cy="3760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2665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43030" name="Text Box 12"/>
              <p:cNvSpPr txBox="1">
                <a:spLocks noChangeArrowheads="1"/>
              </p:cNvSpPr>
              <p:nvPr/>
            </p:nvSpPr>
            <p:spPr bwMode="auto">
              <a:xfrm>
                <a:off x="8321985" y="3540335"/>
                <a:ext cx="505211" cy="4993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735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0</a:t>
                </a:r>
              </a:p>
            </p:txBody>
          </p:sp>
          <p:sp>
            <p:nvSpPr>
              <p:cNvPr id="43031" name="Text Box 13"/>
              <p:cNvSpPr txBox="1">
                <a:spLocks noChangeArrowheads="1"/>
              </p:cNvSpPr>
              <p:nvPr/>
            </p:nvSpPr>
            <p:spPr bwMode="auto">
              <a:xfrm>
                <a:off x="7200354" y="3540335"/>
                <a:ext cx="503622" cy="4993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735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5</a:t>
                </a:r>
              </a:p>
            </p:txBody>
          </p:sp>
        </p:grpSp>
        <p:cxnSp>
          <p:nvCxnSpPr>
            <p:cNvPr id="56" name="直接连接符 55"/>
            <p:cNvCxnSpPr/>
            <p:nvPr/>
          </p:nvCxnSpPr>
          <p:spPr>
            <a:xfrm>
              <a:off x="8321985" y="2427734"/>
              <a:ext cx="0" cy="1636365"/>
            </a:xfrm>
            <a:prstGeom prst="line">
              <a:avLst/>
            </a:prstGeom>
            <a:ln w="19050">
              <a:solidFill>
                <a:srgbClr val="0000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073150" y="764540"/>
            <a:ext cx="848868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4000" b="1">
                <a:solidFill>
                  <a:srgbClr val="7030A0"/>
                </a:solidFill>
                <a:latin typeface="方正卡通简体" panose="03000509000000000000" charset="-122"/>
                <a:ea typeface="方正卡通简体" panose="03000509000000000000" charset="-122"/>
                <a:cs typeface="方正卡通简体" panose="03000509000000000000" charset="-122"/>
              </a:rPr>
              <a:t>0的魔法阵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765300" y="1797685"/>
            <a:ext cx="939927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</a:rPr>
              <a:t> 408×6=          		 850×7=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2495597" y="5373278"/>
            <a:ext cx="7271927" cy="847274"/>
            <a:chOff x="1426775" y="613957"/>
            <a:chExt cx="7271927" cy="84727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6775" y="613957"/>
              <a:ext cx="7271927" cy="84727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5" name="文本框 14"/>
            <p:cNvSpPr txBox="1"/>
            <p:nvPr/>
          </p:nvSpPr>
          <p:spPr>
            <a:xfrm>
              <a:off x="1715723" y="715649"/>
              <a:ext cx="6694031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dirty="0">
                  <a:solidFill>
                    <a:srgbClr val="C00000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0 </a:t>
              </a:r>
              <a:r>
                <a:rPr lang="zh-CN" altLang="en-US" sz="3600" b="1" dirty="0">
                  <a:solidFill>
                    <a:srgbClr val="C00000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和任何数相乘都得</a:t>
              </a:r>
              <a:r>
                <a:rPr lang="en-US" altLang="zh-CN" sz="3600" b="1" dirty="0">
                  <a:solidFill>
                    <a:srgbClr val="C00000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0</a:t>
              </a:r>
              <a:r>
                <a:rPr lang="zh-CN" altLang="en-US" sz="3600" b="1" dirty="0">
                  <a:solidFill>
                    <a:srgbClr val="C00000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970915" y="1496060"/>
            <a:ext cx="10250805" cy="4484370"/>
          </a:xfrm>
          <a:prstGeom prst="rect">
            <a:avLst/>
          </a:prstGeom>
          <a:solidFill>
            <a:srgbClr val="FAF9F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>
              <a:solidFill>
                <a:srgbClr val="0000FF"/>
              </a:solidFill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1181418" y="1988840"/>
            <a:ext cx="9829165" cy="361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相同数位</a:t>
            </a:r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对齐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，从个位乘起；</a:t>
            </a:r>
            <a:endParaRPr lang="en-US" altLang="zh-CN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用一位数依次去乘多位数的每一个数；</a:t>
            </a:r>
            <a:endParaRPr lang="en-US" altLang="zh-CN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3.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与中间的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0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相乘，如果没有进位上来的数，要在那一位写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0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占位；如果有进位上来的数，必须加上。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9701" name="图片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2093" y="4797426"/>
            <a:ext cx="1907117" cy="1907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矩形 66"/>
          <p:cNvSpPr/>
          <p:nvPr/>
        </p:nvSpPr>
        <p:spPr>
          <a:xfrm>
            <a:off x="970915" y="980440"/>
            <a:ext cx="5048250" cy="769620"/>
          </a:xfrm>
          <a:prstGeom prst="rect">
            <a:avLst/>
          </a:prstGeom>
          <a:solidFill>
            <a:srgbClr val="FBFAF5"/>
          </a:solidFill>
          <a:ln>
            <a:solidFill>
              <a:srgbClr val="F08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  <a:defRPr/>
            </a:pPr>
            <a:r>
              <a:rPr lang="zh-CN" altLang="en-US" sz="36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与</a:t>
            </a: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0</a:t>
            </a:r>
            <a:r>
              <a:rPr lang="zh-CN" altLang="en-US" sz="36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有关的笔算：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4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2" r="23635" b="13092"/>
          <a:stretch>
            <a:fillRect/>
          </a:stretch>
        </p:blipFill>
        <p:spPr>
          <a:xfrm>
            <a:off x="0" y="-15663"/>
            <a:ext cx="12192000" cy="6858000"/>
          </a:xfrm>
          <a:prstGeom prst="rect">
            <a:avLst/>
          </a:prstGeom>
          <a:noFill/>
        </p:spPr>
      </p:pic>
      <p:grpSp>
        <p:nvGrpSpPr>
          <p:cNvPr id="10" name="组合 9"/>
          <p:cNvGrpSpPr/>
          <p:nvPr/>
        </p:nvGrpSpPr>
        <p:grpSpPr>
          <a:xfrm>
            <a:off x="183613" y="2752323"/>
            <a:ext cx="11824773" cy="1918182"/>
            <a:chOff x="183613" y="2752323"/>
            <a:chExt cx="11824773" cy="1918182"/>
          </a:xfrm>
        </p:grpSpPr>
        <p:sp>
          <p:nvSpPr>
            <p:cNvPr id="9" name="任意多边形: 形状 8"/>
            <p:cNvSpPr/>
            <p:nvPr/>
          </p:nvSpPr>
          <p:spPr>
            <a:xfrm>
              <a:off x="191678" y="2752323"/>
              <a:ext cx="11808643" cy="1903854"/>
            </a:xfrm>
            <a:custGeom>
              <a:avLst/>
              <a:gdLst>
                <a:gd name="connsiteX0" fmla="*/ 0 w 10882266"/>
                <a:gd name="connsiteY0" fmla="*/ 1603954 h 1903854"/>
                <a:gd name="connsiteX1" fmla="*/ 2100404 w 10882266"/>
                <a:gd name="connsiteY1" fmla="*/ 300255 h 1903854"/>
                <a:gd name="connsiteX2" fmla="*/ 5232903 w 10882266"/>
                <a:gd name="connsiteY2" fmla="*/ 1902718 h 1903854"/>
                <a:gd name="connsiteX3" fmla="*/ 7930836 w 10882266"/>
                <a:gd name="connsiteY3" fmla="*/ 1491 h 1903854"/>
                <a:gd name="connsiteX4" fmla="*/ 10882266 w 10882266"/>
                <a:gd name="connsiteY4" fmla="*/ 1558687 h 1903854"/>
                <a:gd name="connsiteX5" fmla="*/ 10882266 w 10882266"/>
                <a:gd name="connsiteY5" fmla="*/ 1558687 h 1903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82266" h="1903854">
                  <a:moveTo>
                    <a:pt x="0" y="1603954"/>
                  </a:moveTo>
                  <a:cubicBezTo>
                    <a:pt x="614126" y="927207"/>
                    <a:pt x="1228253" y="250461"/>
                    <a:pt x="2100404" y="300255"/>
                  </a:cubicBezTo>
                  <a:cubicBezTo>
                    <a:pt x="2972555" y="350049"/>
                    <a:pt x="4261164" y="1952512"/>
                    <a:pt x="5232903" y="1902718"/>
                  </a:cubicBezTo>
                  <a:cubicBezTo>
                    <a:pt x="6204642" y="1852924"/>
                    <a:pt x="6989276" y="58829"/>
                    <a:pt x="7930836" y="1491"/>
                  </a:cubicBezTo>
                  <a:cubicBezTo>
                    <a:pt x="8872396" y="-55847"/>
                    <a:pt x="10882266" y="1558687"/>
                    <a:pt x="10882266" y="1558687"/>
                  </a:cubicBezTo>
                  <a:lnTo>
                    <a:pt x="10882266" y="1558687"/>
                  </a:lnTo>
                </a:path>
              </a:pathLst>
            </a:custGeom>
            <a:noFill/>
            <a:ln w="762000">
              <a:solidFill>
                <a:schemeClr val="accent2">
                  <a:lumMod val="20000"/>
                  <a:lumOff val="80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任意多边形: 形状 3"/>
            <p:cNvSpPr/>
            <p:nvPr/>
          </p:nvSpPr>
          <p:spPr>
            <a:xfrm>
              <a:off x="199743" y="2759487"/>
              <a:ext cx="11808643" cy="1903854"/>
            </a:xfrm>
            <a:custGeom>
              <a:avLst/>
              <a:gdLst>
                <a:gd name="connsiteX0" fmla="*/ 0 w 10882266"/>
                <a:gd name="connsiteY0" fmla="*/ 1603954 h 1903854"/>
                <a:gd name="connsiteX1" fmla="*/ 2100404 w 10882266"/>
                <a:gd name="connsiteY1" fmla="*/ 300255 h 1903854"/>
                <a:gd name="connsiteX2" fmla="*/ 5232903 w 10882266"/>
                <a:gd name="connsiteY2" fmla="*/ 1902718 h 1903854"/>
                <a:gd name="connsiteX3" fmla="*/ 7930836 w 10882266"/>
                <a:gd name="connsiteY3" fmla="*/ 1491 h 1903854"/>
                <a:gd name="connsiteX4" fmla="*/ 10882266 w 10882266"/>
                <a:gd name="connsiteY4" fmla="*/ 1558687 h 1903854"/>
                <a:gd name="connsiteX5" fmla="*/ 10882266 w 10882266"/>
                <a:gd name="connsiteY5" fmla="*/ 1558687 h 1903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82266" h="1903854">
                  <a:moveTo>
                    <a:pt x="0" y="1603954"/>
                  </a:moveTo>
                  <a:cubicBezTo>
                    <a:pt x="614126" y="927207"/>
                    <a:pt x="1228253" y="250461"/>
                    <a:pt x="2100404" y="300255"/>
                  </a:cubicBezTo>
                  <a:cubicBezTo>
                    <a:pt x="2972555" y="350049"/>
                    <a:pt x="4261164" y="1952512"/>
                    <a:pt x="5232903" y="1902718"/>
                  </a:cubicBezTo>
                  <a:cubicBezTo>
                    <a:pt x="6204642" y="1852924"/>
                    <a:pt x="6989276" y="58829"/>
                    <a:pt x="7930836" y="1491"/>
                  </a:cubicBezTo>
                  <a:cubicBezTo>
                    <a:pt x="8872396" y="-55847"/>
                    <a:pt x="10882266" y="1558687"/>
                    <a:pt x="10882266" y="1558687"/>
                  </a:cubicBezTo>
                  <a:lnTo>
                    <a:pt x="10882266" y="1558687"/>
                  </a:lnTo>
                </a:path>
              </a:pathLst>
            </a:custGeom>
            <a:noFill/>
            <a:ln w="508000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任意多边形: 形状 7"/>
            <p:cNvSpPr/>
            <p:nvPr/>
          </p:nvSpPr>
          <p:spPr>
            <a:xfrm>
              <a:off x="183613" y="2766651"/>
              <a:ext cx="11808643" cy="1903854"/>
            </a:xfrm>
            <a:custGeom>
              <a:avLst/>
              <a:gdLst>
                <a:gd name="connsiteX0" fmla="*/ 0 w 10882266"/>
                <a:gd name="connsiteY0" fmla="*/ 1603954 h 1903854"/>
                <a:gd name="connsiteX1" fmla="*/ 2100404 w 10882266"/>
                <a:gd name="connsiteY1" fmla="*/ 300255 h 1903854"/>
                <a:gd name="connsiteX2" fmla="*/ 5232903 w 10882266"/>
                <a:gd name="connsiteY2" fmla="*/ 1902718 h 1903854"/>
                <a:gd name="connsiteX3" fmla="*/ 7930836 w 10882266"/>
                <a:gd name="connsiteY3" fmla="*/ 1491 h 1903854"/>
                <a:gd name="connsiteX4" fmla="*/ 10882266 w 10882266"/>
                <a:gd name="connsiteY4" fmla="*/ 1558687 h 1903854"/>
                <a:gd name="connsiteX5" fmla="*/ 10882266 w 10882266"/>
                <a:gd name="connsiteY5" fmla="*/ 1558687 h 1903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82266" h="1903854">
                  <a:moveTo>
                    <a:pt x="0" y="1603954"/>
                  </a:moveTo>
                  <a:cubicBezTo>
                    <a:pt x="614126" y="927207"/>
                    <a:pt x="1228253" y="250461"/>
                    <a:pt x="2100404" y="300255"/>
                  </a:cubicBezTo>
                  <a:cubicBezTo>
                    <a:pt x="2972555" y="350049"/>
                    <a:pt x="4261164" y="1952512"/>
                    <a:pt x="5232903" y="1902718"/>
                  </a:cubicBezTo>
                  <a:cubicBezTo>
                    <a:pt x="6204642" y="1852924"/>
                    <a:pt x="6989276" y="58829"/>
                    <a:pt x="7930836" y="1491"/>
                  </a:cubicBezTo>
                  <a:cubicBezTo>
                    <a:pt x="8872396" y="-55847"/>
                    <a:pt x="10882266" y="1558687"/>
                    <a:pt x="10882266" y="1558687"/>
                  </a:cubicBezTo>
                  <a:lnTo>
                    <a:pt x="10882266" y="1558687"/>
                  </a:lnTo>
                </a:path>
              </a:pathLst>
            </a:custGeom>
            <a:noFill/>
            <a:ln w="50800">
              <a:solidFill>
                <a:schemeClr val="bg1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836" y="375193"/>
            <a:ext cx="1875677" cy="187567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375" y="4718076"/>
            <a:ext cx="1625882" cy="1625882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2129381" y="2851150"/>
            <a:ext cx="370248" cy="370248"/>
            <a:chOff x="2129381" y="2851150"/>
            <a:chExt cx="370248" cy="370248"/>
          </a:xfrm>
        </p:grpSpPr>
        <p:sp>
          <p:nvSpPr>
            <p:cNvPr id="19" name="椭圆 18"/>
            <p:cNvSpPr/>
            <p:nvPr/>
          </p:nvSpPr>
          <p:spPr>
            <a:xfrm>
              <a:off x="2129381" y="2851150"/>
              <a:ext cx="370248" cy="3702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2191280" y="2913049"/>
              <a:ext cx="246450" cy="246450"/>
            </a:xfrm>
            <a:prstGeom prst="ellipse">
              <a:avLst/>
            </a:prstGeom>
            <a:solidFill>
              <a:schemeClr val="bg2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572192" y="4455832"/>
            <a:ext cx="370248" cy="370248"/>
            <a:chOff x="2129381" y="2851150"/>
            <a:chExt cx="370248" cy="370248"/>
          </a:xfrm>
        </p:grpSpPr>
        <p:sp>
          <p:nvSpPr>
            <p:cNvPr id="25" name="椭圆 24"/>
            <p:cNvSpPr/>
            <p:nvPr/>
          </p:nvSpPr>
          <p:spPr>
            <a:xfrm>
              <a:off x="2129381" y="2851150"/>
              <a:ext cx="370248" cy="3702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2191280" y="2913049"/>
              <a:ext cx="246450" cy="246450"/>
            </a:xfrm>
            <a:prstGeom prst="ellipse">
              <a:avLst/>
            </a:prstGeom>
            <a:solidFill>
              <a:schemeClr val="bg2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686063" y="2574363"/>
            <a:ext cx="370248" cy="370248"/>
            <a:chOff x="2129381" y="2851150"/>
            <a:chExt cx="370248" cy="370248"/>
          </a:xfrm>
        </p:grpSpPr>
        <p:sp>
          <p:nvSpPr>
            <p:cNvPr id="32" name="椭圆 31"/>
            <p:cNvSpPr/>
            <p:nvPr/>
          </p:nvSpPr>
          <p:spPr>
            <a:xfrm>
              <a:off x="2129381" y="2851150"/>
              <a:ext cx="370248" cy="3702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2191280" y="2913049"/>
              <a:ext cx="246450" cy="246450"/>
            </a:xfrm>
            <a:prstGeom prst="ellipse">
              <a:avLst/>
            </a:prstGeom>
            <a:solidFill>
              <a:schemeClr val="bg2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288297" y="1418473"/>
            <a:ext cx="2103628" cy="1355663"/>
            <a:chOff x="1288297" y="1418473"/>
            <a:chExt cx="2103628" cy="1355663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8297" y="1418473"/>
              <a:ext cx="2103628" cy="1056021"/>
            </a:xfrm>
            <a:prstGeom prst="rect">
              <a:avLst/>
            </a:prstGeom>
          </p:spPr>
        </p:pic>
        <p:grpSp>
          <p:nvGrpSpPr>
            <p:cNvPr id="36" name="组合 35"/>
            <p:cNvGrpSpPr/>
            <p:nvPr/>
          </p:nvGrpSpPr>
          <p:grpSpPr>
            <a:xfrm>
              <a:off x="1803239" y="2281864"/>
              <a:ext cx="1053475" cy="492272"/>
              <a:chOff x="3713843" y="1823834"/>
              <a:chExt cx="1079463" cy="454747"/>
            </a:xfrm>
          </p:grpSpPr>
          <p:sp>
            <p:nvSpPr>
              <p:cNvPr id="35" name="矩形: 圆角 34"/>
              <p:cNvSpPr/>
              <p:nvPr/>
            </p:nvSpPr>
            <p:spPr>
              <a:xfrm>
                <a:off x="3713843" y="1823834"/>
                <a:ext cx="1047750" cy="454747"/>
              </a:xfrm>
              <a:prstGeom prst="roundRect">
                <a:avLst>
                  <a:gd name="adj" fmla="val 39009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3749684" y="1860243"/>
                <a:ext cx="1043622" cy="369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第一关</a:t>
                </a:r>
              </a:p>
            </p:txBody>
          </p:sp>
        </p:grpSp>
      </p:grpSp>
      <p:pic>
        <p:nvPicPr>
          <p:cNvPr id="39" name="图片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6218" y="96230"/>
            <a:ext cx="980408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" name="组合 39"/>
          <p:cNvGrpSpPr/>
          <p:nvPr/>
        </p:nvGrpSpPr>
        <p:grpSpPr>
          <a:xfrm>
            <a:off x="5230578" y="6053019"/>
            <a:ext cx="1053475" cy="492272"/>
            <a:chOff x="3713843" y="1823834"/>
            <a:chExt cx="1079463" cy="454747"/>
          </a:xfrm>
        </p:grpSpPr>
        <p:sp>
          <p:nvSpPr>
            <p:cNvPr id="41" name="矩形: 圆角 40"/>
            <p:cNvSpPr/>
            <p:nvPr/>
          </p:nvSpPr>
          <p:spPr>
            <a:xfrm>
              <a:off x="3713843" y="1823834"/>
              <a:ext cx="1047750" cy="454747"/>
            </a:xfrm>
            <a:prstGeom prst="roundRect">
              <a:avLst>
                <a:gd name="adj" fmla="val 39009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3749684" y="1860243"/>
              <a:ext cx="1043622" cy="369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第二关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344449" y="2021079"/>
            <a:ext cx="1053475" cy="492272"/>
            <a:chOff x="3713843" y="1823834"/>
            <a:chExt cx="1079463" cy="454747"/>
          </a:xfrm>
        </p:grpSpPr>
        <p:sp>
          <p:nvSpPr>
            <p:cNvPr id="44" name="矩形: 圆角 43"/>
            <p:cNvSpPr/>
            <p:nvPr/>
          </p:nvSpPr>
          <p:spPr>
            <a:xfrm>
              <a:off x="3713843" y="1823834"/>
              <a:ext cx="1047750" cy="454747"/>
            </a:xfrm>
            <a:prstGeom prst="roundRect">
              <a:avLst>
                <a:gd name="adj" fmla="val 39009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749684" y="1860243"/>
              <a:ext cx="1043622" cy="369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第三关</a:t>
              </a:r>
            </a:p>
          </p:txBody>
        </p:sp>
      </p:grpSp>
      <p:pic>
        <p:nvPicPr>
          <p:cNvPr id="53" name="图片 5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836" y="1996385"/>
            <a:ext cx="885028" cy="885028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33" y="4204716"/>
            <a:ext cx="1530962" cy="1530962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064" y="2348314"/>
            <a:ext cx="1961658" cy="1961658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7" y="3274078"/>
            <a:ext cx="1961658" cy="1961658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386" y="4346087"/>
            <a:ext cx="1961658" cy="1961658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186" y="4870479"/>
            <a:ext cx="2065175" cy="1208635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1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617" y="3413337"/>
            <a:ext cx="3076418" cy="1144831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0" y="2011669"/>
            <a:ext cx="1169940" cy="1169940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8510">
            <a:off x="10072879" y="2011086"/>
            <a:ext cx="1204647" cy="1204647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99446">
            <a:off x="6411301" y="2283912"/>
            <a:ext cx="1218360" cy="1218360"/>
          </a:xfrm>
          <a:prstGeom prst="rect">
            <a:avLst/>
          </a:prstGeom>
        </p:spPr>
      </p:pic>
      <p:grpSp>
        <p:nvGrpSpPr>
          <p:cNvPr id="76" name="组合 75"/>
          <p:cNvGrpSpPr/>
          <p:nvPr/>
        </p:nvGrpSpPr>
        <p:grpSpPr>
          <a:xfrm>
            <a:off x="1140968" y="1889942"/>
            <a:ext cx="2553871" cy="979046"/>
            <a:chOff x="1484729" y="-1246196"/>
            <a:chExt cx="2553871" cy="979046"/>
          </a:xfrm>
        </p:grpSpPr>
        <p:pic>
          <p:nvPicPr>
            <p:cNvPr id="75" name="图片 74"/>
            <p:cNvPicPr>
              <a:picLocks noChangeAspect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780" b="31885"/>
            <a:stretch>
              <a:fillRect/>
            </a:stretch>
          </p:blipFill>
          <p:spPr>
            <a:xfrm>
              <a:off x="1484729" y="-1246196"/>
              <a:ext cx="2553871" cy="979046"/>
            </a:xfrm>
            <a:prstGeom prst="rect">
              <a:avLst/>
            </a:prstGeom>
          </p:spPr>
        </p:pic>
        <p:sp>
          <p:nvSpPr>
            <p:cNvPr id="73" name="文本框 72"/>
            <p:cNvSpPr txBox="1"/>
            <p:nvPr/>
          </p:nvSpPr>
          <p:spPr>
            <a:xfrm>
              <a:off x="1767554" y="-1083689"/>
              <a:ext cx="2178319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口算乘法</a:t>
              </a:r>
            </a:p>
          </p:txBody>
        </p:sp>
      </p:grpSp>
      <p:pic>
        <p:nvPicPr>
          <p:cNvPr id="48" name="图片 4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90070" y="4018871"/>
            <a:ext cx="789480" cy="789480"/>
          </a:xfrm>
          <a:prstGeom prst="rect">
            <a:avLst/>
          </a:prstGeom>
        </p:spPr>
      </p:pic>
      <p:grpSp>
        <p:nvGrpSpPr>
          <p:cNvPr id="46" name="组合 45"/>
          <p:cNvGrpSpPr/>
          <p:nvPr/>
        </p:nvGrpSpPr>
        <p:grpSpPr>
          <a:xfrm>
            <a:off x="4464904" y="5689310"/>
            <a:ext cx="2553871" cy="1002748"/>
            <a:chOff x="1484729" y="-1269898"/>
            <a:chExt cx="2553871" cy="1002748"/>
          </a:xfrm>
        </p:grpSpPr>
        <p:pic>
          <p:nvPicPr>
            <p:cNvPr id="47" name="图片 46"/>
            <p:cNvPicPr>
              <a:picLocks noChangeAspect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851" b="31885"/>
            <a:stretch>
              <a:fillRect/>
            </a:stretch>
          </p:blipFill>
          <p:spPr>
            <a:xfrm>
              <a:off x="1484729" y="-1269898"/>
              <a:ext cx="2553871" cy="1002748"/>
            </a:xfrm>
            <a:prstGeom prst="rect">
              <a:avLst/>
            </a:prstGeom>
          </p:spPr>
        </p:pic>
        <p:sp>
          <p:nvSpPr>
            <p:cNvPr id="50" name="文本框 49"/>
            <p:cNvSpPr txBox="1"/>
            <p:nvPr/>
          </p:nvSpPr>
          <p:spPr>
            <a:xfrm>
              <a:off x="1767554" y="-1083689"/>
              <a:ext cx="2178319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笔算乘法</a:t>
              </a:r>
            </a:p>
          </p:txBody>
        </p:sp>
      </p:grpSp>
      <p:pic>
        <p:nvPicPr>
          <p:cNvPr id="3" name="图片 2" hidden="1"/>
          <p:cNvPicPr>
            <a:picLocks noChangeAspect="1"/>
          </p:cNvPicPr>
          <p:nvPr/>
        </p:nvPicPr>
        <p:blipFill rotWithShape="1">
          <a:blip r:embed="rId19">
            <a:clrChange>
              <a:clrFrom>
                <a:srgbClr val="FDF2EE"/>
              </a:clrFrom>
              <a:clrTo>
                <a:srgbClr val="FDF2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37" b="32131"/>
          <a:stretch>
            <a:fillRect/>
          </a:stretch>
        </p:blipFill>
        <p:spPr>
          <a:xfrm>
            <a:off x="724974" y="755647"/>
            <a:ext cx="3474027" cy="1739576"/>
          </a:xfrm>
          <a:prstGeom prst="rect">
            <a:avLst/>
          </a:prstGeom>
        </p:spPr>
      </p:pic>
      <p:pic>
        <p:nvPicPr>
          <p:cNvPr id="5" name="闯关成功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2222252" y="271913"/>
            <a:ext cx="609600" cy="609600"/>
          </a:xfrm>
          <a:prstGeom prst="rect">
            <a:avLst/>
          </a:prstGeom>
        </p:spPr>
      </p:pic>
      <p:pic>
        <p:nvPicPr>
          <p:cNvPr id="51" name="图片 50" hidden="1"/>
          <p:cNvPicPr>
            <a:picLocks noChangeAspect="1"/>
          </p:cNvPicPr>
          <p:nvPr/>
        </p:nvPicPr>
        <p:blipFill rotWithShape="1">
          <a:blip r:embed="rId19">
            <a:clrChange>
              <a:clrFrom>
                <a:srgbClr val="FDF2EE"/>
              </a:clrFrom>
              <a:clrTo>
                <a:srgbClr val="FDF2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37" b="32131"/>
          <a:stretch>
            <a:fillRect/>
          </a:stretch>
        </p:blipFill>
        <p:spPr>
          <a:xfrm>
            <a:off x="4000107" y="4634113"/>
            <a:ext cx="3474027" cy="1739576"/>
          </a:xfrm>
          <a:prstGeom prst="rect">
            <a:avLst/>
          </a:prstGeom>
        </p:spPr>
      </p:pic>
      <p:grpSp>
        <p:nvGrpSpPr>
          <p:cNvPr id="52" name="组合 51"/>
          <p:cNvGrpSpPr/>
          <p:nvPr/>
        </p:nvGrpSpPr>
        <p:grpSpPr>
          <a:xfrm>
            <a:off x="7665890" y="1559400"/>
            <a:ext cx="2553871" cy="1002748"/>
            <a:chOff x="1484729" y="-1269898"/>
            <a:chExt cx="2553871" cy="1002748"/>
          </a:xfrm>
        </p:grpSpPr>
        <p:pic>
          <p:nvPicPr>
            <p:cNvPr id="54" name="图片 53"/>
            <p:cNvPicPr>
              <a:picLocks noChangeAspect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851" b="31885"/>
            <a:stretch>
              <a:fillRect/>
            </a:stretch>
          </p:blipFill>
          <p:spPr>
            <a:xfrm>
              <a:off x="1484729" y="-1269898"/>
              <a:ext cx="2553871" cy="1002748"/>
            </a:xfrm>
            <a:prstGeom prst="rect">
              <a:avLst/>
            </a:prstGeom>
          </p:spPr>
        </p:pic>
        <p:sp>
          <p:nvSpPr>
            <p:cNvPr id="56" name="文本框 55"/>
            <p:cNvSpPr txBox="1"/>
            <p:nvPr/>
          </p:nvSpPr>
          <p:spPr>
            <a:xfrm>
              <a:off x="1767554" y="-1083689"/>
              <a:ext cx="2178319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解决问题</a:t>
              </a:r>
            </a:p>
          </p:txBody>
        </p:sp>
      </p:grpSp>
      <p:pic>
        <p:nvPicPr>
          <p:cNvPr id="60" name="图片 59">
            <a:extLst>
              <a:ext uri="{FF2B5EF4-FFF2-40B4-BE49-F238E27FC236}">
                <a16:creationId xmlns:a16="http://schemas.microsoft.com/office/drawing/2014/main" id="{C82F4849-3367-45BA-94ED-2CB19267A91C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clrChange>
              <a:clrFrom>
                <a:srgbClr val="FDF2EE"/>
              </a:clrFrom>
              <a:clrTo>
                <a:srgbClr val="FDF2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37" b="32131"/>
          <a:stretch>
            <a:fillRect/>
          </a:stretch>
        </p:blipFill>
        <p:spPr>
          <a:xfrm>
            <a:off x="877374" y="908047"/>
            <a:ext cx="3474027" cy="1739576"/>
          </a:xfrm>
          <a:prstGeom prst="rect">
            <a:avLst/>
          </a:prstGeom>
        </p:spPr>
      </p:pic>
      <p:pic>
        <p:nvPicPr>
          <p:cNvPr id="62" name="图片 61">
            <a:extLst>
              <a:ext uri="{FF2B5EF4-FFF2-40B4-BE49-F238E27FC236}">
                <a16:creationId xmlns:a16="http://schemas.microsoft.com/office/drawing/2014/main" id="{E6729FCB-B1C2-45E3-89C9-5553B8A59DDF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clrChange>
              <a:clrFrom>
                <a:srgbClr val="FDF2EE"/>
              </a:clrFrom>
              <a:clrTo>
                <a:srgbClr val="FDF2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37" b="32131"/>
          <a:stretch>
            <a:fillRect/>
          </a:stretch>
        </p:blipFill>
        <p:spPr>
          <a:xfrm>
            <a:off x="4152507" y="4786513"/>
            <a:ext cx="3474027" cy="17395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5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0.02778 L 0.00104 0.02778 C 0.01536 0.02917 0.01198 0.02917 0.03177 0.02778 C 0.03255 0.02754 0.03346 0.02731 0.03437 0.02685 L 0.04219 0.02129 C 0.04297 0.0206 0.04401 0.02037 0.04479 0.01944 C 0.04557 0.01805 0.04635 0.01667 0.0474 0.01574 C 0.04805 0.01481 0.05039 0.01342 0.05156 0.01296 C 0.05286 0.01111 0.05417 0.00879 0.05573 0.00741 C 0.05703 0.00602 0.05859 0.00532 0.0599 0.0037 C 0.06068 0.00231 0.06146 0.00092 0.0625 1.48148E-6 C 0.06302 -0.00093 0.0638 -0.00116 0.06458 -0.00185 C 0.06536 -0.00278 0.06628 -0.00371 0.06719 -0.00463 C 0.06797 -0.00579 0.06875 -0.00741 0.06979 -0.00833 C 0.07031 -0.00926 0.07109 -0.00949 0.07187 -0.01019 C 0.07266 -0.01111 0.07357 -0.01204 0.07448 -0.01296 C 0.07578 -0.01482 0.07708 -0.0169 0.07865 -0.01852 C 0.08047 -0.0206 0.08164 -0.02153 0.08333 -0.02408 C 0.08385 -0.025 0.08424 -0.02616 0.0849 -0.02685 C 0.08568 -0.02801 0.08659 -0.02871 0.0875 -0.02963 C 0.08815 -0.03056 0.0888 -0.03148 0.08958 -0.03241 C 0.08997 -0.0331 0.09062 -0.03357 0.09115 -0.03426 C 0.09193 -0.03542 0.09284 -0.03681 0.09375 -0.03796 C 0.09531 -0.04005 0.09661 -0.04121 0.09844 -0.04259 C 0.09896 -0.04398 0.09935 -0.04537 0.1 -0.0463 C 0.10651 -0.05671 0.09987 -0.04329 0.10573 -0.05463 C 0.10638 -0.05625 0.10703 -0.05787 0.10781 -0.05926 C 0.10963 -0.06273 0.11159 -0.06621 0.11354 -0.06945 C 0.11432 -0.07107 0.1151 -0.07292 0.11615 -0.07408 C 0.11836 -0.07732 0.12083 -0.07986 0.12292 -0.08333 C 0.12357 -0.08472 0.12422 -0.08588 0.125 -0.08704 C 0.12578 -0.08843 0.12669 -0.08958 0.1276 -0.09074 C 0.12943 -0.09329 0.12956 -0.09259 0.13177 -0.0963 C 0.13255 -0.09769 0.13307 -0.09954 0.13385 -0.10093 C 0.13542 -0.1044 0.13906 -0.11042 0.14115 -0.11296 C 0.14414 -0.1169 0.14466 -0.11273 0.14792 -0.1213 C 0.14922 -0.12523 0.15078 -0.1294 0.1526 -0.13241 L 0.15781 -0.14167 C 0.15885 -0.14352 0.15963 -0.14607 0.16094 -0.14722 C 0.16211 -0.14861 0.16341 -0.14954 0.16458 -0.15093 C 0.16628 -0.15347 0.16771 -0.15648 0.16927 -0.15926 C 0.16992 -0.16065 0.17083 -0.16158 0.17135 -0.16296 C 0.17305 -0.16852 0.17266 -0.16783 0.17552 -0.17222 C 0.17721 -0.175 0.17812 -0.1757 0.18021 -0.17778 C 0.18125 -0.17917 0.18229 -0.18033 0.18333 -0.18148 C 0.18398 -0.18241 0.18463 -0.18333 0.18542 -0.18426 C 0.18594 -0.18519 0.18633 -0.18634 0.18698 -0.18704 C 0.18841 -0.18912 0.18945 -0.18912 0.19115 -0.18982 C 0.1918 -0.19074 0.19245 -0.1919 0.19323 -0.19259 C 0.19362 -0.19329 0.19427 -0.19398 0.19479 -0.19445 C 0.19609 -0.1963 0.1974 -0.19861 0.19896 -0.2 C 0.20052 -0.20185 0.20234 -0.20324 0.20417 -0.20463 C 0.20521 -0.20556 0.20625 -0.20625 0.20729 -0.20741 C 0.20898 -0.20996 0.2099 -0.21134 0.21198 -0.21296 C 0.21432 -0.21528 0.21536 -0.21505 0.21823 -0.21667 C 0.21901 -0.21736 0.21992 -0.21806 0.22083 -0.21852 C 0.22279 -0.21991 0.225 -0.22083 0.22708 -0.22222 C 0.22786 -0.22292 0.22878 -0.22384 0.22969 -0.22408 C 0.2306 -0.22477 0.23177 -0.22477 0.23281 -0.225 C 0.23359 -0.22546 0.2345 -0.2257 0.23542 -0.22593 C 0.23659 -0.22639 0.23776 -0.22662 0.23906 -0.22685 C 0.24036 -0.22755 0.2418 -0.22824 0.24323 -0.22871 C 0.24779 -0.23056 0.24792 -0.23056 0.25208 -0.23148 C 0.25404 -0.23403 0.25312 -0.23264 0.25469 -0.23519 L 0.25469 -0.23519 " pathEditMode="relative" ptsTypes="AAAAAAAAAAAAAAAAAAAAAAAAAAAAAAAAAAAAAAAAAAAAAAAAAAAAAAAAAAAAAAAAA">
                                      <p:cBhvr>
                                        <p:cTn id="2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36354" y="1759724"/>
            <a:ext cx="1188085" cy="720090"/>
          </a:xfrm>
          <a:prstGeom prst="rect">
            <a:avLst/>
          </a:prstGeom>
          <a:solidFill>
            <a:srgbClr val="FFEC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036" name="矩形 3"/>
          <p:cNvSpPr>
            <a:spLocks noChangeArrowheads="1"/>
          </p:cNvSpPr>
          <p:nvPr/>
        </p:nvSpPr>
        <p:spPr bwMode="auto">
          <a:xfrm>
            <a:off x="1415480" y="1700035"/>
            <a:ext cx="9067800" cy="811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sz="3600" b="1" dirty="0">
                <a:latin typeface="+mj-lt"/>
                <a:ea typeface="楷体" panose="02010609060101010101" pitchFamily="49" charset="-122"/>
              </a:rPr>
              <a:t>每套校服296元，买3套，带900元够吗？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073150" y="764540"/>
            <a:ext cx="848868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4000" b="1">
                <a:solidFill>
                  <a:srgbClr val="7030A0"/>
                </a:solidFill>
                <a:latin typeface="方正卡通简体" panose="03000509000000000000" charset="-122"/>
                <a:ea typeface="方正卡通简体" panose="03000509000000000000" charset="-122"/>
                <a:cs typeface="方正卡通简体" panose="03000509000000000000" charset="-122"/>
              </a:rPr>
              <a:t>估算望远镜</a:t>
            </a:r>
          </a:p>
        </p:txBody>
      </p:sp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991544" y="2711870"/>
            <a:ext cx="5383437" cy="711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把</a:t>
            </a: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296 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看作</a:t>
            </a: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300</a:t>
            </a:r>
          </a:p>
        </p:txBody>
      </p:sp>
      <p:sp>
        <p:nvSpPr>
          <p:cNvPr id="4" name="椭圆 3"/>
          <p:cNvSpPr/>
          <p:nvPr/>
        </p:nvSpPr>
        <p:spPr>
          <a:xfrm>
            <a:off x="4907034" y="1671600"/>
            <a:ext cx="1224280" cy="864235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991544" y="4159826"/>
            <a:ext cx="4452135" cy="711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300 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3 = 900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1991544" y="3435848"/>
            <a:ext cx="3456257" cy="711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296 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300</a:t>
            </a: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991544" y="4883804"/>
            <a:ext cx="3527630" cy="711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296×3 </a:t>
            </a:r>
            <a:r>
              <a:rPr 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900</a:t>
            </a: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4977641" y="5445224"/>
            <a:ext cx="4504055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答：带</a:t>
            </a: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900 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元够。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5BB6B51-D0AA-449D-421A-940BB2D9C399}"/>
              </a:ext>
            </a:extLst>
          </p:cNvPr>
          <p:cNvSpPr txBox="1"/>
          <p:nvPr/>
        </p:nvSpPr>
        <p:spPr>
          <a:xfrm>
            <a:off x="6744201" y="3092698"/>
            <a:ext cx="4392488" cy="1886829"/>
          </a:xfrm>
          <a:prstGeom prst="wedgeRoundRectCallout">
            <a:avLst>
              <a:gd name="adj1" fmla="val -65266"/>
              <a:gd name="adj2" fmla="val -34617"/>
              <a:gd name="adj3" fmla="val 16667"/>
            </a:avLst>
          </a:prstGeom>
          <a:solidFill>
            <a:schemeClr val="bg1"/>
          </a:solidFill>
          <a:ln w="19050">
            <a:solidFill>
              <a:srgbClr val="FF8A14"/>
            </a:solidFill>
          </a:ln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14000"/>
              </a:lnSpc>
            </a:pPr>
            <a:r>
              <a:rPr lang="zh-CN" altLang="en-US" sz="3200" b="1" spc="3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Yuanti SC" panose="02010600040101010101" charset="-122"/>
                <a:sym typeface="+mn-ea"/>
              </a:rPr>
              <a:t>估算的策略要注意，结合题目具体情境选择估大还是估小。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2" grpId="0"/>
      <p:bldP spid="4" grpId="0" animBg="1"/>
      <p:bldP spid="6" grpId="0"/>
      <p:bldP spid="10" grpId="0"/>
      <p:bldP spid="11" grpId="0"/>
      <p:bldP spid="12" grpId="0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5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2" r="23635" b="13092"/>
          <a:stretch>
            <a:fillRect/>
          </a:stretch>
        </p:blipFill>
        <p:spPr>
          <a:xfrm>
            <a:off x="0" y="-15663"/>
            <a:ext cx="12192000" cy="6858000"/>
          </a:xfrm>
          <a:prstGeom prst="rect">
            <a:avLst/>
          </a:prstGeom>
          <a:noFill/>
        </p:spPr>
      </p:pic>
      <p:grpSp>
        <p:nvGrpSpPr>
          <p:cNvPr id="10" name="组合 9"/>
          <p:cNvGrpSpPr/>
          <p:nvPr/>
        </p:nvGrpSpPr>
        <p:grpSpPr>
          <a:xfrm>
            <a:off x="183613" y="2752323"/>
            <a:ext cx="11824773" cy="1918182"/>
            <a:chOff x="183613" y="2752323"/>
            <a:chExt cx="11824773" cy="1918182"/>
          </a:xfrm>
        </p:grpSpPr>
        <p:sp>
          <p:nvSpPr>
            <p:cNvPr id="9" name="任意多边形: 形状 8"/>
            <p:cNvSpPr/>
            <p:nvPr/>
          </p:nvSpPr>
          <p:spPr>
            <a:xfrm>
              <a:off x="191678" y="2752323"/>
              <a:ext cx="11808643" cy="1903854"/>
            </a:xfrm>
            <a:custGeom>
              <a:avLst/>
              <a:gdLst>
                <a:gd name="connsiteX0" fmla="*/ 0 w 10882266"/>
                <a:gd name="connsiteY0" fmla="*/ 1603954 h 1903854"/>
                <a:gd name="connsiteX1" fmla="*/ 2100404 w 10882266"/>
                <a:gd name="connsiteY1" fmla="*/ 300255 h 1903854"/>
                <a:gd name="connsiteX2" fmla="*/ 5232903 w 10882266"/>
                <a:gd name="connsiteY2" fmla="*/ 1902718 h 1903854"/>
                <a:gd name="connsiteX3" fmla="*/ 7930836 w 10882266"/>
                <a:gd name="connsiteY3" fmla="*/ 1491 h 1903854"/>
                <a:gd name="connsiteX4" fmla="*/ 10882266 w 10882266"/>
                <a:gd name="connsiteY4" fmla="*/ 1558687 h 1903854"/>
                <a:gd name="connsiteX5" fmla="*/ 10882266 w 10882266"/>
                <a:gd name="connsiteY5" fmla="*/ 1558687 h 1903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82266" h="1903854">
                  <a:moveTo>
                    <a:pt x="0" y="1603954"/>
                  </a:moveTo>
                  <a:cubicBezTo>
                    <a:pt x="614126" y="927207"/>
                    <a:pt x="1228253" y="250461"/>
                    <a:pt x="2100404" y="300255"/>
                  </a:cubicBezTo>
                  <a:cubicBezTo>
                    <a:pt x="2972555" y="350049"/>
                    <a:pt x="4261164" y="1952512"/>
                    <a:pt x="5232903" y="1902718"/>
                  </a:cubicBezTo>
                  <a:cubicBezTo>
                    <a:pt x="6204642" y="1852924"/>
                    <a:pt x="6989276" y="58829"/>
                    <a:pt x="7930836" y="1491"/>
                  </a:cubicBezTo>
                  <a:cubicBezTo>
                    <a:pt x="8872396" y="-55847"/>
                    <a:pt x="10882266" y="1558687"/>
                    <a:pt x="10882266" y="1558687"/>
                  </a:cubicBezTo>
                  <a:lnTo>
                    <a:pt x="10882266" y="1558687"/>
                  </a:lnTo>
                </a:path>
              </a:pathLst>
            </a:custGeom>
            <a:noFill/>
            <a:ln w="762000">
              <a:solidFill>
                <a:schemeClr val="accent2">
                  <a:lumMod val="20000"/>
                  <a:lumOff val="80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任意多边形: 形状 3"/>
            <p:cNvSpPr/>
            <p:nvPr/>
          </p:nvSpPr>
          <p:spPr>
            <a:xfrm>
              <a:off x="199743" y="2759487"/>
              <a:ext cx="11808643" cy="1903854"/>
            </a:xfrm>
            <a:custGeom>
              <a:avLst/>
              <a:gdLst>
                <a:gd name="connsiteX0" fmla="*/ 0 w 10882266"/>
                <a:gd name="connsiteY0" fmla="*/ 1603954 h 1903854"/>
                <a:gd name="connsiteX1" fmla="*/ 2100404 w 10882266"/>
                <a:gd name="connsiteY1" fmla="*/ 300255 h 1903854"/>
                <a:gd name="connsiteX2" fmla="*/ 5232903 w 10882266"/>
                <a:gd name="connsiteY2" fmla="*/ 1902718 h 1903854"/>
                <a:gd name="connsiteX3" fmla="*/ 7930836 w 10882266"/>
                <a:gd name="connsiteY3" fmla="*/ 1491 h 1903854"/>
                <a:gd name="connsiteX4" fmla="*/ 10882266 w 10882266"/>
                <a:gd name="connsiteY4" fmla="*/ 1558687 h 1903854"/>
                <a:gd name="connsiteX5" fmla="*/ 10882266 w 10882266"/>
                <a:gd name="connsiteY5" fmla="*/ 1558687 h 1903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82266" h="1903854">
                  <a:moveTo>
                    <a:pt x="0" y="1603954"/>
                  </a:moveTo>
                  <a:cubicBezTo>
                    <a:pt x="614126" y="927207"/>
                    <a:pt x="1228253" y="250461"/>
                    <a:pt x="2100404" y="300255"/>
                  </a:cubicBezTo>
                  <a:cubicBezTo>
                    <a:pt x="2972555" y="350049"/>
                    <a:pt x="4261164" y="1952512"/>
                    <a:pt x="5232903" y="1902718"/>
                  </a:cubicBezTo>
                  <a:cubicBezTo>
                    <a:pt x="6204642" y="1852924"/>
                    <a:pt x="6989276" y="58829"/>
                    <a:pt x="7930836" y="1491"/>
                  </a:cubicBezTo>
                  <a:cubicBezTo>
                    <a:pt x="8872396" y="-55847"/>
                    <a:pt x="10882266" y="1558687"/>
                    <a:pt x="10882266" y="1558687"/>
                  </a:cubicBezTo>
                  <a:lnTo>
                    <a:pt x="10882266" y="1558687"/>
                  </a:lnTo>
                </a:path>
              </a:pathLst>
            </a:custGeom>
            <a:noFill/>
            <a:ln w="508000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任意多边形: 形状 7"/>
            <p:cNvSpPr/>
            <p:nvPr/>
          </p:nvSpPr>
          <p:spPr>
            <a:xfrm>
              <a:off x="183613" y="2766651"/>
              <a:ext cx="11808643" cy="1903854"/>
            </a:xfrm>
            <a:custGeom>
              <a:avLst/>
              <a:gdLst>
                <a:gd name="connsiteX0" fmla="*/ 0 w 10882266"/>
                <a:gd name="connsiteY0" fmla="*/ 1603954 h 1903854"/>
                <a:gd name="connsiteX1" fmla="*/ 2100404 w 10882266"/>
                <a:gd name="connsiteY1" fmla="*/ 300255 h 1903854"/>
                <a:gd name="connsiteX2" fmla="*/ 5232903 w 10882266"/>
                <a:gd name="connsiteY2" fmla="*/ 1902718 h 1903854"/>
                <a:gd name="connsiteX3" fmla="*/ 7930836 w 10882266"/>
                <a:gd name="connsiteY3" fmla="*/ 1491 h 1903854"/>
                <a:gd name="connsiteX4" fmla="*/ 10882266 w 10882266"/>
                <a:gd name="connsiteY4" fmla="*/ 1558687 h 1903854"/>
                <a:gd name="connsiteX5" fmla="*/ 10882266 w 10882266"/>
                <a:gd name="connsiteY5" fmla="*/ 1558687 h 1903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82266" h="1903854">
                  <a:moveTo>
                    <a:pt x="0" y="1603954"/>
                  </a:moveTo>
                  <a:cubicBezTo>
                    <a:pt x="614126" y="927207"/>
                    <a:pt x="1228253" y="250461"/>
                    <a:pt x="2100404" y="300255"/>
                  </a:cubicBezTo>
                  <a:cubicBezTo>
                    <a:pt x="2972555" y="350049"/>
                    <a:pt x="4261164" y="1952512"/>
                    <a:pt x="5232903" y="1902718"/>
                  </a:cubicBezTo>
                  <a:cubicBezTo>
                    <a:pt x="6204642" y="1852924"/>
                    <a:pt x="6989276" y="58829"/>
                    <a:pt x="7930836" y="1491"/>
                  </a:cubicBezTo>
                  <a:cubicBezTo>
                    <a:pt x="8872396" y="-55847"/>
                    <a:pt x="10882266" y="1558687"/>
                    <a:pt x="10882266" y="1558687"/>
                  </a:cubicBezTo>
                  <a:lnTo>
                    <a:pt x="10882266" y="1558687"/>
                  </a:lnTo>
                </a:path>
              </a:pathLst>
            </a:custGeom>
            <a:noFill/>
            <a:ln w="50800">
              <a:solidFill>
                <a:schemeClr val="bg1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836" y="375193"/>
            <a:ext cx="1875677" cy="187567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375" y="4718076"/>
            <a:ext cx="1625882" cy="1625882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2129381" y="2851150"/>
            <a:ext cx="370248" cy="370248"/>
            <a:chOff x="2129381" y="2851150"/>
            <a:chExt cx="370248" cy="370248"/>
          </a:xfrm>
        </p:grpSpPr>
        <p:sp>
          <p:nvSpPr>
            <p:cNvPr id="19" name="椭圆 18"/>
            <p:cNvSpPr/>
            <p:nvPr/>
          </p:nvSpPr>
          <p:spPr>
            <a:xfrm>
              <a:off x="2129381" y="2851150"/>
              <a:ext cx="370248" cy="3702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2191280" y="2913049"/>
              <a:ext cx="246450" cy="246450"/>
            </a:xfrm>
            <a:prstGeom prst="ellipse">
              <a:avLst/>
            </a:prstGeom>
            <a:solidFill>
              <a:schemeClr val="bg2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572192" y="4455832"/>
            <a:ext cx="370248" cy="370248"/>
            <a:chOff x="2129381" y="2851150"/>
            <a:chExt cx="370248" cy="370248"/>
          </a:xfrm>
        </p:grpSpPr>
        <p:sp>
          <p:nvSpPr>
            <p:cNvPr id="25" name="椭圆 24"/>
            <p:cNvSpPr/>
            <p:nvPr/>
          </p:nvSpPr>
          <p:spPr>
            <a:xfrm>
              <a:off x="2129381" y="2851150"/>
              <a:ext cx="370248" cy="3702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2191280" y="2913049"/>
              <a:ext cx="246450" cy="246450"/>
            </a:xfrm>
            <a:prstGeom prst="ellipse">
              <a:avLst/>
            </a:prstGeom>
            <a:solidFill>
              <a:schemeClr val="bg2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686063" y="2574363"/>
            <a:ext cx="370248" cy="370248"/>
            <a:chOff x="2129381" y="2851150"/>
            <a:chExt cx="370248" cy="370248"/>
          </a:xfrm>
        </p:grpSpPr>
        <p:sp>
          <p:nvSpPr>
            <p:cNvPr id="32" name="椭圆 31"/>
            <p:cNvSpPr/>
            <p:nvPr/>
          </p:nvSpPr>
          <p:spPr>
            <a:xfrm>
              <a:off x="2129381" y="2851150"/>
              <a:ext cx="370248" cy="3702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2191280" y="2913049"/>
              <a:ext cx="246450" cy="246450"/>
            </a:xfrm>
            <a:prstGeom prst="ellipse">
              <a:avLst/>
            </a:prstGeom>
            <a:solidFill>
              <a:schemeClr val="bg2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288297" y="1418473"/>
            <a:ext cx="2103628" cy="1355663"/>
            <a:chOff x="1288297" y="1418473"/>
            <a:chExt cx="2103628" cy="1355663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8297" y="1418473"/>
              <a:ext cx="2103628" cy="1056021"/>
            </a:xfrm>
            <a:prstGeom prst="rect">
              <a:avLst/>
            </a:prstGeom>
          </p:spPr>
        </p:pic>
        <p:grpSp>
          <p:nvGrpSpPr>
            <p:cNvPr id="36" name="组合 35"/>
            <p:cNvGrpSpPr/>
            <p:nvPr/>
          </p:nvGrpSpPr>
          <p:grpSpPr>
            <a:xfrm>
              <a:off x="1803239" y="2281864"/>
              <a:ext cx="1053475" cy="492272"/>
              <a:chOff x="3713843" y="1823834"/>
              <a:chExt cx="1079463" cy="454747"/>
            </a:xfrm>
          </p:grpSpPr>
          <p:sp>
            <p:nvSpPr>
              <p:cNvPr id="35" name="矩形: 圆角 34"/>
              <p:cNvSpPr/>
              <p:nvPr/>
            </p:nvSpPr>
            <p:spPr>
              <a:xfrm>
                <a:off x="3713843" y="1823834"/>
                <a:ext cx="1047750" cy="454747"/>
              </a:xfrm>
              <a:prstGeom prst="roundRect">
                <a:avLst>
                  <a:gd name="adj" fmla="val 39009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3749684" y="1860243"/>
                <a:ext cx="1043622" cy="369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第一关</a:t>
                </a:r>
              </a:p>
            </p:txBody>
          </p:sp>
        </p:grpSp>
      </p:grpSp>
      <p:pic>
        <p:nvPicPr>
          <p:cNvPr id="39" name="图片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6218" y="96230"/>
            <a:ext cx="980408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" name="组合 39"/>
          <p:cNvGrpSpPr/>
          <p:nvPr/>
        </p:nvGrpSpPr>
        <p:grpSpPr>
          <a:xfrm>
            <a:off x="5230578" y="6053019"/>
            <a:ext cx="1053475" cy="492272"/>
            <a:chOff x="3713843" y="1823834"/>
            <a:chExt cx="1079463" cy="454747"/>
          </a:xfrm>
        </p:grpSpPr>
        <p:sp>
          <p:nvSpPr>
            <p:cNvPr id="41" name="矩形: 圆角 40"/>
            <p:cNvSpPr/>
            <p:nvPr/>
          </p:nvSpPr>
          <p:spPr>
            <a:xfrm>
              <a:off x="3713843" y="1823834"/>
              <a:ext cx="1047750" cy="454747"/>
            </a:xfrm>
            <a:prstGeom prst="roundRect">
              <a:avLst>
                <a:gd name="adj" fmla="val 39009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3749684" y="1860243"/>
              <a:ext cx="1043622" cy="369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第二关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344449" y="2021079"/>
            <a:ext cx="1053475" cy="492272"/>
            <a:chOff x="3713843" y="1823834"/>
            <a:chExt cx="1079463" cy="454747"/>
          </a:xfrm>
        </p:grpSpPr>
        <p:sp>
          <p:nvSpPr>
            <p:cNvPr id="44" name="矩形: 圆角 43"/>
            <p:cNvSpPr/>
            <p:nvPr/>
          </p:nvSpPr>
          <p:spPr>
            <a:xfrm>
              <a:off x="3713843" y="1823834"/>
              <a:ext cx="1047750" cy="454747"/>
            </a:xfrm>
            <a:prstGeom prst="roundRect">
              <a:avLst>
                <a:gd name="adj" fmla="val 39009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749684" y="1860243"/>
              <a:ext cx="1043622" cy="369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第三关</a:t>
              </a:r>
            </a:p>
          </p:txBody>
        </p:sp>
      </p:grpSp>
      <p:pic>
        <p:nvPicPr>
          <p:cNvPr id="53" name="图片 5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836" y="1996385"/>
            <a:ext cx="885028" cy="885028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33" y="4204716"/>
            <a:ext cx="1530962" cy="1530962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064" y="2348314"/>
            <a:ext cx="1961658" cy="1961658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7" y="3274078"/>
            <a:ext cx="1961658" cy="1961658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386" y="4346087"/>
            <a:ext cx="1961658" cy="1961658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186" y="4870479"/>
            <a:ext cx="2065175" cy="1208635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1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617" y="3413337"/>
            <a:ext cx="3076418" cy="1144831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0" y="2011669"/>
            <a:ext cx="1169940" cy="1169940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8510">
            <a:off x="10072879" y="2011086"/>
            <a:ext cx="1204647" cy="1204647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99446">
            <a:off x="6411301" y="2283912"/>
            <a:ext cx="1218360" cy="1218360"/>
          </a:xfrm>
          <a:prstGeom prst="rect">
            <a:avLst/>
          </a:prstGeom>
        </p:spPr>
      </p:pic>
      <p:grpSp>
        <p:nvGrpSpPr>
          <p:cNvPr id="76" name="组合 75"/>
          <p:cNvGrpSpPr/>
          <p:nvPr/>
        </p:nvGrpSpPr>
        <p:grpSpPr>
          <a:xfrm>
            <a:off x="1140968" y="1889942"/>
            <a:ext cx="2553871" cy="979046"/>
            <a:chOff x="1484729" y="-1246196"/>
            <a:chExt cx="2553871" cy="979046"/>
          </a:xfrm>
        </p:grpSpPr>
        <p:pic>
          <p:nvPicPr>
            <p:cNvPr id="75" name="图片 74"/>
            <p:cNvPicPr>
              <a:picLocks noChangeAspect="1"/>
            </p:cNvPicPr>
            <p:nvPr/>
          </p:nvPicPr>
          <p:blipFill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780" b="31885"/>
            <a:stretch>
              <a:fillRect/>
            </a:stretch>
          </p:blipFill>
          <p:spPr>
            <a:xfrm>
              <a:off x="1484729" y="-1246196"/>
              <a:ext cx="2553871" cy="979046"/>
            </a:xfrm>
            <a:prstGeom prst="rect">
              <a:avLst/>
            </a:prstGeom>
          </p:spPr>
        </p:pic>
        <p:sp>
          <p:nvSpPr>
            <p:cNvPr id="73" name="文本框 72"/>
            <p:cNvSpPr txBox="1"/>
            <p:nvPr/>
          </p:nvSpPr>
          <p:spPr>
            <a:xfrm>
              <a:off x="1767554" y="-1083689"/>
              <a:ext cx="21783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口算乘法</a:t>
              </a:r>
              <a:endPara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464904" y="5689310"/>
            <a:ext cx="2553871" cy="1002748"/>
            <a:chOff x="1484729" y="-1269898"/>
            <a:chExt cx="2553871" cy="1002748"/>
          </a:xfrm>
        </p:grpSpPr>
        <p:pic>
          <p:nvPicPr>
            <p:cNvPr id="47" name="图片 46"/>
            <p:cNvPicPr>
              <a:picLocks noChangeAspect="1"/>
            </p:cNvPicPr>
            <p:nvPr/>
          </p:nvPicPr>
          <p:blipFill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851" b="31885"/>
            <a:stretch>
              <a:fillRect/>
            </a:stretch>
          </p:blipFill>
          <p:spPr>
            <a:xfrm>
              <a:off x="1484729" y="-1269898"/>
              <a:ext cx="2553871" cy="1002748"/>
            </a:xfrm>
            <a:prstGeom prst="rect">
              <a:avLst/>
            </a:prstGeom>
          </p:spPr>
        </p:pic>
        <p:sp>
          <p:nvSpPr>
            <p:cNvPr id="50" name="文本框 49"/>
            <p:cNvSpPr txBox="1"/>
            <p:nvPr/>
          </p:nvSpPr>
          <p:spPr>
            <a:xfrm>
              <a:off x="1767554" y="-1083689"/>
              <a:ext cx="21783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笔算乘法</a:t>
              </a:r>
              <a:endPara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9">
            <a:clrChange>
              <a:clrFrom>
                <a:srgbClr val="FDF2EE"/>
              </a:clrFrom>
              <a:clrTo>
                <a:srgbClr val="FDF2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37" b="32131"/>
          <a:stretch>
            <a:fillRect/>
          </a:stretch>
        </p:blipFill>
        <p:spPr>
          <a:xfrm>
            <a:off x="724974" y="755647"/>
            <a:ext cx="3474027" cy="1739576"/>
          </a:xfrm>
          <a:prstGeom prst="rect">
            <a:avLst/>
          </a:prstGeom>
        </p:spPr>
      </p:pic>
      <p:pic>
        <p:nvPicPr>
          <p:cNvPr id="5" name="闯关成功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2579214" y="271913"/>
            <a:ext cx="609600" cy="609600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 rotWithShape="1">
          <a:blip r:embed="rId19">
            <a:clrChange>
              <a:clrFrom>
                <a:srgbClr val="FDF2EE"/>
              </a:clrFrom>
              <a:clrTo>
                <a:srgbClr val="FDF2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37" b="32131"/>
          <a:stretch>
            <a:fillRect/>
          </a:stretch>
        </p:blipFill>
        <p:spPr>
          <a:xfrm>
            <a:off x="4000107" y="4634113"/>
            <a:ext cx="3474027" cy="1739576"/>
          </a:xfrm>
          <a:prstGeom prst="rect">
            <a:avLst/>
          </a:prstGeom>
        </p:spPr>
      </p:pic>
      <p:grpSp>
        <p:nvGrpSpPr>
          <p:cNvPr id="52" name="组合 51"/>
          <p:cNvGrpSpPr/>
          <p:nvPr/>
        </p:nvGrpSpPr>
        <p:grpSpPr>
          <a:xfrm>
            <a:off x="7665890" y="1559400"/>
            <a:ext cx="2553871" cy="1002748"/>
            <a:chOff x="1484729" y="-1269898"/>
            <a:chExt cx="2553871" cy="1002748"/>
          </a:xfrm>
        </p:grpSpPr>
        <p:pic>
          <p:nvPicPr>
            <p:cNvPr id="54" name="图片 53"/>
            <p:cNvPicPr>
              <a:picLocks noChangeAspect="1"/>
            </p:cNvPicPr>
            <p:nvPr/>
          </p:nvPicPr>
          <p:blipFill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851" b="31885"/>
            <a:stretch>
              <a:fillRect/>
            </a:stretch>
          </p:blipFill>
          <p:spPr>
            <a:xfrm>
              <a:off x="1484729" y="-1269898"/>
              <a:ext cx="2553871" cy="1002748"/>
            </a:xfrm>
            <a:prstGeom prst="rect">
              <a:avLst/>
            </a:prstGeom>
          </p:spPr>
        </p:pic>
        <p:sp>
          <p:nvSpPr>
            <p:cNvPr id="56" name="文本框 55"/>
            <p:cNvSpPr txBox="1"/>
            <p:nvPr/>
          </p:nvSpPr>
          <p:spPr>
            <a:xfrm>
              <a:off x="1767554" y="-1083689"/>
              <a:ext cx="21783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解决问题</a:t>
              </a:r>
              <a:endPara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19">
            <a:clrChange>
              <a:clrFrom>
                <a:srgbClr val="FDF2EE"/>
              </a:clrFrom>
              <a:clrTo>
                <a:srgbClr val="FDF2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37" b="32131"/>
          <a:stretch>
            <a:fillRect/>
          </a:stretch>
        </p:blipFill>
        <p:spPr>
          <a:xfrm>
            <a:off x="6796402" y="272003"/>
            <a:ext cx="4212607" cy="2109411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448112" y="2125775"/>
            <a:ext cx="789480" cy="789480"/>
          </a:xfrm>
          <a:prstGeom prst="rect">
            <a:avLst/>
          </a:prstGeom>
        </p:spPr>
      </p:pic>
      <p:pic>
        <p:nvPicPr>
          <p:cNvPr id="6" name="MG-图片 5" descr="E:\桌面\oQ8b3gvtiQ.jpgoQ8b3gvtiQ">
            <a:hlinkClick r:id="" action="ppaction://noaction"/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0452784" y="1167679"/>
            <a:ext cx="909320" cy="11987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1" dur="3578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2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repeatCount="5000" autoRev="1" fill="remove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38000">
                                          <p:cBhvr>
                                            <p:cTn id="15" dur="7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20000" y="120000"/>
                                          <p:from x="100000" y="100000"/>
                                          <p:to x="120000" y="12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>
                    <p:cTn id="1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1" dur="3578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2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repeatCount="5000" autoRev="1" fill="remove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7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20000" y="120000"/>
                                          <p:from x="100000" y="100000"/>
                                          <p:to x="120000" y="12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>
                    <p:cTn id="1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左中括号 58">
            <a:extLst>
              <a:ext uri="{FF2B5EF4-FFF2-40B4-BE49-F238E27FC236}">
                <a16:creationId xmlns:a16="http://schemas.microsoft.com/office/drawing/2014/main" id="{0736586F-45DD-53FF-9413-AE28E4315E99}"/>
              </a:ext>
            </a:extLst>
          </p:cNvPr>
          <p:cNvSpPr/>
          <p:nvPr/>
        </p:nvSpPr>
        <p:spPr>
          <a:xfrm flipH="1">
            <a:off x="9123288" y="2896622"/>
            <a:ext cx="1005158" cy="1741249"/>
          </a:xfrm>
          <a:prstGeom prst="leftBracket">
            <a:avLst>
              <a:gd name="adj" fmla="val 0"/>
            </a:avLst>
          </a:prstGeom>
          <a:ln w="19050">
            <a:solidFill>
              <a:srgbClr val="F690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F7B4CC4-D679-8F6A-0F56-7B308768F3C7}"/>
              </a:ext>
            </a:extLst>
          </p:cNvPr>
          <p:cNvSpPr txBox="1"/>
          <p:nvPr/>
        </p:nvSpPr>
        <p:spPr>
          <a:xfrm>
            <a:off x="335360" y="179929"/>
            <a:ext cx="8640960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200" b="1" dirty="0"/>
              <a:t>下面是小明整理的本单元的“知识结构图”，请你也整理一下。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5015435C-C4C6-EC64-0764-3503D8F97C75}"/>
              </a:ext>
            </a:extLst>
          </p:cNvPr>
          <p:cNvSpPr/>
          <p:nvPr/>
        </p:nvSpPr>
        <p:spPr>
          <a:xfrm>
            <a:off x="479376" y="4025803"/>
            <a:ext cx="2160240" cy="122413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DD09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多位数乘一位数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CCCB2B62-FC8C-272D-739E-E302F5699A96}"/>
              </a:ext>
            </a:extLst>
          </p:cNvPr>
          <p:cNvSpPr/>
          <p:nvPr/>
        </p:nvSpPr>
        <p:spPr>
          <a:xfrm>
            <a:off x="3143673" y="1909523"/>
            <a:ext cx="1800200" cy="584775"/>
          </a:xfrm>
          <a:prstGeom prst="roundRect">
            <a:avLst/>
          </a:prstGeom>
          <a:solidFill>
            <a:srgbClr val="FEEFD0"/>
          </a:solidFill>
          <a:ln w="19050">
            <a:solidFill>
              <a:srgbClr val="F690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口算乘法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33862F72-354C-1778-A971-6FFE45F407BA}"/>
              </a:ext>
            </a:extLst>
          </p:cNvPr>
          <p:cNvSpPr/>
          <p:nvPr/>
        </p:nvSpPr>
        <p:spPr>
          <a:xfrm>
            <a:off x="3141745" y="4342538"/>
            <a:ext cx="1800201" cy="597184"/>
          </a:xfrm>
          <a:prstGeom prst="roundRect">
            <a:avLst/>
          </a:prstGeom>
          <a:solidFill>
            <a:srgbClr val="FEEFD0"/>
          </a:solidFill>
          <a:ln w="19050">
            <a:solidFill>
              <a:srgbClr val="F690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笔算乘法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021D208C-527D-BF69-A334-8242FB316AA5}"/>
              </a:ext>
            </a:extLst>
          </p:cNvPr>
          <p:cNvSpPr/>
          <p:nvPr/>
        </p:nvSpPr>
        <p:spPr>
          <a:xfrm>
            <a:off x="3141745" y="5865436"/>
            <a:ext cx="3026263" cy="584654"/>
          </a:xfrm>
          <a:prstGeom prst="roundRect">
            <a:avLst/>
          </a:prstGeom>
          <a:solidFill>
            <a:srgbClr val="FEEFD0"/>
          </a:solidFill>
          <a:ln w="19050">
            <a:solidFill>
              <a:srgbClr val="F690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用估算解决问题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808A3CBF-8F9C-EC2B-A240-AF52811964F2}"/>
              </a:ext>
            </a:extLst>
          </p:cNvPr>
          <p:cNvGrpSpPr/>
          <p:nvPr/>
        </p:nvGrpSpPr>
        <p:grpSpPr>
          <a:xfrm>
            <a:off x="5375920" y="836712"/>
            <a:ext cx="4896544" cy="1254751"/>
            <a:chOff x="5519936" y="915680"/>
            <a:chExt cx="4896544" cy="1254751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C1FD47F-FFE4-BA88-3144-1A78897306DE}"/>
                </a:ext>
              </a:extLst>
            </p:cNvPr>
            <p:cNvSpPr/>
            <p:nvPr/>
          </p:nvSpPr>
          <p:spPr>
            <a:xfrm>
              <a:off x="5519936" y="915680"/>
              <a:ext cx="4896544" cy="1254751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F69037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4ED413E7-AB1B-FB66-3029-BBDC1991AE74}"/>
                </a:ext>
              </a:extLst>
            </p:cNvPr>
            <p:cNvSpPr txBox="1"/>
            <p:nvPr/>
          </p:nvSpPr>
          <p:spPr>
            <a:xfrm>
              <a:off x="5591944" y="940660"/>
              <a:ext cx="21868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/>
                <a:t>300×4=1200</a:t>
              </a:r>
              <a:endParaRPr lang="zh-CN" altLang="en-US" sz="2800" b="1" dirty="0"/>
            </a:p>
          </p:txBody>
        </p:sp>
        <p:cxnSp>
          <p:nvCxnSpPr>
            <p:cNvPr id="17" name="直接箭头连接符 16">
              <a:extLst>
                <a:ext uri="{FF2B5EF4-FFF2-40B4-BE49-F238E27FC236}">
                  <a16:creationId xmlns:a16="http://schemas.microsoft.com/office/drawing/2014/main" id="{BF297BF9-46A4-9C9C-285E-C588597985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51984" y="1372708"/>
              <a:ext cx="0" cy="31696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id="{309B46AE-DDAF-12DD-C3A3-E6D6BC084D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20136" y="1372708"/>
              <a:ext cx="0" cy="31680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9907A05D-BDDB-7829-D890-846D6B4A349D}"/>
                </a:ext>
              </a:extLst>
            </p:cNvPr>
            <p:cNvSpPr txBox="1"/>
            <p:nvPr/>
          </p:nvSpPr>
          <p:spPr>
            <a:xfrm>
              <a:off x="5551127" y="1665095"/>
              <a:ext cx="9589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latin typeface="+mn-lt"/>
                  <a:ea typeface="宋体" panose="02010600030101010101" pitchFamily="2" charset="-122"/>
                </a:rPr>
                <a:t>3</a:t>
              </a:r>
              <a:r>
                <a:rPr lang="zh-CN" altLang="en-US" sz="2400" b="1" dirty="0">
                  <a:latin typeface="+mn-lt"/>
                  <a:ea typeface="宋体" panose="02010600030101010101" pitchFamily="2" charset="-122"/>
                </a:rPr>
                <a:t>个百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7F902E8C-50B2-C280-AE40-BCBD9E412316}"/>
                </a:ext>
              </a:extLst>
            </p:cNvPr>
            <p:cNvSpPr txBox="1"/>
            <p:nvPr/>
          </p:nvSpPr>
          <p:spPr>
            <a:xfrm>
              <a:off x="6762932" y="1665095"/>
              <a:ext cx="11144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400" b="1">
                  <a:latin typeface="+mn-lt"/>
                  <a:ea typeface="宋体" panose="02010600030101010101" pitchFamily="2" charset="-122"/>
                </a:defRPr>
              </a:lvl1pPr>
            </a:lstStyle>
            <a:p>
              <a:r>
                <a:rPr lang="en-US" altLang="zh-CN" dirty="0"/>
                <a:t>12</a:t>
              </a:r>
              <a:r>
                <a:rPr lang="zh-CN" altLang="en-US" dirty="0"/>
                <a:t>个百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69272E67-6BB2-0A88-E6C7-A6E94581C385}"/>
                </a:ext>
              </a:extLst>
            </p:cNvPr>
            <p:cNvSpPr txBox="1"/>
            <p:nvPr/>
          </p:nvSpPr>
          <p:spPr>
            <a:xfrm>
              <a:off x="7889425" y="1027176"/>
              <a:ext cx="2383037" cy="10317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 b="1">
                  <a:latin typeface="+mn-lt"/>
                  <a:ea typeface="宋体" panose="02010600030101010101" pitchFamily="2" charset="-122"/>
                </a:defRPr>
              </a:lvl1pPr>
            </a:lstStyle>
            <a:p>
              <a:pPr>
                <a:lnSpc>
                  <a:spcPct val="114000"/>
                </a:lnSpc>
              </a:pPr>
              <a:r>
                <a:rPr lang="zh-CN" altLang="en-US" sz="2800" dirty="0"/>
                <a:t>都是变成表内</a:t>
              </a:r>
            </a:p>
            <a:p>
              <a:pPr>
                <a:lnSpc>
                  <a:spcPct val="114000"/>
                </a:lnSpc>
              </a:pPr>
              <a:r>
                <a:rPr lang="zh-CN" altLang="en-US" sz="2800" dirty="0"/>
                <a:t>乘法来口算。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68026A48-9B1D-48CE-4909-5FB9A97B262B}"/>
              </a:ext>
            </a:extLst>
          </p:cNvPr>
          <p:cNvGrpSpPr/>
          <p:nvPr/>
        </p:nvGrpSpPr>
        <p:grpSpPr>
          <a:xfrm>
            <a:off x="5375920" y="2191714"/>
            <a:ext cx="4492744" cy="1445284"/>
            <a:chOff x="5519936" y="2270682"/>
            <a:chExt cx="4492744" cy="1445284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628ADAF4-79C4-8DE2-6B7B-0D41A00E1881}"/>
                </a:ext>
              </a:extLst>
            </p:cNvPr>
            <p:cNvSpPr/>
            <p:nvPr/>
          </p:nvSpPr>
          <p:spPr>
            <a:xfrm>
              <a:off x="5519936" y="2270682"/>
              <a:ext cx="4492744" cy="1445284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F69037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883A76C4-FC99-87E2-46AE-5EB6C9CD8B73}"/>
                </a:ext>
              </a:extLst>
            </p:cNvPr>
            <p:cNvSpPr txBox="1"/>
            <p:nvPr/>
          </p:nvSpPr>
          <p:spPr>
            <a:xfrm>
              <a:off x="6320000" y="2293978"/>
              <a:ext cx="16482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/>
                <a:t>12×3=36</a:t>
              </a:r>
              <a:endParaRPr lang="zh-CN" altLang="en-US" sz="2800" b="1" dirty="0"/>
            </a:p>
          </p:txBody>
        </p:sp>
        <p:cxnSp>
          <p:nvCxnSpPr>
            <p:cNvPr id="27" name="直接箭头连接符 26">
              <a:extLst>
                <a:ext uri="{FF2B5EF4-FFF2-40B4-BE49-F238E27FC236}">
                  <a16:creationId xmlns:a16="http://schemas.microsoft.com/office/drawing/2014/main" id="{70AA127F-ECA5-4CB3-85CA-1DCCCB3E9181}"/>
                </a:ext>
              </a:extLst>
            </p:cNvPr>
            <p:cNvCxnSpPr>
              <a:cxnSpLocks/>
              <a:endCxn id="28" idx="0"/>
            </p:cNvCxnSpPr>
            <p:nvPr/>
          </p:nvCxnSpPr>
          <p:spPr>
            <a:xfrm flipH="1">
              <a:off x="6070601" y="2750820"/>
              <a:ext cx="383539" cy="454966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77323CB4-17BD-6F54-BA16-E466E5348FDC}"/>
                </a:ext>
              </a:extLst>
            </p:cNvPr>
            <p:cNvSpPr txBox="1"/>
            <p:nvPr/>
          </p:nvSpPr>
          <p:spPr>
            <a:xfrm>
              <a:off x="5591944" y="3205786"/>
              <a:ext cx="9573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latin typeface="+mn-lt"/>
                  <a:ea typeface="宋体" panose="02010600030101010101" pitchFamily="2" charset="-122"/>
                </a:rPr>
                <a:t>1</a:t>
              </a:r>
              <a:r>
                <a:rPr lang="zh-CN" altLang="en-US" sz="2400" b="1" dirty="0">
                  <a:latin typeface="+mn-lt"/>
                  <a:ea typeface="宋体" panose="02010600030101010101" pitchFamily="2" charset="-122"/>
                </a:rPr>
                <a:t>个十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BD122C50-4C94-A3EA-2A6F-3B3B550C9F1E}"/>
                </a:ext>
              </a:extLst>
            </p:cNvPr>
            <p:cNvSpPr txBox="1"/>
            <p:nvPr/>
          </p:nvSpPr>
          <p:spPr>
            <a:xfrm>
              <a:off x="6621265" y="3205786"/>
              <a:ext cx="9589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latin typeface="+mn-lt"/>
                  <a:ea typeface="宋体" panose="02010600030101010101" pitchFamily="2" charset="-122"/>
                </a:rPr>
                <a:t>2</a:t>
              </a:r>
              <a:r>
                <a:rPr lang="zh-CN" altLang="en-US" sz="2400" b="1" dirty="0">
                  <a:latin typeface="+mn-lt"/>
                  <a:ea typeface="宋体" panose="02010600030101010101" pitchFamily="2" charset="-122"/>
                </a:rPr>
                <a:t>个一</a:t>
              </a:r>
            </a:p>
          </p:txBody>
        </p:sp>
        <p:cxnSp>
          <p:nvCxnSpPr>
            <p:cNvPr id="32" name="直接箭头连接符 31">
              <a:extLst>
                <a:ext uri="{FF2B5EF4-FFF2-40B4-BE49-F238E27FC236}">
                  <a16:creationId xmlns:a16="http://schemas.microsoft.com/office/drawing/2014/main" id="{90AD5807-501D-18FB-7831-9094E5D25876}"/>
                </a:ext>
              </a:extLst>
            </p:cNvPr>
            <p:cNvCxnSpPr>
              <a:cxnSpLocks/>
              <a:endCxn id="29" idx="0"/>
            </p:cNvCxnSpPr>
            <p:nvPr/>
          </p:nvCxnSpPr>
          <p:spPr>
            <a:xfrm>
              <a:off x="6716382" y="2765498"/>
              <a:ext cx="384342" cy="440288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8A23D848-BF57-15EA-5722-20CFF7B08B19}"/>
                </a:ext>
              </a:extLst>
            </p:cNvPr>
            <p:cNvSpPr txBox="1"/>
            <p:nvPr/>
          </p:nvSpPr>
          <p:spPr>
            <a:xfrm>
              <a:off x="8152216" y="2301598"/>
              <a:ext cx="16482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/>
                <a:t>10×3=30</a:t>
              </a:r>
              <a:endParaRPr lang="zh-CN" altLang="en-US" sz="2800" b="1" dirty="0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69381B4A-FFC3-A353-7426-DE33A6B35539}"/>
                </a:ext>
              </a:extLst>
            </p:cNvPr>
            <p:cNvSpPr txBox="1"/>
            <p:nvPr/>
          </p:nvSpPr>
          <p:spPr>
            <a:xfrm>
              <a:off x="8152216" y="2738304"/>
              <a:ext cx="12891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/>
                <a:t>2×3=6</a:t>
              </a:r>
              <a:endParaRPr lang="zh-CN" altLang="en-US" sz="2800" b="1" dirty="0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EA616A16-1DA5-60D8-8A5C-D45158D7EC52}"/>
                </a:ext>
              </a:extLst>
            </p:cNvPr>
            <p:cNvSpPr txBox="1"/>
            <p:nvPr/>
          </p:nvSpPr>
          <p:spPr>
            <a:xfrm>
              <a:off x="8152216" y="3175010"/>
              <a:ext cx="17602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/>
                <a:t>30+6=36</a:t>
              </a:r>
              <a:endParaRPr lang="zh-CN" altLang="en-US" sz="2800" b="1" dirty="0"/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18EF1C82-54D2-59F0-D093-D1A4A7DE0509}"/>
              </a:ext>
            </a:extLst>
          </p:cNvPr>
          <p:cNvGrpSpPr/>
          <p:nvPr/>
        </p:nvGrpSpPr>
        <p:grpSpPr>
          <a:xfrm>
            <a:off x="5375920" y="3737249"/>
            <a:ext cx="3744416" cy="1807763"/>
            <a:chOff x="5519936" y="3853484"/>
            <a:chExt cx="3744416" cy="1807763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D4548F68-C95E-A75C-CF54-4B85A76321C7}"/>
                </a:ext>
              </a:extLst>
            </p:cNvPr>
            <p:cNvSpPr/>
            <p:nvPr/>
          </p:nvSpPr>
          <p:spPr>
            <a:xfrm>
              <a:off x="5519936" y="3853484"/>
              <a:ext cx="3744416" cy="1807763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F69037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0472494A-CDF0-3EBC-A04F-B4C7BE34929E}"/>
                </a:ext>
              </a:extLst>
            </p:cNvPr>
            <p:cNvSpPr txBox="1"/>
            <p:nvPr/>
          </p:nvSpPr>
          <p:spPr>
            <a:xfrm>
              <a:off x="5616329" y="3999317"/>
              <a:ext cx="1728191" cy="15229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 b="1">
                  <a:latin typeface="+mn-lt"/>
                  <a:ea typeface="宋体" panose="02010600030101010101" pitchFamily="2" charset="-122"/>
                </a:defRPr>
              </a:lvl1pPr>
            </a:lstStyle>
            <a:p>
              <a:pPr>
                <a:lnSpc>
                  <a:spcPct val="114000"/>
                </a:lnSpc>
              </a:pPr>
              <a:r>
                <a:rPr lang="zh-CN" altLang="en-US" sz="2800" dirty="0"/>
                <a:t>口算过程可以用竖式表示。</a:t>
              </a:r>
            </a:p>
          </p:txBody>
        </p:sp>
        <p:pic>
          <p:nvPicPr>
            <p:cNvPr id="44" name="图片 43">
              <a:extLst>
                <a:ext uri="{FF2B5EF4-FFF2-40B4-BE49-F238E27FC236}">
                  <a16:creationId xmlns:a16="http://schemas.microsoft.com/office/drawing/2014/main" id="{80DED5B9-DA74-0BDA-1965-C7409E7A7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71503" y="3970814"/>
              <a:ext cx="1907729" cy="1586140"/>
            </a:xfrm>
            <a:prstGeom prst="rect">
              <a:avLst/>
            </a:prstGeom>
          </p:spPr>
        </p:pic>
      </p:grpSp>
      <p:sp>
        <p:nvSpPr>
          <p:cNvPr id="47" name="矩形 46">
            <a:extLst>
              <a:ext uri="{FF2B5EF4-FFF2-40B4-BE49-F238E27FC236}">
                <a16:creationId xmlns:a16="http://schemas.microsoft.com/office/drawing/2014/main" id="{9293B849-8C0E-59FD-859C-D8FA54B4305E}"/>
              </a:ext>
            </a:extLst>
          </p:cNvPr>
          <p:cNvSpPr/>
          <p:nvPr/>
        </p:nvSpPr>
        <p:spPr>
          <a:xfrm>
            <a:off x="10374743" y="2375899"/>
            <a:ext cx="1520933" cy="2782694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F6903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</a:rPr>
              <a:t>都是分别算出几个十和几个一，再相加。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E6E5B0D0-A0EA-5531-80DF-0F302435CE0D}"/>
              </a:ext>
            </a:extLst>
          </p:cNvPr>
          <p:cNvSpPr/>
          <p:nvPr/>
        </p:nvSpPr>
        <p:spPr>
          <a:xfrm>
            <a:off x="6405241" y="5662342"/>
            <a:ext cx="3973422" cy="990842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F6903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</a:rPr>
              <a:t>如果把人数往大估，钱数都够，实际一定够。</a:t>
            </a:r>
          </a:p>
        </p:txBody>
      </p: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0A96B66C-27B3-1E1D-1CD3-F5632741434C}"/>
              </a:ext>
            </a:extLst>
          </p:cNvPr>
          <p:cNvCxnSpPr>
            <a:cxnSpLocks/>
            <a:stCxn id="48" idx="1"/>
            <a:endCxn id="11" idx="3"/>
          </p:cNvCxnSpPr>
          <p:nvPr/>
        </p:nvCxnSpPr>
        <p:spPr>
          <a:xfrm flipH="1">
            <a:off x="6168008" y="6157763"/>
            <a:ext cx="237233" cy="0"/>
          </a:xfrm>
          <a:prstGeom prst="line">
            <a:avLst/>
          </a:prstGeom>
          <a:ln w="19050">
            <a:solidFill>
              <a:srgbClr val="F690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2185AF09-26CB-4D23-4076-B4637AF965CE}"/>
              </a:ext>
            </a:extLst>
          </p:cNvPr>
          <p:cNvCxnSpPr>
            <a:cxnSpLocks/>
          </p:cNvCxnSpPr>
          <p:nvPr/>
        </p:nvCxnSpPr>
        <p:spPr>
          <a:xfrm flipH="1" flipV="1">
            <a:off x="4941946" y="4637871"/>
            <a:ext cx="433974" cy="1"/>
          </a:xfrm>
          <a:prstGeom prst="line">
            <a:avLst/>
          </a:prstGeom>
          <a:ln w="19050">
            <a:solidFill>
              <a:srgbClr val="F690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8DE9EFF9-E19C-4653-5728-D50F9CCCC623}"/>
              </a:ext>
            </a:extLst>
          </p:cNvPr>
          <p:cNvGrpSpPr/>
          <p:nvPr/>
        </p:nvGrpSpPr>
        <p:grpSpPr>
          <a:xfrm>
            <a:off x="4941946" y="1479272"/>
            <a:ext cx="433973" cy="1445279"/>
            <a:chOff x="4941946" y="1475231"/>
            <a:chExt cx="433973" cy="1445279"/>
          </a:xfrm>
        </p:grpSpPr>
        <p:sp>
          <p:nvSpPr>
            <p:cNvPr id="55" name="左中括号 54">
              <a:extLst>
                <a:ext uri="{FF2B5EF4-FFF2-40B4-BE49-F238E27FC236}">
                  <a16:creationId xmlns:a16="http://schemas.microsoft.com/office/drawing/2014/main" id="{076F854C-BDF3-BEDC-16D1-315C3C3BD4AB}"/>
                </a:ext>
              </a:extLst>
            </p:cNvPr>
            <p:cNvSpPr/>
            <p:nvPr/>
          </p:nvSpPr>
          <p:spPr>
            <a:xfrm>
              <a:off x="5154223" y="1475231"/>
              <a:ext cx="221696" cy="1445279"/>
            </a:xfrm>
            <a:prstGeom prst="leftBracket">
              <a:avLst>
                <a:gd name="adj" fmla="val 0"/>
              </a:avLst>
            </a:prstGeom>
            <a:ln w="19050">
              <a:solidFill>
                <a:srgbClr val="F6903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F3E6A465-7E11-B02A-3C93-FB07C2DAFD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41946" y="2197870"/>
              <a:ext cx="214254" cy="0"/>
            </a:xfrm>
            <a:prstGeom prst="line">
              <a:avLst/>
            </a:prstGeom>
            <a:ln w="19050">
              <a:solidFill>
                <a:srgbClr val="F6903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F9087AC3-90DC-D08E-491C-70706041C3AE}"/>
              </a:ext>
            </a:extLst>
          </p:cNvPr>
          <p:cNvCxnSpPr>
            <a:cxnSpLocks/>
          </p:cNvCxnSpPr>
          <p:nvPr/>
        </p:nvCxnSpPr>
        <p:spPr>
          <a:xfrm flipH="1">
            <a:off x="10134865" y="3767246"/>
            <a:ext cx="239765" cy="0"/>
          </a:xfrm>
          <a:prstGeom prst="line">
            <a:avLst/>
          </a:prstGeom>
          <a:ln w="19050">
            <a:solidFill>
              <a:srgbClr val="F690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B361D8C4-1B17-5708-BD97-6E1A18BC9AB0}"/>
              </a:ext>
            </a:extLst>
          </p:cNvPr>
          <p:cNvGrpSpPr/>
          <p:nvPr/>
        </p:nvGrpSpPr>
        <p:grpSpPr>
          <a:xfrm>
            <a:off x="2639616" y="2201910"/>
            <a:ext cx="502129" cy="3955851"/>
            <a:chOff x="4875190" y="1475231"/>
            <a:chExt cx="502129" cy="3955851"/>
          </a:xfrm>
        </p:grpSpPr>
        <p:sp>
          <p:nvSpPr>
            <p:cNvPr id="63" name="左中括号 62">
              <a:extLst>
                <a:ext uri="{FF2B5EF4-FFF2-40B4-BE49-F238E27FC236}">
                  <a16:creationId xmlns:a16="http://schemas.microsoft.com/office/drawing/2014/main" id="{17DAAF8B-3AD1-9AB1-DA93-776AED49CD67}"/>
                </a:ext>
              </a:extLst>
            </p:cNvPr>
            <p:cNvSpPr/>
            <p:nvPr/>
          </p:nvSpPr>
          <p:spPr>
            <a:xfrm>
              <a:off x="5154223" y="1475231"/>
              <a:ext cx="221696" cy="3955851"/>
            </a:xfrm>
            <a:prstGeom prst="leftBracket">
              <a:avLst>
                <a:gd name="adj" fmla="val 0"/>
              </a:avLst>
            </a:prstGeom>
            <a:ln w="19050">
              <a:solidFill>
                <a:srgbClr val="F6903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F082ACE6-8B94-83AC-B889-E9FAB0E33668}"/>
                </a:ext>
              </a:extLst>
            </p:cNvPr>
            <p:cNvCxnSpPr>
              <a:cxnSpLocks/>
              <a:stCxn id="10" idx="1"/>
              <a:endCxn id="8" idx="3"/>
            </p:cNvCxnSpPr>
            <p:nvPr/>
          </p:nvCxnSpPr>
          <p:spPr>
            <a:xfrm flipH="1" flipV="1">
              <a:off x="4875190" y="3895016"/>
              <a:ext cx="502129" cy="3259"/>
            </a:xfrm>
            <a:prstGeom prst="line">
              <a:avLst/>
            </a:prstGeom>
            <a:ln w="19050">
              <a:solidFill>
                <a:srgbClr val="F6903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4179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ED805494-A4DE-744F-1595-915E8C2B8314}"/>
              </a:ext>
            </a:extLst>
          </p:cNvPr>
          <p:cNvSpPr/>
          <p:nvPr/>
        </p:nvSpPr>
        <p:spPr>
          <a:xfrm>
            <a:off x="551180" y="584835"/>
            <a:ext cx="3771900" cy="813435"/>
          </a:xfrm>
          <a:prstGeom prst="rect">
            <a:avLst/>
          </a:prstGeom>
          <a:solidFill>
            <a:srgbClr val="083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265" dirty="0">
              <a:solidFill>
                <a:schemeClr val="bg1"/>
              </a:solidFill>
              <a:latin typeface="字魂115号-刀刀体" panose="00000500000000000000" pitchFamily="2" charset="-122"/>
              <a:ea typeface="字魂115号-刀刀体" panose="00000500000000000000" pitchFamily="2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1361172-CE16-A79D-45FC-505EF01C3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142" y="607483"/>
            <a:ext cx="567267" cy="768351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11">
            <a:extLst>
              <a:ext uri="{FF2B5EF4-FFF2-40B4-BE49-F238E27FC236}">
                <a16:creationId xmlns:a16="http://schemas.microsoft.com/office/drawing/2014/main" id="{9C693A1A-2E60-1897-5AC9-00D6D745E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6665" y="658601"/>
            <a:ext cx="2108269" cy="667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课堂小结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BDF6687-A985-7051-D3EF-B7EC68D100CA}"/>
              </a:ext>
            </a:extLst>
          </p:cNvPr>
          <p:cNvSpPr txBox="1"/>
          <p:nvPr/>
        </p:nvSpPr>
        <p:spPr>
          <a:xfrm>
            <a:off x="1091444" y="2420888"/>
            <a:ext cx="10009112" cy="2150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buFontTx/>
              <a:buNone/>
              <a:defRPr sz="3465" b="1">
                <a:latin typeface="楷体" panose="02010609060101010101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dirty="0"/>
              <a:t>    这个单元我们学习的知识，和之前学习的乘法有什么联系和区别？你还想探究哪些问题？和同学交流一下。</a:t>
            </a:r>
          </a:p>
        </p:txBody>
      </p:sp>
    </p:spTree>
    <p:extLst>
      <p:ext uri="{BB962C8B-B14F-4D97-AF65-F5344CB8AC3E}">
        <p14:creationId xmlns:p14="http://schemas.microsoft.com/office/powerpoint/2010/main" val="406286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D-PA" val="v1.0.0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683</Words>
  <Application>Microsoft Office PowerPoint</Application>
  <PresentationFormat>宽屏</PresentationFormat>
  <Paragraphs>166</Paragraphs>
  <Slides>19</Slides>
  <Notes>2</Notes>
  <HiddenSlides>0</HiddenSlides>
  <MMClips>3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等线</vt:lpstr>
      <vt:lpstr>等线 Light</vt:lpstr>
      <vt:lpstr>方正卡通简体</vt:lpstr>
      <vt:lpstr>黑体</vt:lpstr>
      <vt:lpstr>华文琥珀</vt:lpstr>
      <vt:lpstr>华文新魏</vt:lpstr>
      <vt:lpstr>楷体</vt:lpstr>
      <vt:lpstr>宋体</vt:lpstr>
      <vt:lpstr>字魂115号-刀刀体</vt:lpstr>
      <vt:lpstr>Arial</vt:lpstr>
      <vt:lpstr>Times New Roman</vt:lpstr>
      <vt:lpstr>自定义设计方案</vt:lpstr>
      <vt:lpstr>1_自定义设计方案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zyccl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606</cp:revision>
  <dcterms:created xsi:type="dcterms:W3CDTF">2015-08-27T07:30:00Z</dcterms:created>
  <dcterms:modified xsi:type="dcterms:W3CDTF">2025-08-13T00:59:33Z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7944E19C7B4149548665D3FD6EF8FF63</vt:lpwstr>
  </property>
</Properties>
</file>