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</p:sldMasterIdLst>
  <p:notesMasterIdLst>
    <p:notesMasterId r:id="rId16"/>
  </p:notesMasterIdLst>
  <p:sldIdLst>
    <p:sldId id="372" r:id="rId3"/>
    <p:sldId id="280" r:id="rId4"/>
    <p:sldId id="389" r:id="rId5"/>
    <p:sldId id="390" r:id="rId6"/>
    <p:sldId id="391" r:id="rId7"/>
    <p:sldId id="392" r:id="rId8"/>
    <p:sldId id="361" r:id="rId9"/>
    <p:sldId id="281" r:id="rId10"/>
    <p:sldId id="283" r:id="rId11"/>
    <p:sldId id="293" r:id="rId12"/>
    <p:sldId id="373" r:id="rId13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9">
          <p15:clr>
            <a:srgbClr val="A4A3A4"/>
          </p15:clr>
        </p15:guide>
        <p15:guide id="2" orient="horz" pos="980">
          <p15:clr>
            <a:srgbClr val="A4A3A4"/>
          </p15:clr>
        </p15:guide>
        <p15:guide id="3" orient="horz" pos="3898">
          <p15:clr>
            <a:srgbClr val="A4A3A4"/>
          </p15:clr>
        </p15:guide>
        <p15:guide id="4" pos="239">
          <p15:clr>
            <a:srgbClr val="A4A3A4"/>
          </p15:clr>
        </p15:guide>
        <p15:guide id="5" pos="473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lenovo" initials="l" lastIdx="20" clrIdx="1"/>
  <p:cmAuthor id="3" name="xbany" initials="xb21cn" lastIdx="44" clrIdx="2"/>
  <p:cmAuthor id="4" name="书强 谢" initials="书强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BFAF5"/>
    <a:srgbClr val="F08300"/>
    <a:srgbClr val="F8F4E6"/>
    <a:srgbClr val="FFF8CD"/>
    <a:srgbClr val="FEF263"/>
    <a:srgbClr val="D7CF3A"/>
    <a:srgbClr val="DBD0E6"/>
    <a:srgbClr val="9079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1489" autoAdjust="0"/>
  </p:normalViewPr>
  <p:slideViewPr>
    <p:cSldViewPr snapToGrid="0">
      <p:cViewPr varScale="1">
        <p:scale>
          <a:sx n="112" d="100"/>
          <a:sy n="112" d="100"/>
        </p:scale>
        <p:origin x="108" y="114"/>
      </p:cViewPr>
      <p:guideLst>
        <p:guide orient="horz" pos="2139"/>
        <p:guide orient="horz" pos="980"/>
        <p:guide orient="horz" pos="3898"/>
        <p:guide pos="239"/>
        <p:guide pos="47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69862382-2AE3-4892-8054-C732A3546A00}" type="datetimeFigureOut">
              <a:rPr lang="zh-CN" altLang="en-US"/>
              <a:t>2025/7/20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6E50C0DF-B23E-47E7-BEBE-AB124F001B68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 userDrawn="1"/>
        </p:nvSpPr>
        <p:spPr>
          <a:xfrm>
            <a:off x="0" y="31751"/>
            <a:ext cx="12192000" cy="68580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2084917"/>
            <a:ext cx="12192000" cy="2468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形 1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052233" y="4436533"/>
            <a:ext cx="6087533" cy="21611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9063" y="31751"/>
            <a:ext cx="980357" cy="960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7E778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" name="任意多边形 4"/>
          <p:cNvSpPr/>
          <p:nvPr userDrawn="1"/>
        </p:nvSpPr>
        <p:spPr>
          <a:xfrm>
            <a:off x="71967" y="48684"/>
            <a:ext cx="12048067" cy="6760633"/>
          </a:xfrm>
          <a:custGeom>
            <a:avLst/>
            <a:gdLst>
              <a:gd name="connsiteX0" fmla="*/ 11075049 w 11444459"/>
              <a:gd name="connsiteY0" fmla="*/ 5504143 h 6131935"/>
              <a:gd name="connsiteX1" fmla="*/ 10815276 w 11444459"/>
              <a:gd name="connsiteY1" fmla="*/ 5763916 h 6131935"/>
              <a:gd name="connsiteX2" fmla="*/ 11075049 w 11444459"/>
              <a:gd name="connsiteY2" fmla="*/ 6023689 h 6131935"/>
              <a:gd name="connsiteX3" fmla="*/ 11334822 w 11444459"/>
              <a:gd name="connsiteY3" fmla="*/ 5763916 h 6131935"/>
              <a:gd name="connsiteX4" fmla="*/ 11075049 w 11444459"/>
              <a:gd name="connsiteY4" fmla="*/ 5504143 h 6131935"/>
              <a:gd name="connsiteX5" fmla="*/ 11076868 w 11444459"/>
              <a:gd name="connsiteY5" fmla="*/ 5013851 h 6131935"/>
              <a:gd name="connsiteX6" fmla="*/ 10929577 w 11444459"/>
              <a:gd name="connsiteY6" fmla="*/ 5161142 h 6131935"/>
              <a:gd name="connsiteX7" fmla="*/ 11076868 w 11444459"/>
              <a:gd name="connsiteY7" fmla="*/ 5308433 h 6131935"/>
              <a:gd name="connsiteX8" fmla="*/ 11224159 w 11444459"/>
              <a:gd name="connsiteY8" fmla="*/ 5161142 h 6131935"/>
              <a:gd name="connsiteX9" fmla="*/ 11076868 w 11444459"/>
              <a:gd name="connsiteY9" fmla="*/ 5013851 h 6131935"/>
              <a:gd name="connsiteX10" fmla="*/ 0 w 11444459"/>
              <a:gd name="connsiteY10" fmla="*/ 0 h 6131935"/>
              <a:gd name="connsiteX11" fmla="*/ 11444459 w 11444459"/>
              <a:gd name="connsiteY11" fmla="*/ 0 h 6131935"/>
              <a:gd name="connsiteX12" fmla="*/ 11444459 w 11444459"/>
              <a:gd name="connsiteY12" fmla="*/ 6131935 h 6131935"/>
              <a:gd name="connsiteX13" fmla="*/ 0 w 11444459"/>
              <a:gd name="connsiteY13" fmla="*/ 6131935 h 613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44459" h="6131935">
                <a:moveTo>
                  <a:pt x="11075049" y="5504143"/>
                </a:moveTo>
                <a:cubicBezTo>
                  <a:pt x="10931580" y="5504143"/>
                  <a:pt x="10815276" y="5620447"/>
                  <a:pt x="10815276" y="5763916"/>
                </a:cubicBezTo>
                <a:cubicBezTo>
                  <a:pt x="10815276" y="5907385"/>
                  <a:pt x="10931580" y="6023689"/>
                  <a:pt x="11075049" y="6023689"/>
                </a:cubicBezTo>
                <a:cubicBezTo>
                  <a:pt x="11218518" y="6023689"/>
                  <a:pt x="11334822" y="5907385"/>
                  <a:pt x="11334822" y="5763916"/>
                </a:cubicBezTo>
                <a:cubicBezTo>
                  <a:pt x="11334822" y="5620447"/>
                  <a:pt x="11218518" y="5504143"/>
                  <a:pt x="11075049" y="5504143"/>
                </a:cubicBezTo>
                <a:close/>
                <a:moveTo>
                  <a:pt x="11076868" y="5013851"/>
                </a:moveTo>
                <a:cubicBezTo>
                  <a:pt x="10995521" y="5013851"/>
                  <a:pt x="10929577" y="5079795"/>
                  <a:pt x="10929577" y="5161142"/>
                </a:cubicBezTo>
                <a:cubicBezTo>
                  <a:pt x="10929577" y="5242489"/>
                  <a:pt x="10995521" y="5308433"/>
                  <a:pt x="11076868" y="5308433"/>
                </a:cubicBezTo>
                <a:cubicBezTo>
                  <a:pt x="11158215" y="5308433"/>
                  <a:pt x="11224159" y="5242489"/>
                  <a:pt x="11224159" y="5161142"/>
                </a:cubicBezTo>
                <a:cubicBezTo>
                  <a:pt x="11224159" y="5079795"/>
                  <a:pt x="11158215" y="5013851"/>
                  <a:pt x="11076868" y="5013851"/>
                </a:cubicBezTo>
                <a:close/>
                <a:moveTo>
                  <a:pt x="0" y="0"/>
                </a:moveTo>
                <a:lnTo>
                  <a:pt x="11444459" y="0"/>
                </a:lnTo>
                <a:lnTo>
                  <a:pt x="11444459" y="6131935"/>
                </a:lnTo>
                <a:lnTo>
                  <a:pt x="0" y="61319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33447" y="6351"/>
            <a:ext cx="980357" cy="960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8890" y="-67310"/>
            <a:ext cx="12211050" cy="69938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5" t="21891" r="20282" b="26965"/>
          <a:stretch>
            <a:fillRect/>
          </a:stretch>
        </p:blipFill>
        <p:spPr>
          <a:xfrm rot="5400000">
            <a:off x="5306695" y="-380365"/>
            <a:ext cx="5646420" cy="7711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8890" y="-67310"/>
            <a:ext cx="12211050" cy="69938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5" t="21891" r="20282" b="26965"/>
          <a:stretch>
            <a:fillRect/>
          </a:stretch>
        </p:blipFill>
        <p:spPr>
          <a:xfrm rot="5400000">
            <a:off x="5306695" y="-380365"/>
            <a:ext cx="5646420" cy="7711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23495" y="-75565"/>
            <a:ext cx="12239625" cy="7010400"/>
          </a:xfrm>
          <a:prstGeom prst="rect">
            <a:avLst/>
          </a:prstGeom>
        </p:spPr>
      </p:pic>
      <p:grpSp>
        <p:nvGrpSpPr>
          <p:cNvPr id="28" name="组合 5"/>
          <p:cNvGrpSpPr/>
          <p:nvPr userDrawn="1"/>
        </p:nvGrpSpPr>
        <p:grpSpPr bwMode="auto">
          <a:xfrm>
            <a:off x="97155" y="147955"/>
            <a:ext cx="12111355" cy="6497320"/>
            <a:chOff x="314790" y="249767"/>
            <a:chExt cx="8514419" cy="4643965"/>
          </a:xfrm>
        </p:grpSpPr>
        <p:sp>
          <p:nvSpPr>
            <p:cNvPr id="29" name="任意多边形: 形状 6"/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"/>
            </a:p>
          </p:txBody>
        </p:sp>
        <p:sp>
          <p:nvSpPr>
            <p:cNvPr id="30" name="任意多边形: 形状 5"/>
            <p:cNvSpPr/>
            <p:nvPr/>
          </p:nvSpPr>
          <p:spPr>
            <a:xfrm>
              <a:off x="431487" y="330386"/>
              <a:ext cx="8281024" cy="4482728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rgbClr val="FFFFFF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"/>
            </a:p>
          </p:txBody>
        </p:sp>
      </p:grp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30799" y="-44767"/>
            <a:ext cx="12130405" cy="6947535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34433" y="357717"/>
            <a:ext cx="11523133" cy="61425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412750" cy="182245"/>
          </a:xfrm>
          <a:prstGeom prst="rect">
            <a:avLst/>
          </a:prstGeom>
          <a:noFill/>
        </p:spPr>
        <p:txBody>
          <a:bodyPr wrap="none" lIns="162556" tIns="81276" rIns="162556" bIns="81276">
            <a:spAutoFit/>
          </a:bodyPr>
          <a:lstStyle/>
          <a:p>
            <a:pPr>
              <a:defRPr/>
            </a:pPr>
            <a:r>
              <a:rPr lang="zh-CN" altLang="en-US" sz="135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7"/>
          <p:cNvSpPr/>
          <p:nvPr userDrawn="1"/>
        </p:nvSpPr>
        <p:spPr>
          <a:xfrm>
            <a:off x="292100" y="357717"/>
            <a:ext cx="11573933" cy="6108700"/>
          </a:xfrm>
          <a:prstGeom prst="roundRect">
            <a:avLst>
              <a:gd name="adj" fmla="val 2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2519" y="30903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412750" cy="182245"/>
          </a:xfrm>
          <a:prstGeom prst="rect">
            <a:avLst/>
          </a:prstGeom>
          <a:noFill/>
        </p:spPr>
        <p:txBody>
          <a:bodyPr wrap="none" lIns="162556" tIns="81276" rIns="162556" bIns="81276">
            <a:spAutoFit/>
          </a:bodyPr>
          <a:lstStyle/>
          <a:p>
            <a:pPr>
              <a:defRPr/>
            </a:pPr>
            <a:r>
              <a:rPr lang="zh-CN" altLang="en-US" sz="135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ct val="267000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</p:sldLayoutIdLst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921" y="1413087"/>
            <a:ext cx="2544233" cy="675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4871508" y="2852421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sz="5400" b="1">
                <a:solidFill>
                  <a:srgbClr val="000000"/>
                </a:solidFill>
                <a:latin typeface="楷体" panose="02010609060101010101" pitchFamily="49" charset="-122"/>
              </a:rPr>
              <a:t>练习十</a:t>
            </a:r>
            <a:r>
              <a:rPr lang="zh-CN" sz="5400" b="1">
                <a:solidFill>
                  <a:srgbClr val="000000"/>
                </a:solidFill>
                <a:latin typeface="楷体" panose="02010609060101010101" pitchFamily="49" charset="-122"/>
              </a:rPr>
              <a:t>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633730" y="592016"/>
            <a:ext cx="547370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600" b="1">
                <a:ea typeface="黑体" panose="02010609060101010101" pitchFamily="49" charset="-122"/>
                <a:sym typeface="+mn-ea"/>
              </a:rPr>
              <a:t>1.</a:t>
            </a:r>
            <a:r>
              <a:rPr lang="zh-CN" altLang="en-US" sz="3600" b="1">
                <a:ea typeface="黑体" panose="02010609060101010101" pitchFamily="49" charset="-122"/>
                <a:sym typeface="+mn-ea"/>
              </a:rPr>
              <a:t>先估一估，再笔算。</a:t>
            </a:r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239184" y="2219944"/>
            <a:ext cx="2017183" cy="784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3465" b="1">
                <a:ea typeface="黑体" panose="02010609060101010101" pitchFamily="49" charset="-122"/>
              </a:rPr>
              <a:t>96×4</a:t>
            </a:r>
            <a:endParaRPr lang="zh-CN" altLang="en-US" sz="3465" b="1">
              <a:ea typeface="黑体" panose="02010609060101010101" pitchFamily="49" charset="-122"/>
            </a:endParaRPr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auto">
          <a:xfrm>
            <a:off x="3024717" y="2219944"/>
            <a:ext cx="2015067" cy="784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3465" b="1">
                <a:ea typeface="黑体" panose="02010609060101010101" pitchFamily="49" charset="-122"/>
              </a:rPr>
              <a:t>905×9</a:t>
            </a:r>
            <a:endParaRPr lang="zh-CN" altLang="en-US" sz="3465" b="1">
              <a:ea typeface="黑体" panose="02010609060101010101" pitchFamily="49" charset="-122"/>
            </a:endParaRPr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auto">
          <a:xfrm>
            <a:off x="5808133" y="2219944"/>
            <a:ext cx="2015067" cy="784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3465" b="1">
                <a:ea typeface="黑体" panose="02010609060101010101" pitchFamily="49" charset="-122"/>
              </a:rPr>
              <a:t>680×7</a:t>
            </a:r>
            <a:endParaRPr lang="zh-CN" altLang="en-US" sz="3465" b="1">
              <a:ea typeface="黑体" panose="02010609060101010101" pitchFamily="49" charset="-122"/>
            </a:endParaRPr>
          </a:p>
        </p:txBody>
      </p:sp>
      <p:sp>
        <p:nvSpPr>
          <p:cNvPr id="26" name="Rectangle 11"/>
          <p:cNvSpPr>
            <a:spLocks noChangeArrowheads="1"/>
          </p:cNvSpPr>
          <p:nvPr/>
        </p:nvSpPr>
        <p:spPr bwMode="auto">
          <a:xfrm>
            <a:off x="8591551" y="2219944"/>
            <a:ext cx="2017183" cy="784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3465" b="1">
                <a:ea typeface="黑体" panose="02010609060101010101" pitchFamily="49" charset="-122"/>
              </a:rPr>
              <a:t>234×9</a:t>
            </a:r>
            <a:endParaRPr lang="zh-CN" altLang="en-US" sz="3465" b="1">
              <a:ea typeface="黑体" panose="02010609060101010101" pitchFamily="49" charset="-122"/>
            </a:endParaRPr>
          </a:p>
        </p:txBody>
      </p:sp>
      <p:sp>
        <p:nvSpPr>
          <p:cNvPr id="27" name="文本框 4"/>
          <p:cNvSpPr txBox="1">
            <a:spLocks noChangeArrowheads="1"/>
          </p:cNvSpPr>
          <p:nvPr/>
        </p:nvSpPr>
        <p:spPr bwMode="auto">
          <a:xfrm>
            <a:off x="768557" y="1733369"/>
            <a:ext cx="1077383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0000FF"/>
                </a:solidFill>
              </a:rPr>
              <a:t>400</a:t>
            </a:r>
          </a:p>
        </p:txBody>
      </p:sp>
      <p:sp>
        <p:nvSpPr>
          <p:cNvPr id="28" name="文本框 13"/>
          <p:cNvSpPr txBox="1">
            <a:spLocks noChangeArrowheads="1"/>
          </p:cNvSpPr>
          <p:nvPr/>
        </p:nvSpPr>
        <p:spPr bwMode="auto">
          <a:xfrm>
            <a:off x="1775884" y="2323661"/>
            <a:ext cx="1432983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465" b="1">
                <a:solidFill>
                  <a:srgbClr val="FF0000"/>
                </a:solidFill>
              </a:rPr>
              <a:t>=384</a:t>
            </a:r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4652433" y="2323661"/>
            <a:ext cx="1909233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465" b="1">
                <a:solidFill>
                  <a:srgbClr val="FF0000"/>
                </a:solidFill>
              </a:rPr>
              <a:t>=8145</a:t>
            </a:r>
          </a:p>
        </p:txBody>
      </p:sp>
      <p:sp>
        <p:nvSpPr>
          <p:cNvPr id="36" name="文本框 13"/>
          <p:cNvSpPr txBox="1">
            <a:spLocks noChangeArrowheads="1"/>
          </p:cNvSpPr>
          <p:nvPr/>
        </p:nvSpPr>
        <p:spPr bwMode="auto">
          <a:xfrm>
            <a:off x="7398174" y="2323661"/>
            <a:ext cx="1909233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465" b="1">
                <a:solidFill>
                  <a:srgbClr val="FF0000"/>
                </a:solidFill>
              </a:rPr>
              <a:t>=4760</a:t>
            </a:r>
          </a:p>
        </p:txBody>
      </p:sp>
      <p:sp>
        <p:nvSpPr>
          <p:cNvPr id="37" name="文本框 13"/>
          <p:cNvSpPr txBox="1">
            <a:spLocks noChangeArrowheads="1"/>
          </p:cNvSpPr>
          <p:nvPr/>
        </p:nvSpPr>
        <p:spPr bwMode="auto">
          <a:xfrm>
            <a:off x="10208684" y="2323661"/>
            <a:ext cx="1911349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465" b="1">
                <a:solidFill>
                  <a:srgbClr val="FF0000"/>
                </a:solidFill>
              </a:rPr>
              <a:t>=2106</a:t>
            </a:r>
          </a:p>
        </p:txBody>
      </p:sp>
      <p:sp>
        <p:nvSpPr>
          <p:cNvPr id="38" name="文本框 4"/>
          <p:cNvSpPr txBox="1">
            <a:spLocks noChangeArrowheads="1"/>
          </p:cNvSpPr>
          <p:nvPr/>
        </p:nvSpPr>
        <p:spPr bwMode="auto">
          <a:xfrm>
            <a:off x="3562557" y="1733369"/>
            <a:ext cx="1223433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>
                <a:solidFill>
                  <a:srgbClr val="0000FF"/>
                </a:solidFill>
              </a:rPr>
              <a:t>8100</a:t>
            </a:r>
          </a:p>
        </p:txBody>
      </p:sp>
      <p:sp>
        <p:nvSpPr>
          <p:cNvPr id="39" name="文本框 4"/>
          <p:cNvSpPr txBox="1">
            <a:spLocks noChangeArrowheads="1"/>
          </p:cNvSpPr>
          <p:nvPr/>
        </p:nvSpPr>
        <p:spPr bwMode="auto">
          <a:xfrm>
            <a:off x="6265540" y="1733369"/>
            <a:ext cx="1221317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>
                <a:solidFill>
                  <a:srgbClr val="0000FF"/>
                </a:solidFill>
              </a:rPr>
              <a:t>4900</a:t>
            </a:r>
          </a:p>
        </p:txBody>
      </p:sp>
      <p:sp>
        <p:nvSpPr>
          <p:cNvPr id="40" name="文本框 4"/>
          <p:cNvSpPr txBox="1">
            <a:spLocks noChangeArrowheads="1"/>
          </p:cNvSpPr>
          <p:nvPr/>
        </p:nvSpPr>
        <p:spPr bwMode="auto">
          <a:xfrm>
            <a:off x="9186540" y="1733369"/>
            <a:ext cx="1221317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>
                <a:solidFill>
                  <a:srgbClr val="0000FF"/>
                </a:solidFill>
              </a:rPr>
              <a:t>2340</a:t>
            </a:r>
          </a:p>
        </p:txBody>
      </p:sp>
      <p:grpSp>
        <p:nvGrpSpPr>
          <p:cNvPr id="73" name="组合 72"/>
          <p:cNvGrpSpPr/>
          <p:nvPr/>
        </p:nvGrpSpPr>
        <p:grpSpPr>
          <a:xfrm>
            <a:off x="3136248" y="3384833"/>
            <a:ext cx="2882883" cy="1851448"/>
            <a:chOff x="1125551" y="2051050"/>
            <a:chExt cx="2162162" cy="1388586"/>
          </a:xfrm>
        </p:grpSpPr>
        <p:sp>
          <p:nvSpPr>
            <p:cNvPr id="74" name="Text Box 21"/>
            <p:cNvSpPr txBox="1">
              <a:spLocks noChangeArrowheads="1"/>
            </p:cNvSpPr>
            <p:nvPr/>
          </p:nvSpPr>
          <p:spPr bwMode="auto">
            <a:xfrm>
              <a:off x="1835150" y="2051050"/>
              <a:ext cx="1452563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9  0  5</a:t>
              </a:r>
            </a:p>
          </p:txBody>
        </p:sp>
        <p:sp>
          <p:nvSpPr>
            <p:cNvPr id="75" name="Text Box 22"/>
            <p:cNvSpPr txBox="1">
              <a:spLocks noChangeArrowheads="1"/>
            </p:cNvSpPr>
            <p:nvPr/>
          </p:nvSpPr>
          <p:spPr bwMode="auto">
            <a:xfrm>
              <a:off x="1143348" y="2482850"/>
              <a:ext cx="2034750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×            9</a:t>
              </a:r>
            </a:p>
          </p:txBody>
        </p:sp>
        <p:sp>
          <p:nvSpPr>
            <p:cNvPr id="76" name="Line 23"/>
            <p:cNvSpPr>
              <a:spLocks noChangeShapeType="1"/>
            </p:cNvSpPr>
            <p:nvPr/>
          </p:nvSpPr>
          <p:spPr bwMode="auto">
            <a:xfrm>
              <a:off x="1125551" y="3006725"/>
              <a:ext cx="184464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77" name="Text Box 24"/>
            <p:cNvSpPr txBox="1">
              <a:spLocks noChangeArrowheads="1"/>
            </p:cNvSpPr>
            <p:nvPr/>
          </p:nvSpPr>
          <p:spPr bwMode="auto">
            <a:xfrm>
              <a:off x="2574925" y="2940050"/>
              <a:ext cx="402450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</a:p>
          </p:txBody>
        </p:sp>
        <p:sp>
          <p:nvSpPr>
            <p:cNvPr id="78" name="Text Box 26"/>
            <p:cNvSpPr txBox="1">
              <a:spLocks noChangeArrowheads="1"/>
            </p:cNvSpPr>
            <p:nvPr/>
          </p:nvSpPr>
          <p:spPr bwMode="auto">
            <a:xfrm>
              <a:off x="2365375" y="2608263"/>
              <a:ext cx="360363" cy="376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665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</a:p>
          </p:txBody>
        </p:sp>
        <p:sp>
          <p:nvSpPr>
            <p:cNvPr id="79" name="Text Box 24"/>
            <p:cNvSpPr txBox="1">
              <a:spLocks noChangeArrowheads="1"/>
            </p:cNvSpPr>
            <p:nvPr/>
          </p:nvSpPr>
          <p:spPr bwMode="auto">
            <a:xfrm>
              <a:off x="2217699" y="2933700"/>
              <a:ext cx="380535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</a:p>
          </p:txBody>
        </p:sp>
        <p:sp>
          <p:nvSpPr>
            <p:cNvPr id="80" name="Text Box 24"/>
            <p:cNvSpPr txBox="1">
              <a:spLocks noChangeArrowheads="1"/>
            </p:cNvSpPr>
            <p:nvPr/>
          </p:nvSpPr>
          <p:spPr bwMode="auto">
            <a:xfrm>
              <a:off x="1835150" y="2933700"/>
              <a:ext cx="450849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</a:p>
          </p:txBody>
        </p:sp>
        <p:sp>
          <p:nvSpPr>
            <p:cNvPr id="81" name="Text Box 24"/>
            <p:cNvSpPr txBox="1">
              <a:spLocks noChangeArrowheads="1"/>
            </p:cNvSpPr>
            <p:nvPr/>
          </p:nvSpPr>
          <p:spPr bwMode="auto">
            <a:xfrm>
              <a:off x="1492443" y="2933700"/>
              <a:ext cx="403263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8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14325" y="3375660"/>
            <a:ext cx="2571750" cy="1851660"/>
            <a:chOff x="495" y="5316"/>
            <a:chExt cx="4050" cy="2916"/>
          </a:xfrm>
        </p:grpSpPr>
        <p:grpSp>
          <p:nvGrpSpPr>
            <p:cNvPr id="49" name="组合 48"/>
            <p:cNvGrpSpPr/>
            <p:nvPr/>
          </p:nvGrpSpPr>
          <p:grpSpPr>
            <a:xfrm>
              <a:off x="495" y="5316"/>
              <a:ext cx="4051" cy="2916"/>
              <a:chOff x="1182029" y="3114675"/>
              <a:chExt cx="1929161" cy="1388586"/>
            </a:xfrm>
          </p:grpSpPr>
          <p:sp>
            <p:nvSpPr>
              <p:cNvPr id="50" name="Text Box 21"/>
              <p:cNvSpPr txBox="1">
                <a:spLocks noChangeArrowheads="1"/>
              </p:cNvSpPr>
              <p:nvPr/>
            </p:nvSpPr>
            <p:spPr bwMode="auto">
              <a:xfrm>
                <a:off x="1639469" y="3114675"/>
                <a:ext cx="1452563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zh-CN" sz="3735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    9  6</a:t>
                </a:r>
              </a:p>
            </p:txBody>
          </p:sp>
          <p:sp>
            <p:nvSpPr>
              <p:cNvPr id="57" name="Text Box 22"/>
              <p:cNvSpPr txBox="1">
                <a:spLocks noChangeArrowheads="1"/>
              </p:cNvSpPr>
              <p:nvPr/>
            </p:nvSpPr>
            <p:spPr bwMode="auto">
              <a:xfrm>
                <a:off x="1182029" y="3546475"/>
                <a:ext cx="1929161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zh-CN" sz="3735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×         4</a:t>
                </a:r>
              </a:p>
            </p:txBody>
          </p:sp>
          <p:sp>
            <p:nvSpPr>
              <p:cNvPr id="61" name="Line 23"/>
              <p:cNvSpPr>
                <a:spLocks noChangeShapeType="1"/>
              </p:cNvSpPr>
              <p:nvPr/>
            </p:nvSpPr>
            <p:spPr bwMode="auto">
              <a:xfrm>
                <a:off x="1248937" y="4070350"/>
                <a:ext cx="170307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67" name="Text Box 24"/>
              <p:cNvSpPr txBox="1">
                <a:spLocks noChangeArrowheads="1"/>
              </p:cNvSpPr>
              <p:nvPr/>
            </p:nvSpPr>
            <p:spPr bwMode="auto">
              <a:xfrm>
                <a:off x="2363052" y="4003675"/>
                <a:ext cx="592138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zh-CN" sz="3735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4</a:t>
                </a:r>
              </a:p>
            </p:txBody>
          </p:sp>
          <p:sp>
            <p:nvSpPr>
              <p:cNvPr id="71" name="Text Box 24"/>
              <p:cNvSpPr txBox="1">
                <a:spLocks noChangeArrowheads="1"/>
              </p:cNvSpPr>
              <p:nvPr/>
            </p:nvSpPr>
            <p:spPr bwMode="auto">
              <a:xfrm>
                <a:off x="2016977" y="3997325"/>
                <a:ext cx="347082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zh-CN" sz="3735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8</a:t>
                </a:r>
              </a:p>
            </p:txBody>
          </p:sp>
          <p:sp>
            <p:nvSpPr>
              <p:cNvPr id="72" name="Text Box 24"/>
              <p:cNvSpPr txBox="1">
                <a:spLocks noChangeArrowheads="1"/>
              </p:cNvSpPr>
              <p:nvPr/>
            </p:nvSpPr>
            <p:spPr bwMode="auto">
              <a:xfrm>
                <a:off x="1623277" y="3997325"/>
                <a:ext cx="395094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zh-CN" sz="3735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3</a:t>
                </a:r>
              </a:p>
            </p:txBody>
          </p:sp>
        </p:grpSp>
        <p:sp>
          <p:nvSpPr>
            <p:cNvPr id="99" name="Text Box 26"/>
            <p:cNvSpPr txBox="1">
              <a:spLocks noChangeArrowheads="1"/>
            </p:cNvSpPr>
            <p:nvPr/>
          </p:nvSpPr>
          <p:spPr bwMode="auto">
            <a:xfrm>
              <a:off x="2522" y="6540"/>
              <a:ext cx="757" cy="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665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986145" y="3364865"/>
            <a:ext cx="2725420" cy="1851660"/>
            <a:chOff x="9427" y="5299"/>
            <a:chExt cx="4292" cy="2916"/>
          </a:xfrm>
        </p:grpSpPr>
        <p:grpSp>
          <p:nvGrpSpPr>
            <p:cNvPr id="83" name="组合 82"/>
            <p:cNvGrpSpPr/>
            <p:nvPr/>
          </p:nvGrpSpPr>
          <p:grpSpPr>
            <a:xfrm>
              <a:off x="9427" y="5299"/>
              <a:ext cx="4293" cy="2916"/>
              <a:chOff x="1125551" y="2051050"/>
              <a:chExt cx="2044451" cy="1388586"/>
            </a:xfrm>
          </p:grpSpPr>
          <p:sp>
            <p:nvSpPr>
              <p:cNvPr id="84" name="Text Box 21"/>
              <p:cNvSpPr txBox="1">
                <a:spLocks noChangeArrowheads="1"/>
              </p:cNvSpPr>
              <p:nvPr/>
            </p:nvSpPr>
            <p:spPr bwMode="auto">
              <a:xfrm>
                <a:off x="1835150" y="2051050"/>
                <a:ext cx="1279757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zh-CN" sz="3735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6  8  0</a:t>
                </a:r>
              </a:p>
            </p:txBody>
          </p:sp>
          <p:sp>
            <p:nvSpPr>
              <p:cNvPr id="85" name="Text Box 22"/>
              <p:cNvSpPr txBox="1">
                <a:spLocks noChangeArrowheads="1"/>
              </p:cNvSpPr>
              <p:nvPr/>
            </p:nvSpPr>
            <p:spPr bwMode="auto">
              <a:xfrm>
                <a:off x="1135252" y="2482850"/>
                <a:ext cx="2034750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zh-CN" sz="3735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×        7</a:t>
                </a:r>
              </a:p>
            </p:txBody>
          </p:sp>
          <p:sp>
            <p:nvSpPr>
              <p:cNvPr id="86" name="Line 23"/>
              <p:cNvSpPr>
                <a:spLocks noChangeShapeType="1"/>
              </p:cNvSpPr>
              <p:nvPr/>
            </p:nvSpPr>
            <p:spPr bwMode="auto">
              <a:xfrm>
                <a:off x="1125551" y="3006725"/>
                <a:ext cx="1844649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87" name="Text Box 24"/>
              <p:cNvSpPr txBox="1">
                <a:spLocks noChangeArrowheads="1"/>
              </p:cNvSpPr>
              <p:nvPr/>
            </p:nvSpPr>
            <p:spPr bwMode="auto">
              <a:xfrm>
                <a:off x="2574925" y="2940050"/>
                <a:ext cx="402450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zh-CN" sz="3735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0</a:t>
                </a:r>
              </a:p>
            </p:txBody>
          </p:sp>
          <p:sp>
            <p:nvSpPr>
              <p:cNvPr id="88" name="Text Box 24"/>
              <p:cNvSpPr txBox="1">
                <a:spLocks noChangeArrowheads="1"/>
              </p:cNvSpPr>
              <p:nvPr/>
            </p:nvSpPr>
            <p:spPr bwMode="auto">
              <a:xfrm>
                <a:off x="2217699" y="2933700"/>
                <a:ext cx="380535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zh-CN" sz="3735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6</a:t>
                </a:r>
              </a:p>
            </p:txBody>
          </p:sp>
          <p:sp>
            <p:nvSpPr>
              <p:cNvPr id="89" name="Text Box 24"/>
              <p:cNvSpPr txBox="1">
                <a:spLocks noChangeArrowheads="1"/>
              </p:cNvSpPr>
              <p:nvPr/>
            </p:nvSpPr>
            <p:spPr bwMode="auto">
              <a:xfrm>
                <a:off x="1835150" y="2933700"/>
                <a:ext cx="450849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zh-CN" sz="3735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7</a:t>
                </a:r>
              </a:p>
            </p:txBody>
          </p:sp>
          <p:sp>
            <p:nvSpPr>
              <p:cNvPr id="90" name="Text Box 24"/>
              <p:cNvSpPr txBox="1">
                <a:spLocks noChangeArrowheads="1"/>
              </p:cNvSpPr>
              <p:nvPr/>
            </p:nvSpPr>
            <p:spPr bwMode="auto">
              <a:xfrm>
                <a:off x="1492443" y="2933700"/>
                <a:ext cx="403263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zh-CN" sz="3735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4</a:t>
                </a:r>
              </a:p>
            </p:txBody>
          </p:sp>
        </p:grpSp>
        <p:sp>
          <p:nvSpPr>
            <p:cNvPr id="3" name="Text Box 26"/>
            <p:cNvSpPr txBox="1">
              <a:spLocks noChangeArrowheads="1"/>
            </p:cNvSpPr>
            <p:nvPr/>
          </p:nvSpPr>
          <p:spPr bwMode="auto">
            <a:xfrm>
              <a:off x="11277" y="6494"/>
              <a:ext cx="757" cy="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665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840470" y="3394710"/>
            <a:ext cx="2882900" cy="1851660"/>
            <a:chOff x="13922" y="5346"/>
            <a:chExt cx="4540" cy="2916"/>
          </a:xfrm>
        </p:grpSpPr>
        <p:grpSp>
          <p:nvGrpSpPr>
            <p:cNvPr id="91" name="组合 90"/>
            <p:cNvGrpSpPr/>
            <p:nvPr/>
          </p:nvGrpSpPr>
          <p:grpSpPr>
            <a:xfrm>
              <a:off x="13922" y="5346"/>
              <a:ext cx="4540" cy="2916"/>
              <a:chOff x="1125551" y="2051050"/>
              <a:chExt cx="2162162" cy="1388586"/>
            </a:xfrm>
          </p:grpSpPr>
          <p:sp>
            <p:nvSpPr>
              <p:cNvPr id="92" name="Text Box 21"/>
              <p:cNvSpPr txBox="1">
                <a:spLocks noChangeArrowheads="1"/>
              </p:cNvSpPr>
              <p:nvPr/>
            </p:nvSpPr>
            <p:spPr bwMode="auto">
              <a:xfrm>
                <a:off x="1835150" y="2051050"/>
                <a:ext cx="1452563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zh-CN" sz="3735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2  3  4</a:t>
                </a:r>
              </a:p>
            </p:txBody>
          </p:sp>
          <p:sp>
            <p:nvSpPr>
              <p:cNvPr id="93" name="Text Box 22"/>
              <p:cNvSpPr txBox="1">
                <a:spLocks noChangeArrowheads="1"/>
              </p:cNvSpPr>
              <p:nvPr/>
            </p:nvSpPr>
            <p:spPr bwMode="auto">
              <a:xfrm>
                <a:off x="1143348" y="2482850"/>
                <a:ext cx="2034750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zh-CN" sz="3735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×            9</a:t>
                </a:r>
              </a:p>
            </p:txBody>
          </p:sp>
          <p:sp>
            <p:nvSpPr>
              <p:cNvPr id="94" name="Line 23"/>
              <p:cNvSpPr>
                <a:spLocks noChangeShapeType="1"/>
              </p:cNvSpPr>
              <p:nvPr/>
            </p:nvSpPr>
            <p:spPr bwMode="auto">
              <a:xfrm>
                <a:off x="1125551" y="3006725"/>
                <a:ext cx="1844649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00"/>
              </a:p>
            </p:txBody>
          </p:sp>
          <p:sp>
            <p:nvSpPr>
              <p:cNvPr id="95" name="Text Box 24"/>
              <p:cNvSpPr txBox="1">
                <a:spLocks noChangeArrowheads="1"/>
              </p:cNvSpPr>
              <p:nvPr/>
            </p:nvSpPr>
            <p:spPr bwMode="auto">
              <a:xfrm>
                <a:off x="2574925" y="2940050"/>
                <a:ext cx="402450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zh-CN" sz="3735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6</a:t>
                </a:r>
              </a:p>
            </p:txBody>
          </p:sp>
          <p:sp>
            <p:nvSpPr>
              <p:cNvPr id="96" name="Text Box 24"/>
              <p:cNvSpPr txBox="1">
                <a:spLocks noChangeArrowheads="1"/>
              </p:cNvSpPr>
              <p:nvPr/>
            </p:nvSpPr>
            <p:spPr bwMode="auto">
              <a:xfrm>
                <a:off x="2217699" y="2933700"/>
                <a:ext cx="380535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zh-CN" sz="3735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0</a:t>
                </a:r>
              </a:p>
            </p:txBody>
          </p:sp>
          <p:sp>
            <p:nvSpPr>
              <p:cNvPr id="97" name="Text Box 24"/>
              <p:cNvSpPr txBox="1">
                <a:spLocks noChangeArrowheads="1"/>
              </p:cNvSpPr>
              <p:nvPr/>
            </p:nvSpPr>
            <p:spPr bwMode="auto">
              <a:xfrm>
                <a:off x="1835150" y="2933700"/>
                <a:ext cx="450849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zh-CN" sz="3735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1</a:t>
                </a:r>
              </a:p>
            </p:txBody>
          </p:sp>
          <p:sp>
            <p:nvSpPr>
              <p:cNvPr id="98" name="Text Box 24"/>
              <p:cNvSpPr txBox="1">
                <a:spLocks noChangeArrowheads="1"/>
              </p:cNvSpPr>
              <p:nvPr/>
            </p:nvSpPr>
            <p:spPr bwMode="auto">
              <a:xfrm>
                <a:off x="1492443" y="2933700"/>
                <a:ext cx="403263" cy="4995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zh-CN" sz="3735" b="1" dirty="0">
                    <a:latin typeface="Times New Roman" panose="02020603050405020304" pitchFamily="18" charset="0"/>
                    <a:ea typeface="楷体" panose="02010609060101010101" pitchFamily="49" charset="-122"/>
                  </a:rPr>
                  <a:t>2</a:t>
                </a:r>
              </a:p>
            </p:txBody>
          </p:sp>
        </p:grpSp>
        <p:sp>
          <p:nvSpPr>
            <p:cNvPr id="4" name="Text Box 26"/>
            <p:cNvSpPr txBox="1">
              <a:spLocks noChangeArrowheads="1"/>
            </p:cNvSpPr>
            <p:nvPr/>
          </p:nvSpPr>
          <p:spPr bwMode="auto">
            <a:xfrm>
              <a:off x="16459" y="6495"/>
              <a:ext cx="757" cy="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665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</a:p>
          </p:txBody>
        </p:sp>
        <p:sp>
          <p:nvSpPr>
            <p:cNvPr id="5" name="Text Box 26"/>
            <p:cNvSpPr txBox="1">
              <a:spLocks noChangeArrowheads="1"/>
            </p:cNvSpPr>
            <p:nvPr/>
          </p:nvSpPr>
          <p:spPr bwMode="auto">
            <a:xfrm>
              <a:off x="15836" y="6496"/>
              <a:ext cx="757" cy="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665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</a:p>
          </p:txBody>
        </p:sp>
      </p:grpSp>
      <p:sp>
        <p:nvSpPr>
          <p:cNvPr id="10" name="矩形 5">
            <a:extLst>
              <a:ext uri="{FF2B5EF4-FFF2-40B4-BE49-F238E27FC236}">
                <a16:creationId xmlns:a16="http://schemas.microsoft.com/office/drawing/2014/main" id="{4F8FD544-712F-A726-6C70-91EB41BCBA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8076" y="910357"/>
            <a:ext cx="381239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P56 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练习十一 第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3" grpId="0"/>
      <p:bldP spid="36" grpId="0"/>
      <p:bldP spid="37" grpId="0"/>
      <p:bldP spid="38" grpId="0"/>
      <p:bldP spid="39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1"/>
          <p:cNvSpPr>
            <a:spLocks noChangeArrowheads="1"/>
          </p:cNvSpPr>
          <p:nvPr/>
        </p:nvSpPr>
        <p:spPr bwMode="auto">
          <a:xfrm>
            <a:off x="1097915" y="955040"/>
            <a:ext cx="10189210" cy="2251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选择合适的方法解决下面的问题。</a:t>
            </a:r>
            <a:endParaRPr lang="en-US" altLang="zh-CN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）有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200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套课桌椅，每套坐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个学生，一共可以坐多少名学生？</a:t>
            </a:r>
          </a:p>
        </p:txBody>
      </p:sp>
      <p:sp>
        <p:nvSpPr>
          <p:cNvPr id="10" name="文本框 2"/>
          <p:cNvSpPr txBox="1">
            <a:spLocks noChangeArrowheads="1"/>
          </p:cNvSpPr>
          <p:nvPr/>
        </p:nvSpPr>
        <p:spPr bwMode="auto">
          <a:xfrm>
            <a:off x="5804392" y="3737085"/>
            <a:ext cx="5991820" cy="147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200×2 = 400（名）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答：一共可以坐 400 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名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学生。</a:t>
            </a:r>
          </a:p>
        </p:txBody>
      </p:sp>
      <p:pic>
        <p:nvPicPr>
          <p:cNvPr id="3" name="图片 2" descr="E:\本地\1.日常\状元成才路人物图\公司画图\22.png2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27726" y="3629354"/>
            <a:ext cx="1329690" cy="2398721"/>
          </a:xfrm>
          <a:prstGeom prst="rect">
            <a:avLst/>
          </a:prstGeom>
        </p:spPr>
      </p:pic>
      <p:sp>
        <p:nvSpPr>
          <p:cNvPr id="5" name="对话气泡: 圆角矩形 4"/>
          <p:cNvSpPr/>
          <p:nvPr/>
        </p:nvSpPr>
        <p:spPr>
          <a:xfrm>
            <a:off x="2576625" y="3699500"/>
            <a:ext cx="2688299" cy="1435100"/>
          </a:xfrm>
          <a:prstGeom prst="wedgeRoundRectCallout">
            <a:avLst>
              <a:gd name="adj1" fmla="val -64851"/>
              <a:gd name="adj2" fmla="val -1162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66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第一个问题计算</a:t>
            </a:r>
            <a:r>
              <a:rPr lang="en-US" altLang="zh-CN" sz="266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200×2</a:t>
            </a:r>
            <a:r>
              <a:rPr lang="zh-CN" altLang="en-US" sz="266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，可以口算出来。</a:t>
            </a:r>
          </a:p>
        </p:txBody>
      </p:sp>
      <p:sp>
        <p:nvSpPr>
          <p:cNvPr id="2" name="矩形 5">
            <a:extLst>
              <a:ext uri="{FF2B5EF4-FFF2-40B4-BE49-F238E27FC236}">
                <a16:creationId xmlns:a16="http://schemas.microsoft.com/office/drawing/2014/main" id="{13BD52C2-531A-B479-1E82-64F5D27F75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7404" y="518338"/>
            <a:ext cx="381239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P56 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练习十一 第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1"/>
          <p:cNvSpPr>
            <a:spLocks noChangeArrowheads="1"/>
          </p:cNvSpPr>
          <p:nvPr/>
        </p:nvSpPr>
        <p:spPr bwMode="auto">
          <a:xfrm>
            <a:off x="1149985" y="1566343"/>
            <a:ext cx="10123170" cy="145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）每个花箱摆了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126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盆花，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个花箱一共摆了多少盆花？</a:t>
            </a:r>
          </a:p>
        </p:txBody>
      </p:sp>
      <p:sp>
        <p:nvSpPr>
          <p:cNvPr id="39" name="文本框 4"/>
          <p:cNvSpPr txBox="1">
            <a:spLocks noChangeArrowheads="1"/>
          </p:cNvSpPr>
          <p:nvPr/>
        </p:nvSpPr>
        <p:spPr bwMode="auto">
          <a:xfrm>
            <a:off x="1149985" y="3423983"/>
            <a:ext cx="5473700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1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 </a:t>
            </a:r>
            <a:r>
              <a:rPr lang="zh-CN" altLang="en-US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 6</a:t>
            </a:r>
            <a:endParaRPr lang="zh-CN" altLang="en-US" sz="3465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149985" y="4125129"/>
            <a:ext cx="4761640" cy="147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答：6个花箱一共摆了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756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盆花。</a:t>
            </a:r>
            <a:endParaRPr lang="zh-CN" altLang="en-US" sz="3465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136940" y="3241311"/>
            <a:ext cx="5369112" cy="2540840"/>
            <a:chOff x="4602705" y="3102972"/>
            <a:chExt cx="4026834" cy="1905630"/>
          </a:xfrm>
        </p:grpSpPr>
        <p:pic>
          <p:nvPicPr>
            <p:cNvPr id="3" name="图片 2" descr="E:\本地\1.日常\状元成才路人物图\公司画图\6.png6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flipH="1">
              <a:off x="7688945" y="3411577"/>
              <a:ext cx="940594" cy="1597025"/>
            </a:xfrm>
            <a:prstGeom prst="rect">
              <a:avLst/>
            </a:prstGeom>
          </p:spPr>
        </p:pic>
        <p:sp>
          <p:nvSpPr>
            <p:cNvPr id="12" name="对话气泡: 圆角矩形 11"/>
            <p:cNvSpPr/>
            <p:nvPr/>
          </p:nvSpPr>
          <p:spPr>
            <a:xfrm>
              <a:off x="4602705" y="3102972"/>
              <a:ext cx="2868669" cy="1095965"/>
            </a:xfrm>
            <a:prstGeom prst="wedgeRoundRectCallout">
              <a:avLst>
                <a:gd name="adj1" fmla="val 59214"/>
                <a:gd name="adj2" fmla="val -6631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665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第二个问题计算</a:t>
              </a:r>
              <a:r>
                <a:rPr lang="en-US" altLang="zh-CN" sz="2665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lang="zh-CN" altLang="en-US" sz="2665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个花箱摆的花是</a:t>
              </a:r>
              <a:r>
                <a:rPr lang="en-US" altLang="zh-CN" sz="2665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126×6</a:t>
              </a:r>
              <a:r>
                <a:rPr lang="zh-CN" altLang="en-US" sz="2665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，用笔算不容易出错。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211359" y="3239404"/>
            <a:ext cx="2743200" cy="2204297"/>
            <a:chOff x="4658519" y="3101542"/>
            <a:chExt cx="2057400" cy="1653223"/>
          </a:xfrm>
        </p:grpSpPr>
        <p:grpSp>
          <p:nvGrpSpPr>
            <p:cNvPr id="13" name="组合 12"/>
            <p:cNvGrpSpPr/>
            <p:nvPr/>
          </p:nvGrpSpPr>
          <p:grpSpPr bwMode="auto">
            <a:xfrm>
              <a:off x="4658519" y="3101542"/>
              <a:ext cx="2057400" cy="1653223"/>
              <a:chOff x="920031" y="2343646"/>
              <a:chExt cx="2057400" cy="1653223"/>
            </a:xfrm>
          </p:grpSpPr>
          <p:grpSp>
            <p:nvGrpSpPr>
              <p:cNvPr id="14" name="组合 18"/>
              <p:cNvGrpSpPr/>
              <p:nvPr/>
            </p:nvGrpSpPr>
            <p:grpSpPr bwMode="auto">
              <a:xfrm>
                <a:off x="920031" y="2343646"/>
                <a:ext cx="2057400" cy="1077912"/>
                <a:chOff x="1219288" y="1716721"/>
                <a:chExt cx="2057346" cy="1077218"/>
              </a:xfrm>
            </p:grpSpPr>
            <p:sp>
              <p:nvSpPr>
                <p:cNvPr id="17" name="TextBox 10"/>
                <p:cNvSpPr txBox="1">
                  <a:spLocks noChangeArrowheads="1"/>
                </p:cNvSpPr>
                <p:nvPr/>
              </p:nvSpPr>
              <p:spPr bwMode="auto">
                <a:xfrm>
                  <a:off x="1371684" y="1716721"/>
                  <a:ext cx="1828752" cy="10527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en-US" altLang="zh-CN" sz="4265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       1 2 6</a:t>
                  </a:r>
                </a:p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en-US" altLang="zh-CN" sz="4265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×         6</a:t>
                  </a:r>
                  <a:endParaRPr lang="zh-CN" altLang="en-US" sz="4265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</p:txBody>
            </p:sp>
            <p:cxnSp>
              <p:nvCxnSpPr>
                <p:cNvPr id="18" name="直接连接符 11"/>
                <p:cNvCxnSpPr>
                  <a:cxnSpLocks noChangeShapeType="1"/>
                </p:cNvCxnSpPr>
                <p:nvPr/>
              </p:nvCxnSpPr>
              <p:spPr bwMode="auto">
                <a:xfrm>
                  <a:off x="1219288" y="2793939"/>
                  <a:ext cx="2057346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15" name="TextBox 12"/>
              <p:cNvSpPr txBox="1">
                <a:spLocks noChangeArrowheads="1"/>
              </p:cNvSpPr>
              <p:nvPr/>
            </p:nvSpPr>
            <p:spPr bwMode="auto">
              <a:xfrm>
                <a:off x="1475656" y="3435846"/>
                <a:ext cx="1384300" cy="561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4265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  7 5 6</a:t>
                </a:r>
                <a:endParaRPr lang="zh-CN" altLang="en-US" sz="4265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6" name="TextBox 17"/>
              <p:cNvSpPr txBox="1">
                <a:spLocks noChangeArrowheads="1"/>
              </p:cNvSpPr>
              <p:nvPr/>
            </p:nvSpPr>
            <p:spPr bwMode="auto">
              <a:xfrm>
                <a:off x="2134607" y="3066513"/>
                <a:ext cx="400191" cy="3452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9" name="TextBox 17"/>
            <p:cNvSpPr txBox="1">
              <a:spLocks noChangeArrowheads="1"/>
            </p:cNvSpPr>
            <p:nvPr/>
          </p:nvSpPr>
          <p:spPr bwMode="auto">
            <a:xfrm>
              <a:off x="5591317" y="3829088"/>
              <a:ext cx="400191" cy="345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1" name="文本框 4"/>
          <p:cNvSpPr txBox="1">
            <a:spLocks noChangeArrowheads="1"/>
          </p:cNvSpPr>
          <p:nvPr/>
        </p:nvSpPr>
        <p:spPr bwMode="auto">
          <a:xfrm>
            <a:off x="3013981" y="3416299"/>
            <a:ext cx="2600821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75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6（盆）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1"/>
          <p:cNvSpPr>
            <a:spLocks noChangeArrowheads="1"/>
          </p:cNvSpPr>
          <p:nvPr/>
        </p:nvSpPr>
        <p:spPr bwMode="auto">
          <a:xfrm>
            <a:off x="1122045" y="1625641"/>
            <a:ext cx="10187940" cy="145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）小军家距学校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400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米，他每分钟走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65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米，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7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分钟能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从家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走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到学校吗？</a:t>
            </a:r>
          </a:p>
        </p:txBody>
      </p:sp>
      <p:sp>
        <p:nvSpPr>
          <p:cNvPr id="37893" name="矩形 1"/>
          <p:cNvSpPr>
            <a:spLocks noChangeArrowheads="1"/>
          </p:cNvSpPr>
          <p:nvPr/>
        </p:nvSpPr>
        <p:spPr bwMode="auto">
          <a:xfrm>
            <a:off x="2916767" y="3517477"/>
            <a:ext cx="6064250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65×7 = 455（米）  455 ＞ 400</a:t>
            </a:r>
          </a:p>
        </p:txBody>
      </p:sp>
      <p:sp>
        <p:nvSpPr>
          <p:cNvPr id="37894" name="矩形 2"/>
          <p:cNvSpPr>
            <a:spLocks noChangeArrowheads="1"/>
          </p:cNvSpPr>
          <p:nvPr/>
        </p:nvSpPr>
        <p:spPr bwMode="auto">
          <a:xfrm>
            <a:off x="2927351" y="4381077"/>
            <a:ext cx="6377940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答：从家到学校 7 分钟能走到。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/>
      <p:bldP spid="3789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矩形 1"/>
          <p:cNvSpPr>
            <a:spLocks noChangeArrowheads="1"/>
          </p:cNvSpPr>
          <p:nvPr/>
        </p:nvSpPr>
        <p:spPr bwMode="auto">
          <a:xfrm>
            <a:off x="5712601" y="3604193"/>
            <a:ext cx="5968024" cy="147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65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＞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60      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0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×7 = 4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20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（米）  </a:t>
            </a:r>
            <a:endParaRPr lang="en-US" altLang="zh-CN" sz="3465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20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＞ 400</a:t>
            </a:r>
          </a:p>
        </p:txBody>
      </p:sp>
      <p:sp>
        <p:nvSpPr>
          <p:cNvPr id="37894" name="矩形 2"/>
          <p:cNvSpPr>
            <a:spLocks noChangeArrowheads="1"/>
          </p:cNvSpPr>
          <p:nvPr/>
        </p:nvSpPr>
        <p:spPr bwMode="auto">
          <a:xfrm>
            <a:off x="5710713" y="5076190"/>
            <a:ext cx="6377940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答：从家到学校 7 分钟能走到。</a:t>
            </a:r>
          </a:p>
        </p:txBody>
      </p:sp>
      <p:pic>
        <p:nvPicPr>
          <p:cNvPr id="3" name="图片 2" descr="E:\本地\1.日常\状元成才路人物图\公司画图\37.png3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41655" y="3451225"/>
            <a:ext cx="1126490" cy="2400300"/>
          </a:xfrm>
          <a:prstGeom prst="rect">
            <a:avLst/>
          </a:prstGeom>
        </p:spPr>
      </p:pic>
      <p:sp>
        <p:nvSpPr>
          <p:cNvPr id="13" name="对话气泡: 圆角矩形 12"/>
          <p:cNvSpPr/>
          <p:nvPr/>
        </p:nvSpPr>
        <p:spPr>
          <a:xfrm>
            <a:off x="2160905" y="3571240"/>
            <a:ext cx="3071495" cy="2066290"/>
          </a:xfrm>
          <a:prstGeom prst="wedgeRoundRectCallout">
            <a:avLst>
              <a:gd name="adj1" fmla="val -62661"/>
              <a:gd name="adj2" fmla="val -1971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eaLnBrk="1" hangingPunct="1">
              <a:lnSpc>
                <a:spcPct val="120000"/>
              </a:lnSpc>
            </a:pPr>
            <a:r>
              <a:rPr lang="zh-CN" altLang="en-US" sz="266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第三个问题可以用估算。</a:t>
            </a:r>
            <a:r>
              <a:rPr lang="en-US" altLang="zh-CN" sz="266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65×7</a:t>
            </a:r>
            <a:r>
              <a:rPr lang="zh-CN" altLang="en-US" sz="266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的结果肯定比</a:t>
            </a:r>
            <a:r>
              <a:rPr lang="en-US" altLang="zh-CN" sz="266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400</a:t>
            </a:r>
            <a:r>
              <a:rPr lang="zh-CN" altLang="en-US" sz="266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大，所以能走到。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56F41934-AE59-7E3B-61AB-FBCCF1098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045" y="1625641"/>
            <a:ext cx="10187940" cy="145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）小军家距学校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400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米，他每分钟走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65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米，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7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分钟能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从家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走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到学校吗？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/>
      <p:bldP spid="37894" grpId="0"/>
      <p:bldP spid="1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622300" y="588468"/>
            <a:ext cx="5217924" cy="784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465" b="1">
                <a:ea typeface="黑体" panose="02010609060101010101" pitchFamily="49" charset="-122"/>
              </a:rPr>
              <a:t>3.</a:t>
            </a:r>
            <a:endParaRPr lang="zh-CN" altLang="en-US" sz="3465" b="1"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" y="1268911"/>
            <a:ext cx="4555333" cy="176683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179695" y="1057275"/>
            <a:ext cx="5953125" cy="2748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latinLnBrk="0" hangingPunct="1">
              <a:lnSpc>
                <a:spcPct val="120000"/>
              </a:lnSpc>
            </a:pPr>
            <a:r>
              <a:rPr lang="zh-CN" altLang="en-US" sz="3600" b="1">
                <a:sym typeface="+mn-ea"/>
              </a:rPr>
              <a:t>（</a:t>
            </a:r>
            <a:r>
              <a:rPr lang="en-US" altLang="zh-CN" sz="3600" b="1">
                <a:sym typeface="+mn-ea"/>
              </a:rPr>
              <a:t>1</a:t>
            </a:r>
            <a:r>
              <a:rPr lang="zh-CN" altLang="en-US" sz="3600" b="1">
                <a:sym typeface="+mn-ea"/>
              </a:rPr>
              <a:t>）买</a:t>
            </a:r>
            <a:r>
              <a:rPr lang="en-US" altLang="zh-CN" sz="3600" b="1">
                <a:sym typeface="+mn-ea"/>
              </a:rPr>
              <a:t>4</a:t>
            </a:r>
            <a:r>
              <a:rPr lang="zh-CN" altLang="en-US" sz="3600" b="1">
                <a:sym typeface="+mn-ea"/>
              </a:rPr>
              <a:t>个足球，付了</a:t>
            </a:r>
            <a:r>
              <a:rPr lang="en-US" altLang="zh-CN" sz="3600" b="1">
                <a:sym typeface="+mn-ea"/>
              </a:rPr>
              <a:t>200</a:t>
            </a:r>
            <a:r>
              <a:rPr lang="zh-CN" altLang="en-US" sz="3600" b="1">
                <a:sym typeface="+mn-ea"/>
              </a:rPr>
              <a:t>元，应找回多少钱？</a:t>
            </a:r>
            <a:endParaRPr lang="zh-CN" altLang="en-US" sz="3600" b="1"/>
          </a:p>
          <a:p>
            <a:pPr algn="just" eaLnBrk="1" latinLnBrk="0" hangingPunct="1">
              <a:lnSpc>
                <a:spcPct val="120000"/>
              </a:lnSpc>
            </a:pPr>
            <a:r>
              <a:rPr lang="zh-CN" altLang="en-US" sz="3600" b="1"/>
              <a:t>（</a:t>
            </a:r>
            <a:r>
              <a:rPr lang="en-US" altLang="zh-CN" sz="3600" b="1"/>
              <a:t>2</a:t>
            </a:r>
            <a:r>
              <a:rPr lang="zh-CN" altLang="en-US" sz="3600" b="1"/>
              <a:t>）请你提出其他数学问题并解答。</a:t>
            </a:r>
          </a:p>
        </p:txBody>
      </p:sp>
      <p:sp>
        <p:nvSpPr>
          <p:cNvPr id="7" name="TextBox 20"/>
          <p:cNvSpPr txBox="1">
            <a:spLocks noChangeArrowheads="1"/>
          </p:cNvSpPr>
          <p:nvPr/>
        </p:nvSpPr>
        <p:spPr bwMode="auto">
          <a:xfrm>
            <a:off x="847090" y="4391025"/>
            <a:ext cx="7005955" cy="6819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3200" b="1">
                <a:solidFill>
                  <a:srgbClr val="FF0000"/>
                </a:solidFill>
                <a:sym typeface="Arial" panose="020B0604020202020204" pitchFamily="34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sym typeface="Arial" panose="020B0604020202020204" pitchFamily="34" charset="0"/>
              </a:rPr>
              <a:t>2</a:t>
            </a:r>
            <a:r>
              <a:rPr lang="zh-CN" altLang="zh-CN" sz="3200" b="1">
                <a:solidFill>
                  <a:srgbClr val="FF0000"/>
                </a:solidFill>
                <a:sym typeface="Arial" panose="020B0604020202020204" pitchFamily="34" charset="0"/>
              </a:rPr>
              <a:t>）</a:t>
            </a:r>
            <a:r>
              <a:rPr lang="zh-CN" sz="3200" b="1">
                <a:solidFill>
                  <a:srgbClr val="FF0000"/>
                </a:solidFill>
                <a:sym typeface="Arial" panose="020B0604020202020204" pitchFamily="34" charset="0"/>
              </a:rPr>
              <a:t>答案不唯一，合理即可。</a:t>
            </a:r>
          </a:p>
        </p:txBody>
      </p:sp>
      <p:sp>
        <p:nvSpPr>
          <p:cNvPr id="8" name="矩形 7"/>
          <p:cNvSpPr/>
          <p:nvPr/>
        </p:nvSpPr>
        <p:spPr>
          <a:xfrm>
            <a:off x="6543339" y="4419600"/>
            <a:ext cx="467042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buFont typeface="Arial" panose="020B0604020202020204" pitchFamily="34" charset="0"/>
              <a:buNone/>
              <a:defRPr/>
            </a:pPr>
            <a:r>
              <a:rPr lang="zh-CN" altLang="en-US" sz="3200" b="1">
                <a:solidFill>
                  <a:srgbClr val="0000FF"/>
                </a:solidFill>
                <a:sym typeface="+mn-ea"/>
              </a:rPr>
              <a:t>买</a:t>
            </a:r>
            <a:r>
              <a:rPr lang="en-US" altLang="zh-CN" sz="3200" b="1">
                <a:solidFill>
                  <a:srgbClr val="0000FF"/>
                </a:solidFill>
                <a:sym typeface="+mn-ea"/>
              </a:rPr>
              <a:t>8</a:t>
            </a:r>
            <a:r>
              <a:rPr lang="zh-CN" altLang="en-US" sz="3200" b="1">
                <a:solidFill>
                  <a:srgbClr val="0000FF"/>
                </a:solidFill>
                <a:sym typeface="+mn-ea"/>
              </a:rPr>
              <a:t>个篮球，</a:t>
            </a:r>
            <a:r>
              <a:rPr lang="en-US" altLang="zh-CN" sz="3200" b="1">
                <a:solidFill>
                  <a:srgbClr val="0000FF"/>
                </a:solidFill>
                <a:sym typeface="+mn-ea"/>
              </a:rPr>
              <a:t>500</a:t>
            </a:r>
            <a:r>
              <a:rPr lang="zh-CN" altLang="en-US" sz="3200" b="1">
                <a:solidFill>
                  <a:srgbClr val="0000FF"/>
                </a:solidFill>
                <a:sym typeface="+mn-ea"/>
              </a:rPr>
              <a:t>元够吗？</a:t>
            </a:r>
            <a:endParaRPr lang="zh-CN" altLang="en-US" sz="3200" b="1" dirty="0">
              <a:solidFill>
                <a:srgbClr val="0000FF"/>
              </a:solidFill>
              <a:ea typeface="+mj-ea"/>
              <a:sym typeface="+mn-ea"/>
            </a:endParaRPr>
          </a:p>
        </p:txBody>
      </p:sp>
      <p:sp>
        <p:nvSpPr>
          <p:cNvPr id="9" name="TextBox 20"/>
          <p:cNvSpPr txBox="1">
            <a:spLocks noChangeArrowheads="1"/>
          </p:cNvSpPr>
          <p:nvPr/>
        </p:nvSpPr>
        <p:spPr bwMode="auto">
          <a:xfrm>
            <a:off x="1815541" y="5151337"/>
            <a:ext cx="5228167" cy="6819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sym typeface="Arial" panose="020B0604020202020204" pitchFamily="34" charset="0"/>
              </a:rPr>
              <a:t>58</a:t>
            </a:r>
            <a:r>
              <a:rPr lang="zh-CN" altLang="zh-CN" sz="3200" b="1" dirty="0">
                <a:solidFill>
                  <a:srgbClr val="FF0000"/>
                </a:solidFill>
                <a:sym typeface="Arial" panose="020B0604020202020204" pitchFamily="34" charset="0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sym typeface="Arial" panose="020B0604020202020204" pitchFamily="34" charset="0"/>
              </a:rPr>
              <a:t>8</a:t>
            </a:r>
            <a:r>
              <a:rPr lang="zh-CN" altLang="zh-CN" sz="3200" b="1" dirty="0">
                <a:solidFill>
                  <a:srgbClr val="FF0000"/>
                </a:solidFill>
                <a:sym typeface="Arial" panose="020B0604020202020204" pitchFamily="34" charset="0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</a:rPr>
              <a:t>≈ </a:t>
            </a:r>
            <a:r>
              <a:rPr lang="en-US" altLang="zh-CN" sz="3200" b="1" dirty="0">
                <a:solidFill>
                  <a:srgbClr val="FF0000"/>
                </a:solidFill>
                <a:sym typeface="Arial" panose="020B0604020202020204" pitchFamily="34" charset="0"/>
              </a:rPr>
              <a:t>480 </a:t>
            </a:r>
            <a:r>
              <a:rPr lang="zh-CN" altLang="en-US" sz="3200" b="1" dirty="0">
                <a:solidFill>
                  <a:srgbClr val="FF0000"/>
                </a:solidFill>
                <a:sym typeface="Arial" panose="020B0604020202020204" pitchFamily="34" charset="0"/>
              </a:rPr>
              <a:t>（元）</a:t>
            </a:r>
            <a:r>
              <a:rPr lang="en-US" altLang="zh-CN" sz="3200" b="1" dirty="0">
                <a:solidFill>
                  <a:srgbClr val="FF0000"/>
                </a:solidFill>
                <a:sym typeface="Arial" panose="020B0604020202020204" pitchFamily="34" charset="0"/>
              </a:rPr>
              <a:t>        </a:t>
            </a:r>
          </a:p>
        </p:txBody>
      </p:sp>
      <p:sp>
        <p:nvSpPr>
          <p:cNvPr id="10" name="TextBox 20"/>
          <p:cNvSpPr txBox="1">
            <a:spLocks noChangeArrowheads="1"/>
          </p:cNvSpPr>
          <p:nvPr/>
        </p:nvSpPr>
        <p:spPr bwMode="auto">
          <a:xfrm>
            <a:off x="5416059" y="5152396"/>
            <a:ext cx="3166533" cy="6819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sym typeface="Arial" panose="020B0604020202020204" pitchFamily="34" charset="0"/>
              </a:rPr>
              <a:t>480 &lt; 500 , </a:t>
            </a:r>
            <a:r>
              <a:rPr lang="zh-CN" altLang="en-US" sz="3200" b="1" dirty="0">
                <a:solidFill>
                  <a:srgbClr val="FF0000"/>
                </a:solidFill>
                <a:sym typeface="Arial" panose="020B0604020202020204" pitchFamily="34" charset="0"/>
              </a:rPr>
              <a:t>够</a:t>
            </a:r>
            <a:r>
              <a:rPr lang="en-US" altLang="zh-CN" sz="3200" b="1" dirty="0">
                <a:solidFill>
                  <a:srgbClr val="FF0000"/>
                </a:solidFill>
                <a:sym typeface="Arial" panose="020B0604020202020204" pitchFamily="34" charset="0"/>
              </a:rPr>
              <a:t>         </a:t>
            </a:r>
          </a:p>
        </p:txBody>
      </p:sp>
      <p:sp>
        <p:nvSpPr>
          <p:cNvPr id="11" name="矩形 10"/>
          <p:cNvSpPr/>
          <p:nvPr/>
        </p:nvSpPr>
        <p:spPr>
          <a:xfrm>
            <a:off x="1815541" y="5907880"/>
            <a:ext cx="507873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ea typeface="+mj-ea"/>
              </a:rPr>
              <a:t>答：买</a:t>
            </a:r>
            <a:r>
              <a:rPr lang="en-US" altLang="zh-CN" sz="3200" b="1" dirty="0">
                <a:solidFill>
                  <a:srgbClr val="FF0000"/>
                </a:solidFill>
                <a:ea typeface="+mj-ea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ea typeface="+mj-ea"/>
              </a:rPr>
              <a:t>个篮球，</a:t>
            </a:r>
            <a:r>
              <a:rPr lang="en-US" altLang="zh-CN" sz="3200" b="1" dirty="0">
                <a:solidFill>
                  <a:srgbClr val="FF0000"/>
                </a:solidFill>
                <a:ea typeface="+mj-ea"/>
              </a:rPr>
              <a:t>500</a:t>
            </a:r>
            <a:r>
              <a:rPr lang="zh-CN" altLang="en-US" sz="3200" b="1" dirty="0">
                <a:solidFill>
                  <a:srgbClr val="FF0000"/>
                </a:solidFill>
                <a:ea typeface="+mj-ea"/>
              </a:rPr>
              <a:t>元够。</a:t>
            </a:r>
          </a:p>
        </p:txBody>
      </p:sp>
      <p:sp>
        <p:nvSpPr>
          <p:cNvPr id="12" name="TextBox 20"/>
          <p:cNvSpPr txBox="1">
            <a:spLocks noChangeArrowheads="1"/>
          </p:cNvSpPr>
          <p:nvPr/>
        </p:nvSpPr>
        <p:spPr bwMode="auto">
          <a:xfrm>
            <a:off x="847367" y="3646916"/>
            <a:ext cx="5474540" cy="6819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3200" b="1" dirty="0">
                <a:solidFill>
                  <a:srgbClr val="FF0000"/>
                </a:solidFill>
                <a:sym typeface="Arial" panose="020B0604020202020204" pitchFamily="34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sym typeface="Arial" panose="020B0604020202020204" pitchFamily="34" charset="0"/>
              </a:rPr>
              <a:t>1</a:t>
            </a:r>
            <a:r>
              <a:rPr lang="zh-CN" altLang="zh-CN" sz="3200" b="1">
                <a:solidFill>
                  <a:srgbClr val="FF0000"/>
                </a:solidFill>
                <a:sym typeface="Arial" panose="020B0604020202020204" pitchFamily="34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sym typeface="Arial" panose="020B0604020202020204" pitchFamily="34" charset="0"/>
              </a:rPr>
              <a:t>200</a:t>
            </a:r>
            <a:r>
              <a:rPr lang="zh-CN" altLang="en-US" sz="3200" b="1">
                <a:solidFill>
                  <a:srgbClr val="FF0000"/>
                </a:solidFill>
                <a:sym typeface="Arial" panose="020B0604020202020204" pitchFamily="34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sym typeface="Arial" panose="020B0604020202020204" pitchFamily="34" charset="0"/>
              </a:rPr>
              <a:t>46</a:t>
            </a:r>
            <a:r>
              <a:rPr lang="zh-CN" altLang="zh-CN" sz="3200" b="1" dirty="0">
                <a:solidFill>
                  <a:srgbClr val="FF0000"/>
                </a:solidFill>
                <a:sym typeface="Arial" panose="020B0604020202020204" pitchFamily="34" charset="0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sym typeface="Arial" panose="020B0604020202020204" pitchFamily="34" charset="0"/>
              </a:rPr>
              <a:t>4</a:t>
            </a:r>
            <a:r>
              <a:rPr lang="zh-CN" altLang="zh-CN" sz="3200" b="1" dirty="0">
                <a:solidFill>
                  <a:srgbClr val="FF0000"/>
                </a:solidFill>
                <a:sym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</a:rPr>
              <a:t>=</a:t>
            </a:r>
            <a:r>
              <a:rPr lang="zh-CN" altLang="en-US" sz="3200" b="1" dirty="0">
                <a:solidFill>
                  <a:srgbClr val="FF0000"/>
                </a:solidFill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sym typeface="Arial" panose="020B0604020202020204" pitchFamily="34" charset="0"/>
              </a:rPr>
              <a:t>16</a:t>
            </a:r>
            <a:r>
              <a:rPr lang="zh-CN" altLang="en-US" sz="3200" b="1" dirty="0">
                <a:solidFill>
                  <a:srgbClr val="FF0000"/>
                </a:solidFill>
                <a:sym typeface="Arial" panose="020B0604020202020204" pitchFamily="34" charset="0"/>
              </a:rPr>
              <a:t>（元）</a:t>
            </a:r>
            <a:r>
              <a:rPr lang="en-US" altLang="zh-CN" sz="3200" b="1" dirty="0">
                <a:solidFill>
                  <a:srgbClr val="FF0000"/>
                </a:solidFill>
                <a:sym typeface="Arial" panose="020B0604020202020204" pitchFamily="34" charset="0"/>
              </a:rPr>
              <a:t>         </a:t>
            </a:r>
          </a:p>
        </p:txBody>
      </p:sp>
      <p:sp>
        <p:nvSpPr>
          <p:cNvPr id="13" name="TextBox 20"/>
          <p:cNvSpPr txBox="1">
            <a:spLocks noChangeArrowheads="1"/>
          </p:cNvSpPr>
          <p:nvPr/>
        </p:nvSpPr>
        <p:spPr bwMode="auto">
          <a:xfrm>
            <a:off x="6264275" y="3660775"/>
            <a:ext cx="4497070" cy="5835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anose="020B0604020202020204" pitchFamily="34" charset="0"/>
              <a:buNone/>
              <a:defRPr sz="2600" b="1">
                <a:solidFill>
                  <a:srgbClr val="FF0000"/>
                </a:solidFill>
                <a:ea typeface="+mj-ea"/>
              </a:defRPr>
            </a:lvl1pPr>
          </a:lstStyle>
          <a:p>
            <a:r>
              <a:rPr lang="zh-CN" altLang="en-US" sz="3200" dirty="0">
                <a:sym typeface="Arial" panose="020B0604020202020204" pitchFamily="34" charset="0"/>
              </a:rPr>
              <a:t>答：应找回 </a:t>
            </a:r>
            <a:r>
              <a:rPr lang="en-US" altLang="zh-CN" sz="3200" dirty="0">
                <a:sym typeface="Arial" panose="020B0604020202020204" pitchFamily="34" charset="0"/>
              </a:rPr>
              <a:t>16</a:t>
            </a:r>
            <a:r>
              <a:rPr lang="zh-CN" altLang="en-US" sz="3200" dirty="0">
                <a:sym typeface="Arial" panose="020B0604020202020204" pitchFamily="34" charset="0"/>
              </a:rPr>
              <a:t>元。</a:t>
            </a:r>
            <a:r>
              <a:rPr lang="en-US" altLang="zh-CN" sz="3200" dirty="0">
                <a:sym typeface="Arial" panose="020B0604020202020204" pitchFamily="34" charset="0"/>
              </a:rPr>
              <a:t>         </a:t>
            </a:r>
          </a:p>
        </p:txBody>
      </p:sp>
      <p:sp>
        <p:nvSpPr>
          <p:cNvPr id="3" name="矩形 5">
            <a:extLst>
              <a:ext uri="{FF2B5EF4-FFF2-40B4-BE49-F238E27FC236}">
                <a16:creationId xmlns:a16="http://schemas.microsoft.com/office/drawing/2014/main" id="{1AF1FF26-54AF-C88C-4549-66A6947D1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4801" y="822052"/>
            <a:ext cx="381239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P56 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练习十一 第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"/>
          <p:cNvSpPr>
            <a:spLocks noChangeArrowheads="1"/>
          </p:cNvSpPr>
          <p:nvPr/>
        </p:nvSpPr>
        <p:spPr bwMode="auto">
          <a:xfrm>
            <a:off x="1235075" y="824230"/>
            <a:ext cx="9560560" cy="22517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sz="3600" b="1">
                <a:ea typeface="黑体" panose="02010609060101010101" pitchFamily="49" charset="-122"/>
              </a:rPr>
              <a:t>4. </a:t>
            </a:r>
            <a:r>
              <a:rPr sz="3600" b="1">
                <a:ea typeface="黑体" panose="02010609060101010101" pitchFamily="49" charset="-122"/>
              </a:rPr>
              <a:t>用7颗纽扣可以缝制一朵纽扣花，刘阿姨要缝制68朵这样的纽扣花。估计一</a:t>
            </a:r>
            <a:r>
              <a:rPr lang="zh-CN" sz="3600" b="1">
                <a:ea typeface="黑体" panose="02010609060101010101" pitchFamily="49" charset="-122"/>
              </a:rPr>
              <a:t>下：</a:t>
            </a:r>
            <a:r>
              <a:rPr sz="3600" b="1">
                <a:ea typeface="黑体" panose="02010609060101010101" pitchFamily="49" charset="-122"/>
                <a:sym typeface="+mn-ea"/>
              </a:rPr>
              <a:t>买400颗纽扣</a:t>
            </a:r>
            <a:r>
              <a:rPr sz="3600" b="1">
                <a:ea typeface="黑体" panose="02010609060101010101" pitchFamily="49" charset="-122"/>
              </a:rPr>
              <a:t>够不够</a:t>
            </a:r>
            <a:r>
              <a:rPr lang="zh-CN" sz="3600" b="1">
                <a:ea typeface="黑体" panose="02010609060101010101" pitchFamily="49" charset="-122"/>
              </a:rPr>
              <a:t>？</a:t>
            </a:r>
            <a:r>
              <a:rPr sz="3600" b="1">
                <a:ea typeface="黑体" panose="02010609060101010101" pitchFamily="49" charset="-122"/>
              </a:rPr>
              <a:t>买500颗呢</a:t>
            </a:r>
            <a:r>
              <a:rPr lang="zh-CN" sz="3600" b="1">
                <a:ea typeface="黑体" panose="02010609060101010101" pitchFamily="49" charset="-122"/>
              </a:rPr>
              <a:t>？</a:t>
            </a:r>
          </a:p>
        </p:txBody>
      </p:sp>
      <p:sp>
        <p:nvSpPr>
          <p:cNvPr id="4" name="文本框 5"/>
          <p:cNvSpPr txBox="1">
            <a:spLocks noChangeArrowheads="1"/>
          </p:cNvSpPr>
          <p:nvPr/>
        </p:nvSpPr>
        <p:spPr bwMode="auto">
          <a:xfrm>
            <a:off x="1235075" y="3030220"/>
            <a:ext cx="2100580" cy="6819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68</a:t>
            </a:r>
            <a:r>
              <a:rPr lang="zh-CN" altLang="en-US" sz="3200" b="1">
                <a:solidFill>
                  <a:srgbClr val="FF0000"/>
                </a:solidFill>
              </a:rPr>
              <a:t>×</a:t>
            </a:r>
            <a:r>
              <a:rPr lang="en-US" altLang="zh-CN" sz="3200" b="1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" name="文本框 5"/>
          <p:cNvSpPr txBox="1">
            <a:spLocks noChangeArrowheads="1"/>
          </p:cNvSpPr>
          <p:nvPr/>
        </p:nvSpPr>
        <p:spPr bwMode="auto">
          <a:xfrm>
            <a:off x="1235075" y="3780155"/>
            <a:ext cx="4309745" cy="6819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sz="3200" b="1">
                <a:solidFill>
                  <a:srgbClr val="FF0000"/>
                </a:solidFill>
              </a:rPr>
              <a:t>把</a:t>
            </a:r>
            <a:r>
              <a:rPr lang="en-US" altLang="zh-CN" sz="3200" b="1">
                <a:solidFill>
                  <a:srgbClr val="FF0000"/>
                </a:solidFill>
              </a:rPr>
              <a:t>68</a:t>
            </a:r>
            <a:r>
              <a:rPr lang="zh-CN" altLang="en-US" sz="3200" b="1">
                <a:solidFill>
                  <a:srgbClr val="FF0000"/>
                </a:solidFill>
              </a:rPr>
              <a:t>看做</a:t>
            </a:r>
            <a:r>
              <a:rPr lang="en-US" altLang="zh-CN" sz="3200" b="1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3" name="文本框 5"/>
          <p:cNvSpPr txBox="1">
            <a:spLocks noChangeArrowheads="1"/>
          </p:cNvSpPr>
          <p:nvPr/>
        </p:nvSpPr>
        <p:spPr bwMode="auto">
          <a:xfrm>
            <a:off x="3990975" y="3780155"/>
            <a:ext cx="4309745" cy="6819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</a:rPr>
              <a:t>60</a:t>
            </a:r>
            <a:r>
              <a:rPr lang="zh-CN" altLang="en-US" sz="3200" b="1">
                <a:solidFill>
                  <a:srgbClr val="FF0000"/>
                </a:solidFill>
              </a:rPr>
              <a:t>×</a:t>
            </a:r>
            <a:r>
              <a:rPr lang="en-US" altLang="zh-CN" sz="3200" b="1">
                <a:solidFill>
                  <a:srgbClr val="FF0000"/>
                </a:solidFill>
              </a:rPr>
              <a:t>7 = 420</a:t>
            </a:r>
          </a:p>
        </p:txBody>
      </p:sp>
      <p:sp>
        <p:nvSpPr>
          <p:cNvPr id="5" name="文本框 5"/>
          <p:cNvSpPr txBox="1">
            <a:spLocks noChangeArrowheads="1"/>
          </p:cNvSpPr>
          <p:nvPr/>
        </p:nvSpPr>
        <p:spPr bwMode="auto">
          <a:xfrm>
            <a:off x="2987675" y="3030220"/>
            <a:ext cx="3421380" cy="6819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sz="3200" b="1">
                <a:solidFill>
                  <a:srgbClr val="0000FF"/>
                </a:solidFill>
              </a:rPr>
              <a:t>60 </a:t>
            </a:r>
            <a:r>
              <a:rPr lang="zh-CN" altLang="en-US" sz="3200" b="1">
                <a:solidFill>
                  <a:srgbClr val="0000FF"/>
                </a:solidFill>
              </a:rPr>
              <a:t>＜</a:t>
            </a:r>
            <a:r>
              <a:rPr lang="en-US" altLang="zh-CN" sz="3200" b="1">
                <a:solidFill>
                  <a:srgbClr val="0000FF"/>
                </a:solidFill>
              </a:rPr>
              <a:t> 68 </a:t>
            </a:r>
            <a:r>
              <a:rPr lang="zh-CN" altLang="en-US" sz="3200" b="1">
                <a:solidFill>
                  <a:srgbClr val="0000FF"/>
                </a:solidFill>
              </a:rPr>
              <a:t>＜</a:t>
            </a:r>
            <a:r>
              <a:rPr lang="en-US" altLang="zh-CN" sz="3200" b="1">
                <a:solidFill>
                  <a:srgbClr val="0000FF"/>
                </a:solidFill>
              </a:rPr>
              <a:t> 70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235075" y="4657090"/>
            <a:ext cx="4309745" cy="6819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sz="3200" b="1">
                <a:solidFill>
                  <a:srgbClr val="FF0000"/>
                </a:solidFill>
              </a:rPr>
              <a:t>把</a:t>
            </a:r>
            <a:r>
              <a:rPr lang="en-US" altLang="zh-CN" sz="3200" b="1">
                <a:solidFill>
                  <a:srgbClr val="FF0000"/>
                </a:solidFill>
              </a:rPr>
              <a:t>68</a:t>
            </a:r>
            <a:r>
              <a:rPr lang="zh-CN" altLang="en-US" sz="3200" b="1">
                <a:solidFill>
                  <a:srgbClr val="FF0000"/>
                </a:solidFill>
              </a:rPr>
              <a:t>看做</a:t>
            </a:r>
            <a:r>
              <a:rPr lang="en-US" altLang="zh-CN" sz="3200" b="1">
                <a:solidFill>
                  <a:srgbClr val="FF0000"/>
                </a:solidFill>
              </a:rPr>
              <a:t>70</a:t>
            </a:r>
          </a:p>
        </p:txBody>
      </p:sp>
      <p:sp>
        <p:nvSpPr>
          <p:cNvPr id="7" name="文本框 5"/>
          <p:cNvSpPr txBox="1">
            <a:spLocks noChangeArrowheads="1"/>
          </p:cNvSpPr>
          <p:nvPr/>
        </p:nvSpPr>
        <p:spPr bwMode="auto">
          <a:xfrm>
            <a:off x="3990975" y="4657090"/>
            <a:ext cx="4309745" cy="6819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</a:rPr>
              <a:t>70</a:t>
            </a:r>
            <a:r>
              <a:rPr lang="zh-CN" altLang="en-US" sz="3200" b="1">
                <a:solidFill>
                  <a:srgbClr val="FF0000"/>
                </a:solidFill>
              </a:rPr>
              <a:t>×</a:t>
            </a:r>
            <a:r>
              <a:rPr lang="en-US" altLang="zh-CN" sz="3200" b="1">
                <a:solidFill>
                  <a:srgbClr val="FF0000"/>
                </a:solidFill>
              </a:rPr>
              <a:t>7 = 490</a:t>
            </a:r>
          </a:p>
        </p:txBody>
      </p:sp>
      <p:sp>
        <p:nvSpPr>
          <p:cNvPr id="8" name="文本框 5"/>
          <p:cNvSpPr txBox="1">
            <a:spLocks noChangeArrowheads="1"/>
          </p:cNvSpPr>
          <p:nvPr/>
        </p:nvSpPr>
        <p:spPr bwMode="auto">
          <a:xfrm>
            <a:off x="1235075" y="5456555"/>
            <a:ext cx="4309745" cy="6819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sym typeface="+mn-ea"/>
              </a:rPr>
              <a:t>420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＜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sz="3200" b="1">
                <a:solidFill>
                  <a:srgbClr val="FF0000"/>
                </a:solidFill>
              </a:rPr>
              <a:t>68</a:t>
            </a:r>
            <a:r>
              <a:rPr lang="zh-CN" altLang="en-US" sz="3200" b="1">
                <a:solidFill>
                  <a:srgbClr val="FF0000"/>
                </a:solidFill>
              </a:rPr>
              <a:t>×</a:t>
            </a:r>
            <a:r>
              <a:rPr lang="en-US" altLang="zh-CN" sz="3200" b="1">
                <a:solidFill>
                  <a:srgbClr val="FF0000"/>
                </a:solidFill>
              </a:rPr>
              <a:t>7 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＜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 490</a:t>
            </a:r>
          </a:p>
        </p:txBody>
      </p:sp>
      <p:sp>
        <p:nvSpPr>
          <p:cNvPr id="9" name="文本框 5"/>
          <p:cNvSpPr txBox="1">
            <a:spLocks noChangeArrowheads="1"/>
          </p:cNvSpPr>
          <p:nvPr/>
        </p:nvSpPr>
        <p:spPr bwMode="auto">
          <a:xfrm>
            <a:off x="5096510" y="5457190"/>
            <a:ext cx="6518275" cy="6819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sz="3200" b="1">
                <a:solidFill>
                  <a:srgbClr val="FF0000"/>
                </a:solidFill>
                <a:sym typeface="+mn-ea"/>
              </a:rPr>
              <a:t>答：买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400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颗不够，买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500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颗够。</a:t>
            </a:r>
          </a:p>
        </p:txBody>
      </p:sp>
      <p:sp>
        <p:nvSpPr>
          <p:cNvPr id="10" name="矩形 5">
            <a:extLst>
              <a:ext uri="{FF2B5EF4-FFF2-40B4-BE49-F238E27FC236}">
                <a16:creationId xmlns:a16="http://schemas.microsoft.com/office/drawing/2014/main" id="{F4D62E92-A7C9-73A8-EFA1-72E5CD910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8460" y="488957"/>
            <a:ext cx="381239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P56 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练习十一 第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CFBE62D0-588F-B4BA-ED9B-D43FF2CFD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998" y="2291327"/>
            <a:ext cx="2833787" cy="29776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1"/>
          <p:cNvSpPr>
            <a:spLocks noChangeArrowheads="1"/>
          </p:cNvSpPr>
          <p:nvPr/>
        </p:nvSpPr>
        <p:spPr bwMode="auto">
          <a:xfrm>
            <a:off x="1336040" y="1054100"/>
            <a:ext cx="9519920" cy="784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sz="3465" b="1">
                <a:ea typeface="黑体" panose="02010609060101010101" pitchFamily="49" charset="-122"/>
              </a:rPr>
              <a:t>5. </a:t>
            </a:r>
            <a:r>
              <a:rPr lang="zh-CN" altLang="en-US" sz="3465" b="1">
                <a:ea typeface="黑体" panose="02010609060101010101" pitchFamily="49" charset="-122"/>
              </a:rPr>
              <a:t>列竖式计算。</a:t>
            </a:r>
          </a:p>
        </p:txBody>
      </p:sp>
      <p:sp>
        <p:nvSpPr>
          <p:cNvPr id="33800" name="Rectangle 11"/>
          <p:cNvSpPr>
            <a:spLocks noChangeArrowheads="1"/>
          </p:cNvSpPr>
          <p:nvPr/>
        </p:nvSpPr>
        <p:spPr bwMode="auto">
          <a:xfrm>
            <a:off x="1788739" y="2421113"/>
            <a:ext cx="2017184" cy="784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3465" b="1">
                <a:ea typeface="黑体" panose="02010609060101010101" pitchFamily="49" charset="-122"/>
              </a:rPr>
              <a:t>1392×4</a:t>
            </a:r>
            <a:endParaRPr lang="zh-CN" altLang="en-US" sz="3465" b="1">
              <a:ea typeface="黑体" panose="02010609060101010101" pitchFamily="49" charset="-122"/>
            </a:endParaRPr>
          </a:p>
        </p:txBody>
      </p:sp>
      <p:sp>
        <p:nvSpPr>
          <p:cNvPr id="33801" name="Rectangle 11"/>
          <p:cNvSpPr>
            <a:spLocks noChangeArrowheads="1"/>
          </p:cNvSpPr>
          <p:nvPr/>
        </p:nvSpPr>
        <p:spPr bwMode="auto">
          <a:xfrm>
            <a:off x="6690939" y="2421113"/>
            <a:ext cx="2017184" cy="784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3465" b="1">
                <a:ea typeface="黑体" panose="02010609060101010101" pitchFamily="49" charset="-122"/>
              </a:rPr>
              <a:t>2316×5</a:t>
            </a:r>
            <a:endParaRPr lang="zh-CN" altLang="en-US" sz="3465" b="1">
              <a:ea typeface="黑体" panose="02010609060101010101" pitchFamily="49" charset="-122"/>
            </a:endParaRPr>
          </a:p>
        </p:txBody>
      </p:sp>
      <p:sp>
        <p:nvSpPr>
          <p:cNvPr id="17" name="文本框 13"/>
          <p:cNvSpPr txBox="1">
            <a:spLocks noChangeArrowheads="1"/>
          </p:cNvSpPr>
          <p:nvPr/>
        </p:nvSpPr>
        <p:spPr bwMode="auto">
          <a:xfrm>
            <a:off x="3427039" y="2524829"/>
            <a:ext cx="1435100" cy="62555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465" b="1">
                <a:solidFill>
                  <a:srgbClr val="FF0000"/>
                </a:solidFill>
              </a:rPr>
              <a:t>= 5568</a:t>
            </a:r>
          </a:p>
        </p:txBody>
      </p:sp>
      <p:sp>
        <p:nvSpPr>
          <p:cNvPr id="18" name="文本框 13"/>
          <p:cNvSpPr txBox="1">
            <a:spLocks noChangeArrowheads="1"/>
          </p:cNvSpPr>
          <p:nvPr/>
        </p:nvSpPr>
        <p:spPr bwMode="auto">
          <a:xfrm>
            <a:off x="8373745" y="2524760"/>
            <a:ext cx="2016125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465" b="1">
                <a:solidFill>
                  <a:srgbClr val="FF0000"/>
                </a:solidFill>
              </a:rPr>
              <a:t>= 11580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1973733" y="3492507"/>
            <a:ext cx="2736730" cy="1940348"/>
            <a:chOff x="1125551" y="2051050"/>
            <a:chExt cx="2052547" cy="1455261"/>
          </a:xfrm>
        </p:grpSpPr>
        <p:sp>
          <p:nvSpPr>
            <p:cNvPr id="29" name="Text Box 21"/>
            <p:cNvSpPr txBox="1">
              <a:spLocks noChangeArrowheads="1"/>
            </p:cNvSpPr>
            <p:nvPr/>
          </p:nvSpPr>
          <p:spPr bwMode="auto">
            <a:xfrm>
              <a:off x="1524812" y="2051050"/>
              <a:ext cx="1452563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en-US" altLang="zh-CN" sz="3730" b="1" dirty="0"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  3  9</a:t>
              </a: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  2</a:t>
              </a:r>
            </a:p>
          </p:txBody>
        </p:sp>
        <p:sp>
          <p:nvSpPr>
            <p:cNvPr id="30" name="Text Box 22"/>
            <p:cNvSpPr txBox="1">
              <a:spLocks noChangeArrowheads="1"/>
            </p:cNvSpPr>
            <p:nvPr/>
          </p:nvSpPr>
          <p:spPr bwMode="auto">
            <a:xfrm>
              <a:off x="1143348" y="2482850"/>
              <a:ext cx="2034750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×            4</a:t>
              </a:r>
            </a:p>
          </p:txBody>
        </p:sp>
        <p:sp>
          <p:nvSpPr>
            <p:cNvPr id="31" name="Line 23"/>
            <p:cNvSpPr>
              <a:spLocks noChangeShapeType="1"/>
            </p:cNvSpPr>
            <p:nvPr/>
          </p:nvSpPr>
          <p:spPr bwMode="auto">
            <a:xfrm>
              <a:off x="1125551" y="3006725"/>
              <a:ext cx="184464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32" name="Text Box 24"/>
            <p:cNvSpPr txBox="1">
              <a:spLocks noChangeArrowheads="1"/>
            </p:cNvSpPr>
            <p:nvPr/>
          </p:nvSpPr>
          <p:spPr bwMode="auto">
            <a:xfrm>
              <a:off x="2574925" y="3006725"/>
              <a:ext cx="402450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8</a:t>
              </a:r>
            </a:p>
          </p:txBody>
        </p:sp>
        <p:sp>
          <p:nvSpPr>
            <p:cNvPr id="34" name="Text Box 24"/>
            <p:cNvSpPr txBox="1">
              <a:spLocks noChangeArrowheads="1"/>
            </p:cNvSpPr>
            <p:nvPr/>
          </p:nvSpPr>
          <p:spPr bwMode="auto">
            <a:xfrm>
              <a:off x="2217699" y="3006725"/>
              <a:ext cx="380535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6</a:t>
              </a:r>
            </a:p>
          </p:txBody>
        </p:sp>
        <p:sp>
          <p:nvSpPr>
            <p:cNvPr id="35" name="Text Box 24"/>
            <p:cNvSpPr txBox="1">
              <a:spLocks noChangeArrowheads="1"/>
            </p:cNvSpPr>
            <p:nvPr/>
          </p:nvSpPr>
          <p:spPr bwMode="auto">
            <a:xfrm>
              <a:off x="1835150" y="3006725"/>
              <a:ext cx="450849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</a:p>
          </p:txBody>
        </p:sp>
        <p:sp>
          <p:nvSpPr>
            <p:cNvPr id="36" name="Text Box 24"/>
            <p:cNvSpPr txBox="1">
              <a:spLocks noChangeArrowheads="1"/>
            </p:cNvSpPr>
            <p:nvPr/>
          </p:nvSpPr>
          <p:spPr bwMode="auto">
            <a:xfrm>
              <a:off x="1492443" y="3006725"/>
              <a:ext cx="403263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</a:p>
          </p:txBody>
        </p:sp>
        <p:sp>
          <p:nvSpPr>
            <p:cNvPr id="37" name="Text Box 26"/>
            <p:cNvSpPr txBox="1">
              <a:spLocks noChangeArrowheads="1"/>
            </p:cNvSpPr>
            <p:nvPr/>
          </p:nvSpPr>
          <p:spPr bwMode="auto">
            <a:xfrm>
              <a:off x="2030839" y="2608263"/>
              <a:ext cx="360363" cy="376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665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</a:p>
          </p:txBody>
        </p:sp>
        <p:sp>
          <p:nvSpPr>
            <p:cNvPr id="2" name="Text Box 26"/>
            <p:cNvSpPr txBox="1">
              <a:spLocks noChangeArrowheads="1"/>
            </p:cNvSpPr>
            <p:nvPr/>
          </p:nvSpPr>
          <p:spPr bwMode="auto">
            <a:xfrm>
              <a:off x="1722705" y="2608739"/>
              <a:ext cx="360363" cy="376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665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584950" y="3507376"/>
            <a:ext cx="2713000" cy="1940348"/>
            <a:chOff x="971898" y="2051050"/>
            <a:chExt cx="2034750" cy="1455261"/>
          </a:xfrm>
        </p:grpSpPr>
        <p:sp>
          <p:nvSpPr>
            <p:cNvPr id="39" name="Text Box 21"/>
            <p:cNvSpPr txBox="1">
              <a:spLocks noChangeArrowheads="1"/>
            </p:cNvSpPr>
            <p:nvPr/>
          </p:nvSpPr>
          <p:spPr bwMode="auto">
            <a:xfrm>
              <a:off x="1524812" y="2051050"/>
              <a:ext cx="1452563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en-US" altLang="zh-CN" sz="3730" b="1" dirty="0"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  3  1</a:t>
              </a: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  6</a:t>
              </a:r>
            </a:p>
          </p:txBody>
        </p:sp>
        <p:sp>
          <p:nvSpPr>
            <p:cNvPr id="40" name="Text Box 22"/>
            <p:cNvSpPr txBox="1">
              <a:spLocks noChangeArrowheads="1"/>
            </p:cNvSpPr>
            <p:nvPr/>
          </p:nvSpPr>
          <p:spPr bwMode="auto">
            <a:xfrm>
              <a:off x="971898" y="2482850"/>
              <a:ext cx="2034750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×              5</a:t>
              </a:r>
            </a:p>
          </p:txBody>
        </p:sp>
        <p:sp>
          <p:nvSpPr>
            <p:cNvPr id="41" name="Line 23"/>
            <p:cNvSpPr>
              <a:spLocks noChangeShapeType="1"/>
            </p:cNvSpPr>
            <p:nvPr/>
          </p:nvSpPr>
          <p:spPr bwMode="auto">
            <a:xfrm>
              <a:off x="1068386" y="3006725"/>
              <a:ext cx="1890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42" name="Text Box 24"/>
            <p:cNvSpPr txBox="1">
              <a:spLocks noChangeArrowheads="1"/>
            </p:cNvSpPr>
            <p:nvPr/>
          </p:nvSpPr>
          <p:spPr bwMode="auto">
            <a:xfrm>
              <a:off x="2574925" y="3006725"/>
              <a:ext cx="402450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0</a:t>
              </a:r>
            </a:p>
          </p:txBody>
        </p:sp>
        <p:sp>
          <p:nvSpPr>
            <p:cNvPr id="43" name="Text Box 26"/>
            <p:cNvSpPr txBox="1">
              <a:spLocks noChangeArrowheads="1"/>
            </p:cNvSpPr>
            <p:nvPr/>
          </p:nvSpPr>
          <p:spPr bwMode="auto">
            <a:xfrm>
              <a:off x="2399665" y="2636838"/>
              <a:ext cx="360363" cy="376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665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</a:p>
          </p:txBody>
        </p:sp>
        <p:sp>
          <p:nvSpPr>
            <p:cNvPr id="44" name="Text Box 24"/>
            <p:cNvSpPr txBox="1">
              <a:spLocks noChangeArrowheads="1"/>
            </p:cNvSpPr>
            <p:nvPr/>
          </p:nvSpPr>
          <p:spPr bwMode="auto">
            <a:xfrm>
              <a:off x="2217699" y="3006725"/>
              <a:ext cx="380535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8</a:t>
              </a:r>
            </a:p>
          </p:txBody>
        </p:sp>
        <p:sp>
          <p:nvSpPr>
            <p:cNvPr id="45" name="Text Box 24"/>
            <p:cNvSpPr txBox="1">
              <a:spLocks noChangeArrowheads="1"/>
            </p:cNvSpPr>
            <p:nvPr/>
          </p:nvSpPr>
          <p:spPr bwMode="auto">
            <a:xfrm>
              <a:off x="1835150" y="3006725"/>
              <a:ext cx="450849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</a:p>
          </p:txBody>
        </p:sp>
        <p:sp>
          <p:nvSpPr>
            <p:cNvPr id="46" name="Text Box 24"/>
            <p:cNvSpPr txBox="1">
              <a:spLocks noChangeArrowheads="1"/>
            </p:cNvSpPr>
            <p:nvPr/>
          </p:nvSpPr>
          <p:spPr bwMode="auto">
            <a:xfrm>
              <a:off x="1492443" y="3006725"/>
              <a:ext cx="403263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</a:p>
          </p:txBody>
        </p:sp>
        <p:sp>
          <p:nvSpPr>
            <p:cNvPr id="3" name="Text Box 26"/>
            <p:cNvSpPr txBox="1">
              <a:spLocks noChangeArrowheads="1"/>
            </p:cNvSpPr>
            <p:nvPr/>
          </p:nvSpPr>
          <p:spPr bwMode="auto">
            <a:xfrm>
              <a:off x="1696720" y="2637314"/>
              <a:ext cx="360363" cy="376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665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</a:p>
          </p:txBody>
        </p:sp>
        <p:sp>
          <p:nvSpPr>
            <p:cNvPr id="5" name="Text Box 24"/>
            <p:cNvSpPr txBox="1">
              <a:spLocks noChangeArrowheads="1"/>
            </p:cNvSpPr>
            <p:nvPr/>
          </p:nvSpPr>
          <p:spPr bwMode="auto">
            <a:xfrm>
              <a:off x="1123827" y="3006725"/>
              <a:ext cx="403263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</a:p>
          </p:txBody>
        </p:sp>
      </p:grpSp>
      <p:sp>
        <p:nvSpPr>
          <p:cNvPr id="4" name="矩形 5">
            <a:extLst>
              <a:ext uri="{FF2B5EF4-FFF2-40B4-BE49-F238E27FC236}">
                <a16:creationId xmlns:a16="http://schemas.microsoft.com/office/drawing/2014/main" id="{497C801D-A66D-D42D-A6D2-507BD270E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6830" y="1302487"/>
            <a:ext cx="381239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P56 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练习十一 第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1788739" y="1827723"/>
            <a:ext cx="2017184" cy="784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3465" b="1">
                <a:ea typeface="黑体" panose="02010609060101010101" pitchFamily="49" charset="-122"/>
              </a:rPr>
              <a:t>1207×8</a:t>
            </a:r>
            <a:endParaRPr lang="zh-CN" altLang="en-US" sz="3465" b="1">
              <a:ea typeface="黑体" panose="02010609060101010101" pitchFamily="49" charset="-122"/>
            </a:endParaRPr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6690939" y="1827723"/>
            <a:ext cx="2017184" cy="784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3465" b="1">
                <a:ea typeface="黑体" panose="02010609060101010101" pitchFamily="49" charset="-122"/>
              </a:rPr>
              <a:t>2900×3</a:t>
            </a:r>
            <a:endParaRPr lang="zh-CN" altLang="en-US" sz="3465" b="1">
              <a:ea typeface="黑体" panose="02010609060101010101" pitchFamily="49" charset="-122"/>
            </a:endParaRPr>
          </a:p>
        </p:txBody>
      </p:sp>
      <p:sp>
        <p:nvSpPr>
          <p:cNvPr id="4" name="文本框 13"/>
          <p:cNvSpPr txBox="1">
            <a:spLocks noChangeArrowheads="1"/>
          </p:cNvSpPr>
          <p:nvPr/>
        </p:nvSpPr>
        <p:spPr bwMode="auto">
          <a:xfrm>
            <a:off x="3427039" y="1931439"/>
            <a:ext cx="1435100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465" b="1">
                <a:solidFill>
                  <a:srgbClr val="FF0000"/>
                </a:solidFill>
              </a:rPr>
              <a:t>= 9656</a:t>
            </a:r>
          </a:p>
        </p:txBody>
      </p:sp>
      <p:sp>
        <p:nvSpPr>
          <p:cNvPr id="5" name="文本框 13"/>
          <p:cNvSpPr txBox="1">
            <a:spLocks noChangeArrowheads="1"/>
          </p:cNvSpPr>
          <p:nvPr/>
        </p:nvSpPr>
        <p:spPr bwMode="auto">
          <a:xfrm>
            <a:off x="8373745" y="1931370"/>
            <a:ext cx="2016125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465" b="1">
                <a:solidFill>
                  <a:srgbClr val="FF0000"/>
                </a:solidFill>
              </a:rPr>
              <a:t>= 8700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973733" y="2899117"/>
            <a:ext cx="2736730" cy="1940348"/>
            <a:chOff x="1125551" y="2051050"/>
            <a:chExt cx="2052547" cy="1455261"/>
          </a:xfrm>
        </p:grpSpPr>
        <p:sp>
          <p:nvSpPr>
            <p:cNvPr id="7" name="Text Box 21"/>
            <p:cNvSpPr txBox="1">
              <a:spLocks noChangeArrowheads="1"/>
            </p:cNvSpPr>
            <p:nvPr/>
          </p:nvSpPr>
          <p:spPr bwMode="auto">
            <a:xfrm>
              <a:off x="1524812" y="2051050"/>
              <a:ext cx="1452563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en-US" altLang="zh-CN" sz="3730" b="1" dirty="0"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  2  0</a:t>
              </a: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  7</a:t>
              </a:r>
            </a:p>
          </p:txBody>
        </p:sp>
        <p:sp>
          <p:nvSpPr>
            <p:cNvPr id="8" name="Text Box 22"/>
            <p:cNvSpPr txBox="1">
              <a:spLocks noChangeArrowheads="1"/>
            </p:cNvSpPr>
            <p:nvPr/>
          </p:nvSpPr>
          <p:spPr bwMode="auto">
            <a:xfrm>
              <a:off x="1143348" y="2482850"/>
              <a:ext cx="2034750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×            8</a:t>
              </a:r>
            </a:p>
          </p:txBody>
        </p:sp>
        <p:sp>
          <p:nvSpPr>
            <p:cNvPr id="9" name="Line 23"/>
            <p:cNvSpPr>
              <a:spLocks noChangeShapeType="1"/>
            </p:cNvSpPr>
            <p:nvPr/>
          </p:nvSpPr>
          <p:spPr bwMode="auto">
            <a:xfrm>
              <a:off x="1125551" y="3006725"/>
              <a:ext cx="184464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10" name="Text Box 24"/>
            <p:cNvSpPr txBox="1">
              <a:spLocks noChangeArrowheads="1"/>
            </p:cNvSpPr>
            <p:nvPr/>
          </p:nvSpPr>
          <p:spPr bwMode="auto">
            <a:xfrm>
              <a:off x="2574925" y="3006725"/>
              <a:ext cx="402450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6</a:t>
              </a:r>
            </a:p>
          </p:txBody>
        </p:sp>
        <p:sp>
          <p:nvSpPr>
            <p:cNvPr id="11" name="Text Box 24"/>
            <p:cNvSpPr txBox="1">
              <a:spLocks noChangeArrowheads="1"/>
            </p:cNvSpPr>
            <p:nvPr/>
          </p:nvSpPr>
          <p:spPr bwMode="auto">
            <a:xfrm>
              <a:off x="2217699" y="3006725"/>
              <a:ext cx="380535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</a:p>
          </p:txBody>
        </p:sp>
        <p:sp>
          <p:nvSpPr>
            <p:cNvPr id="12" name="Text Box 24"/>
            <p:cNvSpPr txBox="1">
              <a:spLocks noChangeArrowheads="1"/>
            </p:cNvSpPr>
            <p:nvPr/>
          </p:nvSpPr>
          <p:spPr bwMode="auto">
            <a:xfrm>
              <a:off x="1835150" y="3006725"/>
              <a:ext cx="450849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6</a:t>
              </a:r>
            </a:p>
          </p:txBody>
        </p:sp>
        <p:sp>
          <p:nvSpPr>
            <p:cNvPr id="13" name="Text Box 24"/>
            <p:cNvSpPr txBox="1">
              <a:spLocks noChangeArrowheads="1"/>
            </p:cNvSpPr>
            <p:nvPr/>
          </p:nvSpPr>
          <p:spPr bwMode="auto">
            <a:xfrm>
              <a:off x="1492443" y="3006725"/>
              <a:ext cx="403263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9</a:t>
              </a:r>
            </a:p>
          </p:txBody>
        </p:sp>
        <p:sp>
          <p:nvSpPr>
            <p:cNvPr id="14" name="Text Box 26"/>
            <p:cNvSpPr txBox="1">
              <a:spLocks noChangeArrowheads="1"/>
            </p:cNvSpPr>
            <p:nvPr/>
          </p:nvSpPr>
          <p:spPr bwMode="auto">
            <a:xfrm>
              <a:off x="2411839" y="2608263"/>
              <a:ext cx="360363" cy="376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665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</a:p>
          </p:txBody>
        </p:sp>
        <p:sp>
          <p:nvSpPr>
            <p:cNvPr id="15" name="Text Box 26"/>
            <p:cNvSpPr txBox="1">
              <a:spLocks noChangeArrowheads="1"/>
            </p:cNvSpPr>
            <p:nvPr/>
          </p:nvSpPr>
          <p:spPr bwMode="auto">
            <a:xfrm>
              <a:off x="1722705" y="2608739"/>
              <a:ext cx="360363" cy="376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665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582793" y="2913986"/>
            <a:ext cx="2714625" cy="1940348"/>
            <a:chOff x="970280" y="2051050"/>
            <a:chExt cx="2035969" cy="1455261"/>
          </a:xfrm>
        </p:grpSpPr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1524812" y="2051050"/>
              <a:ext cx="1452563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en-US" altLang="zh-CN" sz="3730" b="1" dirty="0"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  9  0</a:t>
              </a: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  0</a:t>
              </a:r>
            </a:p>
          </p:txBody>
        </p:sp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970280" y="2483009"/>
              <a:ext cx="2035969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×      3</a:t>
              </a:r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068386" y="3006725"/>
              <a:ext cx="1890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0"/>
            </a:p>
          </p:txBody>
        </p:sp>
        <p:sp>
          <p:nvSpPr>
            <p:cNvPr id="33" name="Text Box 24"/>
            <p:cNvSpPr txBox="1">
              <a:spLocks noChangeArrowheads="1"/>
            </p:cNvSpPr>
            <p:nvPr/>
          </p:nvSpPr>
          <p:spPr bwMode="auto">
            <a:xfrm>
              <a:off x="2574925" y="3006725"/>
              <a:ext cx="402450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0</a:t>
              </a:r>
            </a:p>
          </p:txBody>
        </p:sp>
        <p:sp>
          <p:nvSpPr>
            <p:cNvPr id="53" name="Text Box 24"/>
            <p:cNvSpPr txBox="1">
              <a:spLocks noChangeArrowheads="1"/>
            </p:cNvSpPr>
            <p:nvPr/>
          </p:nvSpPr>
          <p:spPr bwMode="auto">
            <a:xfrm>
              <a:off x="2217699" y="3006725"/>
              <a:ext cx="380535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0</a:t>
              </a:r>
            </a:p>
          </p:txBody>
        </p:sp>
        <p:sp>
          <p:nvSpPr>
            <p:cNvPr id="68" name="Text Box 24"/>
            <p:cNvSpPr txBox="1">
              <a:spLocks noChangeArrowheads="1"/>
            </p:cNvSpPr>
            <p:nvPr/>
          </p:nvSpPr>
          <p:spPr bwMode="auto">
            <a:xfrm>
              <a:off x="1835150" y="3006725"/>
              <a:ext cx="450849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7</a:t>
              </a:r>
            </a:p>
          </p:txBody>
        </p:sp>
        <p:sp>
          <p:nvSpPr>
            <p:cNvPr id="69" name="Text Box 24"/>
            <p:cNvSpPr txBox="1">
              <a:spLocks noChangeArrowheads="1"/>
            </p:cNvSpPr>
            <p:nvPr/>
          </p:nvSpPr>
          <p:spPr bwMode="auto">
            <a:xfrm>
              <a:off x="1492443" y="3006725"/>
              <a:ext cx="403263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8</a:t>
              </a:r>
            </a:p>
          </p:txBody>
        </p:sp>
        <p:sp>
          <p:nvSpPr>
            <p:cNvPr id="70" name="Text Box 26"/>
            <p:cNvSpPr txBox="1">
              <a:spLocks noChangeArrowheads="1"/>
            </p:cNvSpPr>
            <p:nvPr/>
          </p:nvSpPr>
          <p:spPr bwMode="auto">
            <a:xfrm>
              <a:off x="1696720" y="2637314"/>
              <a:ext cx="360363" cy="376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665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3" name="流程图: 终止 2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612</Words>
  <Application>Microsoft Office PowerPoint</Application>
  <PresentationFormat>宽屏</PresentationFormat>
  <Paragraphs>133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inpin heiti</vt:lpstr>
      <vt:lpstr>等线</vt:lpstr>
      <vt:lpstr>等线 Light</vt:lpstr>
      <vt:lpstr>黑体</vt:lpstr>
      <vt:lpstr>华文琥珀</vt:lpstr>
      <vt:lpstr>楷体</vt:lpstr>
      <vt:lpstr>Arial</vt:lpstr>
      <vt:lpstr>Times New Roman</vt:lpstr>
      <vt:lpstr>自定义设计方案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456</cp:revision>
  <dcterms:created xsi:type="dcterms:W3CDTF">2015-08-27T07:30:00Z</dcterms:created>
  <dcterms:modified xsi:type="dcterms:W3CDTF">2025-07-20T02:50:05Z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6801DF782D414570BDB6D860618F037E</vt:lpwstr>
  </property>
</Properties>
</file>