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2"/>
  </p:sldMasterIdLst>
  <p:notesMasterIdLst>
    <p:notesMasterId r:id="rId19"/>
  </p:notesMasterIdLst>
  <p:sldIdLst>
    <p:sldId id="263" r:id="rId3"/>
    <p:sldId id="280" r:id="rId4"/>
    <p:sldId id="383" r:id="rId5"/>
    <p:sldId id="384" r:id="rId6"/>
    <p:sldId id="388" r:id="rId7"/>
    <p:sldId id="350" r:id="rId8"/>
    <p:sldId id="334" r:id="rId9"/>
    <p:sldId id="369" r:id="rId10"/>
    <p:sldId id="371" r:id="rId11"/>
    <p:sldId id="374" r:id="rId12"/>
    <p:sldId id="389" r:id="rId13"/>
    <p:sldId id="390" r:id="rId14"/>
    <p:sldId id="391" r:id="rId15"/>
    <p:sldId id="385" r:id="rId16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2">
          <p15:clr>
            <a:srgbClr val="A4A3A4"/>
          </p15:clr>
        </p15:guide>
        <p15:guide id="2" orient="horz" pos="933">
          <p15:clr>
            <a:srgbClr val="A4A3A4"/>
          </p15:clr>
        </p15:guide>
        <p15:guide id="3" orient="horz" pos="3929">
          <p15:clr>
            <a:srgbClr val="A4A3A4"/>
          </p15:clr>
        </p15:guide>
        <p15:guide id="4" pos="193">
          <p15:clr>
            <a:srgbClr val="A4A3A4"/>
          </p15:clr>
        </p15:guide>
        <p15:guide id="5" pos="463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D9D9"/>
    <a:srgbClr val="E8E3F5"/>
    <a:srgbClr val="AA96DA"/>
    <a:srgbClr val="FDF1E9"/>
    <a:srgbClr val="508889"/>
    <a:srgbClr val="0000FF"/>
    <a:srgbClr val="3FC1C9"/>
    <a:srgbClr val="FC5185"/>
    <a:srgbClr val="005ADE"/>
    <a:srgbClr val="FDFC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63" autoAdjust="0"/>
    <p:restoredTop sz="95238" autoAdjust="0"/>
  </p:normalViewPr>
  <p:slideViewPr>
    <p:cSldViewPr>
      <p:cViewPr varScale="1">
        <p:scale>
          <a:sx n="70" d="100"/>
          <a:sy n="70" d="100"/>
        </p:scale>
        <p:origin x="66" y="822"/>
      </p:cViewPr>
      <p:guideLst>
        <p:guide orient="horz" pos="2102"/>
        <p:guide orient="horz" pos="933"/>
        <p:guide orient="horz" pos="3929"/>
        <p:guide pos="193"/>
        <p:guide pos="463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DE3FE3AB-D366-49DF-8BC7-63D1E6F8F2B5}" type="datetimeFigureOut">
              <a:rPr lang="zh-CN" altLang="en-US"/>
              <a:t>2025/8/11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DA345A0E-58E2-4F64-AABC-F4BB5DA497CF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458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F8FCF507-8461-4B04-A3C2-44427B567348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800" y="1172633"/>
            <a:ext cx="8494184" cy="4512733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917" y="1710267"/>
            <a:ext cx="5270500" cy="527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任意多边形: 形状 4"/>
          <p:cNvSpPr/>
          <p:nvPr userDrawn="1"/>
        </p:nvSpPr>
        <p:spPr>
          <a:xfrm>
            <a:off x="9976624" y="4802459"/>
            <a:ext cx="1174596" cy="698809"/>
          </a:xfrm>
          <a:custGeom>
            <a:avLst/>
            <a:gdLst>
              <a:gd name="connsiteX0" fmla="*/ 55756 w 880947"/>
              <a:gd name="connsiteY0" fmla="*/ 524107 h 524107"/>
              <a:gd name="connsiteX1" fmla="*/ 880947 w 880947"/>
              <a:gd name="connsiteY1" fmla="*/ 267629 h 524107"/>
              <a:gd name="connsiteX2" fmla="*/ 780586 w 880947"/>
              <a:gd name="connsiteY2" fmla="*/ 0 h 524107"/>
              <a:gd name="connsiteX3" fmla="*/ 0 w 880947"/>
              <a:gd name="connsiteY3" fmla="*/ 223024 h 524107"/>
              <a:gd name="connsiteX4" fmla="*/ 55756 w 880947"/>
              <a:gd name="connsiteY4" fmla="*/ 524107 h 524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0947" h="524107">
                <a:moveTo>
                  <a:pt x="55756" y="524107"/>
                </a:moveTo>
                <a:lnTo>
                  <a:pt x="880947" y="267629"/>
                </a:lnTo>
                <a:lnTo>
                  <a:pt x="780586" y="0"/>
                </a:lnTo>
                <a:lnTo>
                  <a:pt x="0" y="223024"/>
                </a:lnTo>
                <a:lnTo>
                  <a:pt x="55756" y="524107"/>
                </a:lnTo>
                <a:close/>
              </a:path>
            </a:pathLst>
          </a:custGeom>
          <a:solidFill>
            <a:srgbClr val="D8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92519" y="309033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43C721-D363-4447-8994-F0EA5560CF70}" type="datetimeFigureOut">
              <a:rPr lang="zh-CN" altLang="en-US"/>
              <a:t>2025/8/11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4734E-1E16-4C83-ABCE-64916A79C4F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-12700" y="-69427"/>
            <a:ext cx="12217400" cy="69977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 cstate="print">
            <a:alphaModFix amt="9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5" t="21891" r="20282" b="26965"/>
          <a:stretch>
            <a:fillRect/>
          </a:stretch>
        </p:blipFill>
        <p:spPr>
          <a:xfrm rot="5400000">
            <a:off x="5306695" y="-380365"/>
            <a:ext cx="5646420" cy="7711440"/>
          </a:xfrm>
          <a:prstGeom prst="rect">
            <a:avLst/>
          </a:prstGeom>
        </p:spPr>
      </p:pic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-18627" y="-72813"/>
            <a:ext cx="12229253" cy="7004473"/>
          </a:xfrm>
          <a:prstGeom prst="rect">
            <a:avLst/>
          </a:prstGeom>
        </p:spPr>
      </p:pic>
      <p:grpSp>
        <p:nvGrpSpPr>
          <p:cNvPr id="28" name="组合 5"/>
          <p:cNvGrpSpPr/>
          <p:nvPr userDrawn="1"/>
        </p:nvGrpSpPr>
        <p:grpSpPr bwMode="auto">
          <a:xfrm>
            <a:off x="97155" y="147955"/>
            <a:ext cx="12111355" cy="6497320"/>
            <a:chOff x="314790" y="249767"/>
            <a:chExt cx="8514419" cy="4643965"/>
          </a:xfrm>
        </p:grpSpPr>
        <p:sp>
          <p:nvSpPr>
            <p:cNvPr id="29" name="任意多边形: 形状 6"/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"/>
            </a:p>
          </p:txBody>
        </p:sp>
        <p:sp>
          <p:nvSpPr>
            <p:cNvPr id="30" name="任意多边形: 形状 5"/>
            <p:cNvSpPr/>
            <p:nvPr/>
          </p:nvSpPr>
          <p:spPr>
            <a:xfrm>
              <a:off x="431487" y="330386"/>
              <a:ext cx="8281024" cy="4482728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rgbClr val="FFFFFF">
                <a:alpha val="9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"/>
            </a:p>
          </p:txBody>
        </p:sp>
      </p:grp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-39793" y="-85513"/>
            <a:ext cx="12271587" cy="7029027"/>
          </a:xfrm>
          <a:prstGeom prst="rect">
            <a:avLst/>
          </a:prstGeom>
        </p:spPr>
      </p:pic>
      <p:grpSp>
        <p:nvGrpSpPr>
          <p:cNvPr id="3" name="组合 7"/>
          <p:cNvGrpSpPr/>
          <p:nvPr userDrawn="1"/>
        </p:nvGrpSpPr>
        <p:grpSpPr bwMode="auto">
          <a:xfrm>
            <a:off x="0" y="25400"/>
            <a:ext cx="12048067" cy="6832600"/>
            <a:chOff x="413419" y="409611"/>
            <a:chExt cx="11365163" cy="603877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3419" y="409611"/>
              <a:ext cx="11365163" cy="6038778"/>
            </a:xfrm>
            <a:prstGeom prst="rect">
              <a:avLst/>
            </a:prstGeom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" name="矩形 4"/>
            <p:cNvSpPr/>
            <p:nvPr/>
          </p:nvSpPr>
          <p:spPr>
            <a:xfrm>
              <a:off x="1545543" y="866074"/>
              <a:ext cx="9779791" cy="50977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0"/>
            </a:p>
          </p:txBody>
        </p:sp>
      </p:grpSp>
      <p:pic>
        <p:nvPicPr>
          <p:cNvPr id="6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04465" y="644313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-36407" y="-82973"/>
            <a:ext cx="12264813" cy="7024793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334433" y="357717"/>
            <a:ext cx="11523133" cy="61425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92519" y="309033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/>
          <a:stretch>
            <a:fillRect/>
          </a:stretch>
        </p:blipFill>
        <p:spPr bwMode="auto">
          <a:xfrm>
            <a:off x="0" y="0"/>
            <a:ext cx="12259311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3"/>
          <a:srcRect l="5487"/>
          <a:stretch>
            <a:fillRect/>
          </a:stretch>
        </p:blipFill>
        <p:spPr bwMode="auto">
          <a:xfrm>
            <a:off x="0" y="3546475"/>
            <a:ext cx="3130551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未命名项目"/>
          <p:cNvPicPr>
            <a:picLocks noChangeAspect="1"/>
          </p:cNvPicPr>
          <p:nvPr userDrawn="1"/>
        </p:nvPicPr>
        <p:blipFill>
          <a:blip r:embed="rId2"/>
          <a:srcRect l="2447" r="14564" b="17212"/>
          <a:stretch>
            <a:fillRect/>
          </a:stretch>
        </p:blipFill>
        <p:spPr>
          <a:xfrm>
            <a:off x="-29845" y="-8572"/>
            <a:ext cx="12251691" cy="6875145"/>
          </a:xfrm>
          <a:prstGeom prst="rect">
            <a:avLst/>
          </a:prstGeom>
        </p:spPr>
      </p:pic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4"/>
          <a:srcRect l="5487"/>
          <a:stretch>
            <a:fillRect/>
          </a:stretch>
        </p:blipFill>
        <p:spPr bwMode="auto">
          <a:xfrm>
            <a:off x="0" y="3546475"/>
            <a:ext cx="3130551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17"/>
            <a:ext cx="12183111" cy="685292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-635"/>
            <a:ext cx="12183111" cy="685355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5" t="24568" r="14424" b="6852"/>
          <a:stretch>
            <a:fillRect/>
          </a:stretch>
        </p:blipFill>
        <p:spPr>
          <a:xfrm>
            <a:off x="-24765" y="-27305"/>
            <a:ext cx="12235180" cy="15368905"/>
          </a:xfrm>
          <a:prstGeom prst="rect">
            <a:avLst/>
          </a:prstGeom>
        </p:spPr>
      </p:pic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962963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1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6184"/>
            <a:ext cx="10515600" cy="1325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6684"/>
            <a:ext cx="10515600" cy="434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843C721-D363-4447-8994-F0EA5560CF70}" type="datetimeFigureOut">
              <a:rPr lang="zh-CN" altLang="en-US"/>
              <a:t>2025/8/11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600">
                <a:solidFill>
                  <a:srgbClr val="898989"/>
                </a:solidFill>
              </a:defRPr>
            </a:lvl1pPr>
          </a:lstStyle>
          <a:p>
            <a:fld id="{6854734E-1E16-4C83-ABCE-64916A79C4F0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rtl="0" eaLnBrk="0" fontAlgn="base" hangingPunct="0">
        <a:lnSpc>
          <a:spcPct val="90000"/>
        </a:lnSpc>
        <a:spcBef>
          <a:spcPct val="267000"/>
        </a:spcBef>
        <a:spcAft>
          <a:spcPct val="0"/>
        </a:spcAft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</p:sldLayoutIdLst>
  <p:transition spd="slow"/>
  <p:txStyles>
    <p:titleStyle>
      <a:lvl1pPr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defTabSz="91440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896" y="1508760"/>
            <a:ext cx="2544235" cy="675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矩形 2"/>
          <p:cNvSpPr>
            <a:spLocks noChangeArrowheads="1"/>
          </p:cNvSpPr>
          <p:nvPr/>
        </p:nvSpPr>
        <p:spPr bwMode="auto">
          <a:xfrm>
            <a:off x="5999904" y="2756747"/>
            <a:ext cx="4032249" cy="1566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7200" b="1">
                <a:latin typeface="楷体" panose="02010609060101010101" pitchFamily="49" charset="-122"/>
              </a:rPr>
              <a:t>练习八</a:t>
            </a:r>
            <a:endParaRPr lang="zh-CN" altLang="en-US" sz="7200" b="1" dirty="0">
              <a:latin typeface="楷体" panose="02010609060101010101" pitchFamily="49" charset="-122"/>
            </a:endParaRP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5"/>
          <p:cNvSpPr>
            <a:spLocks noChangeArrowheads="1"/>
          </p:cNvSpPr>
          <p:nvPr/>
        </p:nvSpPr>
        <p:spPr bwMode="auto">
          <a:xfrm>
            <a:off x="2571538" y="1221740"/>
            <a:ext cx="355473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P41 </a:t>
            </a:r>
            <a:r>
              <a:rPr lang="zh-CN" altLang="en-US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练习八 第</a:t>
            </a:r>
            <a:r>
              <a:rPr lang="en-US" altLang="zh-CN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</a:p>
        </p:txBody>
      </p:sp>
      <p:sp>
        <p:nvSpPr>
          <p:cNvPr id="25603" name="Rectangle 25"/>
          <p:cNvSpPr>
            <a:spLocks noChangeArrowheads="1"/>
          </p:cNvSpPr>
          <p:nvPr/>
        </p:nvSpPr>
        <p:spPr bwMode="auto">
          <a:xfrm>
            <a:off x="505186" y="1156547"/>
            <a:ext cx="202311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1.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口算。</a:t>
            </a:r>
          </a:p>
        </p:txBody>
      </p:sp>
      <p:sp>
        <p:nvSpPr>
          <p:cNvPr id="25604" name="Rectangle 25"/>
          <p:cNvSpPr>
            <a:spLocks noChangeArrowheads="1"/>
          </p:cNvSpPr>
          <p:nvPr/>
        </p:nvSpPr>
        <p:spPr bwMode="auto">
          <a:xfrm>
            <a:off x="493818" y="1974427"/>
            <a:ext cx="173736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 × 2 =</a:t>
            </a:r>
          </a:p>
        </p:txBody>
      </p:sp>
      <p:sp>
        <p:nvSpPr>
          <p:cNvPr id="25605" name="Rectangle 25"/>
          <p:cNvSpPr>
            <a:spLocks noChangeArrowheads="1"/>
          </p:cNvSpPr>
          <p:nvPr/>
        </p:nvSpPr>
        <p:spPr bwMode="auto">
          <a:xfrm>
            <a:off x="3437890" y="1974427"/>
            <a:ext cx="173736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 × 2 =</a:t>
            </a:r>
          </a:p>
        </p:txBody>
      </p:sp>
      <p:sp>
        <p:nvSpPr>
          <p:cNvPr id="25606" name="Rectangle 25"/>
          <p:cNvSpPr>
            <a:spLocks noChangeArrowheads="1"/>
          </p:cNvSpPr>
          <p:nvPr/>
        </p:nvSpPr>
        <p:spPr bwMode="auto">
          <a:xfrm>
            <a:off x="6296217" y="1927859"/>
            <a:ext cx="173736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 × 2 =</a:t>
            </a:r>
          </a:p>
        </p:txBody>
      </p:sp>
      <p:sp>
        <p:nvSpPr>
          <p:cNvPr id="25607" name="Rectangle 25"/>
          <p:cNvSpPr>
            <a:spLocks noChangeArrowheads="1"/>
          </p:cNvSpPr>
          <p:nvPr/>
        </p:nvSpPr>
        <p:spPr bwMode="auto">
          <a:xfrm>
            <a:off x="3437890" y="4719804"/>
            <a:ext cx="194056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800 × 9 =</a:t>
            </a:r>
          </a:p>
        </p:txBody>
      </p:sp>
      <p:sp>
        <p:nvSpPr>
          <p:cNvPr id="25608" name="Rectangle 25"/>
          <p:cNvSpPr>
            <a:spLocks noChangeArrowheads="1"/>
          </p:cNvSpPr>
          <p:nvPr/>
        </p:nvSpPr>
        <p:spPr bwMode="auto">
          <a:xfrm>
            <a:off x="493818" y="2921323"/>
            <a:ext cx="175400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 × 2 =</a:t>
            </a:r>
          </a:p>
        </p:txBody>
      </p:sp>
      <p:sp>
        <p:nvSpPr>
          <p:cNvPr id="25609" name="Rectangle 25"/>
          <p:cNvSpPr>
            <a:spLocks noChangeArrowheads="1"/>
          </p:cNvSpPr>
          <p:nvPr/>
        </p:nvSpPr>
        <p:spPr bwMode="auto">
          <a:xfrm>
            <a:off x="3437890" y="2884157"/>
            <a:ext cx="173736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 × 3 =</a:t>
            </a:r>
          </a:p>
        </p:txBody>
      </p:sp>
      <p:sp>
        <p:nvSpPr>
          <p:cNvPr id="25610" name="Rectangle 25"/>
          <p:cNvSpPr>
            <a:spLocks noChangeArrowheads="1"/>
          </p:cNvSpPr>
          <p:nvPr/>
        </p:nvSpPr>
        <p:spPr bwMode="auto">
          <a:xfrm>
            <a:off x="6296217" y="2789343"/>
            <a:ext cx="173736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42 × 2 =</a:t>
            </a:r>
          </a:p>
        </p:txBody>
      </p:sp>
      <p:sp>
        <p:nvSpPr>
          <p:cNvPr id="25611" name="Rectangle 25"/>
          <p:cNvSpPr>
            <a:spLocks noChangeArrowheads="1"/>
          </p:cNvSpPr>
          <p:nvPr/>
        </p:nvSpPr>
        <p:spPr bwMode="auto">
          <a:xfrm>
            <a:off x="493818" y="3828500"/>
            <a:ext cx="173736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 × 7 =</a:t>
            </a:r>
          </a:p>
        </p:txBody>
      </p:sp>
      <p:sp>
        <p:nvSpPr>
          <p:cNvPr id="25612" name="Rectangle 25"/>
          <p:cNvSpPr>
            <a:spLocks noChangeArrowheads="1"/>
          </p:cNvSpPr>
          <p:nvPr/>
        </p:nvSpPr>
        <p:spPr bwMode="auto">
          <a:xfrm>
            <a:off x="3437890" y="3817171"/>
            <a:ext cx="173736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 × 6 =</a:t>
            </a:r>
          </a:p>
        </p:txBody>
      </p:sp>
      <p:sp>
        <p:nvSpPr>
          <p:cNvPr id="25613" name="Rectangle 25"/>
          <p:cNvSpPr>
            <a:spLocks noChangeArrowheads="1"/>
          </p:cNvSpPr>
          <p:nvPr/>
        </p:nvSpPr>
        <p:spPr bwMode="auto">
          <a:xfrm>
            <a:off x="493818" y="4782679"/>
            <a:ext cx="194056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600 × 8 =</a:t>
            </a: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2235624" y="1959611"/>
            <a:ext cx="5892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26</a:t>
            </a: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8092018" y="1913040"/>
            <a:ext cx="5892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68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2235624" y="2885031"/>
            <a:ext cx="5950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24</a:t>
            </a: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8092018" y="2789341"/>
            <a:ext cx="5892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84</a:t>
            </a: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5158106" y="3798121"/>
            <a:ext cx="7924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240</a:t>
            </a: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5158106" y="1927860"/>
            <a:ext cx="5892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66</a:t>
            </a: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5301616" y="4707851"/>
            <a:ext cx="9956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7200</a:t>
            </a:r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5158106" y="2905324"/>
            <a:ext cx="5892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66</a:t>
            </a: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2235624" y="3841979"/>
            <a:ext cx="7924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210</a:t>
            </a:r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2426124" y="4773723"/>
            <a:ext cx="9956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4800</a:t>
            </a:r>
          </a:p>
        </p:txBody>
      </p:sp>
      <p:sp>
        <p:nvSpPr>
          <p:cNvPr id="29" name="Rectangle 25"/>
          <p:cNvSpPr>
            <a:spLocks noChangeArrowheads="1"/>
          </p:cNvSpPr>
          <p:nvPr/>
        </p:nvSpPr>
        <p:spPr bwMode="auto">
          <a:xfrm>
            <a:off x="6296217" y="3691045"/>
            <a:ext cx="173736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 × 7 =</a:t>
            </a:r>
          </a:p>
        </p:txBody>
      </p:sp>
      <p:sp>
        <p:nvSpPr>
          <p:cNvPr id="30" name="矩形 29"/>
          <p:cNvSpPr>
            <a:spLocks noChangeArrowheads="1"/>
          </p:cNvSpPr>
          <p:nvPr/>
        </p:nvSpPr>
        <p:spPr bwMode="auto">
          <a:xfrm>
            <a:off x="8092018" y="3677100"/>
            <a:ext cx="7924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630</a:t>
            </a:r>
          </a:p>
        </p:txBody>
      </p:sp>
      <p:sp>
        <p:nvSpPr>
          <p:cNvPr id="33" name="Rectangle 25"/>
          <p:cNvSpPr>
            <a:spLocks noChangeArrowheads="1"/>
          </p:cNvSpPr>
          <p:nvPr/>
        </p:nvSpPr>
        <p:spPr bwMode="auto">
          <a:xfrm>
            <a:off x="6296217" y="4727273"/>
            <a:ext cx="194056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700 × 6 =</a:t>
            </a:r>
          </a:p>
        </p:txBody>
      </p: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8092018" y="4721920"/>
            <a:ext cx="9956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4200</a:t>
            </a:r>
          </a:p>
        </p:txBody>
      </p:sp>
      <p:sp>
        <p:nvSpPr>
          <p:cNvPr id="2" name="Rectangle 25"/>
          <p:cNvSpPr>
            <a:spLocks noChangeArrowheads="1"/>
          </p:cNvSpPr>
          <p:nvPr/>
        </p:nvSpPr>
        <p:spPr bwMode="auto">
          <a:xfrm>
            <a:off x="9053387" y="1925319"/>
            <a:ext cx="173736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 × 2 =</a:t>
            </a:r>
          </a:p>
        </p:txBody>
      </p:sp>
      <p:sp>
        <p:nvSpPr>
          <p:cNvPr id="3" name="Rectangle 25"/>
          <p:cNvSpPr>
            <a:spLocks noChangeArrowheads="1"/>
          </p:cNvSpPr>
          <p:nvPr/>
        </p:nvSpPr>
        <p:spPr bwMode="auto">
          <a:xfrm>
            <a:off x="9053387" y="2786803"/>
            <a:ext cx="173736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 × 3 =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0849188" y="1910500"/>
            <a:ext cx="5892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42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0849188" y="2786801"/>
            <a:ext cx="5892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69</a:t>
            </a:r>
          </a:p>
        </p:txBody>
      </p:sp>
      <p:sp>
        <p:nvSpPr>
          <p:cNvPr id="6" name="Rectangle 25"/>
          <p:cNvSpPr>
            <a:spLocks noChangeArrowheads="1"/>
          </p:cNvSpPr>
          <p:nvPr/>
        </p:nvSpPr>
        <p:spPr bwMode="auto">
          <a:xfrm>
            <a:off x="9053387" y="3688505"/>
            <a:ext cx="173736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 × 5 =</a:t>
            </a: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0849188" y="3674560"/>
            <a:ext cx="7924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250</a:t>
            </a:r>
          </a:p>
        </p:txBody>
      </p:sp>
      <p:sp>
        <p:nvSpPr>
          <p:cNvPr id="8" name="Rectangle 25"/>
          <p:cNvSpPr>
            <a:spLocks noChangeArrowheads="1"/>
          </p:cNvSpPr>
          <p:nvPr/>
        </p:nvSpPr>
        <p:spPr bwMode="auto">
          <a:xfrm>
            <a:off x="9053387" y="4724733"/>
            <a:ext cx="194056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400 × 4 =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0849188" y="4719380"/>
            <a:ext cx="9956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1600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31" grpId="0"/>
      <p:bldP spid="32" grpId="0"/>
      <p:bldP spid="30" grpId="0"/>
      <p:bldP spid="36" grpId="0"/>
      <p:bldP spid="4" grpId="0"/>
      <p:bldP spid="5" grpId="0"/>
      <p:bldP spid="7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矩形 5"/>
          <p:cNvSpPr>
            <a:spLocks noChangeArrowheads="1"/>
          </p:cNvSpPr>
          <p:nvPr/>
        </p:nvSpPr>
        <p:spPr bwMode="auto">
          <a:xfrm>
            <a:off x="1499024" y="925943"/>
            <a:ext cx="3941445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P41 </a:t>
            </a:r>
            <a:r>
              <a:rPr lang="zh-CN" altLang="en-US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练习八 第</a:t>
            </a:r>
            <a:r>
              <a:rPr lang="en-US" altLang="zh-CN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665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6867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92132" y="1701139"/>
            <a:ext cx="4640259" cy="2928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8227" y="1797626"/>
            <a:ext cx="4640259" cy="2820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Rectangle 2"/>
          <p:cNvSpPr>
            <a:spLocks noChangeArrowheads="1"/>
          </p:cNvSpPr>
          <p:nvPr/>
        </p:nvSpPr>
        <p:spPr bwMode="auto">
          <a:xfrm>
            <a:off x="4502574" y="2089727"/>
            <a:ext cx="1244600" cy="768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80</a:t>
            </a:r>
          </a:p>
        </p:txBody>
      </p:sp>
      <p:sp>
        <p:nvSpPr>
          <p:cNvPr id="69" name="Rectangle 2"/>
          <p:cNvSpPr>
            <a:spLocks noChangeArrowheads="1"/>
          </p:cNvSpPr>
          <p:nvPr/>
        </p:nvSpPr>
        <p:spPr bwMode="auto">
          <a:xfrm>
            <a:off x="4354407" y="2792460"/>
            <a:ext cx="1244600" cy="768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800</a:t>
            </a:r>
          </a:p>
        </p:txBody>
      </p:sp>
      <p:sp>
        <p:nvSpPr>
          <p:cNvPr id="70" name="Rectangle 2"/>
          <p:cNvSpPr>
            <a:spLocks noChangeArrowheads="1"/>
          </p:cNvSpPr>
          <p:nvPr/>
        </p:nvSpPr>
        <p:spPr bwMode="auto">
          <a:xfrm>
            <a:off x="4263391" y="3488844"/>
            <a:ext cx="1244600" cy="768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8000</a:t>
            </a:r>
          </a:p>
        </p:txBody>
      </p:sp>
      <p:sp>
        <p:nvSpPr>
          <p:cNvPr id="71" name="Rectangle 2"/>
          <p:cNvSpPr>
            <a:spLocks noChangeArrowheads="1"/>
          </p:cNvSpPr>
          <p:nvPr/>
        </p:nvSpPr>
        <p:spPr bwMode="auto">
          <a:xfrm>
            <a:off x="9588924" y="2077027"/>
            <a:ext cx="1244600" cy="768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54</a:t>
            </a:r>
          </a:p>
        </p:txBody>
      </p:sp>
      <p:sp>
        <p:nvSpPr>
          <p:cNvPr id="72" name="Rectangle 2"/>
          <p:cNvSpPr>
            <a:spLocks noChangeArrowheads="1"/>
          </p:cNvSpPr>
          <p:nvPr/>
        </p:nvSpPr>
        <p:spPr bwMode="auto">
          <a:xfrm>
            <a:off x="9466158" y="2741660"/>
            <a:ext cx="1244600" cy="768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540</a:t>
            </a:r>
          </a:p>
        </p:txBody>
      </p:sp>
      <p:sp>
        <p:nvSpPr>
          <p:cNvPr id="73" name="Rectangle 2"/>
          <p:cNvSpPr>
            <a:spLocks noChangeArrowheads="1"/>
          </p:cNvSpPr>
          <p:nvPr/>
        </p:nvSpPr>
        <p:spPr bwMode="auto">
          <a:xfrm>
            <a:off x="9385724" y="3438044"/>
            <a:ext cx="1244600" cy="768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5400</a:t>
            </a:r>
          </a:p>
        </p:txBody>
      </p:sp>
      <p:sp>
        <p:nvSpPr>
          <p:cNvPr id="36875" name="Rectangle 25"/>
          <p:cNvSpPr>
            <a:spLocks noChangeArrowheads="1"/>
          </p:cNvSpPr>
          <p:nvPr/>
        </p:nvSpPr>
        <p:spPr bwMode="auto">
          <a:xfrm>
            <a:off x="1018540" y="837043"/>
            <a:ext cx="66167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2.</a:t>
            </a:r>
            <a:endParaRPr lang="zh-CN" altLang="en-US" sz="3735" b="1" dirty="0">
              <a:latin typeface="楷体" panose="02010609060101010101" pitchFamily="49" charset="-122"/>
              <a:ea typeface="楷体" panose="02010609060101010101" pitchFamily="49" charset="-122"/>
              <a:cs typeface="Arial Unicode MS" pitchFamily="34" charset="-122"/>
            </a:endParaRPr>
          </a:p>
        </p:txBody>
      </p:sp>
      <p:sp>
        <p:nvSpPr>
          <p:cNvPr id="14" name="矩形 16"/>
          <p:cNvSpPr>
            <a:spLocks noChangeArrowheads="1"/>
          </p:cNvSpPr>
          <p:nvPr/>
        </p:nvSpPr>
        <p:spPr bwMode="auto">
          <a:xfrm>
            <a:off x="922431" y="4773480"/>
            <a:ext cx="10411387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465" b="1" dirty="0">
                <a:latin typeface="楷体" panose="02010609060101010101" pitchFamily="49" charset="-122"/>
                <a:ea typeface="楷体" panose="02010609060101010101" pitchFamily="49" charset="-122"/>
              </a:rPr>
              <a:t>用一位数乘整十、整百、整千的数，怎样计算简便？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70" grpId="0"/>
      <p:bldP spid="71" grpId="0"/>
      <p:bldP spid="72" grpId="0"/>
      <p:bldP spid="7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9"/>
          <p:cNvSpPr>
            <a:spLocks noChangeArrowheads="1"/>
          </p:cNvSpPr>
          <p:nvPr/>
        </p:nvSpPr>
        <p:spPr bwMode="auto">
          <a:xfrm>
            <a:off x="2831637" y="3401220"/>
            <a:ext cx="7884583" cy="62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90 </a:t>
            </a: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 </a:t>
            </a: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 = 360</a:t>
            </a: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2735627" y="4197085"/>
            <a:ext cx="6398684" cy="62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346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答：一共用了</a:t>
            </a:r>
            <a:r>
              <a:rPr lang="en-US" altLang="zh-CN" sz="346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360</a:t>
            </a:r>
            <a:r>
              <a:rPr lang="zh-CN" altLang="en-US" sz="346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元钱。</a:t>
            </a:r>
          </a:p>
        </p:txBody>
      </p:sp>
      <p:sp>
        <p:nvSpPr>
          <p:cNvPr id="37893" name="矩形 16"/>
          <p:cNvSpPr>
            <a:spLocks noChangeArrowheads="1"/>
          </p:cNvSpPr>
          <p:nvPr/>
        </p:nvSpPr>
        <p:spPr bwMode="auto">
          <a:xfrm>
            <a:off x="911424" y="1412776"/>
            <a:ext cx="10171707" cy="1478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465" b="1" dirty="0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3465" b="1" dirty="0">
                <a:latin typeface="楷体" panose="02010609060101010101" pitchFamily="49" charset="-122"/>
                <a:ea typeface="楷体" panose="02010609060101010101" pitchFamily="49" charset="-122"/>
              </a:rPr>
              <a:t>一辆儿童三轮车的价钱是</a:t>
            </a:r>
            <a:r>
              <a:rPr lang="en-US" altLang="zh-CN" sz="3465" b="1" dirty="0">
                <a:latin typeface="+mj-lt"/>
                <a:ea typeface="楷体" panose="02010609060101010101" pitchFamily="49" charset="-122"/>
              </a:rPr>
              <a:t>90</a:t>
            </a:r>
            <a:r>
              <a:rPr lang="zh-CN" altLang="en-US" sz="3465" b="1" dirty="0">
                <a:latin typeface="+mj-lt"/>
                <a:ea typeface="楷体" panose="02010609060101010101" pitchFamily="49" charset="-122"/>
              </a:rPr>
              <a:t>元。幼儿园买了</a:t>
            </a:r>
            <a:r>
              <a:rPr lang="en-US" altLang="zh-CN" sz="3465" b="1" dirty="0">
                <a:latin typeface="+mj-lt"/>
                <a:ea typeface="楷体" panose="02010609060101010101" pitchFamily="49" charset="-122"/>
              </a:rPr>
              <a:t>4</a:t>
            </a:r>
            <a:r>
              <a:rPr lang="zh-CN" altLang="en-US" sz="3465" b="1" dirty="0">
                <a:latin typeface="+mj-lt"/>
                <a:ea typeface="楷体" panose="02010609060101010101" pitchFamily="49" charset="-122"/>
              </a:rPr>
              <a:t>辆，一共用了多少钱？</a:t>
            </a:r>
          </a:p>
        </p:txBody>
      </p:sp>
      <p:sp>
        <p:nvSpPr>
          <p:cNvPr id="37894" name="矩形 5"/>
          <p:cNvSpPr>
            <a:spLocks noChangeArrowheads="1"/>
          </p:cNvSpPr>
          <p:nvPr/>
        </p:nvSpPr>
        <p:spPr bwMode="auto">
          <a:xfrm>
            <a:off x="5711957" y="2276872"/>
            <a:ext cx="3941445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P41 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练习八 第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665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5DF77DBA-71CC-2386-324F-14DF666D93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759" y="3382852"/>
            <a:ext cx="4948930" cy="3199306"/>
          </a:xfrm>
          <a:prstGeom prst="rect">
            <a:avLst/>
          </a:prstGeom>
        </p:spPr>
      </p:pic>
      <p:sp>
        <p:nvSpPr>
          <p:cNvPr id="37893" name="矩形 16"/>
          <p:cNvSpPr>
            <a:spLocks noChangeArrowheads="1"/>
          </p:cNvSpPr>
          <p:nvPr/>
        </p:nvSpPr>
        <p:spPr bwMode="auto">
          <a:xfrm>
            <a:off x="766644" y="333276"/>
            <a:ext cx="10171707" cy="2172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sz="3465" b="1" dirty="0">
                <a:latin typeface="楷体" panose="02010609060101010101" pitchFamily="49" charset="-122"/>
                <a:ea typeface="楷体" panose="02010609060101010101" pitchFamily="49" charset="-122"/>
              </a:rPr>
              <a:t>4.</a:t>
            </a:r>
            <a:r>
              <a:rPr lang="zh-CN" altLang="en-US" sz="3465" b="1" dirty="0">
                <a:latin typeface="楷体" panose="02010609060101010101" pitchFamily="49" charset="-122"/>
                <a:ea typeface="楷体" panose="02010609060101010101" pitchFamily="49" charset="-122"/>
              </a:rPr>
              <a:t>果蔬店运来了</a:t>
            </a:r>
            <a:r>
              <a:rPr lang="en-US" altLang="zh-CN" sz="3465" b="1" dirty="0"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3465" b="1" dirty="0">
                <a:latin typeface="楷体" panose="02010609060101010101" pitchFamily="49" charset="-122"/>
                <a:ea typeface="楷体" panose="02010609060101010101" pitchFamily="49" charset="-122"/>
              </a:rPr>
              <a:t>筐西红柿、</a:t>
            </a:r>
            <a:r>
              <a:rPr lang="en-US" altLang="zh-CN" sz="3465" b="1" dirty="0"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en-US" sz="3465" b="1" dirty="0">
                <a:latin typeface="楷体" panose="02010609060101010101" pitchFamily="49" charset="-122"/>
                <a:ea typeface="楷体" panose="02010609060101010101" pitchFamily="49" charset="-122"/>
              </a:rPr>
              <a:t>筐黄瓜。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465" b="1" dirty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3465" b="1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3465" b="1" dirty="0">
                <a:latin typeface="楷体" panose="02010609060101010101" pitchFamily="49" charset="-122"/>
                <a:ea typeface="楷体" panose="02010609060101010101" pitchFamily="49" charset="-122"/>
              </a:rPr>
              <a:t>）一共运来了多少千克西红柿？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465" b="1" dirty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3465" b="1" dirty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3465" b="1" dirty="0">
                <a:latin typeface="楷体" panose="02010609060101010101" pitchFamily="49" charset="-122"/>
                <a:ea typeface="楷体" panose="02010609060101010101" pitchFamily="49" charset="-122"/>
              </a:rPr>
              <a:t>）请你提出其他数学问题并解答。</a:t>
            </a:r>
          </a:p>
        </p:txBody>
      </p:sp>
      <p:sp>
        <p:nvSpPr>
          <p:cNvPr id="37894" name="矩形 5"/>
          <p:cNvSpPr>
            <a:spLocks noChangeArrowheads="1"/>
          </p:cNvSpPr>
          <p:nvPr/>
        </p:nvSpPr>
        <p:spPr bwMode="auto">
          <a:xfrm>
            <a:off x="7824602" y="1556782"/>
            <a:ext cx="3941445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P41 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练习八 第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665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5447422" y="2377976"/>
            <a:ext cx="5869305" cy="62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465" b="1" dirty="0">
                <a:solidFill>
                  <a:srgbClr val="FF0000"/>
                </a:solidFill>
              </a:rPr>
              <a:t>（</a:t>
            </a:r>
            <a:r>
              <a:rPr lang="en-US" altLang="zh-CN" sz="3465" b="1" dirty="0">
                <a:solidFill>
                  <a:srgbClr val="FF0000"/>
                </a:solidFill>
              </a:rPr>
              <a:t>1</a:t>
            </a:r>
            <a:r>
              <a:rPr lang="zh-CN" altLang="en-US" sz="3465" b="1" dirty="0">
                <a:solidFill>
                  <a:srgbClr val="FF0000"/>
                </a:solidFill>
              </a:rPr>
              <a:t>）</a:t>
            </a:r>
            <a:r>
              <a:rPr lang="en-US" altLang="zh-CN" sz="3465" b="1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20 </a:t>
            </a:r>
            <a:r>
              <a:rPr lang="zh-CN" altLang="en-US" sz="3465" b="1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× </a:t>
            </a:r>
            <a:r>
              <a:rPr lang="en-US" altLang="zh-CN" sz="3465" b="1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6 = 120</a:t>
            </a:r>
            <a:r>
              <a:rPr lang="zh-CN" altLang="en-US" sz="3465" b="1" dirty="0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（千克）</a:t>
            </a:r>
            <a:endParaRPr lang="zh-CN" altLang="en-US" sz="3465" b="1" dirty="0">
              <a:solidFill>
                <a:srgbClr val="FF0000"/>
              </a:solidFill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5447422" y="4803041"/>
            <a:ext cx="4800533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465" b="1" dirty="0">
                <a:solidFill>
                  <a:srgbClr val="FF0000"/>
                </a:solidFill>
              </a:rPr>
              <a:t>30</a:t>
            </a:r>
            <a:r>
              <a:rPr lang="zh-CN" altLang="en-US" sz="3465" b="1" dirty="0">
                <a:solidFill>
                  <a:srgbClr val="FF0000"/>
                </a:solidFill>
              </a:rPr>
              <a:t>×</a:t>
            </a:r>
            <a:r>
              <a:rPr lang="en-US" altLang="zh-CN" sz="3465" b="1" dirty="0">
                <a:solidFill>
                  <a:srgbClr val="FF0000"/>
                </a:solidFill>
              </a:rPr>
              <a:t>5=150</a:t>
            </a:r>
            <a:r>
              <a:rPr lang="zh-CN" altLang="en-US" sz="3465" b="1" dirty="0">
                <a:solidFill>
                  <a:srgbClr val="FF0000"/>
                </a:solidFill>
              </a:rPr>
              <a:t>（千克）</a:t>
            </a: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5447665" y="3008531"/>
            <a:ext cx="6612890" cy="62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latinLnBrk="0" hangingPunct="1">
              <a:lnSpc>
                <a:spcPct val="100000"/>
              </a:lnSpc>
            </a:pPr>
            <a:r>
              <a:rPr lang="zh-CN" altLang="en-US" sz="3465" b="1">
                <a:solidFill>
                  <a:srgbClr val="FF0000"/>
                </a:solidFill>
              </a:rPr>
              <a:t>答：</a:t>
            </a:r>
            <a:r>
              <a:rPr sz="3465" b="1">
                <a:solidFill>
                  <a:srgbClr val="FF0000"/>
                </a:solidFill>
              </a:rPr>
              <a:t>一共运来了</a:t>
            </a:r>
            <a:r>
              <a:rPr lang="en-US" sz="3465" b="1">
                <a:solidFill>
                  <a:srgbClr val="FF0000"/>
                </a:solidFill>
              </a:rPr>
              <a:t>120</a:t>
            </a:r>
            <a:r>
              <a:rPr lang="zh-CN" altLang="en-US" sz="3465" b="1">
                <a:solidFill>
                  <a:srgbClr val="FF0000"/>
                </a:solidFill>
              </a:rPr>
              <a:t>千克</a:t>
            </a:r>
            <a:r>
              <a:rPr sz="3465" b="1">
                <a:solidFill>
                  <a:srgbClr val="FF0000"/>
                </a:solidFill>
              </a:rPr>
              <a:t>西红柿</a:t>
            </a:r>
            <a:r>
              <a:rPr lang="zh-CN" altLang="en-US" sz="3465" b="1">
                <a:solidFill>
                  <a:srgbClr val="FF0000"/>
                </a:solidFill>
              </a:rPr>
              <a:t>。</a:t>
            </a: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5447665" y="5593616"/>
            <a:ext cx="6212840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465" b="1">
                <a:solidFill>
                  <a:srgbClr val="FF0000"/>
                </a:solidFill>
              </a:rPr>
              <a:t>答：</a:t>
            </a:r>
            <a:r>
              <a:rPr sz="3465" b="1">
                <a:solidFill>
                  <a:srgbClr val="FF0000"/>
                </a:solidFill>
                <a:sym typeface="+mn-ea"/>
              </a:rPr>
              <a:t>一共运来了</a:t>
            </a:r>
            <a:r>
              <a:rPr lang="en-US" sz="3465" b="1">
                <a:solidFill>
                  <a:srgbClr val="FF0000"/>
                </a:solidFill>
                <a:sym typeface="+mn-ea"/>
              </a:rPr>
              <a:t>150</a:t>
            </a:r>
            <a:r>
              <a:rPr lang="zh-CN" altLang="en-US" sz="3465" b="1">
                <a:solidFill>
                  <a:srgbClr val="FF0000"/>
                </a:solidFill>
                <a:sym typeface="+mn-ea"/>
              </a:rPr>
              <a:t>千克黄瓜。</a:t>
            </a:r>
            <a:endParaRPr lang="zh-CN" altLang="en-US" sz="3465" b="1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5447665" y="3639086"/>
            <a:ext cx="6215380" cy="1158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latinLnBrk="0">
              <a:lnSpc>
                <a:spcPct val="100000"/>
              </a:lnSpc>
            </a:pPr>
            <a:r>
              <a:rPr lang="zh-CN" altLang="en-US" sz="3465" b="1" dirty="0">
                <a:solidFill>
                  <a:srgbClr val="FF0000"/>
                </a:solidFill>
              </a:rPr>
              <a:t>（</a:t>
            </a:r>
            <a:r>
              <a:rPr lang="en-US" altLang="zh-CN" sz="3465" b="1" dirty="0">
                <a:solidFill>
                  <a:srgbClr val="FF0000"/>
                </a:solidFill>
              </a:rPr>
              <a:t>2</a:t>
            </a:r>
            <a:r>
              <a:rPr lang="zh-CN" altLang="en-US" sz="3465" b="1" dirty="0">
                <a:solidFill>
                  <a:srgbClr val="FF0000"/>
                </a:solidFill>
              </a:rPr>
              <a:t>）问题：一共运来多少千克黄瓜？</a:t>
            </a:r>
            <a:endParaRPr lang="en-US" sz="3465" b="1" dirty="0">
              <a:solidFill>
                <a:srgbClr val="FF0000"/>
              </a:solidFill>
            </a:endParaRPr>
          </a:p>
        </p:txBody>
      </p:sp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9DBA5D4B-A9E2-4309-1A76-F37500F1A117}"/>
              </a:ext>
            </a:extLst>
          </p:cNvPr>
          <p:cNvSpPr/>
          <p:nvPr/>
        </p:nvSpPr>
        <p:spPr>
          <a:xfrm>
            <a:off x="895667" y="2432770"/>
            <a:ext cx="3807927" cy="1200601"/>
          </a:xfrm>
          <a:prstGeom prst="wedgeRoundRectCallout">
            <a:avLst>
              <a:gd name="adj1" fmla="val -12724"/>
              <a:gd name="adj2" fmla="val 75958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每筐西红柿重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20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千克，每筐黄瓜重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30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千克。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8" grpId="0"/>
      <p:bldP spid="18" grpId="1"/>
      <p:bldP spid="22" grpId="0"/>
      <p:bldP spid="22" grpId="1"/>
      <p:bldP spid="23" grpId="0"/>
      <p:bldP spid="23" grpId="1"/>
      <p:bldP spid="2" grpId="0"/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5"/>
          <p:cNvSpPr>
            <a:spLocks noChangeArrowheads="1"/>
          </p:cNvSpPr>
          <p:nvPr/>
        </p:nvSpPr>
        <p:spPr bwMode="auto">
          <a:xfrm>
            <a:off x="5423925" y="1318115"/>
            <a:ext cx="6144683" cy="217233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0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0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0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0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0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0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0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0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0030101010101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3465" b="1" dirty="0">
                <a:solidFill>
                  <a:schemeClr val="tx1"/>
                </a:solidFill>
                <a:latin typeface="+mn-lt"/>
                <a:ea typeface="黑体" panose="02010609060101010101" pitchFamily="49" charset="-122"/>
                <a:cs typeface="Arial Unicode MS" pitchFamily="34" charset="-122"/>
              </a:rPr>
              <a:t>（</a:t>
            </a:r>
            <a:r>
              <a:rPr lang="en-US" altLang="zh-CN" sz="3465" b="1" dirty="0">
                <a:solidFill>
                  <a:schemeClr val="tx1"/>
                </a:solidFill>
                <a:latin typeface="+mn-lt"/>
                <a:ea typeface="黑体" panose="02010609060101010101" pitchFamily="49" charset="-122"/>
                <a:cs typeface="Arial Unicode MS" pitchFamily="34" charset="-122"/>
              </a:rPr>
              <a:t>1</a:t>
            </a:r>
            <a:r>
              <a:rPr lang="zh-CN" altLang="en-US" sz="3465" b="1" dirty="0">
                <a:solidFill>
                  <a:schemeClr val="tx1"/>
                </a:solidFill>
                <a:latin typeface="+mn-lt"/>
                <a:ea typeface="黑体" panose="02010609060101010101" pitchFamily="49" charset="-122"/>
                <a:cs typeface="Arial Unicode MS" pitchFamily="34" charset="-122"/>
              </a:rPr>
              <a:t>）</a:t>
            </a:r>
            <a:r>
              <a:rPr lang="en-US" altLang="zh-CN" sz="3465" b="1" dirty="0">
                <a:solidFill>
                  <a:schemeClr val="tx1"/>
                </a:solidFill>
                <a:latin typeface="+mn-lt"/>
                <a:ea typeface="黑体" panose="02010609060101010101" pitchFamily="49" charset="-122"/>
                <a:cs typeface="Arial Unicode MS" pitchFamily="34" charset="-122"/>
              </a:rPr>
              <a:t>4 </a:t>
            </a:r>
            <a:r>
              <a:rPr lang="zh-CN" altLang="en-US" sz="3465" b="1" dirty="0">
                <a:solidFill>
                  <a:schemeClr val="tx1"/>
                </a:solidFill>
                <a:latin typeface="+mn-lt"/>
                <a:ea typeface="黑体" panose="02010609060101010101" pitchFamily="49" charset="-122"/>
                <a:cs typeface="Arial Unicode MS" pitchFamily="34" charset="-122"/>
              </a:rPr>
              <a:t>筒羽毛球一共多少只？</a:t>
            </a:r>
            <a:endParaRPr lang="en-US" altLang="zh-CN" sz="3465" b="1" dirty="0">
              <a:solidFill>
                <a:schemeClr val="tx1"/>
              </a:solidFill>
              <a:latin typeface="+mn-lt"/>
              <a:ea typeface="黑体" panose="02010609060101010101" pitchFamily="49" charset="-122"/>
              <a:cs typeface="Arial Unicode MS" pitchFamily="34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3465" b="1" dirty="0">
                <a:solidFill>
                  <a:schemeClr val="tx1"/>
                </a:solidFill>
                <a:latin typeface="+mn-lt"/>
                <a:ea typeface="黑体" panose="02010609060101010101" pitchFamily="49" charset="-122"/>
                <a:cs typeface="Arial Unicode MS" pitchFamily="34" charset="-122"/>
              </a:rPr>
              <a:t>（</a:t>
            </a:r>
            <a:r>
              <a:rPr lang="en-US" altLang="zh-CN" sz="3465" b="1" dirty="0">
                <a:solidFill>
                  <a:schemeClr val="tx1"/>
                </a:solidFill>
                <a:latin typeface="+mn-lt"/>
                <a:ea typeface="黑体" panose="02010609060101010101" pitchFamily="49" charset="-122"/>
                <a:cs typeface="Arial Unicode MS" pitchFamily="34" charset="-122"/>
              </a:rPr>
              <a:t>2</a:t>
            </a:r>
            <a:r>
              <a:rPr lang="zh-CN" altLang="en-US" sz="3465" b="1" dirty="0">
                <a:solidFill>
                  <a:schemeClr val="tx1"/>
                </a:solidFill>
                <a:latin typeface="+mn-lt"/>
                <a:ea typeface="黑体" panose="02010609060101010101" pitchFamily="49" charset="-122"/>
                <a:cs typeface="Arial Unicode MS" pitchFamily="34" charset="-122"/>
              </a:rPr>
              <a:t>）一只羽毛球 </a:t>
            </a:r>
            <a:r>
              <a:rPr lang="en-US" altLang="zh-CN" sz="3465" b="1" dirty="0">
                <a:solidFill>
                  <a:schemeClr val="tx1"/>
                </a:solidFill>
                <a:latin typeface="+mn-lt"/>
                <a:ea typeface="黑体" panose="02010609060101010101" pitchFamily="49" charset="-122"/>
                <a:cs typeface="Arial Unicode MS" pitchFamily="34" charset="-122"/>
              </a:rPr>
              <a:t>3 </a:t>
            </a:r>
            <a:r>
              <a:rPr lang="zh-CN" altLang="en-US" sz="3465" b="1" dirty="0">
                <a:solidFill>
                  <a:schemeClr val="tx1"/>
                </a:solidFill>
                <a:latin typeface="+mn-lt"/>
                <a:ea typeface="黑体" panose="02010609060101010101" pitchFamily="49" charset="-122"/>
                <a:cs typeface="Arial Unicode MS" pitchFamily="34" charset="-122"/>
              </a:rPr>
              <a:t>元，一筒羽毛球多少钱？</a:t>
            </a:r>
          </a:p>
        </p:txBody>
      </p:sp>
      <p:sp>
        <p:nvSpPr>
          <p:cNvPr id="12" name="矩形 5"/>
          <p:cNvSpPr>
            <a:spLocks noChangeArrowheads="1"/>
          </p:cNvSpPr>
          <p:nvPr/>
        </p:nvSpPr>
        <p:spPr bwMode="auto">
          <a:xfrm>
            <a:off x="1267123" y="981201"/>
            <a:ext cx="3941445" cy="5016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665" b="1" dirty="0">
                <a:solidFill>
                  <a:srgbClr val="FF6600"/>
                </a:solidFill>
                <a:latin typeface="+mj-ea"/>
                <a:ea typeface="+mj-ea"/>
                <a:cs typeface="Times New Roman" panose="02020603050405020304" pitchFamily="18" charset="0"/>
              </a:rPr>
              <a:t>[</a:t>
            </a:r>
            <a:r>
              <a:rPr lang="zh-CN" altLang="en-US" sz="2665" b="1" dirty="0">
                <a:solidFill>
                  <a:srgbClr val="FF6600"/>
                </a:solidFill>
                <a:latin typeface="+mj-ea"/>
                <a:ea typeface="+mj-ea"/>
                <a:cs typeface="Times New Roman" panose="02020603050405020304" pitchFamily="18" charset="0"/>
              </a:rPr>
              <a:t>教材</a:t>
            </a:r>
            <a:r>
              <a:rPr lang="en-US" altLang="zh-CN" sz="2665" b="1" dirty="0">
                <a:solidFill>
                  <a:srgbClr val="FF6600"/>
                </a:solidFill>
                <a:latin typeface="+mj-ea"/>
                <a:ea typeface="+mj-ea"/>
                <a:cs typeface="Times New Roman" panose="02020603050405020304" pitchFamily="18" charset="0"/>
              </a:rPr>
              <a:t>P41 </a:t>
            </a:r>
            <a:r>
              <a:rPr lang="zh-CN" altLang="en-US" sz="2665" b="1" dirty="0">
                <a:solidFill>
                  <a:srgbClr val="FF6600"/>
                </a:solidFill>
                <a:latin typeface="+mj-ea"/>
                <a:ea typeface="+mj-ea"/>
                <a:cs typeface="Times New Roman" panose="02020603050405020304" pitchFamily="18" charset="0"/>
              </a:rPr>
              <a:t>练习八 第</a:t>
            </a:r>
            <a:r>
              <a:rPr lang="en-US" altLang="zh-CN" sz="2665" b="1" dirty="0">
                <a:solidFill>
                  <a:srgbClr val="FF6600"/>
                </a:solidFill>
                <a:latin typeface="+mj-ea"/>
                <a:ea typeface="+mj-ea"/>
                <a:cs typeface="Times New Roman" panose="02020603050405020304" pitchFamily="18" charset="0"/>
              </a:rPr>
              <a:t>5</a:t>
            </a:r>
            <a:r>
              <a:rPr lang="zh-CN" altLang="en-US" sz="2665" b="1" dirty="0">
                <a:solidFill>
                  <a:srgbClr val="FF6600"/>
                </a:solidFill>
                <a:latin typeface="+mj-ea"/>
                <a:ea typeface="+mj-ea"/>
                <a:cs typeface="Times New Roman" panose="02020603050405020304" pitchFamily="18" charset="0"/>
              </a:rPr>
              <a:t>题</a:t>
            </a:r>
            <a:r>
              <a:rPr lang="en-US" altLang="zh-CN" sz="2665" b="1" dirty="0">
                <a:solidFill>
                  <a:srgbClr val="FF6600"/>
                </a:solidFill>
                <a:latin typeface="+mj-ea"/>
                <a:ea typeface="+mj-ea"/>
                <a:cs typeface="Times New Roman" panose="02020603050405020304" pitchFamily="18" charset="0"/>
              </a:rPr>
              <a:t>]</a:t>
            </a:r>
            <a:endParaRPr lang="zh-CN" altLang="en-US" sz="2665" b="1" dirty="0"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3" name="Rectangle 25"/>
          <p:cNvSpPr>
            <a:spLocks noChangeArrowheads="1"/>
          </p:cNvSpPr>
          <p:nvPr/>
        </p:nvSpPr>
        <p:spPr bwMode="auto">
          <a:xfrm>
            <a:off x="759123" y="934635"/>
            <a:ext cx="525780" cy="64516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0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0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0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0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0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0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0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0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0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600" b="1" dirty="0">
                <a:solidFill>
                  <a:schemeClr val="tx1"/>
                </a:solidFill>
                <a:latin typeface="+mn-lt"/>
                <a:ea typeface="黑体" panose="02010609060101010101" pitchFamily="49" charset="-122"/>
                <a:cs typeface="Arial Unicode MS" pitchFamily="34" charset="-122"/>
              </a:rPr>
              <a:t>5.</a:t>
            </a: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5423925" y="3334339"/>
            <a:ext cx="4675717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465" b="1" dirty="0">
                <a:solidFill>
                  <a:srgbClr val="FF0000"/>
                </a:solidFill>
              </a:rPr>
              <a:t>（</a:t>
            </a:r>
            <a:r>
              <a:rPr lang="en-US" altLang="zh-CN" sz="3465" b="1" dirty="0">
                <a:solidFill>
                  <a:srgbClr val="FF0000"/>
                </a:solidFill>
              </a:rPr>
              <a:t>1</a:t>
            </a:r>
            <a:r>
              <a:rPr lang="zh-CN" altLang="en-US" sz="3465" b="1" dirty="0">
                <a:solidFill>
                  <a:srgbClr val="FF0000"/>
                </a:solidFill>
              </a:rPr>
              <a:t>）</a:t>
            </a:r>
            <a:r>
              <a:rPr lang="en-US" altLang="zh-CN" sz="3465" b="1" dirty="0">
                <a:solidFill>
                  <a:srgbClr val="FF0000"/>
                </a:solidFill>
              </a:rPr>
              <a:t>12</a:t>
            </a:r>
            <a:r>
              <a:rPr lang="zh-CN" altLang="en-US" sz="3465" b="1" dirty="0">
                <a:solidFill>
                  <a:srgbClr val="FF0000"/>
                </a:solidFill>
              </a:rPr>
              <a:t>×</a:t>
            </a:r>
            <a:r>
              <a:rPr lang="en-US" altLang="zh-CN" sz="3465" b="1" dirty="0">
                <a:solidFill>
                  <a:srgbClr val="FF0000"/>
                </a:solidFill>
              </a:rPr>
              <a:t>4=48</a:t>
            </a:r>
            <a:r>
              <a:rPr lang="zh-CN" altLang="en-US" sz="3465" b="1" dirty="0">
                <a:solidFill>
                  <a:srgbClr val="FF0000"/>
                </a:solidFill>
              </a:rPr>
              <a:t>（只）</a:t>
            </a: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5423927" y="4678488"/>
            <a:ext cx="4800533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465" b="1" dirty="0">
                <a:solidFill>
                  <a:srgbClr val="FF0000"/>
                </a:solidFill>
              </a:rPr>
              <a:t>（</a:t>
            </a:r>
            <a:r>
              <a:rPr lang="en-US" altLang="zh-CN" sz="3465" b="1" dirty="0">
                <a:solidFill>
                  <a:srgbClr val="FF0000"/>
                </a:solidFill>
              </a:rPr>
              <a:t>2</a:t>
            </a:r>
            <a:r>
              <a:rPr lang="zh-CN" altLang="en-US" sz="3465" b="1" dirty="0">
                <a:solidFill>
                  <a:srgbClr val="FF0000"/>
                </a:solidFill>
              </a:rPr>
              <a:t>）</a:t>
            </a:r>
            <a:r>
              <a:rPr lang="en-US" altLang="zh-CN" sz="3465" b="1" dirty="0">
                <a:solidFill>
                  <a:srgbClr val="FF0000"/>
                </a:solidFill>
              </a:rPr>
              <a:t>12</a:t>
            </a:r>
            <a:r>
              <a:rPr lang="zh-CN" altLang="en-US" sz="3465" b="1" dirty="0">
                <a:solidFill>
                  <a:srgbClr val="FF0000"/>
                </a:solidFill>
              </a:rPr>
              <a:t>×</a:t>
            </a:r>
            <a:r>
              <a:rPr lang="en-US" altLang="zh-CN" sz="3465" b="1" dirty="0">
                <a:solidFill>
                  <a:srgbClr val="FF0000"/>
                </a:solidFill>
              </a:rPr>
              <a:t>3=36</a:t>
            </a:r>
            <a:r>
              <a:rPr lang="zh-CN" altLang="en-US" sz="3465" b="1" dirty="0">
                <a:solidFill>
                  <a:srgbClr val="FF0000"/>
                </a:solidFill>
              </a:rPr>
              <a:t>（元）</a:t>
            </a:r>
          </a:p>
        </p:txBody>
      </p:sp>
      <p:sp>
        <p:nvSpPr>
          <p:cNvPr id="20" name="圆角矩形 2"/>
          <p:cNvSpPr>
            <a:spLocks noChangeArrowheads="1"/>
          </p:cNvSpPr>
          <p:nvPr/>
        </p:nvSpPr>
        <p:spPr bwMode="auto">
          <a:xfrm>
            <a:off x="6603239" y="1441964"/>
            <a:ext cx="822321" cy="606403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endParaRPr lang="zh-CN" altLang="en-US" sz="4265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1" name="圆角矩形 16"/>
          <p:cNvSpPr>
            <a:spLocks noChangeArrowheads="1"/>
          </p:cNvSpPr>
          <p:nvPr/>
        </p:nvSpPr>
        <p:spPr bwMode="auto">
          <a:xfrm>
            <a:off x="8880309" y="2147848"/>
            <a:ext cx="1007665" cy="563033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endParaRPr lang="zh-CN" altLang="en-US" sz="4265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6454643" y="3981509"/>
            <a:ext cx="4358216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465" b="1">
                <a:solidFill>
                  <a:srgbClr val="FF0000"/>
                </a:solidFill>
              </a:rPr>
              <a:t>答：</a:t>
            </a:r>
            <a:r>
              <a:rPr lang="en-US" altLang="zh-CN" sz="3465" b="1">
                <a:solidFill>
                  <a:srgbClr val="FF0000"/>
                </a:solidFill>
              </a:rPr>
              <a:t>4</a:t>
            </a:r>
            <a:r>
              <a:rPr lang="zh-CN" altLang="en-US" sz="3465" b="1">
                <a:solidFill>
                  <a:srgbClr val="FF0000"/>
                </a:solidFill>
              </a:rPr>
              <a:t>筒一共</a:t>
            </a:r>
            <a:r>
              <a:rPr lang="en-US" altLang="zh-CN" sz="3465" b="1">
                <a:solidFill>
                  <a:srgbClr val="FF0000"/>
                </a:solidFill>
              </a:rPr>
              <a:t>48</a:t>
            </a:r>
            <a:r>
              <a:rPr lang="zh-CN" altLang="en-US" sz="3465" b="1">
                <a:solidFill>
                  <a:srgbClr val="FF0000"/>
                </a:solidFill>
              </a:rPr>
              <a:t>只。</a:t>
            </a: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6480043" y="5350563"/>
            <a:ext cx="4984749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465" b="1">
                <a:solidFill>
                  <a:srgbClr val="FF0000"/>
                </a:solidFill>
              </a:rPr>
              <a:t>答：一筒共</a:t>
            </a:r>
            <a:r>
              <a:rPr lang="en-US" altLang="zh-CN" sz="3465" b="1">
                <a:solidFill>
                  <a:srgbClr val="FF0000"/>
                </a:solidFill>
              </a:rPr>
              <a:t>36</a:t>
            </a:r>
            <a:r>
              <a:rPr lang="zh-CN" altLang="en-US" sz="3465" b="1">
                <a:solidFill>
                  <a:srgbClr val="FF0000"/>
                </a:solidFill>
              </a:rPr>
              <a:t>元。</a:t>
            </a: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0570"/>
          <a:stretch>
            <a:fillRect/>
          </a:stretch>
        </p:blipFill>
        <p:spPr>
          <a:xfrm>
            <a:off x="607384" y="3287904"/>
            <a:ext cx="4273221" cy="1197512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729" h="1886">
                <a:moveTo>
                  <a:pt x="6729" y="0"/>
                </a:moveTo>
                <a:lnTo>
                  <a:pt x="6729" y="1886"/>
                </a:lnTo>
                <a:lnTo>
                  <a:pt x="0" y="1886"/>
                </a:lnTo>
                <a:lnTo>
                  <a:pt x="0" y="535"/>
                </a:lnTo>
                <a:lnTo>
                  <a:pt x="6729" y="0"/>
                </a:lnTo>
                <a:close/>
              </a:path>
            </a:pathLst>
          </a:custGeom>
        </p:spPr>
      </p:pic>
      <p:sp>
        <p:nvSpPr>
          <p:cNvPr id="2" name="圆角矩形 1"/>
          <p:cNvSpPr>
            <a:spLocks noChangeArrowheads="1"/>
          </p:cNvSpPr>
          <p:nvPr/>
        </p:nvSpPr>
        <p:spPr bwMode="auto">
          <a:xfrm rot="21327257">
            <a:off x="1037053" y="4344776"/>
            <a:ext cx="3651885" cy="524510"/>
          </a:xfrm>
          <a:prstGeom prst="roundRect">
            <a:avLst>
              <a:gd name="adj" fmla="val 16667"/>
            </a:avLst>
          </a:prstGeom>
          <a:noFill/>
          <a:ln w="190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3200" b="1" dirty="0">
                <a:solidFill>
                  <a:srgbClr val="1C1C1C"/>
                </a:solidFill>
                <a:cs typeface="Times New Roman" panose="02020603050405020304" pitchFamily="18" charset="0"/>
              </a:rPr>
              <a:t>12</a:t>
            </a:r>
            <a:r>
              <a:rPr lang="zh-CN" altLang="en-US" sz="3200" b="1" dirty="0">
                <a:solidFill>
                  <a:srgbClr val="1C1C1C"/>
                </a:solidFill>
                <a:cs typeface="Times New Roman" panose="02020603050405020304" pitchFamily="18" charset="0"/>
              </a:rPr>
              <a:t>只</a:t>
            </a:r>
            <a:r>
              <a:rPr lang="en-US" altLang="zh-CN" sz="3200" b="1" dirty="0">
                <a:solidFill>
                  <a:srgbClr val="1C1C1C"/>
                </a:solidFill>
                <a:cs typeface="Times New Roman" panose="02020603050405020304" pitchFamily="18" charset="0"/>
              </a:rPr>
              <a:t>/</a:t>
            </a:r>
            <a:r>
              <a:rPr lang="zh-CN" altLang="en-US" sz="3200" b="1" dirty="0">
                <a:solidFill>
                  <a:srgbClr val="1C1C1C"/>
                </a:solidFill>
                <a:cs typeface="Times New Roman" panose="02020603050405020304" pitchFamily="18" charset="0"/>
              </a:rPr>
              <a:t>筒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8" grpId="0"/>
      <p:bldP spid="18" grpId="1"/>
      <p:bldP spid="20" grpId="0" bldLvl="0" animBg="1"/>
      <p:bldP spid="21" grpId="0" bldLvl="0" animBg="1"/>
      <p:bldP spid="22" grpId="0"/>
      <p:bldP spid="22" grpId="1"/>
      <p:bldP spid="23" grpId="0"/>
      <p:bldP spid="2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5"/>
          <p:cNvSpPr>
            <a:spLocks noChangeArrowheads="1"/>
          </p:cNvSpPr>
          <p:nvPr/>
        </p:nvSpPr>
        <p:spPr bwMode="auto">
          <a:xfrm>
            <a:off x="3071304" y="1628927"/>
            <a:ext cx="3958135" cy="502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P42 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练习八 第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665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651" name="Rectangle 25"/>
          <p:cNvSpPr>
            <a:spLocks noChangeArrowheads="1"/>
          </p:cNvSpPr>
          <p:nvPr/>
        </p:nvSpPr>
        <p:spPr bwMode="auto">
          <a:xfrm>
            <a:off x="730251" y="1500717"/>
            <a:ext cx="225171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6. 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口算。</a:t>
            </a:r>
          </a:p>
        </p:txBody>
      </p:sp>
      <p:graphicFrame>
        <p:nvGraphicFramePr>
          <p:cNvPr id="2" name="表格 2"/>
          <p:cNvGraphicFramePr>
            <a:graphicFrameLocks noGrp="1"/>
          </p:cNvGraphicFramePr>
          <p:nvPr/>
        </p:nvGraphicFramePr>
        <p:xfrm>
          <a:off x="912284" y="2660651"/>
          <a:ext cx="10081260" cy="24974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1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1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01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01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3248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735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乘数</a:t>
                      </a:r>
                    </a:p>
                  </a:txBody>
                  <a:tcPr marL="121926" marR="121926" marT="60942" marB="60942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735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6" marR="121926" marT="60942" marB="60942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735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6" marR="121926" marT="60942" marB="60942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735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</a:t>
                      </a:r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6" marR="121926" marT="60942" marB="60942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735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6" marR="121926" marT="60942" marB="60942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735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6" marR="121926" marT="60942" marB="60942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735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6" marR="121926" marT="60942" marB="60942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248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735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乘数</a:t>
                      </a:r>
                    </a:p>
                  </a:txBody>
                  <a:tcPr marL="121926" marR="121926" marT="60942" marB="60942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735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6" marR="121926" marT="60942" marB="60942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735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6" marR="121926" marT="60942" marB="60942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735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6" marR="121926" marT="60942" marB="60942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735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6" marR="121926" marT="60942" marB="60942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735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6" marR="121926" marT="60942" marB="60942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735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6" marR="121926" marT="60942" marB="60942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248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735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积</a:t>
                      </a:r>
                    </a:p>
                  </a:txBody>
                  <a:tcPr marL="121926" marR="121926" marT="60942" marB="60942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6" marR="121926" marT="60942" marB="60942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735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6" marR="121926" marT="60942" marB="60942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6" marR="121926" marT="60942" marB="60942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735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6" marR="121926" marT="60942" marB="60942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6" marR="121926" marT="60942" marB="60942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6" marR="121926" marT="60942" marB="60942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2491317" y="4364567"/>
            <a:ext cx="11938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720</a:t>
            </a: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4180417" y="4362451"/>
            <a:ext cx="119168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62</a:t>
            </a: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5355167" y="4364567"/>
            <a:ext cx="1479551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3500</a:t>
            </a: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7073900" y="4364567"/>
            <a:ext cx="11938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88</a:t>
            </a: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8401051" y="4364567"/>
            <a:ext cx="11938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360</a:t>
            </a:r>
          </a:p>
        </p:txBody>
      </p: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9937751" y="4364567"/>
            <a:ext cx="11938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39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68"/>
          <a:stretch>
            <a:fillRect/>
          </a:stretch>
        </p:blipFill>
        <p:spPr>
          <a:xfrm>
            <a:off x="2683510" y="2461260"/>
            <a:ext cx="7536180" cy="1861648"/>
          </a:xfrm>
          <a:prstGeom prst="rect">
            <a:avLst/>
          </a:prstGeom>
        </p:spPr>
      </p:pic>
      <p:sp>
        <p:nvSpPr>
          <p:cNvPr id="30722" name="矩形 5"/>
          <p:cNvSpPr>
            <a:spLocks noChangeArrowheads="1"/>
          </p:cNvSpPr>
          <p:nvPr/>
        </p:nvSpPr>
        <p:spPr bwMode="auto">
          <a:xfrm>
            <a:off x="912284" y="1948604"/>
            <a:ext cx="3941445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P42 </a:t>
            </a:r>
            <a:r>
              <a:rPr lang="zh-CN" altLang="en-US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练习八 第</a:t>
            </a:r>
            <a:r>
              <a:rPr lang="en-US" altLang="zh-CN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665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723" name="Rectangle 25"/>
          <p:cNvSpPr>
            <a:spLocks noChangeArrowheads="1"/>
          </p:cNvSpPr>
          <p:nvPr/>
        </p:nvSpPr>
        <p:spPr bwMode="auto">
          <a:xfrm>
            <a:off x="558800" y="1086273"/>
            <a:ext cx="1143190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7.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雨燕每小时飞行的路程是野兔每小时奔跑路程的</a:t>
            </a:r>
            <a:r>
              <a:rPr lang="en-US" altLang="zh-CN" sz="3600" b="1" dirty="0">
                <a:latin typeface="+mn-lt"/>
                <a:ea typeface="楷体" panose="02010609060101010101" pitchFamily="49" charset="-122"/>
                <a:cs typeface="Arial Unicode MS" pitchFamily="34" charset="-122"/>
              </a:rPr>
              <a:t>4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倍。</a:t>
            </a: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3953933" y="5130800"/>
            <a:ext cx="556683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40 </a:t>
            </a:r>
            <a:r>
              <a:rPr lang="zh-CN" altLang="en-US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 </a:t>
            </a: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 = 160</a:t>
            </a:r>
            <a:r>
              <a:rPr lang="zh-CN" altLang="en-US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（千米）</a:t>
            </a: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8400256" y="4361603"/>
            <a:ext cx="691515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5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160</a:t>
            </a:r>
            <a:endParaRPr lang="zh-CN" altLang="en-US" sz="2665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Rectangle 25"/>
          <p:cNvSpPr>
            <a:spLocks noChangeArrowheads="1"/>
          </p:cNvSpPr>
          <p:nvPr/>
        </p:nvSpPr>
        <p:spPr bwMode="auto">
          <a:xfrm>
            <a:off x="2567305" y="4351443"/>
            <a:ext cx="304482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每小时奔跑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40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千米</a:t>
            </a:r>
          </a:p>
        </p:txBody>
      </p:sp>
      <p:sp>
        <p:nvSpPr>
          <p:cNvPr id="4" name="Rectangle 25"/>
          <p:cNvSpPr>
            <a:spLocks noChangeArrowheads="1"/>
          </p:cNvSpPr>
          <p:nvPr/>
        </p:nvSpPr>
        <p:spPr bwMode="auto">
          <a:xfrm>
            <a:off x="6095365" y="4351443"/>
            <a:ext cx="411924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每小时飞行（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    </a:t>
            </a:r>
            <a:r>
              <a:rPr lang="zh-CN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）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千米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5"/>
          <p:cNvSpPr>
            <a:spLocks noChangeArrowheads="1"/>
          </p:cNvSpPr>
          <p:nvPr/>
        </p:nvSpPr>
        <p:spPr bwMode="auto">
          <a:xfrm>
            <a:off x="4559829" y="1030083"/>
            <a:ext cx="3941445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P42 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练习八 第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665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747" name="Rectangle 25"/>
          <p:cNvSpPr>
            <a:spLocks noChangeArrowheads="1"/>
          </p:cNvSpPr>
          <p:nvPr/>
        </p:nvSpPr>
        <p:spPr bwMode="auto">
          <a:xfrm>
            <a:off x="814917" y="949556"/>
            <a:ext cx="3725545" cy="62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465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8.</a:t>
            </a:r>
            <a:r>
              <a:rPr lang="zh-CN" altLang="en-US" sz="3465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计算下面各题。</a:t>
            </a:r>
          </a:p>
        </p:txBody>
      </p:sp>
      <p:sp>
        <p:nvSpPr>
          <p:cNvPr id="31748" name="文本框 3"/>
          <p:cNvSpPr txBox="1">
            <a:spLocks noChangeArrowheads="1"/>
          </p:cNvSpPr>
          <p:nvPr/>
        </p:nvSpPr>
        <p:spPr bwMode="auto">
          <a:xfrm>
            <a:off x="1394884" y="1700953"/>
            <a:ext cx="10172700" cy="3827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735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7×8＋6         20×3＋98          </a:t>
            </a:r>
            <a:r>
              <a:rPr lang="zh-CN" altLang="en-US" sz="373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（406－385</a:t>
            </a:r>
            <a:r>
              <a:rPr lang="zh-CN" altLang="en-US" sz="373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）×3</a:t>
            </a:r>
            <a:endParaRPr lang="en-US" altLang="zh-CN" sz="3735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endParaRPr lang="zh-CN" altLang="en-US" sz="3735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endParaRPr lang="zh-CN" altLang="en-US" sz="3735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735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4×6＋6         70</a:t>
            </a:r>
            <a:r>
              <a:rPr lang="zh-CN" altLang="en-US" sz="3735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×9－120      </a:t>
            </a:r>
            <a:r>
              <a:rPr lang="zh-CN" altLang="en-US" sz="373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2000×4＋1980</a:t>
            </a:r>
            <a:endParaRPr lang="zh-CN" altLang="en-US" sz="373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endParaRPr lang="zh-CN" altLang="en-US" sz="373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102784" y="2584027"/>
            <a:ext cx="2184400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56+6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62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3723217" y="2607311"/>
            <a:ext cx="2184400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60+98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158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7032202" y="4768427"/>
            <a:ext cx="3473451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8000+1980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9980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058333" y="4791711"/>
            <a:ext cx="2184400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24+6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30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3723217" y="4768427"/>
            <a:ext cx="2764367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630</a:t>
            </a:r>
            <a:r>
              <a:rPr lang="zh-CN" altLang="en-US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120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510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7056967" y="2607311"/>
            <a:ext cx="2182284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21</a:t>
            </a:r>
            <a:r>
              <a:rPr lang="zh-CN" altLang="en-US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63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637" y="1569196"/>
            <a:ext cx="9160031" cy="3660787"/>
          </a:xfrm>
          <a:prstGeom prst="rect">
            <a:avLst/>
          </a:prstGeom>
        </p:spPr>
      </p:pic>
      <p:sp>
        <p:nvSpPr>
          <p:cNvPr id="32771" name="Rectangle 25"/>
          <p:cNvSpPr>
            <a:spLocks noChangeArrowheads="1"/>
          </p:cNvSpPr>
          <p:nvPr/>
        </p:nvSpPr>
        <p:spPr bwMode="auto">
          <a:xfrm>
            <a:off x="815340" y="456353"/>
            <a:ext cx="9622367" cy="137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3465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9.</a:t>
            </a:r>
            <a:r>
              <a:rPr lang="zh-CN" altLang="en-US" sz="3465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整十数乘一位数且积是</a:t>
            </a:r>
            <a:r>
              <a:rPr lang="en-US" altLang="zh-CN" sz="3465" b="1" dirty="0">
                <a:latin typeface="+mj-lt"/>
                <a:ea typeface="楷体" panose="02010609060101010101" pitchFamily="49" charset="-122"/>
                <a:cs typeface="Arial Unicode MS" pitchFamily="34" charset="-122"/>
              </a:rPr>
              <a:t>240</a:t>
            </a:r>
            <a:r>
              <a:rPr lang="zh-CN" altLang="en-US" sz="3465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的乘法算式，你能写出多少个？</a:t>
            </a:r>
          </a:p>
        </p:txBody>
      </p:sp>
      <p:sp>
        <p:nvSpPr>
          <p:cNvPr id="32770" name="矩形 5"/>
          <p:cNvSpPr>
            <a:spLocks noChangeArrowheads="1"/>
          </p:cNvSpPr>
          <p:nvPr/>
        </p:nvSpPr>
        <p:spPr bwMode="auto">
          <a:xfrm>
            <a:off x="3887585" y="1318551"/>
            <a:ext cx="3941445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P42 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练习八 第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665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1163299" y="3284339"/>
            <a:ext cx="3268133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80</a:t>
            </a:r>
            <a:r>
              <a:rPr lang="zh-CN" altLang="en-US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3=240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30</a:t>
            </a:r>
            <a:r>
              <a:rPr lang="zh-CN" altLang="en-US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8=240</a:t>
            </a: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1163299" y="4457527"/>
            <a:ext cx="3268133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60</a:t>
            </a:r>
            <a:r>
              <a:rPr lang="zh-CN" altLang="en-US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4=240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40</a:t>
            </a:r>
            <a:r>
              <a:rPr lang="zh-CN" altLang="en-US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6=240</a:t>
            </a:r>
          </a:p>
        </p:txBody>
      </p: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3697903" y="3571147"/>
            <a:ext cx="3270249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120</a:t>
            </a:r>
            <a:r>
              <a:rPr lang="zh-CN" altLang="en-US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2=240</a:t>
            </a:r>
          </a:p>
        </p:txBody>
      </p: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3697901" y="4651151"/>
            <a:ext cx="3270251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240</a:t>
            </a:r>
            <a:r>
              <a:rPr lang="zh-CN" altLang="en-US" sz="373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1=240</a:t>
            </a: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6384975" y="5255268"/>
            <a:ext cx="5399517" cy="107632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易错点：写乘法算式时要有序思考，做到不重不漏。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24" grpId="0"/>
      <p:bldP spid="24" grpId="1"/>
      <p:bldP spid="25" grpId="0"/>
      <p:bldP spid="25" grpId="1"/>
      <p:bldP spid="26" grpId="0"/>
      <p:bldP spid="26" grpId="1"/>
      <p:bldP spid="14" grpId="1" animBg="1"/>
      <p:bldP spid="14" grpId="2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5"/>
          <p:cNvSpPr>
            <a:spLocks noChangeArrowheads="1"/>
          </p:cNvSpPr>
          <p:nvPr/>
        </p:nvSpPr>
        <p:spPr bwMode="auto">
          <a:xfrm>
            <a:off x="815340" y="1419648"/>
            <a:ext cx="9622367" cy="731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sz="3465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10. </a:t>
            </a:r>
            <a:r>
              <a:rPr lang="zh-CN" altLang="en-US" sz="3465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小军每个月攒</a:t>
            </a:r>
            <a:r>
              <a:rPr lang="en-US" altLang="zh-CN" sz="3465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20</a:t>
            </a:r>
            <a:r>
              <a:rPr lang="zh-CN" altLang="en-US" sz="3465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元零花钱，请填写下表。</a:t>
            </a:r>
          </a:p>
        </p:txBody>
      </p:sp>
      <p:sp>
        <p:nvSpPr>
          <p:cNvPr id="32770" name="矩形 5"/>
          <p:cNvSpPr>
            <a:spLocks noChangeArrowheads="1"/>
          </p:cNvSpPr>
          <p:nvPr/>
        </p:nvSpPr>
        <p:spPr bwMode="auto">
          <a:xfrm>
            <a:off x="6456160" y="2304071"/>
            <a:ext cx="4112895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P42 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练习八 第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665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表格 2"/>
          <p:cNvGraphicFramePr>
            <a:graphicFrameLocks noGrp="1"/>
          </p:cNvGraphicFramePr>
          <p:nvPr/>
        </p:nvGraphicFramePr>
        <p:xfrm>
          <a:off x="912284" y="3091181"/>
          <a:ext cx="10800000" cy="18719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36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735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3735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个月</a:t>
                      </a:r>
                    </a:p>
                  </a:txBody>
                  <a:tcPr marL="121926" marR="121926" marT="60942" marB="60942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73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+mn-ea"/>
                        </a:rPr>
                        <a:t>2</a:t>
                      </a:r>
                      <a:r>
                        <a:rPr lang="zh-CN" altLang="en-US" sz="373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+mn-ea"/>
                        </a:rPr>
                        <a:t>个月</a:t>
                      </a:r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6" marR="121926" marT="60942" marB="60942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73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+mn-ea"/>
                        </a:rPr>
                        <a:t>3</a:t>
                      </a:r>
                      <a:r>
                        <a:rPr lang="zh-CN" altLang="en-US" sz="373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+mn-ea"/>
                        </a:rPr>
                        <a:t>个月</a:t>
                      </a:r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6" marR="121926" marT="60942" marB="60942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73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+mn-ea"/>
                        </a:rPr>
                        <a:t>4</a:t>
                      </a:r>
                      <a:r>
                        <a:rPr lang="zh-CN" altLang="en-US" sz="373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+mn-ea"/>
                        </a:rPr>
                        <a:t>个月</a:t>
                      </a:r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6" marR="121926" marT="60942" marB="60942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73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+mn-ea"/>
                        </a:rPr>
                        <a:t>5</a:t>
                      </a:r>
                      <a:r>
                        <a:rPr lang="zh-CN" altLang="en-US" sz="373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+mn-ea"/>
                        </a:rPr>
                        <a:t>个月</a:t>
                      </a:r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6" marR="121926" marT="60942" marB="60942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73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+mn-ea"/>
                        </a:rPr>
                        <a:t>6</a:t>
                      </a:r>
                      <a:r>
                        <a:rPr lang="zh-CN" altLang="en-US" sz="373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+mn-ea"/>
                        </a:rPr>
                        <a:t>个月</a:t>
                      </a:r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6" marR="121926" marT="60942" marB="60942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599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735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zh-CN" altLang="en-US" sz="3735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</a:p>
                  </a:txBody>
                  <a:tcPr marL="121926" marR="121926" marT="60942" marB="60942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6" marR="121926" marT="60942" marB="60942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6" marR="121926" marT="60942" marB="60942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6" marR="121926" marT="60942" marB="60942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6" marR="121926" marT="60942" marB="60942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6" marR="121926" marT="60942" marB="60942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2921847" y="4148667"/>
            <a:ext cx="11938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40</a:t>
            </a:r>
            <a:r>
              <a:rPr lang="zh-CN" altLang="en-US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元</a:t>
            </a: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4658572" y="4149302"/>
            <a:ext cx="1479550" cy="664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60</a:t>
            </a:r>
            <a:r>
              <a:rPr lang="zh-CN" altLang="en-US" sz="373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元</a:t>
            </a:r>
            <a:endParaRPr lang="en-US" altLang="zh-CN" sz="3735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6681047" y="4149302"/>
            <a:ext cx="1193800" cy="664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80</a:t>
            </a:r>
            <a:r>
              <a:rPr lang="zh-CN" altLang="en-US" sz="373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元</a:t>
            </a:r>
            <a:endParaRPr lang="en-US" altLang="zh-CN" sz="3735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8190865" y="4149090"/>
            <a:ext cx="1647190" cy="664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100</a:t>
            </a:r>
            <a:r>
              <a:rPr lang="zh-CN" altLang="en-US" sz="373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元</a:t>
            </a:r>
            <a:endParaRPr lang="en-US" altLang="zh-CN" sz="3735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9927590" y="4149090"/>
            <a:ext cx="1647190" cy="664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120</a:t>
            </a:r>
            <a:r>
              <a:rPr lang="zh-CN" altLang="en-US" sz="373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元</a:t>
            </a:r>
            <a:endParaRPr lang="en-US" altLang="zh-CN" sz="3735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5"/>
          <p:cNvSpPr>
            <a:spLocks noChangeArrowheads="1"/>
          </p:cNvSpPr>
          <p:nvPr/>
        </p:nvSpPr>
        <p:spPr bwMode="auto">
          <a:xfrm>
            <a:off x="815340" y="1276350"/>
            <a:ext cx="10119995" cy="1624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latinLnBrk="0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11. 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校园里共栽了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21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棵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槐树，栽的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杨树比槐树的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2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倍多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5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棵。栽了多少棵杨树？</a:t>
            </a:r>
          </a:p>
        </p:txBody>
      </p:sp>
      <p:sp>
        <p:nvSpPr>
          <p:cNvPr id="32770" name="矩形 5"/>
          <p:cNvSpPr>
            <a:spLocks noChangeArrowheads="1"/>
          </p:cNvSpPr>
          <p:nvPr/>
        </p:nvSpPr>
        <p:spPr bwMode="auto">
          <a:xfrm>
            <a:off x="6599670" y="2447581"/>
            <a:ext cx="4112895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P42 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练习八 第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665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3647830" y="3114463"/>
            <a:ext cx="4675717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sz="3465" b="1" dirty="0">
                <a:solidFill>
                  <a:srgbClr val="FF0000"/>
                </a:solidFill>
              </a:rPr>
              <a:t>21 </a:t>
            </a:r>
            <a:r>
              <a:rPr lang="zh-CN" altLang="en-US" sz="3465" b="1" dirty="0">
                <a:solidFill>
                  <a:srgbClr val="FF0000"/>
                </a:solidFill>
              </a:rPr>
              <a:t>×</a:t>
            </a:r>
            <a:r>
              <a:rPr lang="en-US" altLang="zh-CN" sz="3465" b="1" dirty="0">
                <a:solidFill>
                  <a:srgbClr val="FF0000"/>
                </a:solidFill>
              </a:rPr>
              <a:t> 2 + 5 = 47</a:t>
            </a:r>
            <a:r>
              <a:rPr lang="zh-CN" altLang="en-US" sz="3465" b="1" dirty="0">
                <a:solidFill>
                  <a:srgbClr val="FF0000"/>
                </a:solidFill>
              </a:rPr>
              <a:t>（棵）</a:t>
            </a: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3791453" y="4221903"/>
            <a:ext cx="4358216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465" b="1">
                <a:solidFill>
                  <a:srgbClr val="FF0000"/>
                </a:solidFill>
              </a:rPr>
              <a:t>答：</a:t>
            </a:r>
            <a:r>
              <a:rPr sz="3465" b="1">
                <a:solidFill>
                  <a:srgbClr val="FF0000"/>
                </a:solidFill>
              </a:rPr>
              <a:t>栽了</a:t>
            </a:r>
            <a:r>
              <a:rPr lang="en-US" sz="3465" b="1">
                <a:solidFill>
                  <a:srgbClr val="FF0000"/>
                </a:solidFill>
              </a:rPr>
              <a:t>47</a:t>
            </a:r>
            <a:r>
              <a:rPr sz="3465" b="1">
                <a:solidFill>
                  <a:srgbClr val="FF0000"/>
                </a:solidFill>
              </a:rPr>
              <a:t>棵杨树</a:t>
            </a:r>
            <a:r>
              <a:rPr lang="zh-CN" altLang="en-US" sz="3465" b="1">
                <a:solidFill>
                  <a:srgbClr val="FF0000"/>
                </a:solidFill>
              </a:rPr>
              <a:t>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22" grpId="0"/>
      <p:bldP spid="2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5"/>
          <p:cNvSpPr>
            <a:spLocks noChangeArrowheads="1"/>
          </p:cNvSpPr>
          <p:nvPr/>
        </p:nvSpPr>
        <p:spPr bwMode="auto">
          <a:xfrm>
            <a:off x="1127760" y="2132118"/>
            <a:ext cx="9622367" cy="731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sz="3465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12.432 =(    )</a:t>
            </a:r>
            <a:r>
              <a:rPr lang="zh-CN" altLang="en-US" sz="3465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×</a:t>
            </a:r>
            <a:r>
              <a:rPr lang="en-US" altLang="zh-CN" sz="3465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100 +</a:t>
            </a:r>
            <a:r>
              <a:rPr lang="en-US" sz="3465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  <a:sym typeface="+mn-ea"/>
              </a:rPr>
              <a:t>(    )</a:t>
            </a:r>
            <a:r>
              <a:rPr lang="zh-CN" altLang="en-US" sz="3465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  <a:sym typeface="+mn-ea"/>
              </a:rPr>
              <a:t>×</a:t>
            </a:r>
            <a:r>
              <a:rPr lang="en-US" altLang="zh-CN" sz="3465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  <a:sym typeface="+mn-ea"/>
              </a:rPr>
              <a:t>10 +</a:t>
            </a:r>
            <a:r>
              <a:rPr lang="en-US" sz="3465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  <a:sym typeface="+mn-ea"/>
              </a:rPr>
              <a:t>(    )</a:t>
            </a:r>
            <a:r>
              <a:rPr lang="zh-CN" altLang="en-US" sz="3465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  <a:sym typeface="+mn-ea"/>
              </a:rPr>
              <a:t>×</a:t>
            </a:r>
            <a:r>
              <a:rPr lang="en-US" altLang="zh-CN" sz="3465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  <a:sym typeface="+mn-ea"/>
              </a:rPr>
              <a:t>1</a:t>
            </a:r>
            <a:endParaRPr lang="en-US" altLang="zh-CN" sz="3465" b="1" dirty="0">
              <a:latin typeface="楷体" panose="02010609060101010101" pitchFamily="49" charset="-122"/>
              <a:ea typeface="楷体" panose="02010609060101010101" pitchFamily="49" charset="-122"/>
              <a:cs typeface="Arial Unicode MS" pitchFamily="34" charset="-122"/>
            </a:endParaRPr>
          </a:p>
        </p:txBody>
      </p:sp>
      <p:sp>
        <p:nvSpPr>
          <p:cNvPr id="32770" name="矩形 5"/>
          <p:cNvSpPr>
            <a:spLocks noChangeArrowheads="1"/>
          </p:cNvSpPr>
          <p:nvPr/>
        </p:nvSpPr>
        <p:spPr bwMode="auto">
          <a:xfrm>
            <a:off x="6312015" y="980731"/>
            <a:ext cx="4112895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P42 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练习八 第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665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665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Rectangle 25"/>
          <p:cNvSpPr>
            <a:spLocks noChangeArrowheads="1"/>
          </p:cNvSpPr>
          <p:nvPr/>
        </p:nvSpPr>
        <p:spPr bwMode="auto">
          <a:xfrm>
            <a:off x="1560830" y="3213100"/>
            <a:ext cx="10133965" cy="1692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latinLnBrk="0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sz="3465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1597 =(    )</a:t>
            </a:r>
            <a:r>
              <a:rPr lang="zh-CN" altLang="en-US" sz="3465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×</a:t>
            </a:r>
            <a:r>
              <a:rPr lang="en-US" altLang="zh-CN" sz="3465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</a:rPr>
              <a:t>1000 +</a:t>
            </a:r>
            <a:r>
              <a:rPr lang="en-US" sz="3465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  <a:sym typeface="+mn-ea"/>
              </a:rPr>
              <a:t>(    )</a:t>
            </a:r>
            <a:r>
              <a:rPr lang="zh-CN" altLang="en-US" sz="3465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  <a:sym typeface="+mn-ea"/>
              </a:rPr>
              <a:t>×</a:t>
            </a:r>
            <a:r>
              <a:rPr lang="en-US" altLang="zh-CN" sz="3465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  <a:sym typeface="+mn-ea"/>
              </a:rPr>
              <a:t>100 +</a:t>
            </a:r>
            <a:r>
              <a:rPr lang="en-US" sz="3465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  <a:sym typeface="+mn-ea"/>
              </a:rPr>
              <a:t>(    )</a:t>
            </a:r>
            <a:r>
              <a:rPr lang="zh-CN" altLang="en-US" sz="3465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  <a:sym typeface="+mn-ea"/>
              </a:rPr>
              <a:t>×</a:t>
            </a:r>
            <a:r>
              <a:rPr lang="en-US" altLang="zh-CN" sz="3465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  <a:sym typeface="+mn-ea"/>
              </a:rPr>
              <a:t>10 +</a:t>
            </a:r>
            <a:r>
              <a:rPr lang="en-US" sz="3465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  <a:sym typeface="+mn-ea"/>
              </a:rPr>
              <a:t>(    )</a:t>
            </a:r>
            <a:r>
              <a:rPr lang="zh-CN" altLang="en-US" sz="3465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  <a:sym typeface="+mn-ea"/>
              </a:rPr>
              <a:t>×</a:t>
            </a:r>
            <a:r>
              <a:rPr lang="en-US" altLang="zh-CN" sz="3465" b="1" dirty="0">
                <a:latin typeface="楷体" panose="02010609060101010101" pitchFamily="49" charset="-122"/>
                <a:ea typeface="楷体" panose="02010609060101010101" pitchFamily="49" charset="-122"/>
                <a:cs typeface="Arial Unicode MS" pitchFamily="34" charset="-122"/>
                <a:sym typeface="+mn-ea"/>
              </a:rPr>
              <a:t>1</a:t>
            </a:r>
            <a:endParaRPr lang="en-US" altLang="zh-CN" sz="3465" b="1" dirty="0">
              <a:latin typeface="楷体" panose="02010609060101010101" pitchFamily="49" charset="-122"/>
              <a:ea typeface="楷体" panose="02010609060101010101" pitchFamily="49" charset="-122"/>
              <a:cs typeface="Arial Unicode MS" pitchFamily="34" charset="-122"/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3359785" y="2060575"/>
            <a:ext cx="610870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3465" b="1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240145" y="2060575"/>
            <a:ext cx="610870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3465" b="1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8904605" y="2060575"/>
            <a:ext cx="610870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3465" b="1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359785" y="3284855"/>
            <a:ext cx="610870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3465" b="1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6527165" y="3284855"/>
            <a:ext cx="610870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3465" b="1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9406890" y="3284855"/>
            <a:ext cx="610870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3465" b="1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2207895" y="4076700"/>
            <a:ext cx="610870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3465" b="1">
                <a:solidFill>
                  <a:srgbClr val="FF0000"/>
                </a:solidFill>
              </a:rPr>
              <a:t>7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TextBox 48"/>
          <p:cNvSpPr txBox="1"/>
          <p:nvPr/>
        </p:nvSpPr>
        <p:spPr>
          <a:xfrm>
            <a:off x="668687" y="1670087"/>
            <a:ext cx="10854627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  <p:sp>
        <p:nvSpPr>
          <p:cNvPr id="3" name="流程图: 终止 2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738</Words>
  <Application>Microsoft Office PowerPoint</Application>
  <PresentationFormat>宽屏</PresentationFormat>
  <Paragraphs>154</Paragraphs>
  <Slides>16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6" baseType="lpstr">
      <vt:lpstr>等线</vt:lpstr>
      <vt:lpstr>等线 Light</vt:lpstr>
      <vt:lpstr>黑体</vt:lpstr>
      <vt:lpstr>华文琥珀</vt:lpstr>
      <vt:lpstr>楷体</vt:lpstr>
      <vt:lpstr>宋体</vt:lpstr>
      <vt:lpstr>Arial</vt:lpstr>
      <vt:lpstr>Times New Roman</vt:lpstr>
      <vt:lpstr>1_自定义设计方案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zyccl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Wangfen</cp:lastModifiedBy>
  <cp:revision>458</cp:revision>
  <dcterms:created xsi:type="dcterms:W3CDTF">2015-08-27T07:30:00Z</dcterms:created>
  <dcterms:modified xsi:type="dcterms:W3CDTF">2025-08-11T07:32:43Z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507EB276074243378CD1CCC197930BF5</vt:lpwstr>
  </property>
</Properties>
</file>