
<file path=[Content_Types].xml><?xml version="1.0" encoding="utf-8"?>
<Types xmlns="http://schemas.openxmlformats.org/package/2006/content-types">
  <Default Extension="emf" ContentType="image/x-emf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tags/tag1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2" r:id="rId2"/>
  </p:sldMasterIdLst>
  <p:notesMasterIdLst>
    <p:notesMasterId r:id="rId25"/>
  </p:notesMasterIdLst>
  <p:sldIdLst>
    <p:sldId id="263" r:id="rId3"/>
    <p:sldId id="387" r:id="rId4"/>
    <p:sldId id="334" r:id="rId5"/>
    <p:sldId id="407" r:id="rId6"/>
    <p:sldId id="431" r:id="rId7"/>
    <p:sldId id="369" r:id="rId8"/>
    <p:sldId id="352" r:id="rId9"/>
    <p:sldId id="408" r:id="rId10"/>
    <p:sldId id="432" r:id="rId11"/>
    <p:sldId id="433" r:id="rId12"/>
    <p:sldId id="434" r:id="rId13"/>
    <p:sldId id="283" r:id="rId14"/>
    <p:sldId id="435" r:id="rId15"/>
    <p:sldId id="343" r:id="rId16"/>
    <p:sldId id="428" r:id="rId17"/>
    <p:sldId id="430" r:id="rId18"/>
    <p:sldId id="363" r:id="rId19"/>
    <p:sldId id="409" r:id="rId20"/>
    <p:sldId id="388" r:id="rId21"/>
    <p:sldId id="389" r:id="rId22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86">
          <p15:clr>
            <a:srgbClr val="A4A3A4"/>
          </p15:clr>
        </p15:guide>
        <p15:guide id="2" orient="horz" pos="813">
          <p15:clr>
            <a:srgbClr val="A4A3A4"/>
          </p15:clr>
        </p15:guide>
        <p15:guide id="3" orient="horz" pos="3945">
          <p15:clr>
            <a:srgbClr val="A4A3A4"/>
          </p15:clr>
        </p15:guide>
        <p15:guide id="4" pos="256">
          <p15:clr>
            <a:srgbClr val="A4A3A4"/>
          </p15:clr>
        </p15:guide>
        <p15:guide id="5" pos="3799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1873BC"/>
    <a:srgbClr val="FF00FF"/>
    <a:srgbClr val="0000FF"/>
    <a:srgbClr val="000000"/>
    <a:srgbClr val="FFFFB5"/>
    <a:srgbClr val="FFFFFF"/>
    <a:srgbClr val="FEA7C1"/>
    <a:srgbClr val="3882F0"/>
    <a:srgbClr val="6CA0F4"/>
    <a:srgbClr val="FC5185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6196" autoAdjust="0"/>
    <p:restoredTop sz="95238" autoAdjust="0"/>
  </p:normalViewPr>
  <p:slideViewPr>
    <p:cSldViewPr snapToGrid="0">
      <p:cViewPr varScale="1">
        <p:scale>
          <a:sx n="107" d="100"/>
          <a:sy n="107" d="100"/>
        </p:scale>
        <p:origin x="132" y="228"/>
      </p:cViewPr>
      <p:guideLst>
        <p:guide orient="horz" pos="2286"/>
        <p:guide orient="horz" pos="813"/>
        <p:guide orient="horz" pos="3945"/>
        <p:guide pos="256"/>
        <p:guide pos="3799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0" cy="72000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commentAuthors" Target="commentAuthors.xml"/><Relationship Id="rId3" Type="http://schemas.openxmlformats.org/officeDocument/2006/relationships/slide" Target="slides/slide1.xml"/><Relationship Id="rId21" Type="http://schemas.openxmlformats.org/officeDocument/2006/relationships/slide" Target="slides/slide19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notesMaster" Target="notesMasters/notesMaster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20" Type="http://schemas.openxmlformats.org/officeDocument/2006/relationships/slide" Target="slides/slide18.xml"/><Relationship Id="rId29" Type="http://schemas.openxmlformats.org/officeDocument/2006/relationships/theme" Target="theme/theme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8" Type="http://schemas.openxmlformats.org/officeDocument/2006/relationships/viewProps" Target="viewProps.xml"/><Relationship Id="rId10" Type="http://schemas.openxmlformats.org/officeDocument/2006/relationships/slide" Target="slides/slide8.xml"/><Relationship Id="rId19" Type="http://schemas.openxmlformats.org/officeDocument/2006/relationships/slide" Target="slides/slide17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slide" Target="slides/slide20.xml"/><Relationship Id="rId27" Type="http://schemas.openxmlformats.org/officeDocument/2006/relationships/presProps" Target="presProps.xml"/><Relationship Id="rId30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655265C4-59D7-4E02-B042-CDDCF7C7EC86}" type="datetimeFigureOut">
              <a:rPr lang="zh-CN" altLang="en-US"/>
              <a:t>2025/7/17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D8F31082-567F-4DDD-AD91-D66B5C9FDBBF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4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23555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23556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052876F6-7D53-4288-A4E3-FECF0E6DADC0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幻灯片图像占位符 1"/>
          <p:cNvSpPr>
            <a:spLocks noGrp="1" noRot="1" noChangeAspect="1"/>
          </p:cNvSpPr>
          <p:nvPr>
            <p:ph type="sldImg" idx="2"/>
          </p:nvPr>
        </p:nvSpPr>
        <p:spPr/>
      </p:sp>
      <p:sp>
        <p:nvSpPr>
          <p:cNvPr id="3" name="文本占位符 2"/>
          <p:cNvSpPr>
            <a:spLocks noGrp="1"/>
          </p:cNvSpPr>
          <p:nvPr>
            <p:ph type="body" idx="3"/>
          </p:nvPr>
        </p:nvSpPr>
        <p:spPr/>
        <p:txBody>
          <a:bodyPr/>
          <a:lstStyle/>
          <a:p>
            <a:endParaRPr lang="zh-CN" altLang="en-US"/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7" Type="http://schemas.openxmlformats.org/officeDocument/2006/relationships/image" Target="../media/image6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6" Type="http://schemas.openxmlformats.org/officeDocument/2006/relationships/image" Target="../media/image5.png"/><Relationship Id="rId5" Type="http://schemas.openxmlformats.org/officeDocument/2006/relationships/image" Target="../media/image4.png"/><Relationship Id="rId4" Type="http://schemas.openxmlformats.org/officeDocument/2006/relationships/image" Target="../media/image3.png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5" Type="http://schemas.openxmlformats.org/officeDocument/2006/relationships/image" Target="../media/image9.png"/><Relationship Id="rId4" Type="http://schemas.openxmlformats.org/officeDocument/2006/relationships/image" Target="../media/image8.png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8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image" Target="../media/image13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2.png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5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4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6.png"/><Relationship Id="rId1" Type="http://schemas.openxmlformats.org/officeDocument/2006/relationships/slideMaster" Target="../slideMasters/slideMaster2.xml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image" Target="../media/image17.jpe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0"/>
            <a:ext cx="12208933" cy="686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2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0"/>
            <a:ext cx="5664200" cy="41232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3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0" y="5107517"/>
            <a:ext cx="12225867" cy="17610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" name="图片 4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322984" y="165100"/>
            <a:ext cx="1885949" cy="2161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6" name="图片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477433" y="165100"/>
            <a:ext cx="9220200" cy="5621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11"/>
          <p:cNvPicPr>
            <a:picLocks noChangeAspect="1"/>
          </p:cNvPicPr>
          <p:nvPr userDrawn="1"/>
        </p:nvPicPr>
        <p:blipFill>
          <a:blip r:embed="rId7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000" t="11679" r="7600" b="49123"/>
          <a:stretch>
            <a:fillRect/>
          </a:stretch>
        </p:blipFill>
        <p:spPr bwMode="auto">
          <a:xfrm>
            <a:off x="46567" y="4197351"/>
            <a:ext cx="5376333" cy="2688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0"/>
            <a:ext cx="12208933" cy="686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7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4523" r="3510"/>
          <a:stretch>
            <a:fillRect/>
          </a:stretch>
        </p:blipFill>
        <p:spPr bwMode="auto">
          <a:xfrm>
            <a:off x="239184" y="162984"/>
            <a:ext cx="11713633" cy="65426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4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10"/>
          <p:cNvPicPr>
            <a:picLocks noChangeAspect="1"/>
          </p:cNvPicPr>
          <p:nvPr userDrawn="1"/>
        </p:nvPicPr>
        <p:blipFill>
          <a:blip r:embed="rId5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9" b="23401"/>
          <a:stretch>
            <a:fillRect/>
          </a:stretch>
        </p:blipFill>
        <p:spPr bwMode="auto">
          <a:xfrm>
            <a:off x="10316633" y="5861051"/>
            <a:ext cx="18923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16933" y="0"/>
            <a:ext cx="12208933" cy="686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 2"/>
          <p:cNvSpPr/>
          <p:nvPr userDrawn="1"/>
        </p:nvSpPr>
        <p:spPr>
          <a:xfrm>
            <a:off x="239184" y="452669"/>
            <a:ext cx="11565467" cy="6221183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  <p:pic>
        <p:nvPicPr>
          <p:cNvPr id="6" name="图片 10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t="23399" b="23401"/>
          <a:stretch>
            <a:fillRect/>
          </a:stretch>
        </p:blipFill>
        <p:spPr bwMode="auto">
          <a:xfrm>
            <a:off x="10316633" y="5861051"/>
            <a:ext cx="1892300" cy="10075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064934" y="54842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5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8495" t="24568" r="14424" b="6852"/>
          <a:stretch>
            <a:fillRect/>
          </a:stretch>
        </p:blipFill>
        <p:spPr>
          <a:xfrm>
            <a:off x="-24765" y="-27305"/>
            <a:ext cx="12235180" cy="1536890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64" presetClass="path" presetSubtype="0" accel="50000" decel="5000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animMotion origin="layout" path="M 0 0 L 0 -0.962963 " pathEditMode="relative" rAng="0" ptsTypes="">
                                      <p:cBhvr>
                                        <p:cTn id="6" dur="2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  <p:attrName>ppt_y</p:attrName>
                                        </p:attrNameLst>
                                      </p:cBhvr>
                                      <p:rCtr x="0" y="-460"/>
                                    </p:animMotion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</p:timing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4" Type="http://schemas.openxmlformats.org/officeDocument/2006/relationships/theme" Target="../theme/theme1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1.xml"/><Relationship Id="rId3" Type="http://schemas.openxmlformats.org/officeDocument/2006/relationships/slideLayout" Target="../slideLayouts/slideLayout6.xml"/><Relationship Id="rId7" Type="http://schemas.openxmlformats.org/officeDocument/2006/relationships/slideLayout" Target="../slideLayouts/slideLayout10.xml"/><Relationship Id="rId2" Type="http://schemas.openxmlformats.org/officeDocument/2006/relationships/slideLayout" Target="../slideLayouts/slideLayout5.xml"/><Relationship Id="rId1" Type="http://schemas.openxmlformats.org/officeDocument/2006/relationships/slideLayout" Target="../slideLayouts/slideLayout4.xml"/><Relationship Id="rId6" Type="http://schemas.openxmlformats.org/officeDocument/2006/relationships/slideLayout" Target="../slideLayouts/slideLayout9.xml"/><Relationship Id="rId5" Type="http://schemas.openxmlformats.org/officeDocument/2006/relationships/slideLayout" Target="../slideLayouts/slideLayout8.xml"/><Relationship Id="rId4" Type="http://schemas.openxmlformats.org/officeDocument/2006/relationships/slideLayout" Target="../slideLayouts/slideLayout7.xml"/><Relationship Id="rId9" Type="http://schemas.openxmlformats.org/officeDocument/2006/relationships/theme" Target="../theme/theme2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6184"/>
            <a:ext cx="10515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073EE28C-7DA0-4654-A463-32401104F180}" type="datetimeFigureOut">
              <a:rPr lang="zh-CN" altLang="en-US"/>
              <a:t>2025/7/17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C051BA18-9F63-4296-9F1B-A50644625EB8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3" r:id="rId1"/>
    <p:sldLayoutId id="2147483654" r:id="rId2"/>
    <p:sldLayoutId id="2147483655" r:id="rId3"/>
    <p:sldLayoutId id="2147483656" r:id="rId4"/>
    <p:sldLayoutId id="2147483657" r:id="rId5"/>
    <p:sldLayoutId id="2147483658" r:id="rId6"/>
    <p:sldLayoutId id="2147483659" r:id="rId7"/>
    <p:sldLayoutId id="2147483660" r:id="rId8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0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4.x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9.xml"/><Relationship Id="rId4" Type="http://schemas.openxmlformats.org/officeDocument/2006/relationships/image" Target="../media/image23.png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5.png"/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6.pn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5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7.png"/><Relationship Id="rId1" Type="http://schemas.openxmlformats.org/officeDocument/2006/relationships/slideLayout" Target="../slideLayouts/slideLayout5.x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" Type="http://schemas.openxmlformats.org/officeDocument/2006/relationships/tags" Target="../tags/tag1.xml"/><Relationship Id="rId4" Type="http://schemas.openxmlformats.org/officeDocument/2006/relationships/slideLayout" Target="../slideLayouts/slideLayout5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5.png"/><Relationship Id="rId1" Type="http://schemas.openxmlformats.org/officeDocument/2006/relationships/slideLayout" Target="../slideLayouts/slideLayout5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28.emf"/><Relationship Id="rId1" Type="http://schemas.openxmlformats.org/officeDocument/2006/relationships/slideLayout" Target="../slideLayouts/slideLayout5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5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29.png"/><Relationship Id="rId1" Type="http://schemas.openxmlformats.org/officeDocument/2006/relationships/slideLayout" Target="../slideLayouts/slideLayout5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1.png"/><Relationship Id="rId2" Type="http://schemas.openxmlformats.org/officeDocument/2006/relationships/image" Target="../media/image30.png"/><Relationship Id="rId1" Type="http://schemas.openxmlformats.org/officeDocument/2006/relationships/slideLayout" Target="../slideLayouts/slideLayout5.xml"/><Relationship Id="rId4" Type="http://schemas.openxmlformats.org/officeDocument/2006/relationships/image" Target="../media/image32.png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5.x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1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4.png"/><Relationship Id="rId2" Type="http://schemas.openxmlformats.org/officeDocument/2006/relationships/image" Target="../media/image33.png"/><Relationship Id="rId1" Type="http://schemas.openxmlformats.org/officeDocument/2006/relationships/slideLayout" Target="../slideLayouts/slideLayout5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3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2530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367741" y="1412875"/>
            <a:ext cx="2544235" cy="6752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2531" name="矩形 2"/>
          <p:cNvSpPr>
            <a:spLocks noChangeArrowheads="1"/>
          </p:cNvSpPr>
          <p:nvPr/>
        </p:nvSpPr>
        <p:spPr bwMode="auto">
          <a:xfrm>
            <a:off x="4584912" y="2564448"/>
            <a:ext cx="6675967" cy="175323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7200" b="1">
                <a:solidFill>
                  <a:srgbClr val="000000"/>
                </a:solidFill>
                <a:latin typeface="楷体" panose="02010609060101010101" pitchFamily="49" charset="-122"/>
              </a:rPr>
              <a:t>1.</a:t>
            </a:r>
            <a:r>
              <a:rPr lang="zh-CN" altLang="en-US" sz="7200" b="1">
                <a:solidFill>
                  <a:srgbClr val="000000"/>
                </a:solidFill>
                <a:latin typeface="楷体" panose="02010609060101010101" pitchFamily="49" charset="-122"/>
              </a:rPr>
              <a:t>口算乘法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任意多边形 7"/>
          <p:cNvSpPr/>
          <p:nvPr userDrawn="1"/>
        </p:nvSpPr>
        <p:spPr>
          <a:xfrm>
            <a:off x="0" y="-635"/>
            <a:ext cx="12183110" cy="6853555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19186" h="10793">
                <a:moveTo>
                  <a:pt x="2952" y="1660"/>
                </a:moveTo>
                <a:lnTo>
                  <a:pt x="2952" y="6078"/>
                </a:lnTo>
                <a:lnTo>
                  <a:pt x="8462" y="6078"/>
                </a:lnTo>
                <a:lnTo>
                  <a:pt x="8462" y="1660"/>
                </a:lnTo>
                <a:lnTo>
                  <a:pt x="2952" y="1660"/>
                </a:lnTo>
                <a:close/>
                <a:moveTo>
                  <a:pt x="0" y="0"/>
                </a:moveTo>
                <a:lnTo>
                  <a:pt x="19186" y="0"/>
                </a:lnTo>
                <a:lnTo>
                  <a:pt x="19186" y="10793"/>
                </a:lnTo>
                <a:lnTo>
                  <a:pt x="0" y="10793"/>
                </a:lnTo>
                <a:lnTo>
                  <a:pt x="0" y="0"/>
                </a:lnTo>
                <a:close/>
              </a:path>
            </a:pathLst>
          </a:cu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zh-CN" altLang="en-US"/>
          </a:p>
        </p:txBody>
      </p:sp>
      <p:sp>
        <p:nvSpPr>
          <p:cNvPr id="6" name="矩形: 折角 5"/>
          <p:cNvSpPr/>
          <p:nvPr/>
        </p:nvSpPr>
        <p:spPr>
          <a:xfrm>
            <a:off x="6383867" y="1484419"/>
            <a:ext cx="4607983" cy="4703233"/>
          </a:xfrm>
          <a:prstGeom prst="foldedCorner">
            <a:avLst/>
          </a:prstGeom>
          <a:solidFill>
            <a:srgbClr val="FDFCED"/>
          </a:solidFill>
          <a:ln>
            <a:solidFill>
              <a:schemeClr val="bg1">
                <a:lumMod val="50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0" name="Rectangle 2"/>
          <p:cNvSpPr>
            <a:spLocks noChangeArrowheads="1"/>
          </p:cNvSpPr>
          <p:nvPr/>
        </p:nvSpPr>
        <p:spPr bwMode="auto">
          <a:xfrm>
            <a:off x="6656917" y="2348903"/>
            <a:ext cx="4061883" cy="30734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latin typeface="楷体" panose="02010609060101010101" pitchFamily="49" charset="-122"/>
                <a:ea typeface="楷体" panose="02010609060101010101" pitchFamily="49" charset="-122"/>
              </a:rPr>
              <a:t>    同学们喜欢去游乐园吗？今天我们就一起去游乐园玩一玩。</a:t>
            </a:r>
          </a:p>
        </p:txBody>
      </p:sp>
      <p:pic>
        <p:nvPicPr>
          <p:cNvPr id="4" name="图片 3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806017" y="832486"/>
            <a:ext cx="1909233" cy="19071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2" name="图片 1" descr="101"/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9336405" y="1412875"/>
            <a:ext cx="2691130" cy="5292090"/>
          </a:xfrm>
          <a:prstGeom prst="rect">
            <a:avLst/>
          </a:prstGeom>
        </p:spPr>
      </p:pic>
      <p:sp>
        <p:nvSpPr>
          <p:cNvPr id="3" name="圆角矩形标注 2"/>
          <p:cNvSpPr/>
          <p:nvPr/>
        </p:nvSpPr>
        <p:spPr>
          <a:xfrm>
            <a:off x="5520055" y="476885"/>
            <a:ext cx="4321810" cy="1525270"/>
          </a:xfrm>
          <a:prstGeom prst="wedgeRoundRectCallout">
            <a:avLst>
              <a:gd name="adj1" fmla="val 58345"/>
              <a:gd name="adj2" fmla="val 35803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0">
              <a:lnSpc>
                <a:spcPct val="130000"/>
              </a:lnSpc>
            </a:pPr>
            <a:r>
              <a:rPr lang="zh-CN" altLang="en-US" sz="3200" dirty="0">
                <a:solidFill>
                  <a:srgbClr val="000000"/>
                </a:solidFill>
              </a:rPr>
              <a:t>仔细观察，你发现了哪些数学信息？</a:t>
            </a:r>
          </a:p>
        </p:txBody>
      </p:sp>
      <p:sp>
        <p:nvSpPr>
          <p:cNvPr id="5" name="矩形 4"/>
          <p:cNvSpPr/>
          <p:nvPr/>
        </p:nvSpPr>
        <p:spPr>
          <a:xfrm>
            <a:off x="1874520" y="1053465"/>
            <a:ext cx="3498850" cy="2805430"/>
          </a:xfrm>
          <a:prstGeom prst="rect">
            <a:avLst/>
          </a:prstGeom>
          <a:noFill/>
          <a:ln w="38100">
            <a:solidFill>
              <a:srgbClr val="FF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0" name="圆角矩形标注 9"/>
          <p:cNvSpPr/>
          <p:nvPr/>
        </p:nvSpPr>
        <p:spPr>
          <a:xfrm>
            <a:off x="5520055" y="476885"/>
            <a:ext cx="4321810" cy="1525270"/>
          </a:xfrm>
          <a:prstGeom prst="wedgeRoundRectCallout">
            <a:avLst>
              <a:gd name="adj1" fmla="val 58345"/>
              <a:gd name="adj2" fmla="val 35803"/>
              <a:gd name="adj3" fmla="val 16667"/>
            </a:avLst>
          </a:prstGeom>
          <a:solidFill>
            <a:srgbClr val="FFFFFF"/>
          </a:solidFill>
          <a:ln>
            <a:solidFill>
              <a:srgbClr val="000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l" latinLnBrk="0">
              <a:lnSpc>
                <a:spcPct val="130000"/>
              </a:lnSpc>
            </a:pPr>
            <a:r>
              <a:rPr lang="zh-CN" altLang="en-US" sz="3200">
                <a:solidFill>
                  <a:srgbClr val="000000"/>
                </a:solidFill>
              </a:rPr>
              <a:t>你能提出用乘法解决的数学问题吗？</a:t>
            </a:r>
          </a:p>
        </p:txBody>
      </p:sp>
      <p:pic>
        <p:nvPicPr>
          <p:cNvPr id="13" name="图片 12" descr="E:\胡云云\2025秋上\1.上课课件\25.4.21 R3上课制作\四 多位数乘一位数\1.口算乘法\图片9.png图片9"/>
          <p:cNvPicPr>
            <a:picLocks noChangeAspect="1"/>
          </p:cNvPicPr>
          <p:nvPr/>
        </p:nvPicPr>
        <p:blipFill>
          <a:blip r:embed="rId4"/>
          <a:srcRect/>
          <a:stretch>
            <a:fillRect/>
          </a:stretch>
        </p:blipFill>
        <p:spPr>
          <a:xfrm>
            <a:off x="-52705" y="-6722427"/>
            <a:ext cx="12334240" cy="15491460"/>
          </a:xfrm>
          <a:prstGeom prst="rect">
            <a:avLst/>
          </a:prstGeom>
          <a:effectLst>
            <a:outerShdw blurRad="63500" sx="102000" sy="102000" algn="ctr" rotWithShape="0">
              <a:prstClr val="black">
                <a:alpha val="40000"/>
              </a:prstClr>
            </a:outerShdw>
          </a:effec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8" presetID="10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9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0" presetClass="exit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4" fill="hold">
                            <p:stCondLst>
                              <p:cond delay="500"/>
                            </p:stCondLst>
                            <p:childTnLst>
                              <p:par>
                                <p:cTn id="15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8" fill="hold">
                            <p:stCondLst>
                              <p:cond delay="1000"/>
                            </p:stCondLst>
                            <p:childTnLst>
                              <p:par>
                                <p:cTn id="1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21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6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0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2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3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8" fill="hold">
                            <p:stCondLst>
                              <p:cond delay="500"/>
                            </p:stCondLst>
                            <p:childTnLst>
                              <p:par>
                                <p:cTn id="3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1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ldLvl="0" animBg="1"/>
      <p:bldP spid="6" grpId="0" animBg="1"/>
      <p:bldP spid="30" grpId="0"/>
      <p:bldP spid="3" grpId="0" bldLvl="0" animBg="1"/>
      <p:bldP spid="3" grpId="1" animBg="1"/>
      <p:bldP spid="5" grpId="0" bldLvl="0" animBg="1"/>
      <p:bldP spid="10" grpId="0" bldLvl="0" animBg="1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圆角矩形 14"/>
          <p:cNvSpPr/>
          <p:nvPr/>
        </p:nvSpPr>
        <p:spPr>
          <a:xfrm>
            <a:off x="3809365" y="2204085"/>
            <a:ext cx="1945640" cy="720090"/>
          </a:xfrm>
          <a:prstGeom prst="roundRect">
            <a:avLst>
              <a:gd name="adj" fmla="val 12257"/>
            </a:avLst>
          </a:prstGeom>
          <a:solidFill>
            <a:srgbClr val="FEA7C1"/>
          </a:solidFill>
          <a:ln>
            <a:solidFill>
              <a:srgbClr val="FC51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圆角矩形 17"/>
          <p:cNvSpPr/>
          <p:nvPr/>
        </p:nvSpPr>
        <p:spPr>
          <a:xfrm>
            <a:off x="6089650" y="2204720"/>
            <a:ext cx="800100" cy="720090"/>
          </a:xfrm>
          <a:prstGeom prst="roundRect">
            <a:avLst>
              <a:gd name="adj" fmla="val 12257"/>
            </a:avLst>
          </a:prstGeom>
          <a:solidFill>
            <a:srgbClr val="FEA7C1"/>
          </a:solidFill>
          <a:ln>
            <a:solidFill>
              <a:srgbClr val="FC51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2" name="AutoShape 27"/>
          <p:cNvSpPr>
            <a:spLocks noChangeArrowheads="1"/>
          </p:cNvSpPr>
          <p:nvPr/>
        </p:nvSpPr>
        <p:spPr bwMode="auto">
          <a:xfrm flipH="1">
            <a:off x="4702810" y="970280"/>
            <a:ext cx="3805555" cy="791845"/>
          </a:xfrm>
          <a:prstGeom prst="wedgeRoundRectCallout">
            <a:avLst>
              <a:gd name="adj1" fmla="val -62114"/>
              <a:gd name="adj2" fmla="val 28059"/>
              <a:gd name="adj3" fmla="val 16667"/>
            </a:avLst>
          </a:prstGeom>
          <a:solidFill>
            <a:srgbClr val="E1F0F4"/>
          </a:solidFill>
          <a:ln w="25400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你能列出算式吗？</a:t>
            </a:r>
          </a:p>
        </p:txBody>
      </p:sp>
      <p:sp>
        <p:nvSpPr>
          <p:cNvPr id="17" name="矩形 16"/>
          <p:cNvSpPr>
            <a:spLocks noChangeArrowheads="1"/>
          </p:cNvSpPr>
          <p:nvPr/>
        </p:nvSpPr>
        <p:spPr bwMode="auto">
          <a:xfrm>
            <a:off x="4375150" y="4759430"/>
            <a:ext cx="344170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20×3</a:t>
            </a:r>
            <a:r>
              <a:rPr lang="zh-CN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13" name="图片 12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" t="63844" r="55163" b="8909"/>
          <a:stretch>
            <a:fillRect/>
          </a:stretch>
        </p:blipFill>
        <p:spPr>
          <a:xfrm>
            <a:off x="47768" y="45250"/>
            <a:ext cx="4094901" cy="1862503"/>
          </a:xfrm>
          <a:prstGeom prst="rect">
            <a:avLst/>
          </a:prstGeom>
        </p:spPr>
      </p:pic>
      <p:sp>
        <p:nvSpPr>
          <p:cNvPr id="26632" name="文本框 11"/>
          <p:cNvSpPr txBox="1">
            <a:spLocks noChangeArrowheads="1"/>
          </p:cNvSpPr>
          <p:nvPr/>
        </p:nvSpPr>
        <p:spPr bwMode="auto">
          <a:xfrm>
            <a:off x="1091566" y="582295"/>
            <a:ext cx="222504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>
                <a:latin typeface="Times New Roman" panose="02020603050405020304" pitchFamily="18" charset="0"/>
                <a:ea typeface="楷体" panose="02010609060101010101" pitchFamily="49" charset="-122"/>
              </a:rPr>
              <a:t>探究新知</a:t>
            </a:r>
          </a:p>
        </p:txBody>
      </p:sp>
      <p:sp>
        <p:nvSpPr>
          <p:cNvPr id="16" name="矩形 15"/>
          <p:cNvSpPr>
            <a:spLocks noChangeArrowheads="1"/>
          </p:cNvSpPr>
          <p:nvPr/>
        </p:nvSpPr>
        <p:spPr bwMode="auto">
          <a:xfrm>
            <a:off x="1919913" y="2275627"/>
            <a:ext cx="7755255" cy="64516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altLang="en-US" sz="3600" b="1" dirty="0">
                <a:latin typeface="+mn-lt"/>
              </a:rPr>
              <a:t>坐过山车每人</a:t>
            </a:r>
            <a:r>
              <a:rPr lang="en-US" altLang="zh-CN" sz="3600" b="1" dirty="0">
                <a:latin typeface="+mn-lt"/>
              </a:rPr>
              <a:t>20</a:t>
            </a:r>
            <a:r>
              <a:rPr lang="zh-CN" altLang="en-US" sz="3600" b="1" dirty="0">
                <a:latin typeface="+mn-lt"/>
              </a:rPr>
              <a:t>元，</a:t>
            </a:r>
            <a:r>
              <a:rPr lang="en-US" altLang="zh-CN" sz="3600" b="1" dirty="0">
                <a:latin typeface="+mn-lt"/>
              </a:rPr>
              <a:t>3</a:t>
            </a:r>
            <a:r>
              <a:rPr lang="zh-CN" altLang="en-US" sz="3600" b="1" dirty="0">
                <a:latin typeface="+mn-lt"/>
              </a:rPr>
              <a:t>人需要多少钱？</a:t>
            </a: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3864283" y="3633257"/>
            <a:ext cx="3507105" cy="645160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en-US" sz="3600" b="1" dirty="0">
                <a:solidFill>
                  <a:srgbClr val="FF0000"/>
                </a:solidFill>
                <a:latin typeface="+mn-lt"/>
              </a:rPr>
              <a:t>3</a:t>
            </a:r>
            <a:r>
              <a:rPr lang="en-US" sz="3600" b="1" dirty="0">
                <a:latin typeface="+mn-lt"/>
              </a:rPr>
              <a:t> </a:t>
            </a:r>
            <a:r>
              <a:rPr lang="zh-CN" altLang="en-US" sz="3600" b="1" dirty="0">
                <a:latin typeface="+mn-lt"/>
              </a:rPr>
              <a:t>个</a:t>
            </a:r>
            <a:r>
              <a:rPr lang="en-US" altLang="zh-CN" sz="3600" b="1" dirty="0">
                <a:latin typeface="+mn-lt"/>
              </a:rPr>
              <a:t> </a:t>
            </a:r>
            <a:r>
              <a:rPr lang="en-US" altLang="zh-CN" sz="3600" b="1" dirty="0">
                <a:solidFill>
                  <a:srgbClr val="FF0000"/>
                </a:solidFill>
                <a:latin typeface="+mn-lt"/>
              </a:rPr>
              <a:t>20</a:t>
            </a:r>
            <a:r>
              <a:rPr lang="en-US" altLang="zh-CN" sz="3600" b="1" dirty="0">
                <a:latin typeface="+mn-lt"/>
              </a:rPr>
              <a:t> </a:t>
            </a:r>
            <a:r>
              <a:rPr lang="zh-CN" altLang="en-US" sz="3600" b="1" dirty="0">
                <a:latin typeface="+mn-lt"/>
              </a:rPr>
              <a:t>是多少？</a:t>
            </a:r>
          </a:p>
        </p:txBody>
      </p:sp>
      <p:sp>
        <p:nvSpPr>
          <p:cNvPr id="3" name="矩形 2"/>
          <p:cNvSpPr>
            <a:spLocks noChangeArrowheads="1"/>
          </p:cNvSpPr>
          <p:nvPr/>
        </p:nvSpPr>
        <p:spPr bwMode="auto">
          <a:xfrm>
            <a:off x="8472478" y="3571662"/>
            <a:ext cx="2581275" cy="706755"/>
          </a:xfrm>
          <a:prstGeom prst="rect">
            <a:avLst/>
          </a:prstGeom>
          <a:noFill/>
          <a:ln>
            <a:noFill/>
          </a:ln>
        </p:spPr>
        <p:txBody>
          <a:bodyPr wrap="none">
            <a:spAutoFit/>
          </a:bodyPr>
          <a:lstStyle/>
          <a:p>
            <a:pPr>
              <a:defRPr/>
            </a:pPr>
            <a:r>
              <a:rPr lang="zh-CN" sz="3600" b="1" dirty="0">
                <a:latin typeface="+mn-lt"/>
              </a:rPr>
              <a:t>用</a:t>
            </a:r>
            <a:r>
              <a:rPr lang="zh-CN" sz="4000" b="1" dirty="0">
                <a:solidFill>
                  <a:srgbClr val="C00000"/>
                </a:solidFill>
                <a:latin typeface="黑体" panose="02010609060101010101" pitchFamily="49" charset="-122"/>
                <a:ea typeface="黑体" panose="02010609060101010101" pitchFamily="49" charset="-122"/>
              </a:rPr>
              <a:t>乘法</a:t>
            </a:r>
            <a:r>
              <a:rPr lang="zh-CN" sz="3600" b="1" dirty="0">
                <a:latin typeface="+mn-lt"/>
              </a:rPr>
              <a:t>计算</a:t>
            </a:r>
          </a:p>
        </p:txBody>
      </p:sp>
      <p:sp>
        <p:nvSpPr>
          <p:cNvPr id="4" name="右箭头 3"/>
          <p:cNvSpPr/>
          <p:nvPr/>
        </p:nvSpPr>
        <p:spPr>
          <a:xfrm>
            <a:off x="7392670" y="3775815"/>
            <a:ext cx="1007745" cy="360045"/>
          </a:xfrm>
          <a:prstGeom prst="rightArrow">
            <a:avLst/>
          </a:prstGeom>
          <a:solidFill>
            <a:srgbClr val="44A1BA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6" name="图片 12" descr="E:\本地\1.日常\状元成才路人物图\公司画图\40.png40"/>
          <p:cNvPicPr>
            <a:picLocks noChangeAspect="1" noChangeArrowheads="1"/>
          </p:cNvPicPr>
          <p:nvPr/>
        </p:nvPicPr>
        <p:blipFill>
          <a:blip r:embed="rId3"/>
          <a:srcRect l="18995" r="5822" b="48101"/>
          <a:stretch>
            <a:fillRect/>
          </a:stretch>
        </p:blipFill>
        <p:spPr bwMode="auto">
          <a:xfrm>
            <a:off x="9120505" y="692785"/>
            <a:ext cx="1261110" cy="12611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93" h="3293">
                <a:moveTo>
                  <a:pt x="1647" y="0"/>
                </a:moveTo>
                <a:cubicBezTo>
                  <a:pt x="2556" y="0"/>
                  <a:pt x="3293" y="737"/>
                  <a:pt x="3293" y="1647"/>
                </a:cubicBezTo>
                <a:cubicBezTo>
                  <a:pt x="3293" y="2556"/>
                  <a:pt x="2556" y="3293"/>
                  <a:pt x="1647" y="3293"/>
                </a:cubicBezTo>
                <a:cubicBezTo>
                  <a:pt x="737" y="3293"/>
                  <a:pt x="0" y="2556"/>
                  <a:pt x="0" y="1647"/>
                </a:cubicBezTo>
                <a:cubicBezTo>
                  <a:pt x="0" y="737"/>
                  <a:pt x="737" y="0"/>
                  <a:pt x="1647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sp>
        <p:nvSpPr>
          <p:cNvPr id="14" name="椭圆 13"/>
          <p:cNvSpPr/>
          <p:nvPr/>
        </p:nvSpPr>
        <p:spPr>
          <a:xfrm>
            <a:off x="983615" y="2202284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</a:p>
        </p:txBody>
      </p:sp>
      <p:sp>
        <p:nvSpPr>
          <p:cNvPr id="19" name="左大括号 18"/>
          <p:cNvSpPr/>
          <p:nvPr/>
        </p:nvSpPr>
        <p:spPr>
          <a:xfrm rot="16200000">
            <a:off x="5157470" y="1775460"/>
            <a:ext cx="503555" cy="3090545"/>
          </a:xfrm>
          <a:prstGeom prst="leftBrace">
            <a:avLst>
              <a:gd name="adj1" fmla="val 33795"/>
              <a:gd name="adj2" fmla="val 50000"/>
            </a:avLst>
          </a:prstGeom>
          <a:ln w="19050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0" fill="hold">
                            <p:stCondLst>
                              <p:cond delay="500"/>
                            </p:stCondLst>
                            <p:childTnLst>
                              <p:par>
                                <p:cTn id="31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3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4" fill="hold">
                            <p:stCondLst>
                              <p:cond delay="1000"/>
                            </p:stCondLst>
                            <p:childTnLst>
                              <p:par>
                                <p:cTn id="35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500"/>
                            </p:stCondLst>
                            <p:childTnLst>
                              <p:par>
                                <p:cTn id="4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6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51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500" fill="hold"/>
                                        <p:tgtEl>
                                          <p:spTgt spid="1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53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bldLvl="0" animBg="1"/>
      <p:bldP spid="18" grpId="0" bldLvl="0" animBg="1"/>
      <p:bldP spid="12" grpId="0" animBg="1"/>
      <p:bldP spid="17" grpId="0"/>
      <p:bldP spid="16" grpId="0"/>
      <p:bldP spid="2" grpId="0"/>
      <p:bldP spid="3" grpId="0"/>
      <p:bldP spid="4" grpId="0" bldLvl="0" animBg="1"/>
      <p:bldP spid="14" grpId="0" bldLvl="0" animBg="1"/>
      <p:bldP spid="1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7650" name="矩形 19"/>
          <p:cNvSpPr>
            <a:spLocks noChangeArrowheads="1"/>
          </p:cNvSpPr>
          <p:nvPr/>
        </p:nvSpPr>
        <p:spPr bwMode="auto">
          <a:xfrm>
            <a:off x="4367530" y="549275"/>
            <a:ext cx="344170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20×3</a:t>
            </a:r>
            <a:r>
              <a:rPr lang="zh-CN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  <a:endParaRPr lang="zh-CN" altLang="en-US" sz="426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/>
          <p:cNvPicPr>
            <a:picLocks noChangeAspect="1"/>
          </p:cNvPicPr>
          <p:nvPr/>
        </p:nvPicPr>
        <p:blipFill rotWithShape="1"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 t="21112" r="1851" b="21110"/>
          <a:stretch>
            <a:fillRect/>
          </a:stretch>
        </p:blipFill>
        <p:spPr>
          <a:xfrm flipH="1">
            <a:off x="442595" y="1710055"/>
            <a:ext cx="11306810" cy="4304666"/>
          </a:xfrm>
          <a:prstGeom prst="rect">
            <a:avLst/>
          </a:prstGeom>
        </p:spPr>
      </p:pic>
      <p:sp>
        <p:nvSpPr>
          <p:cNvPr id="5" name="文本框 4"/>
          <p:cNvSpPr txBox="1"/>
          <p:nvPr/>
        </p:nvSpPr>
        <p:spPr>
          <a:xfrm>
            <a:off x="982980" y="2098814"/>
            <a:ext cx="338454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zh-CN" altLang="en-US" sz="4000" b="1" dirty="0">
                <a:solidFill>
                  <a:srgbClr val="FD5A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9" name="矩形 8"/>
          <p:cNvSpPr/>
          <p:nvPr/>
        </p:nvSpPr>
        <p:spPr>
          <a:xfrm>
            <a:off x="982980" y="4281030"/>
            <a:ext cx="10284460" cy="6140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en-US" altLang="zh-CN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在一人汇报时，其他成员要认真做好补充。</a:t>
            </a:r>
          </a:p>
        </p:txBody>
      </p:sp>
      <p:sp>
        <p:nvSpPr>
          <p:cNvPr id="3" name="矩形 2"/>
          <p:cNvSpPr/>
          <p:nvPr/>
        </p:nvSpPr>
        <p:spPr>
          <a:xfrm>
            <a:off x="982980" y="5015726"/>
            <a:ext cx="8437245" cy="614045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en-US" altLang="zh-CN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声音要适中，不能影响其他组的交流。</a:t>
            </a:r>
          </a:p>
        </p:txBody>
      </p:sp>
      <p:sp>
        <p:nvSpPr>
          <p:cNvPr id="16" name="矩形 15"/>
          <p:cNvSpPr/>
          <p:nvPr/>
        </p:nvSpPr>
        <p:spPr>
          <a:xfrm>
            <a:off x="982980" y="2927350"/>
            <a:ext cx="10284460" cy="123303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>
              <a:lnSpc>
                <a:spcPct val="114000"/>
              </a:lnSpc>
            </a:pPr>
            <a:r>
              <a:rPr lang="en-US" altLang="zh-CN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在小组里和同伴说一说你是用什么方法得到</a:t>
            </a:r>
            <a:r>
              <a:rPr lang="en-US" altLang="zh-CN" sz="34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20×3</a:t>
            </a:r>
            <a:r>
              <a:rPr lang="zh-CN" altLang="en-US" sz="34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的结果的？每个人都要交流自己的方法。</a:t>
            </a:r>
          </a:p>
        </p:txBody>
      </p:sp>
    </p:spTree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 uiExpand="1" build="p"/>
      <p:bldP spid="3" grpId="0" uiExpand="1" build="p"/>
      <p:bldP spid="16" grpId="0" uiExpand="1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>
            <a:extLst>
              <a:ext uri="{FF2B5EF4-FFF2-40B4-BE49-F238E27FC236}">
                <a16:creationId xmlns:a16="http://schemas.microsoft.com/office/drawing/2014/main" id="{F02766D8-BBDA-B589-1252-D23355BBC76A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67530" y="549275"/>
            <a:ext cx="344170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20×3</a:t>
            </a:r>
            <a:r>
              <a:rPr lang="zh-CN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F8E8E2AE-A749-DCE6-E82B-17BE435C09A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132" y="1522307"/>
            <a:ext cx="25019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方法一：</a:t>
            </a:r>
          </a:p>
        </p:txBody>
      </p:sp>
      <p:grpSp>
        <p:nvGrpSpPr>
          <p:cNvPr id="28" name="组合 27">
            <a:extLst>
              <a:ext uri="{FF2B5EF4-FFF2-40B4-BE49-F238E27FC236}">
                <a16:creationId xmlns:a16="http://schemas.microsoft.com/office/drawing/2014/main" id="{47ACF5A8-69B3-FD32-3DCD-B4FC7E79C464}"/>
              </a:ext>
            </a:extLst>
          </p:cNvPr>
          <p:cNvGrpSpPr/>
          <p:nvPr/>
        </p:nvGrpSpPr>
        <p:grpSpPr>
          <a:xfrm>
            <a:off x="3260820" y="1522307"/>
            <a:ext cx="1439693" cy="3903565"/>
            <a:chOff x="3725693" y="1573107"/>
            <a:chExt cx="1439693" cy="3903565"/>
          </a:xfrm>
        </p:grpSpPr>
        <p:sp>
          <p:nvSpPr>
            <p:cNvPr id="26" name="矩形: 圆角 25">
              <a:extLst>
                <a:ext uri="{FF2B5EF4-FFF2-40B4-BE49-F238E27FC236}">
                  <a16:creationId xmlns:a16="http://schemas.microsoft.com/office/drawing/2014/main" id="{03DDDAD8-80C3-24A4-C673-8413BB415265}"/>
                </a:ext>
              </a:extLst>
            </p:cNvPr>
            <p:cNvSpPr/>
            <p:nvPr/>
          </p:nvSpPr>
          <p:spPr>
            <a:xfrm>
              <a:off x="3725693" y="1573107"/>
              <a:ext cx="1439693" cy="3903565"/>
            </a:xfrm>
            <a:prstGeom prst="roundRect">
              <a:avLst>
                <a:gd name="adj" fmla="val 15982"/>
              </a:avLst>
            </a:prstGeom>
            <a:solidFill>
              <a:schemeClr val="bg1"/>
            </a:solidFill>
            <a:ln w="28575">
              <a:solidFill>
                <a:srgbClr val="1873B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14" name="组合 13">
              <a:extLst>
                <a:ext uri="{FF2B5EF4-FFF2-40B4-BE49-F238E27FC236}">
                  <a16:creationId xmlns:a16="http://schemas.microsoft.com/office/drawing/2014/main" id="{0C18C771-EF37-3E64-DBB8-9D644E44EAC9}"/>
                </a:ext>
              </a:extLst>
            </p:cNvPr>
            <p:cNvGrpSpPr/>
            <p:nvPr/>
          </p:nvGrpSpPr>
          <p:grpSpPr>
            <a:xfrm>
              <a:off x="3920490" y="1784477"/>
              <a:ext cx="447040" cy="3488563"/>
              <a:chOff x="3920490" y="1784477"/>
              <a:chExt cx="447040" cy="3488563"/>
            </a:xfrm>
          </p:grpSpPr>
          <p:sp>
            <p:nvSpPr>
              <p:cNvPr id="4" name="立方体 3">
                <a:extLst>
                  <a:ext uri="{FF2B5EF4-FFF2-40B4-BE49-F238E27FC236}">
                    <a16:creationId xmlns:a16="http://schemas.microsoft.com/office/drawing/2014/main" id="{2332B21C-674D-A4D2-4E04-DFE5D20C07D7}"/>
                  </a:ext>
                </a:extLst>
              </p:cNvPr>
              <p:cNvSpPr/>
              <p:nvPr/>
            </p:nvSpPr>
            <p:spPr>
              <a:xfrm>
                <a:off x="3920490" y="4826000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" name="立方体 4">
                <a:extLst>
                  <a:ext uri="{FF2B5EF4-FFF2-40B4-BE49-F238E27FC236}">
                    <a16:creationId xmlns:a16="http://schemas.microsoft.com/office/drawing/2014/main" id="{8762528E-BC53-0135-9B01-28ABEC3247B5}"/>
                  </a:ext>
                </a:extLst>
              </p:cNvPr>
              <p:cNvSpPr/>
              <p:nvPr/>
            </p:nvSpPr>
            <p:spPr>
              <a:xfrm>
                <a:off x="3920490" y="4488053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" name="立方体 5">
                <a:extLst>
                  <a:ext uri="{FF2B5EF4-FFF2-40B4-BE49-F238E27FC236}">
                    <a16:creationId xmlns:a16="http://schemas.microsoft.com/office/drawing/2014/main" id="{2EA0E0E2-035C-D786-9C74-3BF9A664AD2D}"/>
                  </a:ext>
                </a:extLst>
              </p:cNvPr>
              <p:cNvSpPr/>
              <p:nvPr/>
            </p:nvSpPr>
            <p:spPr>
              <a:xfrm>
                <a:off x="3920490" y="4150106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" name="立方体 6">
                <a:extLst>
                  <a:ext uri="{FF2B5EF4-FFF2-40B4-BE49-F238E27FC236}">
                    <a16:creationId xmlns:a16="http://schemas.microsoft.com/office/drawing/2014/main" id="{CEA96DEE-7030-D73C-5362-6A20B5827709}"/>
                  </a:ext>
                </a:extLst>
              </p:cNvPr>
              <p:cNvSpPr/>
              <p:nvPr/>
            </p:nvSpPr>
            <p:spPr>
              <a:xfrm>
                <a:off x="3920490" y="3812159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8" name="立方体 7">
                <a:extLst>
                  <a:ext uri="{FF2B5EF4-FFF2-40B4-BE49-F238E27FC236}">
                    <a16:creationId xmlns:a16="http://schemas.microsoft.com/office/drawing/2014/main" id="{9BADC9F5-917A-A0BE-F2EA-796CA75ED0ED}"/>
                  </a:ext>
                </a:extLst>
              </p:cNvPr>
              <p:cNvSpPr/>
              <p:nvPr/>
            </p:nvSpPr>
            <p:spPr>
              <a:xfrm>
                <a:off x="3920490" y="3474212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9" name="立方体 8">
                <a:extLst>
                  <a:ext uri="{FF2B5EF4-FFF2-40B4-BE49-F238E27FC236}">
                    <a16:creationId xmlns:a16="http://schemas.microsoft.com/office/drawing/2014/main" id="{652AD19C-9CEB-26A8-E134-DAD9A8AACA5A}"/>
                  </a:ext>
                </a:extLst>
              </p:cNvPr>
              <p:cNvSpPr/>
              <p:nvPr/>
            </p:nvSpPr>
            <p:spPr>
              <a:xfrm>
                <a:off x="3920490" y="3136265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0" name="立方体 9">
                <a:extLst>
                  <a:ext uri="{FF2B5EF4-FFF2-40B4-BE49-F238E27FC236}">
                    <a16:creationId xmlns:a16="http://schemas.microsoft.com/office/drawing/2014/main" id="{E78D92AC-9D5C-DCEC-8E7B-0E92EBC1D8FE}"/>
                  </a:ext>
                </a:extLst>
              </p:cNvPr>
              <p:cNvSpPr/>
              <p:nvPr/>
            </p:nvSpPr>
            <p:spPr>
              <a:xfrm>
                <a:off x="3920490" y="2798318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1" name="立方体 10">
                <a:extLst>
                  <a:ext uri="{FF2B5EF4-FFF2-40B4-BE49-F238E27FC236}">
                    <a16:creationId xmlns:a16="http://schemas.microsoft.com/office/drawing/2014/main" id="{C22E251B-364C-ACB9-0F19-51D0AEB59107}"/>
                  </a:ext>
                </a:extLst>
              </p:cNvPr>
              <p:cNvSpPr/>
              <p:nvPr/>
            </p:nvSpPr>
            <p:spPr>
              <a:xfrm>
                <a:off x="3920490" y="2460371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2" name="立方体 11">
                <a:extLst>
                  <a:ext uri="{FF2B5EF4-FFF2-40B4-BE49-F238E27FC236}">
                    <a16:creationId xmlns:a16="http://schemas.microsoft.com/office/drawing/2014/main" id="{2E4F6FE3-4C58-D889-5F7F-E53E4C75F0FC}"/>
                  </a:ext>
                </a:extLst>
              </p:cNvPr>
              <p:cNvSpPr/>
              <p:nvPr/>
            </p:nvSpPr>
            <p:spPr>
              <a:xfrm>
                <a:off x="3920490" y="2122424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3" name="立方体 12">
                <a:extLst>
                  <a:ext uri="{FF2B5EF4-FFF2-40B4-BE49-F238E27FC236}">
                    <a16:creationId xmlns:a16="http://schemas.microsoft.com/office/drawing/2014/main" id="{05F6E006-40BB-5EC9-9CE2-32CAF4136E6A}"/>
                  </a:ext>
                </a:extLst>
              </p:cNvPr>
              <p:cNvSpPr/>
              <p:nvPr/>
            </p:nvSpPr>
            <p:spPr>
              <a:xfrm>
                <a:off x="3920490" y="1784477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15" name="组合 14">
              <a:extLst>
                <a:ext uri="{FF2B5EF4-FFF2-40B4-BE49-F238E27FC236}">
                  <a16:creationId xmlns:a16="http://schemas.microsoft.com/office/drawing/2014/main" id="{6EE88F21-4517-C27B-2C7F-B9F41420639E}"/>
                </a:ext>
              </a:extLst>
            </p:cNvPr>
            <p:cNvGrpSpPr/>
            <p:nvPr/>
          </p:nvGrpSpPr>
          <p:grpSpPr>
            <a:xfrm>
              <a:off x="4513878" y="1784477"/>
              <a:ext cx="447040" cy="3488563"/>
              <a:chOff x="3920490" y="1784477"/>
              <a:chExt cx="447040" cy="3488563"/>
            </a:xfrm>
          </p:grpSpPr>
          <p:sp>
            <p:nvSpPr>
              <p:cNvPr id="16" name="立方体 15">
                <a:extLst>
                  <a:ext uri="{FF2B5EF4-FFF2-40B4-BE49-F238E27FC236}">
                    <a16:creationId xmlns:a16="http://schemas.microsoft.com/office/drawing/2014/main" id="{C5D92751-E875-6486-B35A-DC8FC86352A3}"/>
                  </a:ext>
                </a:extLst>
              </p:cNvPr>
              <p:cNvSpPr/>
              <p:nvPr/>
            </p:nvSpPr>
            <p:spPr>
              <a:xfrm>
                <a:off x="3920490" y="4826000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7" name="立方体 16">
                <a:extLst>
                  <a:ext uri="{FF2B5EF4-FFF2-40B4-BE49-F238E27FC236}">
                    <a16:creationId xmlns:a16="http://schemas.microsoft.com/office/drawing/2014/main" id="{EC0C396B-592D-DEE2-1514-FA7702EFBC4B}"/>
                  </a:ext>
                </a:extLst>
              </p:cNvPr>
              <p:cNvSpPr/>
              <p:nvPr/>
            </p:nvSpPr>
            <p:spPr>
              <a:xfrm>
                <a:off x="3920490" y="4488053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8" name="立方体 17">
                <a:extLst>
                  <a:ext uri="{FF2B5EF4-FFF2-40B4-BE49-F238E27FC236}">
                    <a16:creationId xmlns:a16="http://schemas.microsoft.com/office/drawing/2014/main" id="{B605EE69-644A-5F3A-F7A4-7BC1EFDB10DA}"/>
                  </a:ext>
                </a:extLst>
              </p:cNvPr>
              <p:cNvSpPr/>
              <p:nvPr/>
            </p:nvSpPr>
            <p:spPr>
              <a:xfrm>
                <a:off x="3920490" y="4150106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19" name="立方体 18">
                <a:extLst>
                  <a:ext uri="{FF2B5EF4-FFF2-40B4-BE49-F238E27FC236}">
                    <a16:creationId xmlns:a16="http://schemas.microsoft.com/office/drawing/2014/main" id="{56B66355-0532-3F30-3D77-9B606592119D}"/>
                  </a:ext>
                </a:extLst>
              </p:cNvPr>
              <p:cNvSpPr/>
              <p:nvPr/>
            </p:nvSpPr>
            <p:spPr>
              <a:xfrm>
                <a:off x="3920490" y="3812159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0" name="立方体 19">
                <a:extLst>
                  <a:ext uri="{FF2B5EF4-FFF2-40B4-BE49-F238E27FC236}">
                    <a16:creationId xmlns:a16="http://schemas.microsoft.com/office/drawing/2014/main" id="{20B23B50-96FD-4754-2D29-E4C1D13BB263}"/>
                  </a:ext>
                </a:extLst>
              </p:cNvPr>
              <p:cNvSpPr/>
              <p:nvPr/>
            </p:nvSpPr>
            <p:spPr>
              <a:xfrm>
                <a:off x="3920490" y="3474212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1" name="立方体 20">
                <a:extLst>
                  <a:ext uri="{FF2B5EF4-FFF2-40B4-BE49-F238E27FC236}">
                    <a16:creationId xmlns:a16="http://schemas.microsoft.com/office/drawing/2014/main" id="{AC003A7D-9396-5293-B555-F37EDC0E2003}"/>
                  </a:ext>
                </a:extLst>
              </p:cNvPr>
              <p:cNvSpPr/>
              <p:nvPr/>
            </p:nvSpPr>
            <p:spPr>
              <a:xfrm>
                <a:off x="3920490" y="3136265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2" name="立方体 21">
                <a:extLst>
                  <a:ext uri="{FF2B5EF4-FFF2-40B4-BE49-F238E27FC236}">
                    <a16:creationId xmlns:a16="http://schemas.microsoft.com/office/drawing/2014/main" id="{49364A38-04C4-02EA-E381-9A868A64BF75}"/>
                  </a:ext>
                </a:extLst>
              </p:cNvPr>
              <p:cNvSpPr/>
              <p:nvPr/>
            </p:nvSpPr>
            <p:spPr>
              <a:xfrm>
                <a:off x="3920490" y="2798318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3" name="立方体 22">
                <a:extLst>
                  <a:ext uri="{FF2B5EF4-FFF2-40B4-BE49-F238E27FC236}">
                    <a16:creationId xmlns:a16="http://schemas.microsoft.com/office/drawing/2014/main" id="{6AC9AA67-A205-D172-4158-AC9B966643B6}"/>
                  </a:ext>
                </a:extLst>
              </p:cNvPr>
              <p:cNvSpPr/>
              <p:nvPr/>
            </p:nvSpPr>
            <p:spPr>
              <a:xfrm>
                <a:off x="3920490" y="2460371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4" name="立方体 23">
                <a:extLst>
                  <a:ext uri="{FF2B5EF4-FFF2-40B4-BE49-F238E27FC236}">
                    <a16:creationId xmlns:a16="http://schemas.microsoft.com/office/drawing/2014/main" id="{5D3CDE22-A25B-2658-82B1-7F18DAC57A65}"/>
                  </a:ext>
                </a:extLst>
              </p:cNvPr>
              <p:cNvSpPr/>
              <p:nvPr/>
            </p:nvSpPr>
            <p:spPr>
              <a:xfrm>
                <a:off x="3920490" y="2122424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25" name="立方体 24">
                <a:extLst>
                  <a:ext uri="{FF2B5EF4-FFF2-40B4-BE49-F238E27FC236}">
                    <a16:creationId xmlns:a16="http://schemas.microsoft.com/office/drawing/2014/main" id="{40599453-BA9E-CF0C-238B-81696E93E372}"/>
                  </a:ext>
                </a:extLst>
              </p:cNvPr>
              <p:cNvSpPr/>
              <p:nvPr/>
            </p:nvSpPr>
            <p:spPr>
              <a:xfrm>
                <a:off x="3920490" y="1784477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29" name="组合 28">
            <a:extLst>
              <a:ext uri="{FF2B5EF4-FFF2-40B4-BE49-F238E27FC236}">
                <a16:creationId xmlns:a16="http://schemas.microsoft.com/office/drawing/2014/main" id="{5B4FD5C9-64B9-48C6-E49D-9FFACF6FBF10}"/>
              </a:ext>
            </a:extLst>
          </p:cNvPr>
          <p:cNvGrpSpPr/>
          <p:nvPr/>
        </p:nvGrpSpPr>
        <p:grpSpPr>
          <a:xfrm>
            <a:off x="5383016" y="1522307"/>
            <a:ext cx="1439693" cy="3903565"/>
            <a:chOff x="3725693" y="1573107"/>
            <a:chExt cx="1439693" cy="3903565"/>
          </a:xfrm>
        </p:grpSpPr>
        <p:sp>
          <p:nvSpPr>
            <p:cNvPr id="30" name="矩形: 圆角 29">
              <a:extLst>
                <a:ext uri="{FF2B5EF4-FFF2-40B4-BE49-F238E27FC236}">
                  <a16:creationId xmlns:a16="http://schemas.microsoft.com/office/drawing/2014/main" id="{1F89CE49-42B8-8882-D2C2-24573BC240BC}"/>
                </a:ext>
              </a:extLst>
            </p:cNvPr>
            <p:cNvSpPr/>
            <p:nvPr/>
          </p:nvSpPr>
          <p:spPr>
            <a:xfrm>
              <a:off x="3725693" y="1573107"/>
              <a:ext cx="1439693" cy="3903565"/>
            </a:xfrm>
            <a:prstGeom prst="roundRect">
              <a:avLst>
                <a:gd name="adj" fmla="val 15982"/>
              </a:avLst>
            </a:prstGeom>
            <a:solidFill>
              <a:schemeClr val="bg1"/>
            </a:solidFill>
            <a:ln w="28575">
              <a:solidFill>
                <a:srgbClr val="1873B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31" name="组合 30">
              <a:extLst>
                <a:ext uri="{FF2B5EF4-FFF2-40B4-BE49-F238E27FC236}">
                  <a16:creationId xmlns:a16="http://schemas.microsoft.com/office/drawing/2014/main" id="{6F57A7FC-C793-4B18-DE14-E43B41A58B49}"/>
                </a:ext>
              </a:extLst>
            </p:cNvPr>
            <p:cNvGrpSpPr/>
            <p:nvPr/>
          </p:nvGrpSpPr>
          <p:grpSpPr>
            <a:xfrm>
              <a:off x="3920490" y="1784477"/>
              <a:ext cx="447040" cy="3488563"/>
              <a:chOff x="3920490" y="1784477"/>
              <a:chExt cx="447040" cy="3488563"/>
            </a:xfrm>
          </p:grpSpPr>
          <p:sp>
            <p:nvSpPr>
              <p:cNvPr id="43" name="立方体 42">
                <a:extLst>
                  <a:ext uri="{FF2B5EF4-FFF2-40B4-BE49-F238E27FC236}">
                    <a16:creationId xmlns:a16="http://schemas.microsoft.com/office/drawing/2014/main" id="{AC5C45F6-5C49-C34A-DCBF-A6EAF0911F4A}"/>
                  </a:ext>
                </a:extLst>
              </p:cNvPr>
              <p:cNvSpPr/>
              <p:nvPr/>
            </p:nvSpPr>
            <p:spPr>
              <a:xfrm>
                <a:off x="3920490" y="4826000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4" name="立方体 43">
                <a:extLst>
                  <a:ext uri="{FF2B5EF4-FFF2-40B4-BE49-F238E27FC236}">
                    <a16:creationId xmlns:a16="http://schemas.microsoft.com/office/drawing/2014/main" id="{31824083-1708-27EA-8D86-8022409826CE}"/>
                  </a:ext>
                </a:extLst>
              </p:cNvPr>
              <p:cNvSpPr/>
              <p:nvPr/>
            </p:nvSpPr>
            <p:spPr>
              <a:xfrm>
                <a:off x="3920490" y="4488053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5" name="立方体 44">
                <a:extLst>
                  <a:ext uri="{FF2B5EF4-FFF2-40B4-BE49-F238E27FC236}">
                    <a16:creationId xmlns:a16="http://schemas.microsoft.com/office/drawing/2014/main" id="{FE6F6278-A26D-585E-C758-BE0D225810FA}"/>
                  </a:ext>
                </a:extLst>
              </p:cNvPr>
              <p:cNvSpPr/>
              <p:nvPr/>
            </p:nvSpPr>
            <p:spPr>
              <a:xfrm>
                <a:off x="3920490" y="4150106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6" name="立方体 45">
                <a:extLst>
                  <a:ext uri="{FF2B5EF4-FFF2-40B4-BE49-F238E27FC236}">
                    <a16:creationId xmlns:a16="http://schemas.microsoft.com/office/drawing/2014/main" id="{86AD6104-DC0E-EA60-1249-4235398016CA}"/>
                  </a:ext>
                </a:extLst>
              </p:cNvPr>
              <p:cNvSpPr/>
              <p:nvPr/>
            </p:nvSpPr>
            <p:spPr>
              <a:xfrm>
                <a:off x="3920490" y="3812159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7" name="立方体 46">
                <a:extLst>
                  <a:ext uri="{FF2B5EF4-FFF2-40B4-BE49-F238E27FC236}">
                    <a16:creationId xmlns:a16="http://schemas.microsoft.com/office/drawing/2014/main" id="{968ADF45-153C-27BA-4C47-59765BE189F7}"/>
                  </a:ext>
                </a:extLst>
              </p:cNvPr>
              <p:cNvSpPr/>
              <p:nvPr/>
            </p:nvSpPr>
            <p:spPr>
              <a:xfrm>
                <a:off x="3920490" y="3474212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8" name="立方体 47">
                <a:extLst>
                  <a:ext uri="{FF2B5EF4-FFF2-40B4-BE49-F238E27FC236}">
                    <a16:creationId xmlns:a16="http://schemas.microsoft.com/office/drawing/2014/main" id="{0F254F0C-E4B3-0A17-4F94-66EEF9A606AA}"/>
                  </a:ext>
                </a:extLst>
              </p:cNvPr>
              <p:cNvSpPr/>
              <p:nvPr/>
            </p:nvSpPr>
            <p:spPr>
              <a:xfrm>
                <a:off x="3920490" y="3136265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9" name="立方体 48">
                <a:extLst>
                  <a:ext uri="{FF2B5EF4-FFF2-40B4-BE49-F238E27FC236}">
                    <a16:creationId xmlns:a16="http://schemas.microsoft.com/office/drawing/2014/main" id="{4D2701CF-DCD5-36FB-F337-FC78E6D07A8A}"/>
                  </a:ext>
                </a:extLst>
              </p:cNvPr>
              <p:cNvSpPr/>
              <p:nvPr/>
            </p:nvSpPr>
            <p:spPr>
              <a:xfrm>
                <a:off x="3920490" y="2798318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0" name="立方体 49">
                <a:extLst>
                  <a:ext uri="{FF2B5EF4-FFF2-40B4-BE49-F238E27FC236}">
                    <a16:creationId xmlns:a16="http://schemas.microsoft.com/office/drawing/2014/main" id="{E436195E-1055-4BE3-7C7C-296BE9F82F73}"/>
                  </a:ext>
                </a:extLst>
              </p:cNvPr>
              <p:cNvSpPr/>
              <p:nvPr/>
            </p:nvSpPr>
            <p:spPr>
              <a:xfrm>
                <a:off x="3920490" y="2460371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1" name="立方体 50">
                <a:extLst>
                  <a:ext uri="{FF2B5EF4-FFF2-40B4-BE49-F238E27FC236}">
                    <a16:creationId xmlns:a16="http://schemas.microsoft.com/office/drawing/2014/main" id="{2D92C9E9-DB35-7F05-0472-8619E27B8C69}"/>
                  </a:ext>
                </a:extLst>
              </p:cNvPr>
              <p:cNvSpPr/>
              <p:nvPr/>
            </p:nvSpPr>
            <p:spPr>
              <a:xfrm>
                <a:off x="3920490" y="2122424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2" name="立方体 51">
                <a:extLst>
                  <a:ext uri="{FF2B5EF4-FFF2-40B4-BE49-F238E27FC236}">
                    <a16:creationId xmlns:a16="http://schemas.microsoft.com/office/drawing/2014/main" id="{36D183CC-0CE0-51A3-BC03-B769BD29C4A4}"/>
                  </a:ext>
                </a:extLst>
              </p:cNvPr>
              <p:cNvSpPr/>
              <p:nvPr/>
            </p:nvSpPr>
            <p:spPr>
              <a:xfrm>
                <a:off x="3920490" y="1784477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32" name="组合 31">
              <a:extLst>
                <a:ext uri="{FF2B5EF4-FFF2-40B4-BE49-F238E27FC236}">
                  <a16:creationId xmlns:a16="http://schemas.microsoft.com/office/drawing/2014/main" id="{19176462-DD49-55A5-93A3-1A9D0A379ED9}"/>
                </a:ext>
              </a:extLst>
            </p:cNvPr>
            <p:cNvGrpSpPr/>
            <p:nvPr/>
          </p:nvGrpSpPr>
          <p:grpSpPr>
            <a:xfrm>
              <a:off x="4513878" y="1784477"/>
              <a:ext cx="447040" cy="3488563"/>
              <a:chOff x="3920490" y="1784477"/>
              <a:chExt cx="447040" cy="3488563"/>
            </a:xfrm>
          </p:grpSpPr>
          <p:sp>
            <p:nvSpPr>
              <p:cNvPr id="33" name="立方体 32">
                <a:extLst>
                  <a:ext uri="{FF2B5EF4-FFF2-40B4-BE49-F238E27FC236}">
                    <a16:creationId xmlns:a16="http://schemas.microsoft.com/office/drawing/2014/main" id="{470774A2-2A44-89D2-CC20-D3972C823F27}"/>
                  </a:ext>
                </a:extLst>
              </p:cNvPr>
              <p:cNvSpPr/>
              <p:nvPr/>
            </p:nvSpPr>
            <p:spPr>
              <a:xfrm>
                <a:off x="3920490" y="4826000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4" name="立方体 33">
                <a:extLst>
                  <a:ext uri="{FF2B5EF4-FFF2-40B4-BE49-F238E27FC236}">
                    <a16:creationId xmlns:a16="http://schemas.microsoft.com/office/drawing/2014/main" id="{58794788-13E6-5A4E-EAB8-8E7E73D86863}"/>
                  </a:ext>
                </a:extLst>
              </p:cNvPr>
              <p:cNvSpPr/>
              <p:nvPr/>
            </p:nvSpPr>
            <p:spPr>
              <a:xfrm>
                <a:off x="3920490" y="4488053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5" name="立方体 34">
                <a:extLst>
                  <a:ext uri="{FF2B5EF4-FFF2-40B4-BE49-F238E27FC236}">
                    <a16:creationId xmlns:a16="http://schemas.microsoft.com/office/drawing/2014/main" id="{F762912E-9B42-4497-C4D5-4A094B0CFC5C}"/>
                  </a:ext>
                </a:extLst>
              </p:cNvPr>
              <p:cNvSpPr/>
              <p:nvPr/>
            </p:nvSpPr>
            <p:spPr>
              <a:xfrm>
                <a:off x="3920490" y="4150106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6" name="立方体 35">
                <a:extLst>
                  <a:ext uri="{FF2B5EF4-FFF2-40B4-BE49-F238E27FC236}">
                    <a16:creationId xmlns:a16="http://schemas.microsoft.com/office/drawing/2014/main" id="{39C5025A-45AC-D1B6-6045-0CB67E222E99}"/>
                  </a:ext>
                </a:extLst>
              </p:cNvPr>
              <p:cNvSpPr/>
              <p:nvPr/>
            </p:nvSpPr>
            <p:spPr>
              <a:xfrm>
                <a:off x="3920490" y="3812159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7" name="立方体 36">
                <a:extLst>
                  <a:ext uri="{FF2B5EF4-FFF2-40B4-BE49-F238E27FC236}">
                    <a16:creationId xmlns:a16="http://schemas.microsoft.com/office/drawing/2014/main" id="{5FE30ADA-0A40-EE22-2031-B165615F0DBD}"/>
                  </a:ext>
                </a:extLst>
              </p:cNvPr>
              <p:cNvSpPr/>
              <p:nvPr/>
            </p:nvSpPr>
            <p:spPr>
              <a:xfrm>
                <a:off x="3920490" y="3474212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8" name="立方体 37">
                <a:extLst>
                  <a:ext uri="{FF2B5EF4-FFF2-40B4-BE49-F238E27FC236}">
                    <a16:creationId xmlns:a16="http://schemas.microsoft.com/office/drawing/2014/main" id="{51B50F52-DF94-B340-4E6B-434617C524AC}"/>
                  </a:ext>
                </a:extLst>
              </p:cNvPr>
              <p:cNvSpPr/>
              <p:nvPr/>
            </p:nvSpPr>
            <p:spPr>
              <a:xfrm>
                <a:off x="3920490" y="3136265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39" name="立方体 38">
                <a:extLst>
                  <a:ext uri="{FF2B5EF4-FFF2-40B4-BE49-F238E27FC236}">
                    <a16:creationId xmlns:a16="http://schemas.microsoft.com/office/drawing/2014/main" id="{9B5BD543-45E5-8311-ECD6-97C88FBCF85A}"/>
                  </a:ext>
                </a:extLst>
              </p:cNvPr>
              <p:cNvSpPr/>
              <p:nvPr/>
            </p:nvSpPr>
            <p:spPr>
              <a:xfrm>
                <a:off x="3920490" y="2798318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0" name="立方体 39">
                <a:extLst>
                  <a:ext uri="{FF2B5EF4-FFF2-40B4-BE49-F238E27FC236}">
                    <a16:creationId xmlns:a16="http://schemas.microsoft.com/office/drawing/2014/main" id="{9BA368A2-E36B-FBBB-5258-2C5841F2BBEB}"/>
                  </a:ext>
                </a:extLst>
              </p:cNvPr>
              <p:cNvSpPr/>
              <p:nvPr/>
            </p:nvSpPr>
            <p:spPr>
              <a:xfrm>
                <a:off x="3920490" y="2460371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1" name="立方体 40">
                <a:extLst>
                  <a:ext uri="{FF2B5EF4-FFF2-40B4-BE49-F238E27FC236}">
                    <a16:creationId xmlns:a16="http://schemas.microsoft.com/office/drawing/2014/main" id="{4B204A65-9428-80F6-71EB-FC930A0AB3C2}"/>
                  </a:ext>
                </a:extLst>
              </p:cNvPr>
              <p:cNvSpPr/>
              <p:nvPr/>
            </p:nvSpPr>
            <p:spPr>
              <a:xfrm>
                <a:off x="3920490" y="2122424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42" name="立方体 41">
                <a:extLst>
                  <a:ext uri="{FF2B5EF4-FFF2-40B4-BE49-F238E27FC236}">
                    <a16:creationId xmlns:a16="http://schemas.microsoft.com/office/drawing/2014/main" id="{2DE9318F-15CB-FBAF-0750-229F1FDD042B}"/>
                  </a:ext>
                </a:extLst>
              </p:cNvPr>
              <p:cNvSpPr/>
              <p:nvPr/>
            </p:nvSpPr>
            <p:spPr>
              <a:xfrm>
                <a:off x="3920490" y="1784477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grpSp>
        <p:nvGrpSpPr>
          <p:cNvPr id="53" name="组合 52">
            <a:extLst>
              <a:ext uri="{FF2B5EF4-FFF2-40B4-BE49-F238E27FC236}">
                <a16:creationId xmlns:a16="http://schemas.microsoft.com/office/drawing/2014/main" id="{C39F7A1E-3CD9-CE93-42F4-29533CBA537E}"/>
              </a:ext>
            </a:extLst>
          </p:cNvPr>
          <p:cNvGrpSpPr/>
          <p:nvPr/>
        </p:nvGrpSpPr>
        <p:grpSpPr>
          <a:xfrm>
            <a:off x="7505213" y="1522307"/>
            <a:ext cx="1439693" cy="3903565"/>
            <a:chOff x="3725693" y="1573107"/>
            <a:chExt cx="1439693" cy="3903565"/>
          </a:xfrm>
        </p:grpSpPr>
        <p:sp>
          <p:nvSpPr>
            <p:cNvPr id="54" name="矩形: 圆角 53">
              <a:extLst>
                <a:ext uri="{FF2B5EF4-FFF2-40B4-BE49-F238E27FC236}">
                  <a16:creationId xmlns:a16="http://schemas.microsoft.com/office/drawing/2014/main" id="{B6201ED2-6457-2F2E-F419-6E8149B89E44}"/>
                </a:ext>
              </a:extLst>
            </p:cNvPr>
            <p:cNvSpPr/>
            <p:nvPr/>
          </p:nvSpPr>
          <p:spPr>
            <a:xfrm>
              <a:off x="3725693" y="1573107"/>
              <a:ext cx="1439693" cy="3903565"/>
            </a:xfrm>
            <a:prstGeom prst="roundRect">
              <a:avLst>
                <a:gd name="adj" fmla="val 15982"/>
              </a:avLst>
            </a:prstGeom>
            <a:solidFill>
              <a:schemeClr val="bg1"/>
            </a:solidFill>
            <a:ln w="28575">
              <a:solidFill>
                <a:srgbClr val="1873BC"/>
              </a:solidFill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grpSp>
          <p:nvGrpSpPr>
            <p:cNvPr id="55" name="组合 54">
              <a:extLst>
                <a:ext uri="{FF2B5EF4-FFF2-40B4-BE49-F238E27FC236}">
                  <a16:creationId xmlns:a16="http://schemas.microsoft.com/office/drawing/2014/main" id="{1C436579-B8E7-35DD-C510-D314797420AE}"/>
                </a:ext>
              </a:extLst>
            </p:cNvPr>
            <p:cNvGrpSpPr/>
            <p:nvPr/>
          </p:nvGrpSpPr>
          <p:grpSpPr>
            <a:xfrm>
              <a:off x="3920490" y="1784477"/>
              <a:ext cx="447040" cy="3488563"/>
              <a:chOff x="3920490" y="1784477"/>
              <a:chExt cx="447040" cy="3488563"/>
            </a:xfrm>
          </p:grpSpPr>
          <p:sp>
            <p:nvSpPr>
              <p:cNvPr id="67" name="立方体 66">
                <a:extLst>
                  <a:ext uri="{FF2B5EF4-FFF2-40B4-BE49-F238E27FC236}">
                    <a16:creationId xmlns:a16="http://schemas.microsoft.com/office/drawing/2014/main" id="{0ED907FC-7BC6-934D-64E0-0D310D7973B7}"/>
                  </a:ext>
                </a:extLst>
              </p:cNvPr>
              <p:cNvSpPr/>
              <p:nvPr/>
            </p:nvSpPr>
            <p:spPr>
              <a:xfrm>
                <a:off x="3920490" y="4826000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8" name="立方体 67">
                <a:extLst>
                  <a:ext uri="{FF2B5EF4-FFF2-40B4-BE49-F238E27FC236}">
                    <a16:creationId xmlns:a16="http://schemas.microsoft.com/office/drawing/2014/main" id="{00978F85-D68D-2F29-1207-1FAE4870E3A4}"/>
                  </a:ext>
                </a:extLst>
              </p:cNvPr>
              <p:cNvSpPr/>
              <p:nvPr/>
            </p:nvSpPr>
            <p:spPr>
              <a:xfrm>
                <a:off x="3920490" y="4488053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9" name="立方体 68">
                <a:extLst>
                  <a:ext uri="{FF2B5EF4-FFF2-40B4-BE49-F238E27FC236}">
                    <a16:creationId xmlns:a16="http://schemas.microsoft.com/office/drawing/2014/main" id="{B0903632-211B-310A-565A-EF78E649C854}"/>
                  </a:ext>
                </a:extLst>
              </p:cNvPr>
              <p:cNvSpPr/>
              <p:nvPr/>
            </p:nvSpPr>
            <p:spPr>
              <a:xfrm>
                <a:off x="3920490" y="4150106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0" name="立方体 69">
                <a:extLst>
                  <a:ext uri="{FF2B5EF4-FFF2-40B4-BE49-F238E27FC236}">
                    <a16:creationId xmlns:a16="http://schemas.microsoft.com/office/drawing/2014/main" id="{8DF7E200-DF14-4CEC-BB3E-0C6782EB2C5A}"/>
                  </a:ext>
                </a:extLst>
              </p:cNvPr>
              <p:cNvSpPr/>
              <p:nvPr/>
            </p:nvSpPr>
            <p:spPr>
              <a:xfrm>
                <a:off x="3920490" y="3812159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1" name="立方体 70">
                <a:extLst>
                  <a:ext uri="{FF2B5EF4-FFF2-40B4-BE49-F238E27FC236}">
                    <a16:creationId xmlns:a16="http://schemas.microsoft.com/office/drawing/2014/main" id="{E6F8D805-26B0-A202-6F37-ED81638EACF9}"/>
                  </a:ext>
                </a:extLst>
              </p:cNvPr>
              <p:cNvSpPr/>
              <p:nvPr/>
            </p:nvSpPr>
            <p:spPr>
              <a:xfrm>
                <a:off x="3920490" y="3474212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2" name="立方体 71">
                <a:extLst>
                  <a:ext uri="{FF2B5EF4-FFF2-40B4-BE49-F238E27FC236}">
                    <a16:creationId xmlns:a16="http://schemas.microsoft.com/office/drawing/2014/main" id="{EDDA0EFB-4B9F-7FCA-D653-02D3ED9B1211}"/>
                  </a:ext>
                </a:extLst>
              </p:cNvPr>
              <p:cNvSpPr/>
              <p:nvPr/>
            </p:nvSpPr>
            <p:spPr>
              <a:xfrm>
                <a:off x="3920490" y="3136265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3" name="立方体 72">
                <a:extLst>
                  <a:ext uri="{FF2B5EF4-FFF2-40B4-BE49-F238E27FC236}">
                    <a16:creationId xmlns:a16="http://schemas.microsoft.com/office/drawing/2014/main" id="{A595BDA7-5F11-C55F-2866-34E1A3988E3E}"/>
                  </a:ext>
                </a:extLst>
              </p:cNvPr>
              <p:cNvSpPr/>
              <p:nvPr/>
            </p:nvSpPr>
            <p:spPr>
              <a:xfrm>
                <a:off x="3920490" y="2798318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4" name="立方体 73">
                <a:extLst>
                  <a:ext uri="{FF2B5EF4-FFF2-40B4-BE49-F238E27FC236}">
                    <a16:creationId xmlns:a16="http://schemas.microsoft.com/office/drawing/2014/main" id="{003E3E44-5505-295A-0AC4-A8B6A5AC58FA}"/>
                  </a:ext>
                </a:extLst>
              </p:cNvPr>
              <p:cNvSpPr/>
              <p:nvPr/>
            </p:nvSpPr>
            <p:spPr>
              <a:xfrm>
                <a:off x="3920490" y="2460371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5" name="立方体 74">
                <a:extLst>
                  <a:ext uri="{FF2B5EF4-FFF2-40B4-BE49-F238E27FC236}">
                    <a16:creationId xmlns:a16="http://schemas.microsoft.com/office/drawing/2014/main" id="{C0D470E5-653E-6EB7-C296-ADFEEC30C850}"/>
                  </a:ext>
                </a:extLst>
              </p:cNvPr>
              <p:cNvSpPr/>
              <p:nvPr/>
            </p:nvSpPr>
            <p:spPr>
              <a:xfrm>
                <a:off x="3920490" y="2122424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76" name="立方体 75">
                <a:extLst>
                  <a:ext uri="{FF2B5EF4-FFF2-40B4-BE49-F238E27FC236}">
                    <a16:creationId xmlns:a16="http://schemas.microsoft.com/office/drawing/2014/main" id="{A7998CF7-61A1-B480-20F8-D9010BF01FB3}"/>
                  </a:ext>
                </a:extLst>
              </p:cNvPr>
              <p:cNvSpPr/>
              <p:nvPr/>
            </p:nvSpPr>
            <p:spPr>
              <a:xfrm>
                <a:off x="3920490" y="1784477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  <p:grpSp>
          <p:nvGrpSpPr>
            <p:cNvPr id="56" name="组合 55">
              <a:extLst>
                <a:ext uri="{FF2B5EF4-FFF2-40B4-BE49-F238E27FC236}">
                  <a16:creationId xmlns:a16="http://schemas.microsoft.com/office/drawing/2014/main" id="{2F306096-FA2C-D0CC-4316-875A3A8263EE}"/>
                </a:ext>
              </a:extLst>
            </p:cNvPr>
            <p:cNvGrpSpPr/>
            <p:nvPr/>
          </p:nvGrpSpPr>
          <p:grpSpPr>
            <a:xfrm>
              <a:off x="4513878" y="1784477"/>
              <a:ext cx="447040" cy="3488563"/>
              <a:chOff x="3920490" y="1784477"/>
              <a:chExt cx="447040" cy="3488563"/>
            </a:xfrm>
          </p:grpSpPr>
          <p:sp>
            <p:nvSpPr>
              <p:cNvPr id="57" name="立方体 56">
                <a:extLst>
                  <a:ext uri="{FF2B5EF4-FFF2-40B4-BE49-F238E27FC236}">
                    <a16:creationId xmlns:a16="http://schemas.microsoft.com/office/drawing/2014/main" id="{4556F2BE-E20A-325C-F94A-BBA88B2253CC}"/>
                  </a:ext>
                </a:extLst>
              </p:cNvPr>
              <p:cNvSpPr/>
              <p:nvPr/>
            </p:nvSpPr>
            <p:spPr>
              <a:xfrm>
                <a:off x="3920490" y="4826000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8" name="立方体 57">
                <a:extLst>
                  <a:ext uri="{FF2B5EF4-FFF2-40B4-BE49-F238E27FC236}">
                    <a16:creationId xmlns:a16="http://schemas.microsoft.com/office/drawing/2014/main" id="{FA6322BA-6B65-2E1D-83F3-E467F6904BEC}"/>
                  </a:ext>
                </a:extLst>
              </p:cNvPr>
              <p:cNvSpPr/>
              <p:nvPr/>
            </p:nvSpPr>
            <p:spPr>
              <a:xfrm>
                <a:off x="3920490" y="4488053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59" name="立方体 58">
                <a:extLst>
                  <a:ext uri="{FF2B5EF4-FFF2-40B4-BE49-F238E27FC236}">
                    <a16:creationId xmlns:a16="http://schemas.microsoft.com/office/drawing/2014/main" id="{39D7288A-24C4-6A75-C0E5-99F4132DC53B}"/>
                  </a:ext>
                </a:extLst>
              </p:cNvPr>
              <p:cNvSpPr/>
              <p:nvPr/>
            </p:nvSpPr>
            <p:spPr>
              <a:xfrm>
                <a:off x="3920490" y="4150106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0" name="立方体 59">
                <a:extLst>
                  <a:ext uri="{FF2B5EF4-FFF2-40B4-BE49-F238E27FC236}">
                    <a16:creationId xmlns:a16="http://schemas.microsoft.com/office/drawing/2014/main" id="{843F0884-25B4-ED2C-5135-171D13C045E1}"/>
                  </a:ext>
                </a:extLst>
              </p:cNvPr>
              <p:cNvSpPr/>
              <p:nvPr/>
            </p:nvSpPr>
            <p:spPr>
              <a:xfrm>
                <a:off x="3920490" y="3812159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1" name="立方体 60">
                <a:extLst>
                  <a:ext uri="{FF2B5EF4-FFF2-40B4-BE49-F238E27FC236}">
                    <a16:creationId xmlns:a16="http://schemas.microsoft.com/office/drawing/2014/main" id="{7D4F34CB-A89D-1453-A757-EFE5F963DCE7}"/>
                  </a:ext>
                </a:extLst>
              </p:cNvPr>
              <p:cNvSpPr/>
              <p:nvPr/>
            </p:nvSpPr>
            <p:spPr>
              <a:xfrm>
                <a:off x="3920490" y="3474212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2" name="立方体 61">
                <a:extLst>
                  <a:ext uri="{FF2B5EF4-FFF2-40B4-BE49-F238E27FC236}">
                    <a16:creationId xmlns:a16="http://schemas.microsoft.com/office/drawing/2014/main" id="{7D2A7C59-0016-97D2-1132-261AA7B3DC76}"/>
                  </a:ext>
                </a:extLst>
              </p:cNvPr>
              <p:cNvSpPr/>
              <p:nvPr/>
            </p:nvSpPr>
            <p:spPr>
              <a:xfrm>
                <a:off x="3920490" y="3136265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3" name="立方体 62">
                <a:extLst>
                  <a:ext uri="{FF2B5EF4-FFF2-40B4-BE49-F238E27FC236}">
                    <a16:creationId xmlns:a16="http://schemas.microsoft.com/office/drawing/2014/main" id="{92595F0F-2998-B978-79C0-119A3CE46285}"/>
                  </a:ext>
                </a:extLst>
              </p:cNvPr>
              <p:cNvSpPr/>
              <p:nvPr/>
            </p:nvSpPr>
            <p:spPr>
              <a:xfrm>
                <a:off x="3920490" y="2798318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4" name="立方体 63">
                <a:extLst>
                  <a:ext uri="{FF2B5EF4-FFF2-40B4-BE49-F238E27FC236}">
                    <a16:creationId xmlns:a16="http://schemas.microsoft.com/office/drawing/2014/main" id="{31A11C76-D0F5-14CC-9824-E1B75456C644}"/>
                  </a:ext>
                </a:extLst>
              </p:cNvPr>
              <p:cNvSpPr/>
              <p:nvPr/>
            </p:nvSpPr>
            <p:spPr>
              <a:xfrm>
                <a:off x="3920490" y="2460371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5" name="立方体 64">
                <a:extLst>
                  <a:ext uri="{FF2B5EF4-FFF2-40B4-BE49-F238E27FC236}">
                    <a16:creationId xmlns:a16="http://schemas.microsoft.com/office/drawing/2014/main" id="{CC5A55F7-2B41-9AD2-1A6F-8870A061B226}"/>
                  </a:ext>
                </a:extLst>
              </p:cNvPr>
              <p:cNvSpPr/>
              <p:nvPr/>
            </p:nvSpPr>
            <p:spPr>
              <a:xfrm>
                <a:off x="3920490" y="2122424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  <p:sp>
            <p:nvSpPr>
              <p:cNvPr id="66" name="立方体 65">
                <a:extLst>
                  <a:ext uri="{FF2B5EF4-FFF2-40B4-BE49-F238E27FC236}">
                    <a16:creationId xmlns:a16="http://schemas.microsoft.com/office/drawing/2014/main" id="{04EF5649-B6A7-2CC3-BB94-DFE1DB9EFA08}"/>
                  </a:ext>
                </a:extLst>
              </p:cNvPr>
              <p:cNvSpPr/>
              <p:nvPr/>
            </p:nvSpPr>
            <p:spPr>
              <a:xfrm>
                <a:off x="3920490" y="1784477"/>
                <a:ext cx="447040" cy="447040"/>
              </a:xfrm>
              <a:prstGeom prst="cube">
                <a:avLst/>
              </a:prstGeom>
              <a:solidFill>
                <a:schemeClr val="accent4">
                  <a:lumMod val="20000"/>
                  <a:lumOff val="80000"/>
                </a:schemeClr>
              </a:solidFill>
              <a:ln w="19050"/>
            </p:spPr>
            <p:style>
              <a:lnRef idx="2">
                <a:schemeClr val="accent1">
                  <a:shade val="15000"/>
                </a:schemeClr>
              </a:lnRef>
              <a:fillRef idx="1">
                <a:schemeClr val="accent1"/>
              </a:fillRef>
              <a:effectRef idx="0">
                <a:schemeClr val="accent1"/>
              </a:effectRef>
              <a:fontRef idx="minor">
                <a:schemeClr val="lt1"/>
              </a:fontRef>
            </p:style>
            <p:txBody>
              <a:bodyPr rtlCol="0" anchor="ctr"/>
              <a:lstStyle/>
              <a:p>
                <a:pPr algn="ctr"/>
                <a:endParaRPr lang="zh-CN" altLang="en-US"/>
              </a:p>
            </p:txBody>
          </p:sp>
        </p:grpSp>
      </p:grpSp>
      <p:sp>
        <p:nvSpPr>
          <p:cNvPr id="78" name="文本框 77">
            <a:extLst>
              <a:ext uri="{FF2B5EF4-FFF2-40B4-BE49-F238E27FC236}">
                <a16:creationId xmlns:a16="http://schemas.microsoft.com/office/drawing/2014/main" id="{2E15912D-2E33-99D0-1D03-3805E47DFED0}"/>
              </a:ext>
            </a:extLst>
          </p:cNvPr>
          <p:cNvSpPr txBox="1"/>
          <p:nvPr/>
        </p:nvSpPr>
        <p:spPr>
          <a:xfrm>
            <a:off x="4120378" y="5603926"/>
            <a:ext cx="39649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20+20+20=60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79" name="矩形 78">
            <a:extLst>
              <a:ext uri="{FF2B5EF4-FFF2-40B4-BE49-F238E27FC236}">
                <a16:creationId xmlns:a16="http://schemas.microsoft.com/office/drawing/2014/main" id="{1696E86A-40D6-9864-0D42-A84F5BED348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4547" y="476038"/>
            <a:ext cx="65786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3735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6492952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7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9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2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3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4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35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36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7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38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39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0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1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42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79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78" grpId="0"/>
      <p:bldP spid="7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圆角矩形 15"/>
          <p:cNvSpPr/>
          <p:nvPr/>
        </p:nvSpPr>
        <p:spPr>
          <a:xfrm>
            <a:off x="4367530" y="1988820"/>
            <a:ext cx="720090" cy="791845"/>
          </a:xfrm>
          <a:prstGeom prst="roundRect">
            <a:avLst/>
          </a:prstGeom>
          <a:solidFill>
            <a:srgbClr val="FFFF00">
              <a:alpha val="54000"/>
            </a:srgbClr>
          </a:solidFill>
          <a:ln w="25400">
            <a:solidFill>
              <a:srgbClr val="FFC0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TextBox 1"/>
          <p:cNvSpPr txBox="1">
            <a:spLocks noChangeArrowheads="1"/>
          </p:cNvSpPr>
          <p:nvPr/>
        </p:nvSpPr>
        <p:spPr bwMode="auto">
          <a:xfrm>
            <a:off x="1127761" y="1413511"/>
            <a:ext cx="250190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4000" b="1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方法二：</a:t>
            </a:r>
          </a:p>
        </p:txBody>
      </p:sp>
      <p:sp>
        <p:nvSpPr>
          <p:cNvPr id="7" name="文本框 6"/>
          <p:cNvSpPr txBox="1">
            <a:spLocks noChangeArrowheads="1"/>
          </p:cNvSpPr>
          <p:nvPr/>
        </p:nvSpPr>
        <p:spPr bwMode="auto">
          <a:xfrm>
            <a:off x="4368166" y="2061845"/>
            <a:ext cx="262826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20</a:t>
            </a:r>
            <a:r>
              <a:rPr lang="en-US" altLang="zh-CN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</a:p>
        </p:txBody>
      </p:sp>
      <p:pic>
        <p:nvPicPr>
          <p:cNvPr id="11" name="图片 10" descr="E:\本地\1.日常\状元成才路人物图\公司画图\23.png23"/>
          <p:cNvPicPr>
            <a:picLocks noChangeAspect="1"/>
          </p:cNvPicPr>
          <p:nvPr/>
        </p:nvPicPr>
        <p:blipFill>
          <a:blip r:embed="rId2"/>
          <a:srcRect/>
          <a:stretch>
            <a:fillRect/>
          </a:stretch>
        </p:blipFill>
        <p:spPr>
          <a:xfrm flipH="1">
            <a:off x="9912455" y="3286138"/>
            <a:ext cx="1369695" cy="2782325"/>
          </a:xfrm>
          <a:prstGeom prst="rect">
            <a:avLst/>
          </a:prstGeom>
        </p:spPr>
      </p:pic>
      <p:sp>
        <p:nvSpPr>
          <p:cNvPr id="14" name="对话气泡: 圆角矩形 13"/>
          <p:cNvSpPr/>
          <p:nvPr/>
        </p:nvSpPr>
        <p:spPr>
          <a:xfrm>
            <a:off x="5015865" y="4798060"/>
            <a:ext cx="4537710" cy="1338580"/>
          </a:xfrm>
          <a:prstGeom prst="wedgeRoundRectCallout">
            <a:avLst>
              <a:gd name="adj1" fmla="val 58410"/>
              <a:gd name="adj2" fmla="val 1917"/>
              <a:gd name="adj3" fmla="val 16667"/>
            </a:avLst>
          </a:prstGeom>
          <a:ln w="19050">
            <a:solidFill>
              <a:srgbClr val="00B0F0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eaLnBrk="1" hangingPunct="1">
              <a:lnSpc>
                <a:spcPct val="120000"/>
              </a:lnSpc>
              <a:defRPr/>
            </a:pP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个十乘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是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个十，就是</a:t>
            </a:r>
            <a:r>
              <a:rPr lang="en-US" altLang="zh-CN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600" b="1" dirty="0"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7650" name="矩形 19"/>
          <p:cNvSpPr>
            <a:spLocks noChangeArrowheads="1"/>
          </p:cNvSpPr>
          <p:nvPr/>
        </p:nvSpPr>
        <p:spPr bwMode="auto">
          <a:xfrm>
            <a:off x="4367530" y="548640"/>
            <a:ext cx="3441700" cy="748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20×3</a:t>
            </a:r>
            <a:r>
              <a:rPr lang="zh-CN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26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  <a:endParaRPr lang="zh-CN" altLang="en-US" sz="4265" b="1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" name="矩形 1"/>
          <p:cNvSpPr>
            <a:spLocks noChangeArrowheads="1"/>
          </p:cNvSpPr>
          <p:nvPr/>
        </p:nvSpPr>
        <p:spPr bwMode="auto">
          <a:xfrm>
            <a:off x="6744547" y="476038"/>
            <a:ext cx="65786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endParaRPr lang="zh-CN" altLang="en-US" sz="3735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/>
          <p:cNvSpPr txBox="1">
            <a:spLocks noChangeArrowheads="1"/>
          </p:cNvSpPr>
          <p:nvPr/>
        </p:nvSpPr>
        <p:spPr bwMode="auto">
          <a:xfrm>
            <a:off x="3359150" y="3573145"/>
            <a:ext cx="17399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ctr">
              <a:lnSpc>
                <a:spcPct val="100000"/>
              </a:lnSpc>
              <a:buClrTx/>
              <a:buSzTx/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 </a:t>
            </a: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</a:t>
            </a: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十</a:t>
            </a:r>
          </a:p>
        </p:txBody>
      </p:sp>
      <p:sp>
        <p:nvSpPr>
          <p:cNvPr id="8" name="文本框 7"/>
          <p:cNvSpPr txBox="1">
            <a:spLocks noChangeArrowheads="1"/>
          </p:cNvSpPr>
          <p:nvPr/>
        </p:nvSpPr>
        <p:spPr bwMode="auto">
          <a:xfrm>
            <a:off x="5006975" y="3573145"/>
            <a:ext cx="193357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×</a:t>
            </a:r>
            <a:r>
              <a:rPr lang="en-US" altLang="zh-CN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en-US" altLang="zh-CN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＝</a:t>
            </a:r>
          </a:p>
        </p:txBody>
      </p:sp>
      <p:sp>
        <p:nvSpPr>
          <p:cNvPr id="4" name="文本框 3"/>
          <p:cNvSpPr txBox="1">
            <a:spLocks noChangeArrowheads="1"/>
          </p:cNvSpPr>
          <p:nvPr/>
        </p:nvSpPr>
        <p:spPr bwMode="auto">
          <a:xfrm>
            <a:off x="6745605" y="3573145"/>
            <a:ext cx="2628265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</a:t>
            </a: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 </a:t>
            </a:r>
            <a:r>
              <a:rPr lang="zh-CN" altLang="en-US" sz="4000" b="1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</a:t>
            </a: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十</a:t>
            </a:r>
          </a:p>
        </p:txBody>
      </p:sp>
      <p:sp>
        <p:nvSpPr>
          <p:cNvPr id="12" name="文本框 11"/>
          <p:cNvSpPr txBox="1">
            <a:spLocks noChangeArrowheads="1"/>
          </p:cNvSpPr>
          <p:nvPr/>
        </p:nvSpPr>
        <p:spPr bwMode="auto">
          <a:xfrm>
            <a:off x="6745605" y="2061845"/>
            <a:ext cx="129794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lvl="0" algn="l">
              <a:lnSpc>
                <a:spcPct val="100000"/>
              </a:lnSpc>
              <a:buClrTx/>
              <a:buSzTx/>
              <a:buFontTx/>
              <a:buNone/>
            </a:pPr>
            <a:r>
              <a:rPr lang="zh-CN" alt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60</a:t>
            </a:r>
          </a:p>
        </p:txBody>
      </p:sp>
      <p:sp>
        <p:nvSpPr>
          <p:cNvPr id="13" name="下箭头 12"/>
          <p:cNvSpPr/>
          <p:nvPr/>
        </p:nvSpPr>
        <p:spPr>
          <a:xfrm>
            <a:off x="4558665" y="2921000"/>
            <a:ext cx="283210" cy="572135"/>
          </a:xfrm>
          <a:prstGeom prst="downArrow">
            <a:avLst/>
          </a:prstGeom>
          <a:solidFill>
            <a:srgbClr val="FFFF00"/>
          </a:solidFill>
          <a:ln>
            <a:solidFill>
              <a:srgbClr val="FC51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下箭头 14"/>
          <p:cNvSpPr/>
          <p:nvPr/>
        </p:nvSpPr>
        <p:spPr>
          <a:xfrm flipV="1">
            <a:off x="6959600" y="2924810"/>
            <a:ext cx="283210" cy="572135"/>
          </a:xfrm>
          <a:prstGeom prst="downArrow">
            <a:avLst/>
          </a:prstGeom>
          <a:solidFill>
            <a:srgbClr val="FFFF00"/>
          </a:solidFill>
          <a:ln>
            <a:solidFill>
              <a:srgbClr val="FC51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1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15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4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9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0" fill="hold">
                            <p:stCondLst>
                              <p:cond delay="500"/>
                            </p:stCondLst>
                            <p:childTnLst>
                              <p:par>
                                <p:cTn id="41" presetID="22" presetClass="entr" presetSubtype="1" fill="hold" grpId="1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43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9" fill="hold">
                            <p:stCondLst>
                              <p:cond delay="500"/>
                            </p:stCondLst>
                            <p:childTnLst>
                              <p:par>
                                <p:cTn id="50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5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57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8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9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0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1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62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63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64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5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66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7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68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9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70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6" grpId="0" animBg="1"/>
      <p:bldP spid="6" grpId="0"/>
      <p:bldP spid="7" grpId="0" build="p"/>
      <p:bldP spid="7" grpId="1"/>
      <p:bldP spid="14" grpId="0" animBg="1"/>
      <p:bldP spid="2" grpId="0"/>
      <p:bldP spid="3" grpId="0"/>
      <p:bldP spid="8" grpId="0" build="p"/>
      <p:bldP spid="8" grpId="1"/>
      <p:bldP spid="4" grpId="0" build="p"/>
      <p:bldP spid="4" grpId="1"/>
      <p:bldP spid="12" grpId="0" build="p"/>
      <p:bldP spid="12" grpId="1"/>
      <p:bldP spid="13" grpId="0" animBg="1"/>
      <p:bldP spid="15" grpId="0" bldLvl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22" name="Rectangle 2"/>
          <p:cNvSpPr>
            <a:spLocks noChangeArrowheads="1"/>
          </p:cNvSpPr>
          <p:nvPr/>
        </p:nvSpPr>
        <p:spPr bwMode="auto">
          <a:xfrm>
            <a:off x="6527449" y="2635462"/>
            <a:ext cx="4313767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2000</a:t>
            </a:r>
            <a:r>
              <a:rPr lang="en-US" altLang="zh-CN" sz="36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×3</a:t>
            </a:r>
            <a:r>
              <a:rPr lang="zh-CN" altLang="zh-CN" sz="36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 dirty="0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_______</a:t>
            </a:r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1127125" y="2635462"/>
            <a:ext cx="42062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200 </a:t>
            </a:r>
            <a:r>
              <a:rPr lang="en-US" altLang="zh-CN" sz="36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3 </a:t>
            </a:r>
            <a:r>
              <a:rPr lang="zh-CN" altLang="zh-CN" sz="36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36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______</a:t>
            </a:r>
          </a:p>
        </p:txBody>
      </p:sp>
      <p:sp>
        <p:nvSpPr>
          <p:cNvPr id="21" name="矩形 20"/>
          <p:cNvSpPr/>
          <p:nvPr/>
        </p:nvSpPr>
        <p:spPr>
          <a:xfrm>
            <a:off x="981075" y="4004945"/>
            <a:ext cx="4587240" cy="1478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30000"/>
              </a:lnSpc>
              <a:defRPr/>
            </a:pPr>
            <a:r>
              <a:rPr lang="en-US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200</a:t>
            </a:r>
            <a:r>
              <a:rPr lang="zh-CN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就是</a:t>
            </a:r>
            <a:r>
              <a:rPr lang="en-US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2</a:t>
            </a:r>
            <a:r>
              <a:rPr lang="zh-CN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个百，</a:t>
            </a:r>
            <a:r>
              <a:rPr lang="en-US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2</a:t>
            </a:r>
            <a:r>
              <a:rPr lang="zh-CN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个百乘</a:t>
            </a:r>
            <a:r>
              <a:rPr lang="en-US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3</a:t>
            </a:r>
            <a:r>
              <a:rPr lang="zh-CN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是</a:t>
            </a:r>
            <a:r>
              <a:rPr lang="en-US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6</a:t>
            </a:r>
            <a:r>
              <a:rPr lang="zh-CN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个百，就是</a:t>
            </a:r>
            <a:r>
              <a:rPr lang="en-US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600</a:t>
            </a:r>
            <a:r>
              <a:rPr lang="zh-CN" altLang="zh-CN" sz="3465" b="1" dirty="0">
                <a:solidFill>
                  <a:srgbClr val="FC5185"/>
                </a:solidFill>
                <a:cs typeface="Times New Roman" panose="02020603050405020304" pitchFamily="18" charset="0"/>
              </a:rPr>
              <a:t>；</a:t>
            </a:r>
            <a:endParaRPr lang="en-US" altLang="zh-CN" sz="3465" b="1" dirty="0">
              <a:solidFill>
                <a:srgbClr val="FC5185"/>
              </a:solidFill>
              <a:cs typeface="Times New Roman" panose="02020603050405020304" pitchFamily="18" charset="0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6527800" y="4005580"/>
            <a:ext cx="5127625" cy="147891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eaLnBrk="1" latinLnBrk="0" hangingPunct="1">
              <a:lnSpc>
                <a:spcPct val="130000"/>
              </a:lnSpc>
              <a:defRPr/>
            </a:pPr>
            <a:r>
              <a:rPr lang="en-US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2000</a:t>
            </a:r>
            <a:r>
              <a:rPr lang="zh-CN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表示</a:t>
            </a:r>
            <a:r>
              <a:rPr lang="en-US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2</a:t>
            </a:r>
            <a:r>
              <a:rPr lang="zh-CN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个千，</a:t>
            </a:r>
            <a:r>
              <a:rPr lang="en-US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2</a:t>
            </a:r>
            <a:r>
              <a:rPr lang="zh-CN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个千乘</a:t>
            </a:r>
            <a:r>
              <a:rPr lang="en-US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3</a:t>
            </a:r>
            <a:r>
              <a:rPr lang="zh-CN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等于</a:t>
            </a:r>
            <a:r>
              <a:rPr lang="en-US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6</a:t>
            </a:r>
            <a:r>
              <a:rPr lang="zh-CN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个千，就是</a:t>
            </a:r>
            <a:r>
              <a:rPr lang="en-US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6000</a:t>
            </a:r>
            <a:r>
              <a:rPr lang="zh-CN" altLang="zh-CN" sz="3465" b="1" dirty="0">
                <a:solidFill>
                  <a:srgbClr val="3FC1C9"/>
                </a:solidFill>
                <a:cs typeface="Times New Roman" panose="02020603050405020304" pitchFamily="18" charset="0"/>
              </a:rPr>
              <a:t>。</a:t>
            </a:r>
            <a:endParaRPr lang="zh-CN" altLang="en-US" sz="3465" b="1" dirty="0">
              <a:solidFill>
                <a:srgbClr val="3FC1C9"/>
              </a:solidFill>
              <a:cs typeface="Times New Roman" panose="02020603050405020304" pitchFamily="18" charset="0"/>
            </a:endParaRPr>
          </a:p>
        </p:txBody>
      </p:sp>
      <p:sp>
        <p:nvSpPr>
          <p:cNvPr id="23" name="矩形 22"/>
          <p:cNvSpPr>
            <a:spLocks noChangeArrowheads="1"/>
          </p:cNvSpPr>
          <p:nvPr/>
        </p:nvSpPr>
        <p:spPr bwMode="auto">
          <a:xfrm>
            <a:off x="3567688" y="2677054"/>
            <a:ext cx="89535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600</a:t>
            </a:r>
            <a:endParaRPr lang="zh-CN" altLang="en-US" sz="3735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29" name="矩形 28"/>
          <p:cNvSpPr>
            <a:spLocks noChangeArrowheads="1"/>
          </p:cNvSpPr>
          <p:nvPr/>
        </p:nvSpPr>
        <p:spPr bwMode="auto">
          <a:xfrm>
            <a:off x="8921399" y="2686579"/>
            <a:ext cx="109728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6000</a:t>
            </a:r>
          </a:p>
        </p:txBody>
      </p:sp>
      <p:sp>
        <p:nvSpPr>
          <p:cNvPr id="3" name="Rectangle 2"/>
          <p:cNvSpPr>
            <a:spLocks noChangeArrowheads="1"/>
          </p:cNvSpPr>
          <p:nvPr>
            <p:custDataLst>
              <p:tags r:id="rId1"/>
            </p:custDataLst>
          </p:nvPr>
        </p:nvSpPr>
        <p:spPr bwMode="auto">
          <a:xfrm>
            <a:off x="1125855" y="692150"/>
            <a:ext cx="311594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C00000"/>
                </a:solidFill>
                <a:latin typeface="方正卡通简体" panose="03000509000000000000" charset="-122"/>
                <a:ea typeface="方正卡通简体" panose="03000509000000000000" charset="-122"/>
              </a:rPr>
              <a:t>想一想：</a:t>
            </a:r>
            <a:endParaRPr lang="zh-CN" altLang="en-US" sz="4800" b="1" dirty="0">
              <a:solidFill>
                <a:srgbClr val="C00000"/>
              </a:solidFill>
              <a:latin typeface="方正卡通简体" panose="03000509000000000000" charset="-122"/>
              <a:ea typeface="方正卡通简体" panose="03000509000000000000" charset="-122"/>
              <a:cs typeface="Times New Roman" panose="02020603050405020304" pitchFamily="18" charset="0"/>
            </a:endParaRPr>
          </a:p>
        </p:txBody>
      </p:sp>
      <p:sp>
        <p:nvSpPr>
          <p:cNvPr id="83" name="矩形 82"/>
          <p:cNvSpPr/>
          <p:nvPr/>
        </p:nvSpPr>
        <p:spPr>
          <a:xfrm>
            <a:off x="1989311" y="4004404"/>
            <a:ext cx="2142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先算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320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3=6</a:t>
            </a:r>
          </a:p>
        </p:txBody>
      </p:sp>
      <p:grpSp>
        <p:nvGrpSpPr>
          <p:cNvPr id="5" name="组合 4"/>
          <p:cNvGrpSpPr/>
          <p:nvPr/>
        </p:nvGrpSpPr>
        <p:grpSpPr>
          <a:xfrm>
            <a:off x="1351915" y="3397885"/>
            <a:ext cx="2460029" cy="417491"/>
            <a:chOff x="3153329" y="2678547"/>
            <a:chExt cx="2494399" cy="417796"/>
          </a:xfrm>
        </p:grpSpPr>
        <p:grpSp>
          <p:nvGrpSpPr>
            <p:cNvPr id="6" name="组合 5"/>
            <p:cNvGrpSpPr/>
            <p:nvPr/>
          </p:nvGrpSpPr>
          <p:grpSpPr>
            <a:xfrm>
              <a:off x="3153329" y="2678547"/>
              <a:ext cx="1440000" cy="185783"/>
              <a:chOff x="1845424" y="3576253"/>
              <a:chExt cx="1408262" cy="185783"/>
            </a:xfrm>
          </p:grpSpPr>
          <p:cxnSp>
            <p:nvCxnSpPr>
              <p:cNvPr id="4" name="直接连接符 3"/>
              <p:cNvCxnSpPr/>
              <p:nvPr/>
            </p:nvCxnSpPr>
            <p:spPr>
              <a:xfrm>
                <a:off x="1851749" y="3576253"/>
                <a:ext cx="0" cy="180000"/>
              </a:xfrm>
              <a:prstGeom prst="line">
                <a:avLst/>
              </a:prstGeom>
              <a:ln w="19050">
                <a:solidFill>
                  <a:srgbClr val="0000FF"/>
                </a:solidFill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89" name="直接连接符 88"/>
              <p:cNvCxnSpPr/>
              <p:nvPr/>
            </p:nvCxnSpPr>
            <p:spPr>
              <a:xfrm>
                <a:off x="1845424" y="3762036"/>
                <a:ext cx="1408262" cy="0"/>
              </a:xfrm>
              <a:prstGeom prst="line">
                <a:avLst/>
              </a:prstGeom>
              <a:ln w="19050">
                <a:solidFill>
                  <a:srgbClr val="0000FF"/>
                </a:solidFill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100" name="直接连接符 99"/>
            <p:cNvCxnSpPr/>
            <p:nvPr/>
          </p:nvCxnSpPr>
          <p:spPr>
            <a:xfrm>
              <a:off x="4588543" y="2678547"/>
              <a:ext cx="0" cy="180000"/>
            </a:xfrm>
            <a:prstGeom prst="line">
              <a:avLst/>
            </a:prstGeom>
            <a:ln w="19050">
              <a:solidFill>
                <a:srgbClr val="0000FF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101" name="组合 100"/>
            <p:cNvGrpSpPr/>
            <p:nvPr/>
          </p:nvGrpSpPr>
          <p:grpSpPr>
            <a:xfrm>
              <a:off x="3895586" y="2700343"/>
              <a:ext cx="1752142" cy="396000"/>
              <a:chOff x="1845424" y="3402268"/>
              <a:chExt cx="1713528" cy="396000"/>
            </a:xfrm>
          </p:grpSpPr>
          <p:cxnSp>
            <p:nvCxnSpPr>
              <p:cNvPr id="102" name="直接箭头连接符 101"/>
              <p:cNvCxnSpPr/>
              <p:nvPr/>
            </p:nvCxnSpPr>
            <p:spPr>
              <a:xfrm flipV="1">
                <a:off x="3551358" y="3402268"/>
                <a:ext cx="0" cy="396000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3" name="直接连接符 102"/>
              <p:cNvCxnSpPr/>
              <p:nvPr/>
            </p:nvCxnSpPr>
            <p:spPr>
              <a:xfrm>
                <a:off x="1851749" y="3576253"/>
                <a:ext cx="0" cy="216000"/>
              </a:xfrm>
              <a:prstGeom prst="line">
                <a:avLst/>
              </a:prstGeom>
              <a:ln w="19050">
                <a:solidFill>
                  <a:srgbClr val="0000FF"/>
                </a:solidFill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104" name="直接连接符 103"/>
              <p:cNvCxnSpPr/>
              <p:nvPr/>
            </p:nvCxnSpPr>
            <p:spPr>
              <a:xfrm>
                <a:off x="1845424" y="3792253"/>
                <a:ext cx="1713528" cy="0"/>
              </a:xfrm>
              <a:prstGeom prst="line">
                <a:avLst/>
              </a:prstGeom>
              <a:ln w="19050">
                <a:solidFill>
                  <a:srgbClr val="0000FF"/>
                </a:solidFill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88" name="矩形 87"/>
          <p:cNvSpPr/>
          <p:nvPr/>
        </p:nvSpPr>
        <p:spPr>
          <a:xfrm>
            <a:off x="693508" y="1700735"/>
            <a:ext cx="426402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00FF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再在积的末尾添上</a:t>
            </a:r>
            <a:r>
              <a:rPr lang="en-US" altLang="zh-CN" sz="3200" b="1" dirty="0">
                <a:solidFill>
                  <a:srgbClr val="0000FF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zh-CN" altLang="en-US" sz="3200" b="1" dirty="0">
                <a:solidFill>
                  <a:srgbClr val="0000FF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</a:t>
            </a:r>
            <a:r>
              <a:rPr lang="en-US" altLang="zh-CN" sz="3200" b="1" dirty="0">
                <a:solidFill>
                  <a:srgbClr val="0000FF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</a:p>
        </p:txBody>
      </p:sp>
      <p:grpSp>
        <p:nvGrpSpPr>
          <p:cNvPr id="90" name="组合 89"/>
          <p:cNvGrpSpPr/>
          <p:nvPr/>
        </p:nvGrpSpPr>
        <p:grpSpPr>
          <a:xfrm flipV="1">
            <a:off x="1629410" y="2419985"/>
            <a:ext cx="2468245" cy="375920"/>
            <a:chOff x="1845424" y="3576253"/>
            <a:chExt cx="2394716" cy="375811"/>
          </a:xfrm>
        </p:grpSpPr>
        <p:cxnSp>
          <p:nvCxnSpPr>
            <p:cNvPr id="91" name="直接箭头连接符 90"/>
            <p:cNvCxnSpPr/>
            <p:nvPr/>
          </p:nvCxnSpPr>
          <p:spPr>
            <a:xfrm flipV="1">
              <a:off x="4240140" y="3592064"/>
              <a:ext cx="0" cy="360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2" name="直接连接符 91"/>
            <p:cNvCxnSpPr/>
            <p:nvPr/>
          </p:nvCxnSpPr>
          <p:spPr>
            <a:xfrm>
              <a:off x="1851749" y="3576253"/>
              <a:ext cx="0" cy="360000"/>
            </a:xfrm>
            <a:prstGeom prst="line">
              <a:avLst/>
            </a:prstGeom>
            <a:ln w="19050">
              <a:solidFill>
                <a:srgbClr val="FF000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93" name="直接连接符 92"/>
            <p:cNvCxnSpPr/>
            <p:nvPr/>
          </p:nvCxnSpPr>
          <p:spPr>
            <a:xfrm>
              <a:off x="1845424" y="3943011"/>
              <a:ext cx="2394716" cy="0"/>
            </a:xfrm>
            <a:prstGeom prst="line">
              <a:avLst/>
            </a:prstGeom>
            <a:ln w="19050">
              <a:solidFill>
                <a:srgbClr val="FF000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94" name="矩形 93"/>
          <p:cNvSpPr/>
          <p:nvPr/>
        </p:nvSpPr>
        <p:spPr>
          <a:xfrm>
            <a:off x="3813175" y="2684780"/>
            <a:ext cx="961390" cy="645160"/>
          </a:xfrm>
          <a:prstGeom prst="rect">
            <a:avLst/>
          </a:prstGeom>
        </p:spPr>
        <p:txBody>
          <a:bodyPr wrap="square" lIns="91462" tIns="45731" rIns="91462" bIns="45731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95" name="矩形 94"/>
          <p:cNvSpPr/>
          <p:nvPr/>
        </p:nvSpPr>
        <p:spPr>
          <a:xfrm>
            <a:off x="1355725" y="2697480"/>
            <a:ext cx="798195" cy="645160"/>
          </a:xfrm>
          <a:prstGeom prst="rect">
            <a:avLst/>
          </a:prstGeom>
        </p:spPr>
        <p:txBody>
          <a:bodyPr wrap="square" lIns="91462" tIns="45731" rIns="91462" bIns="45731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00</a:t>
            </a:r>
          </a:p>
        </p:txBody>
      </p:sp>
      <p:sp>
        <p:nvSpPr>
          <p:cNvPr id="17" name="矩形 16"/>
          <p:cNvSpPr/>
          <p:nvPr/>
        </p:nvSpPr>
        <p:spPr>
          <a:xfrm>
            <a:off x="7247111" y="4006309"/>
            <a:ext cx="2142490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先算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</a:t>
            </a:r>
            <a:r>
              <a:rPr lang="en-US" altLang="zh-CN" sz="3200" dirty="0">
                <a:solidFill>
                  <a:srgbClr val="00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3=6</a:t>
            </a:r>
          </a:p>
        </p:txBody>
      </p:sp>
      <p:grpSp>
        <p:nvGrpSpPr>
          <p:cNvPr id="18" name="组合 17"/>
          <p:cNvGrpSpPr/>
          <p:nvPr/>
        </p:nvGrpSpPr>
        <p:grpSpPr>
          <a:xfrm>
            <a:off x="6753225" y="3399790"/>
            <a:ext cx="2388029" cy="417491"/>
            <a:chOff x="3153329" y="2678547"/>
            <a:chExt cx="2421393" cy="417796"/>
          </a:xfrm>
        </p:grpSpPr>
        <p:grpSp>
          <p:nvGrpSpPr>
            <p:cNvPr id="19" name="组合 18"/>
            <p:cNvGrpSpPr/>
            <p:nvPr/>
          </p:nvGrpSpPr>
          <p:grpSpPr>
            <a:xfrm>
              <a:off x="3153329" y="2678547"/>
              <a:ext cx="1440000" cy="185783"/>
              <a:chOff x="1845424" y="3576253"/>
              <a:chExt cx="1408262" cy="185783"/>
            </a:xfrm>
          </p:grpSpPr>
          <p:cxnSp>
            <p:nvCxnSpPr>
              <p:cNvPr id="20" name="直接连接符 19"/>
              <p:cNvCxnSpPr/>
              <p:nvPr/>
            </p:nvCxnSpPr>
            <p:spPr>
              <a:xfrm>
                <a:off x="1851749" y="3576253"/>
                <a:ext cx="0" cy="180000"/>
              </a:xfrm>
              <a:prstGeom prst="line">
                <a:avLst/>
              </a:prstGeom>
              <a:ln w="19050">
                <a:solidFill>
                  <a:srgbClr val="0000FF"/>
                </a:solidFill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24" name="直接连接符 23"/>
              <p:cNvCxnSpPr/>
              <p:nvPr/>
            </p:nvCxnSpPr>
            <p:spPr>
              <a:xfrm>
                <a:off x="1845424" y="3762036"/>
                <a:ext cx="1408262" cy="0"/>
              </a:xfrm>
              <a:prstGeom prst="line">
                <a:avLst/>
              </a:prstGeom>
              <a:ln w="19050">
                <a:solidFill>
                  <a:srgbClr val="0000FF"/>
                </a:solidFill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  <p:cxnSp>
          <p:nvCxnSpPr>
            <p:cNvPr id="25" name="直接连接符 24"/>
            <p:cNvCxnSpPr/>
            <p:nvPr/>
          </p:nvCxnSpPr>
          <p:spPr>
            <a:xfrm>
              <a:off x="4588543" y="2678547"/>
              <a:ext cx="0" cy="180000"/>
            </a:xfrm>
            <a:prstGeom prst="line">
              <a:avLst/>
            </a:prstGeom>
            <a:ln w="19050">
              <a:solidFill>
                <a:srgbClr val="0000FF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grpSp>
          <p:nvGrpSpPr>
            <p:cNvPr id="26" name="组合 25"/>
            <p:cNvGrpSpPr/>
            <p:nvPr/>
          </p:nvGrpSpPr>
          <p:grpSpPr>
            <a:xfrm>
              <a:off x="3895586" y="2700343"/>
              <a:ext cx="1679136" cy="396000"/>
              <a:chOff x="1845424" y="3402268"/>
              <a:chExt cx="1642131" cy="396000"/>
            </a:xfrm>
          </p:grpSpPr>
          <p:cxnSp>
            <p:nvCxnSpPr>
              <p:cNvPr id="27" name="直接箭头连接符 26"/>
              <p:cNvCxnSpPr/>
              <p:nvPr/>
            </p:nvCxnSpPr>
            <p:spPr>
              <a:xfrm flipV="1">
                <a:off x="3480204" y="3402268"/>
                <a:ext cx="0" cy="396000"/>
              </a:xfrm>
              <a:prstGeom prst="straightConnector1">
                <a:avLst/>
              </a:prstGeom>
              <a:ln w="19050">
                <a:solidFill>
                  <a:srgbClr val="0000FF"/>
                </a:solidFill>
                <a:tailEnd type="triangle"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1" name="直接连接符 30"/>
              <p:cNvCxnSpPr/>
              <p:nvPr/>
            </p:nvCxnSpPr>
            <p:spPr>
              <a:xfrm>
                <a:off x="1851749" y="3576253"/>
                <a:ext cx="0" cy="216000"/>
              </a:xfrm>
              <a:prstGeom prst="line">
                <a:avLst/>
              </a:prstGeom>
              <a:ln w="19050">
                <a:solidFill>
                  <a:srgbClr val="0000FF"/>
                </a:solidFill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  <p:cxnSp>
            <p:nvCxnSpPr>
              <p:cNvPr id="32" name="直接连接符 31"/>
              <p:cNvCxnSpPr/>
              <p:nvPr/>
            </p:nvCxnSpPr>
            <p:spPr>
              <a:xfrm>
                <a:off x="1845424" y="3792253"/>
                <a:ext cx="1642131" cy="0"/>
              </a:xfrm>
              <a:prstGeom prst="line">
                <a:avLst/>
              </a:prstGeom>
              <a:ln w="19050">
                <a:solidFill>
                  <a:srgbClr val="0000FF"/>
                </a:solidFill>
                <a:tailEnd w="lg" len="lg"/>
              </a:ln>
            </p:spPr>
            <p:style>
              <a:lnRef idx="1">
                <a:schemeClr val="accent1"/>
              </a:lnRef>
              <a:fillRef idx="0">
                <a:schemeClr val="accent1"/>
              </a:fillRef>
              <a:effectRef idx="0">
                <a:schemeClr val="accent1"/>
              </a:effectRef>
              <a:fontRef idx="minor">
                <a:schemeClr val="tx1"/>
              </a:fontRef>
            </p:style>
          </p:cxnSp>
        </p:grpSp>
      </p:grpSp>
      <p:sp>
        <p:nvSpPr>
          <p:cNvPr id="33" name="矩形 32"/>
          <p:cNvSpPr/>
          <p:nvPr/>
        </p:nvSpPr>
        <p:spPr>
          <a:xfrm>
            <a:off x="6094818" y="1702640"/>
            <a:ext cx="4264025" cy="5835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 lvl="0"/>
            <a:r>
              <a:rPr lang="zh-CN" altLang="en-US" sz="3200" b="1" dirty="0">
                <a:solidFill>
                  <a:srgbClr val="0000FF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再在积的末尾添上</a:t>
            </a:r>
            <a:r>
              <a:rPr lang="en-US" altLang="zh-CN" sz="3200" b="1" dirty="0">
                <a:solidFill>
                  <a:srgbClr val="0000FF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3</a:t>
            </a:r>
            <a:r>
              <a:rPr lang="zh-CN" altLang="en-US" sz="3200" b="1" dirty="0">
                <a:solidFill>
                  <a:srgbClr val="0000FF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个</a:t>
            </a:r>
            <a:r>
              <a:rPr lang="en-US" altLang="zh-CN" sz="3200" b="1" dirty="0">
                <a:solidFill>
                  <a:srgbClr val="0000FF"/>
                </a:solidFill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0</a:t>
            </a:r>
          </a:p>
        </p:txBody>
      </p:sp>
      <p:grpSp>
        <p:nvGrpSpPr>
          <p:cNvPr id="34" name="组合 33"/>
          <p:cNvGrpSpPr/>
          <p:nvPr/>
        </p:nvGrpSpPr>
        <p:grpSpPr>
          <a:xfrm flipV="1">
            <a:off x="7030720" y="2421890"/>
            <a:ext cx="2558415" cy="375920"/>
            <a:chOff x="1845424" y="3576253"/>
            <a:chExt cx="2394716" cy="375811"/>
          </a:xfrm>
        </p:grpSpPr>
        <p:cxnSp>
          <p:nvCxnSpPr>
            <p:cNvPr id="35" name="直接箭头连接符 34"/>
            <p:cNvCxnSpPr/>
            <p:nvPr/>
          </p:nvCxnSpPr>
          <p:spPr>
            <a:xfrm flipV="1">
              <a:off x="4240140" y="3592064"/>
              <a:ext cx="0" cy="360000"/>
            </a:xfrm>
            <a:prstGeom prst="straightConnector1">
              <a:avLst/>
            </a:prstGeom>
            <a:ln w="19050">
              <a:solidFill>
                <a:srgbClr val="FF0000"/>
              </a:solidFill>
              <a:tailEnd type="triangle"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直接连接符 35"/>
            <p:cNvCxnSpPr/>
            <p:nvPr/>
          </p:nvCxnSpPr>
          <p:spPr>
            <a:xfrm>
              <a:off x="1851749" y="3576253"/>
              <a:ext cx="0" cy="360000"/>
            </a:xfrm>
            <a:prstGeom prst="line">
              <a:avLst/>
            </a:prstGeom>
            <a:ln w="19050">
              <a:solidFill>
                <a:srgbClr val="FF000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7" name="直接连接符 36"/>
            <p:cNvCxnSpPr/>
            <p:nvPr/>
          </p:nvCxnSpPr>
          <p:spPr>
            <a:xfrm>
              <a:off x="1845424" y="3943011"/>
              <a:ext cx="2394716" cy="0"/>
            </a:xfrm>
            <a:prstGeom prst="line">
              <a:avLst/>
            </a:prstGeom>
            <a:ln w="19050">
              <a:solidFill>
                <a:srgbClr val="FF0000"/>
              </a:solidFill>
              <a:tailEnd w="lg" len="lg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8" name="矩形 37"/>
          <p:cNvSpPr/>
          <p:nvPr/>
        </p:nvSpPr>
        <p:spPr>
          <a:xfrm>
            <a:off x="9145905" y="2684780"/>
            <a:ext cx="961390" cy="645160"/>
          </a:xfrm>
          <a:prstGeom prst="rect">
            <a:avLst/>
          </a:prstGeom>
        </p:spPr>
        <p:txBody>
          <a:bodyPr wrap="square" lIns="91462" tIns="45731" rIns="91462" bIns="45731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39" name="矩形 38"/>
          <p:cNvSpPr/>
          <p:nvPr/>
        </p:nvSpPr>
        <p:spPr>
          <a:xfrm>
            <a:off x="6757035" y="2699385"/>
            <a:ext cx="1179830" cy="645160"/>
          </a:xfrm>
          <a:prstGeom prst="rect">
            <a:avLst/>
          </a:prstGeom>
        </p:spPr>
        <p:txBody>
          <a:bodyPr wrap="square" lIns="91462" tIns="45731" rIns="91462" bIns="45731">
            <a:spAutoFit/>
          </a:bodyPr>
          <a:lstStyle/>
          <a:p>
            <a:pPr eaLnBrk="1" hangingPunct="1">
              <a:spcBef>
                <a:spcPct val="50000"/>
              </a:spcBef>
              <a:defRPr/>
            </a:pPr>
            <a:r>
              <a:rPr lang="en-US" altLang="zh-CN" sz="3600" b="1" dirty="0">
                <a:solidFill>
                  <a:srgbClr val="FF00FF"/>
                </a:solidFill>
                <a:latin typeface="Times New Roman" panose="02020603050405020304" pitchFamily="18" charset="0"/>
                <a:ea typeface="微软雅黑" panose="020B0503020204020204" charset="-122"/>
                <a:cs typeface="Times New Roman" panose="02020603050405020304" pitchFamily="18" charset="0"/>
              </a:rPr>
              <a:t>000</a:t>
            </a:r>
          </a:p>
        </p:txBody>
      </p:sp>
      <p:sp>
        <p:nvSpPr>
          <p:cNvPr id="40" name="矩形 39"/>
          <p:cNvSpPr/>
          <p:nvPr/>
        </p:nvSpPr>
        <p:spPr>
          <a:xfrm>
            <a:off x="785178" y="4803140"/>
            <a:ext cx="10621645" cy="1370965"/>
          </a:xfrm>
          <a:prstGeom prst="rect">
            <a:avLst/>
          </a:prstGeom>
          <a:solidFill>
            <a:schemeClr val="lt1"/>
          </a:solidFill>
          <a:ln>
            <a:solidFill>
              <a:schemeClr val="accent1"/>
            </a:solidFill>
          </a:ln>
        </p:spPr>
        <p:txBody>
          <a:bodyPr wrap="square">
            <a:spAutoFit/>
          </a:bodyPr>
          <a:lstStyle/>
          <a:p>
            <a:pPr latinLnBrk="1">
              <a:lnSpc>
                <a:spcPct val="130000"/>
              </a:lnSpc>
            </a:pP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先把整十、整百</a:t>
            </a:r>
            <a:r>
              <a:rPr lang="en-US" altLang="zh-CN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 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 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前面的数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与一位数相乘，计算出积后，再看乘数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末尾有几个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，就在积的末尾</a:t>
            </a:r>
            <a:r>
              <a:rPr lang="zh-CN" altLang="en-US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添上几个</a:t>
            </a:r>
            <a:r>
              <a:rPr lang="en-US" altLang="zh-CN" sz="32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0</a:t>
            </a:r>
            <a:r>
              <a:rPr lang="zh-CN" altLang="en-US" sz="3200" b="1" dirty="0"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。</a:t>
            </a:r>
          </a:p>
        </p:txBody>
      </p:sp>
      <p:sp>
        <p:nvSpPr>
          <p:cNvPr id="2" name="3_01">
            <a:extLst>
              <a:ext uri="{FF2B5EF4-FFF2-40B4-BE49-F238E27FC236}">
                <a16:creationId xmlns:a16="http://schemas.microsoft.com/office/drawing/2014/main" id="{ADBF45ED-CFAA-5148-320B-10E630017E55}"/>
              </a:ext>
            </a:extLst>
          </p:cNvPr>
          <p:cNvSpPr>
            <a:spLocks noChangeArrowheads="1"/>
          </p:cNvSpPr>
          <p:nvPr>
            <p:custDataLst>
              <p:tags r:id="rId2"/>
            </p:custDataLst>
          </p:nvPr>
        </p:nvSpPr>
        <p:spPr bwMode="auto">
          <a:xfrm>
            <a:off x="1125855" y="692150"/>
            <a:ext cx="311594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C00000"/>
                </a:solidFill>
                <a:latin typeface="方正卡通简体" panose="03000509000000000000" charset="-122"/>
                <a:ea typeface="方正卡通简体" panose="03000509000000000000" charset="-122"/>
              </a:rPr>
              <a:t>想一想：</a:t>
            </a:r>
            <a:endParaRPr lang="zh-CN" altLang="en-US" sz="4800" b="1" dirty="0">
              <a:solidFill>
                <a:srgbClr val="C00000"/>
              </a:solidFill>
              <a:latin typeface="方正卡通简体" panose="03000509000000000000" charset="-122"/>
              <a:ea typeface="方正卡通简体" panose="03000509000000000000" charset="-122"/>
              <a:cs typeface="Times New Roman" panose="02020603050405020304" pitchFamily="18" charset="0"/>
            </a:endParaRPr>
          </a:p>
        </p:txBody>
      </p:sp>
      <p:sp>
        <p:nvSpPr>
          <p:cNvPr id="7" name="3_02">
            <a:extLst>
              <a:ext uri="{FF2B5EF4-FFF2-40B4-BE49-F238E27FC236}">
                <a16:creationId xmlns:a16="http://schemas.microsoft.com/office/drawing/2014/main" id="{388E696C-BE83-DD19-99BE-CB4698F80806}"/>
              </a:ext>
            </a:extLst>
          </p:cNvPr>
          <p:cNvSpPr/>
          <p:nvPr/>
        </p:nvSpPr>
        <p:spPr>
          <a:xfrm>
            <a:off x="-1270000" y="-1270000"/>
            <a:ext cx="254000" cy="254000"/>
          </a:xfrm>
          <a:prstGeom prst="pi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  <p:sp>
        <p:nvSpPr>
          <p:cNvPr id="8" name="2_01">
            <a:extLst>
              <a:ext uri="{FF2B5EF4-FFF2-40B4-BE49-F238E27FC236}">
                <a16:creationId xmlns:a16="http://schemas.microsoft.com/office/drawing/2014/main" id="{A893C103-F042-3B82-C28C-9255A370EAC8}"/>
              </a:ext>
            </a:extLst>
          </p:cNvPr>
          <p:cNvSpPr>
            <a:spLocks noChangeArrowheads="1"/>
          </p:cNvSpPr>
          <p:nvPr>
            <p:custDataLst>
              <p:tags r:id="rId3"/>
            </p:custDataLst>
          </p:nvPr>
        </p:nvSpPr>
        <p:spPr bwMode="auto">
          <a:xfrm>
            <a:off x="1125855" y="692150"/>
            <a:ext cx="311594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 dirty="0">
                <a:solidFill>
                  <a:srgbClr val="C00000"/>
                </a:solidFill>
                <a:latin typeface="方正卡通简体" panose="03000509000000000000" charset="-122"/>
                <a:ea typeface="方正卡通简体" panose="03000509000000000000" charset="-122"/>
              </a:rPr>
              <a:t>想一想：</a:t>
            </a:r>
            <a:endParaRPr lang="zh-CN" altLang="en-US" sz="4800" b="1" dirty="0">
              <a:solidFill>
                <a:srgbClr val="C00000"/>
              </a:solidFill>
              <a:latin typeface="方正卡通简体" panose="03000509000000000000" charset="-122"/>
              <a:ea typeface="方正卡通简体" panose="03000509000000000000" charset="-122"/>
              <a:cs typeface="Times New Roman" panose="02020603050405020304" pitchFamily="18" charset="0"/>
            </a:endParaRPr>
          </a:p>
        </p:txBody>
      </p:sp>
      <p:sp>
        <p:nvSpPr>
          <p:cNvPr id="9" name="2_02">
            <a:extLst>
              <a:ext uri="{FF2B5EF4-FFF2-40B4-BE49-F238E27FC236}">
                <a16:creationId xmlns:a16="http://schemas.microsoft.com/office/drawing/2014/main" id="{92B742AE-A46F-7D38-93CD-53594A5675BE}"/>
              </a:ext>
            </a:extLst>
          </p:cNvPr>
          <p:cNvSpPr/>
          <p:nvPr/>
        </p:nvSpPr>
        <p:spPr>
          <a:xfrm>
            <a:off x="-1270000" y="-1270000"/>
            <a:ext cx="254000" cy="254000"/>
          </a:xfrm>
          <a:prstGeom prst="pie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>
              <a:solidFill>
                <a:schemeClr val="tx1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8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9" dur="1000" fill="hold"/>
                                        <p:tgtEl>
                                          <p:spTgt spid="2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0" fill="hold">
                      <p:stCondLst>
                        <p:cond delay="indefinite"/>
                      </p:stCondLst>
                      <p:childTnLst>
                        <p:par>
                          <p:cTn id="11" fill="hold">
                            <p:stCondLst>
                              <p:cond delay="0"/>
                            </p:stCondLst>
                            <p:childTnLst>
                              <p:par>
                                <p:cTn id="12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4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18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4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5" fill="hold">
                            <p:stCondLst>
                              <p:cond delay="500"/>
                            </p:stCondLst>
                            <p:childTnLst>
                              <p:par>
                                <p:cTn id="26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28" dur="500"/>
                                        <p:tgtEl>
                                          <p:spTgt spid="8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33" dur="500"/>
                                        <p:tgtEl>
                                          <p:spTgt spid="9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38" dur="500"/>
                                        <p:tgtEl>
                                          <p:spTgt spid="9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42" dur="500"/>
                                        <p:tgtEl>
                                          <p:spTgt spid="8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3" fill="hold">
                            <p:stCondLst>
                              <p:cond delay="1000"/>
                            </p:stCondLst>
                            <p:childTnLst>
                              <p:par>
                                <p:cTn id="44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6" dur="500"/>
                                        <p:tgtEl>
                                          <p:spTgt spid="9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7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1" fill="hold">
                      <p:stCondLst>
                        <p:cond delay="indefinite"/>
                      </p:stCondLst>
                      <p:childTnLst>
                        <p:par>
                          <p:cTn id="52" fill="hold">
                            <p:stCondLst>
                              <p:cond delay="0"/>
                            </p:stCondLst>
                            <p:childTnLst>
                              <p:par>
                                <p:cTn id="53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5" dur="10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6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7" dur="1000" fill="hold"/>
                                        <p:tgtEl>
                                          <p:spTgt spid="2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8" fill="hold">
                      <p:stCondLst>
                        <p:cond delay="indefinite"/>
                      </p:stCondLst>
                      <p:childTnLst>
                        <p:par>
                          <p:cTn id="59" fill="hold">
                            <p:stCondLst>
                              <p:cond delay="0"/>
                            </p:stCondLst>
                            <p:childTnLst>
                              <p:par>
                                <p:cTn id="6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62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66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6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8" fill="hold">
                      <p:stCondLst>
                        <p:cond delay="indefinite"/>
                      </p:stCondLst>
                      <p:childTnLst>
                        <p:par>
                          <p:cTn id="69" fill="hold">
                            <p:stCondLst>
                              <p:cond delay="0"/>
                            </p:stCondLst>
                            <p:childTnLst>
                              <p:par>
                                <p:cTn id="70" presetID="14" presetClass="entr" presetSubtype="1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73" fill="hold">
                            <p:stCondLst>
                              <p:cond delay="500"/>
                            </p:stCondLst>
                            <p:childTnLst>
                              <p:par>
                                <p:cTn id="74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6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7" fill="hold">
                      <p:stCondLst>
                        <p:cond delay="indefinite"/>
                      </p:stCondLst>
                      <p:childTnLst>
                        <p:par>
                          <p:cTn id="78" fill="hold">
                            <p:stCondLst>
                              <p:cond delay="0"/>
                            </p:stCondLst>
                            <p:childTnLst>
                              <p:par>
                                <p:cTn id="79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81" dur="500"/>
                                        <p:tgtEl>
                                          <p:spTgt spid="39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2" fill="hold">
                      <p:stCondLst>
                        <p:cond delay="indefinite"/>
                      </p:stCondLst>
                      <p:childTnLst>
                        <p:par>
                          <p:cTn id="83" fill="hold">
                            <p:stCondLst>
                              <p:cond delay="0"/>
                            </p:stCondLst>
                            <p:childTnLst>
                              <p:par>
                                <p:cTn id="84" presetID="16" presetClass="entr" presetSubtype="2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86" dur="500"/>
                                        <p:tgtEl>
                                          <p:spTgt spid="3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7" fill="hold">
                            <p:stCondLst>
                              <p:cond delay="500"/>
                            </p:stCondLst>
                            <p:childTnLst>
                              <p:par>
                                <p:cTn id="88" presetID="16" presetClass="entr" presetSubtype="21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0" dur="500"/>
                                        <p:tgtEl>
                                          <p:spTgt spid="3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1" fill="hold">
                            <p:stCondLst>
                              <p:cond delay="1000"/>
                            </p:stCondLst>
                            <p:childTnLst>
                              <p:par>
                                <p:cTn id="92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94" dur="500"/>
                                        <p:tgtEl>
                                          <p:spTgt spid="3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5" fill="hold">
                      <p:stCondLst>
                        <p:cond delay="indefinite"/>
                      </p:stCondLst>
                      <p:childTnLst>
                        <p:par>
                          <p:cTn id="96" fill="hold">
                            <p:stCondLst>
                              <p:cond delay="0"/>
                            </p:stCondLst>
                            <p:childTnLst>
                              <p:par>
                                <p:cTn id="97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99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722" grpId="0"/>
      <p:bldP spid="21" grpId="0"/>
      <p:bldP spid="21" grpId="1"/>
      <p:bldP spid="22" grpId="0"/>
      <p:bldP spid="22" grpId="1"/>
      <p:bldP spid="23" grpId="0"/>
      <p:bldP spid="29" grpId="0"/>
      <p:bldP spid="83" grpId="0"/>
      <p:bldP spid="88" grpId="0"/>
      <p:bldP spid="94" grpId="0" build="p"/>
      <p:bldP spid="95" grpId="0" build="p"/>
      <p:bldP spid="17" grpId="0"/>
      <p:bldP spid="33" grpId="0"/>
      <p:bldP spid="38" grpId="0" build="p"/>
      <p:bldP spid="39" grpId="0" build="p"/>
      <p:bldP spid="40" grpId="0" bldLvl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文本框 12"/>
          <p:cNvSpPr txBox="1"/>
          <p:nvPr/>
        </p:nvSpPr>
        <p:spPr>
          <a:xfrm>
            <a:off x="1233170" y="4694555"/>
            <a:ext cx="10035540" cy="1568450"/>
          </a:xfrm>
          <a:prstGeom prst="rect">
            <a:avLst/>
          </a:prstGeom>
          <a:solidFill>
            <a:srgbClr val="FFFFB5">
              <a:alpha val="50000"/>
            </a:srgbClr>
          </a:solidFill>
          <a:ln w="19050">
            <a:solidFill>
              <a:srgbClr val="7030A0"/>
            </a:solidFill>
            <a:prstDash val="dash"/>
          </a:ln>
        </p:spPr>
        <p:txBody>
          <a:bodyPr wrap="square">
            <a:spAutoFit/>
          </a:bodyPr>
          <a:lstStyle/>
          <a:p>
            <a:pPr latinLnBrk="0" hangingPunct="1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</a:rPr>
              <a:t>利用表内乘法算出积后，在积的末尾</a:t>
            </a:r>
            <a:r>
              <a:rPr lang="zh-CN" altLang="en-US" sz="3200" b="1" dirty="0">
                <a:solidFill>
                  <a:srgbClr val="FF0000"/>
                </a:solidFill>
              </a:rPr>
              <a:t>添0的个数</a:t>
            </a:r>
            <a:r>
              <a:rPr lang="zh-CN" altLang="en-US" sz="3200" b="1" dirty="0">
                <a:solidFill>
                  <a:srgbClr val="0000FF"/>
                </a:solidFill>
              </a:rPr>
              <a:t>一定要与乘数末尾的0的个数</a:t>
            </a:r>
            <a:r>
              <a:rPr lang="zh-CN" altLang="en-US" sz="3200" b="1" dirty="0">
                <a:solidFill>
                  <a:srgbClr val="FF0000"/>
                </a:solidFill>
              </a:rPr>
              <a:t>相同</a:t>
            </a:r>
            <a:r>
              <a:rPr lang="zh-CN" altLang="en-US" sz="3200" b="1" dirty="0">
                <a:solidFill>
                  <a:srgbClr val="0000FF"/>
                </a:solidFill>
              </a:rPr>
              <a:t>。</a:t>
            </a:r>
          </a:p>
        </p:txBody>
      </p:sp>
      <p:sp>
        <p:nvSpPr>
          <p:cNvPr id="30723" name="Rectangle 2"/>
          <p:cNvSpPr>
            <a:spLocks noChangeArrowheads="1"/>
          </p:cNvSpPr>
          <p:nvPr/>
        </p:nvSpPr>
        <p:spPr bwMode="auto">
          <a:xfrm>
            <a:off x="1343660" y="766657"/>
            <a:ext cx="42062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en-US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3 </a:t>
            </a:r>
            <a:r>
              <a:rPr lang="zh-CN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2" name="Rectangle 2"/>
          <p:cNvSpPr>
            <a:spLocks noChangeArrowheads="1"/>
          </p:cNvSpPr>
          <p:nvPr/>
        </p:nvSpPr>
        <p:spPr bwMode="auto">
          <a:xfrm>
            <a:off x="1343660" y="1775672"/>
            <a:ext cx="42062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 </a:t>
            </a:r>
            <a:r>
              <a:rPr lang="en-US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3 </a:t>
            </a:r>
            <a:r>
              <a:rPr lang="zh-CN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343660" y="2784687"/>
            <a:ext cx="42062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300 </a:t>
            </a:r>
            <a:r>
              <a:rPr lang="en-US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3 </a:t>
            </a:r>
            <a:r>
              <a:rPr lang="zh-CN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4" name="Rectangle 2"/>
          <p:cNvSpPr>
            <a:spLocks noChangeArrowheads="1"/>
          </p:cNvSpPr>
          <p:nvPr/>
        </p:nvSpPr>
        <p:spPr bwMode="auto">
          <a:xfrm>
            <a:off x="1343660" y="3793702"/>
            <a:ext cx="42062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3000 </a:t>
            </a:r>
            <a:r>
              <a:rPr lang="en-US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3 </a:t>
            </a:r>
            <a:r>
              <a:rPr lang="zh-CN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5" name="Rectangle 2"/>
          <p:cNvSpPr>
            <a:spLocks noChangeArrowheads="1"/>
          </p:cNvSpPr>
          <p:nvPr/>
        </p:nvSpPr>
        <p:spPr bwMode="auto">
          <a:xfrm>
            <a:off x="6242050" y="766657"/>
            <a:ext cx="42062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</a:t>
            </a:r>
            <a:r>
              <a:rPr lang="en-US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6 </a:t>
            </a:r>
            <a:r>
              <a:rPr lang="zh-CN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6" name="Rectangle 2"/>
          <p:cNvSpPr>
            <a:spLocks noChangeArrowheads="1"/>
          </p:cNvSpPr>
          <p:nvPr/>
        </p:nvSpPr>
        <p:spPr bwMode="auto">
          <a:xfrm>
            <a:off x="6242050" y="1775672"/>
            <a:ext cx="42062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 </a:t>
            </a:r>
            <a:r>
              <a:rPr lang="en-US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6 </a:t>
            </a:r>
            <a:r>
              <a:rPr lang="zh-CN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7" name="Rectangle 2"/>
          <p:cNvSpPr>
            <a:spLocks noChangeArrowheads="1"/>
          </p:cNvSpPr>
          <p:nvPr/>
        </p:nvSpPr>
        <p:spPr bwMode="auto">
          <a:xfrm>
            <a:off x="6242050" y="2784687"/>
            <a:ext cx="42062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500 </a:t>
            </a:r>
            <a:r>
              <a:rPr lang="en-US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6 </a:t>
            </a:r>
            <a:r>
              <a:rPr lang="zh-CN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</a:p>
        </p:txBody>
      </p:sp>
      <p:sp>
        <p:nvSpPr>
          <p:cNvPr id="9" name="Rectangle 2"/>
          <p:cNvSpPr>
            <a:spLocks noChangeArrowheads="1"/>
          </p:cNvSpPr>
          <p:nvPr/>
        </p:nvSpPr>
        <p:spPr bwMode="auto">
          <a:xfrm>
            <a:off x="3472180" y="767080"/>
            <a:ext cx="186118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</a:t>
            </a:r>
          </a:p>
        </p:txBody>
      </p:sp>
      <p:sp>
        <p:nvSpPr>
          <p:cNvPr id="10" name="Rectangle 2"/>
          <p:cNvSpPr>
            <a:spLocks noChangeArrowheads="1"/>
          </p:cNvSpPr>
          <p:nvPr/>
        </p:nvSpPr>
        <p:spPr bwMode="auto">
          <a:xfrm>
            <a:off x="3736340" y="1776095"/>
            <a:ext cx="186118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</a:t>
            </a:r>
          </a:p>
        </p:txBody>
      </p:sp>
      <p:sp>
        <p:nvSpPr>
          <p:cNvPr id="11" name="Rectangle 2"/>
          <p:cNvSpPr>
            <a:spLocks noChangeArrowheads="1"/>
          </p:cNvSpPr>
          <p:nvPr/>
        </p:nvSpPr>
        <p:spPr bwMode="auto">
          <a:xfrm>
            <a:off x="4000500" y="2785110"/>
            <a:ext cx="186118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900</a:t>
            </a:r>
          </a:p>
        </p:txBody>
      </p:sp>
      <p:sp>
        <p:nvSpPr>
          <p:cNvPr id="12" name="Rectangle 2"/>
          <p:cNvSpPr>
            <a:spLocks noChangeArrowheads="1"/>
          </p:cNvSpPr>
          <p:nvPr/>
        </p:nvSpPr>
        <p:spPr bwMode="auto">
          <a:xfrm>
            <a:off x="4264660" y="3794125"/>
            <a:ext cx="186118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9000 </a:t>
            </a:r>
          </a:p>
        </p:txBody>
      </p:sp>
      <p:sp>
        <p:nvSpPr>
          <p:cNvPr id="14" name="Rectangle 2"/>
          <p:cNvSpPr>
            <a:spLocks noChangeArrowheads="1"/>
          </p:cNvSpPr>
          <p:nvPr/>
        </p:nvSpPr>
        <p:spPr bwMode="auto">
          <a:xfrm>
            <a:off x="8287385" y="767080"/>
            <a:ext cx="22504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 b="1">
                <a:solidFill>
                  <a:srgbClr val="00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</a:t>
            </a:r>
          </a:p>
        </p:txBody>
      </p:sp>
      <p:sp>
        <p:nvSpPr>
          <p:cNvPr id="15" name="Rectangle 2"/>
          <p:cNvSpPr>
            <a:spLocks noChangeArrowheads="1"/>
          </p:cNvSpPr>
          <p:nvPr/>
        </p:nvSpPr>
        <p:spPr bwMode="auto">
          <a:xfrm>
            <a:off x="8576310" y="1776095"/>
            <a:ext cx="22504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300</a:t>
            </a:r>
          </a:p>
        </p:txBody>
      </p:sp>
      <p:sp>
        <p:nvSpPr>
          <p:cNvPr id="16" name="Rectangle 2"/>
          <p:cNvSpPr>
            <a:spLocks noChangeArrowheads="1"/>
          </p:cNvSpPr>
          <p:nvPr/>
        </p:nvSpPr>
        <p:spPr bwMode="auto">
          <a:xfrm>
            <a:off x="8865235" y="2785110"/>
            <a:ext cx="2250440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3000</a:t>
            </a:r>
          </a:p>
        </p:txBody>
      </p:sp>
      <p:sp>
        <p:nvSpPr>
          <p:cNvPr id="18" name="矩形 17"/>
          <p:cNvSpPr/>
          <p:nvPr/>
        </p:nvSpPr>
        <p:spPr>
          <a:xfrm>
            <a:off x="9179560" y="1819275"/>
            <a:ext cx="288290" cy="648335"/>
          </a:xfrm>
          <a:prstGeom prst="rect">
            <a:avLst/>
          </a:prstGeom>
          <a:noFill/>
          <a:ln w="1905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9" name="矩形 18"/>
          <p:cNvSpPr/>
          <p:nvPr/>
        </p:nvSpPr>
        <p:spPr>
          <a:xfrm>
            <a:off x="6584950" y="1845310"/>
            <a:ext cx="288290" cy="648335"/>
          </a:xfrm>
          <a:prstGeom prst="rect">
            <a:avLst/>
          </a:prstGeom>
          <a:noFill/>
          <a:ln w="1905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矩形 19"/>
          <p:cNvSpPr/>
          <p:nvPr/>
        </p:nvSpPr>
        <p:spPr>
          <a:xfrm>
            <a:off x="9456420" y="2814955"/>
            <a:ext cx="532130" cy="648335"/>
          </a:xfrm>
          <a:prstGeom prst="rect">
            <a:avLst/>
          </a:prstGeom>
          <a:noFill/>
          <a:ln w="1905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矩形 20"/>
          <p:cNvSpPr/>
          <p:nvPr/>
        </p:nvSpPr>
        <p:spPr>
          <a:xfrm>
            <a:off x="6597650" y="2840990"/>
            <a:ext cx="532130" cy="648335"/>
          </a:xfrm>
          <a:prstGeom prst="rect">
            <a:avLst/>
          </a:prstGeom>
          <a:noFill/>
          <a:ln w="19050">
            <a:solidFill>
              <a:srgbClr val="FF00FF"/>
            </a:solidFill>
            <a:prstDash val="dash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3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3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8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3" grpId="0" bldLvl="0" animBg="1"/>
      <p:bldP spid="10" grpId="0"/>
      <p:bldP spid="11" grpId="0"/>
      <p:bldP spid="12" grpId="0"/>
      <p:bldP spid="15" grpId="0"/>
      <p:bldP spid="16" grpId="0"/>
      <p:bldP spid="18" grpId="0" animBg="1"/>
      <p:bldP spid="19" grpId="0" animBg="1"/>
      <p:bldP spid="20" grpId="0" bldLvl="0" animBg="1"/>
      <p:bldP spid="21" grpId="0" bldLvl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圆角矩形 17">
            <a:extLst>
              <a:ext uri="{FF2B5EF4-FFF2-40B4-BE49-F238E27FC236}">
                <a16:creationId xmlns:a16="http://schemas.microsoft.com/office/drawing/2014/main" id="{52536615-CA69-F06C-7806-22FEA1316F26}"/>
              </a:ext>
            </a:extLst>
          </p:cNvPr>
          <p:cNvSpPr/>
          <p:nvPr/>
        </p:nvSpPr>
        <p:spPr>
          <a:xfrm>
            <a:off x="6049647" y="737657"/>
            <a:ext cx="800100" cy="720090"/>
          </a:xfrm>
          <a:prstGeom prst="roundRect">
            <a:avLst>
              <a:gd name="adj" fmla="val 12257"/>
            </a:avLst>
          </a:prstGeom>
          <a:solidFill>
            <a:srgbClr val="FEA7C1"/>
          </a:solidFill>
          <a:ln>
            <a:solidFill>
              <a:srgbClr val="FC51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6" name="圆角矩形 14">
            <a:extLst>
              <a:ext uri="{FF2B5EF4-FFF2-40B4-BE49-F238E27FC236}">
                <a16:creationId xmlns:a16="http://schemas.microsoft.com/office/drawing/2014/main" id="{D0F7AE60-9EF8-C064-926D-38746B71E747}"/>
              </a:ext>
            </a:extLst>
          </p:cNvPr>
          <p:cNvSpPr/>
          <p:nvPr/>
        </p:nvSpPr>
        <p:spPr>
          <a:xfrm>
            <a:off x="3796665" y="739244"/>
            <a:ext cx="1945640" cy="720090"/>
          </a:xfrm>
          <a:prstGeom prst="roundRect">
            <a:avLst>
              <a:gd name="adj" fmla="val 12257"/>
            </a:avLst>
          </a:prstGeom>
          <a:solidFill>
            <a:srgbClr val="FEA7C1"/>
          </a:solidFill>
          <a:ln>
            <a:solidFill>
              <a:srgbClr val="FC5185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>
            <a:extLst>
              <a:ext uri="{FF2B5EF4-FFF2-40B4-BE49-F238E27FC236}">
                <a16:creationId xmlns:a16="http://schemas.microsoft.com/office/drawing/2014/main" id="{8F915E78-2450-E4E9-A5D5-CACDA653F1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1919913" y="812587"/>
            <a:ext cx="8301047" cy="645160"/>
          </a:xfrm>
          <a:prstGeom prst="rect">
            <a:avLst/>
          </a:prstGeom>
          <a:noFill/>
          <a:ln>
            <a:noFill/>
          </a:ln>
        </p:spPr>
        <p:txBody>
          <a:bodyPr wrap="square">
            <a:spAutoFit/>
          </a:bodyPr>
          <a:lstStyle/>
          <a:p>
            <a:pPr algn="l"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+mn-lt"/>
                <a:sym typeface="+mn-ea"/>
              </a:rPr>
              <a:t>坐碰碰车每人</a:t>
            </a:r>
            <a:r>
              <a:rPr lang="en-US" altLang="zh-CN" sz="3600" b="1" dirty="0">
                <a:latin typeface="+mn-lt"/>
                <a:sym typeface="+mn-ea"/>
              </a:rPr>
              <a:t>12</a:t>
            </a:r>
            <a:r>
              <a:rPr lang="zh-CN" altLang="en-US" sz="3600" b="1" dirty="0">
                <a:latin typeface="+mn-lt"/>
                <a:sym typeface="+mn-ea"/>
              </a:rPr>
              <a:t>元，</a:t>
            </a:r>
            <a:r>
              <a:rPr lang="en-US" altLang="zh-CN" sz="3600" b="1" dirty="0">
                <a:latin typeface="+mn-lt"/>
                <a:sym typeface="+mn-ea"/>
              </a:rPr>
              <a:t>3</a:t>
            </a:r>
            <a:r>
              <a:rPr lang="zh-CN" altLang="en-US" sz="3600" b="1" dirty="0">
                <a:latin typeface="+mn-lt"/>
                <a:sym typeface="+mn-ea"/>
              </a:rPr>
              <a:t>人需要多少钱？</a:t>
            </a:r>
            <a:endParaRPr lang="zh-CN" altLang="en-US" sz="3600" b="1" dirty="0">
              <a:latin typeface="+mn-lt"/>
            </a:endParaRPr>
          </a:p>
        </p:txBody>
      </p:sp>
      <p:sp>
        <p:nvSpPr>
          <p:cNvPr id="3" name="椭圆 2">
            <a:extLst>
              <a:ext uri="{FF2B5EF4-FFF2-40B4-BE49-F238E27FC236}">
                <a16:creationId xmlns:a16="http://schemas.microsoft.com/office/drawing/2014/main" id="{D8D57178-9A9E-8A6F-A6AE-38324436566B}"/>
              </a:ext>
            </a:extLst>
          </p:cNvPr>
          <p:cNvSpPr/>
          <p:nvPr/>
        </p:nvSpPr>
        <p:spPr>
          <a:xfrm>
            <a:off x="983615" y="739244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 dirty="0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4" name="AutoShape 27">
            <a:extLst>
              <a:ext uri="{FF2B5EF4-FFF2-40B4-BE49-F238E27FC236}">
                <a16:creationId xmlns:a16="http://schemas.microsoft.com/office/drawing/2014/main" id="{60E945BA-1A1C-6EBE-9866-63E9AA5A97E8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5701665" y="1913890"/>
            <a:ext cx="3805555" cy="791845"/>
          </a:xfrm>
          <a:prstGeom prst="wedgeRoundRectCallout">
            <a:avLst>
              <a:gd name="adj1" fmla="val -60512"/>
              <a:gd name="adj2" fmla="val 48588"/>
              <a:gd name="adj3" fmla="val 16667"/>
            </a:avLst>
          </a:prstGeom>
          <a:solidFill>
            <a:srgbClr val="E1F0F4"/>
          </a:solidFill>
          <a:ln w="25400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你能列出算式吗？</a:t>
            </a:r>
          </a:p>
        </p:txBody>
      </p:sp>
      <p:pic>
        <p:nvPicPr>
          <p:cNvPr id="5" name="图片 12" descr="E:\本地\1.日常\状元成才路人物图\公司画图\40.png40">
            <a:extLst>
              <a:ext uri="{FF2B5EF4-FFF2-40B4-BE49-F238E27FC236}">
                <a16:creationId xmlns:a16="http://schemas.microsoft.com/office/drawing/2014/main" id="{53879AFE-0FFC-1283-C0D4-9D016FE90765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8995" r="5822" b="48101"/>
          <a:stretch>
            <a:fillRect/>
          </a:stretch>
        </p:blipFill>
        <p:spPr bwMode="auto">
          <a:xfrm>
            <a:off x="10220960" y="1913890"/>
            <a:ext cx="1261110" cy="12611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93" h="3293">
                <a:moveTo>
                  <a:pt x="1647" y="0"/>
                </a:moveTo>
                <a:cubicBezTo>
                  <a:pt x="2556" y="0"/>
                  <a:pt x="3293" y="737"/>
                  <a:pt x="3293" y="1647"/>
                </a:cubicBezTo>
                <a:cubicBezTo>
                  <a:pt x="3293" y="2556"/>
                  <a:pt x="2556" y="3293"/>
                  <a:pt x="1647" y="3293"/>
                </a:cubicBezTo>
                <a:cubicBezTo>
                  <a:pt x="737" y="3293"/>
                  <a:pt x="0" y="2556"/>
                  <a:pt x="0" y="1647"/>
                </a:cubicBezTo>
                <a:cubicBezTo>
                  <a:pt x="0" y="737"/>
                  <a:pt x="737" y="0"/>
                  <a:pt x="1647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sp>
        <p:nvSpPr>
          <p:cNvPr id="8" name="矩形 19">
            <a:extLst>
              <a:ext uri="{FF2B5EF4-FFF2-40B4-BE49-F238E27FC236}">
                <a16:creationId xmlns:a16="http://schemas.microsoft.com/office/drawing/2014/main" id="{0F89791A-4D99-4163-B69D-02A04897BBB7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57383" y="2997200"/>
            <a:ext cx="3477234" cy="74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12×3</a:t>
            </a:r>
            <a:r>
              <a:rPr lang="zh-CN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2" name="文本框 11">
            <a:extLst>
              <a:ext uri="{FF2B5EF4-FFF2-40B4-BE49-F238E27FC236}">
                <a16:creationId xmlns:a16="http://schemas.microsoft.com/office/drawing/2014/main" id="{B331094E-2534-3E18-FAEB-5AEF0EF30BB9}"/>
              </a:ext>
            </a:extLst>
          </p:cNvPr>
          <p:cNvSpPr txBox="1"/>
          <p:nvPr/>
        </p:nvSpPr>
        <p:spPr>
          <a:xfrm>
            <a:off x="982980" y="3815468"/>
            <a:ext cx="3384549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zh-CN" altLang="en-US" sz="4000" b="1" dirty="0">
                <a:solidFill>
                  <a:srgbClr val="FD5A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13" name="文本框 12">
            <a:extLst>
              <a:ext uri="{FF2B5EF4-FFF2-40B4-BE49-F238E27FC236}">
                <a16:creationId xmlns:a16="http://schemas.microsoft.com/office/drawing/2014/main" id="{4373F395-39AF-3E78-17DD-52C36B5D1572}"/>
              </a:ext>
            </a:extLst>
          </p:cNvPr>
          <p:cNvSpPr txBox="1"/>
          <p:nvPr/>
        </p:nvSpPr>
        <p:spPr>
          <a:xfrm>
            <a:off x="1538234" y="4686957"/>
            <a:ext cx="9115532" cy="1355884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eaLnBrk="1" fontAlgn="auto" hangingPunct="1">
              <a:lnSpc>
                <a:spcPct val="12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3600" b="1" dirty="0">
                <a:solidFill>
                  <a:srgbClr val="3366FF"/>
                </a:solidFill>
                <a:latin typeface="Arial" panose="020B0604020202020204" pitchFamily="34" charset="0"/>
                <a:ea typeface="黑体" panose="02010609060101010101" pitchFamily="49" charset="-122"/>
                <a:cs typeface="Arial" panose="020B0604020202020204" pitchFamily="34" charset="0"/>
              </a:rPr>
              <a:t>       摆一摆、画一画，写出你的思考过程，再在小组内说一说你是怎样想的。</a:t>
            </a:r>
          </a:p>
        </p:txBody>
      </p:sp>
    </p:spTree>
    <p:extLst>
      <p:ext uri="{BB962C8B-B14F-4D97-AF65-F5344CB8AC3E}">
        <p14:creationId xmlns:p14="http://schemas.microsoft.com/office/powerpoint/2010/main" val="1301495853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6" fill="hold">
                            <p:stCondLst>
                              <p:cond delay="500"/>
                            </p:stCondLst>
                            <p:childTnLst>
                              <p:par>
                                <p:cTn id="17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9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4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5" fill="hold">
                      <p:stCondLst>
                        <p:cond delay="indefinite"/>
                      </p:stCondLst>
                      <p:childTnLst>
                        <p:par>
                          <p:cTn id="36" fill="hold">
                            <p:stCondLst>
                              <p:cond delay="0"/>
                            </p:stCondLst>
                            <p:childTnLst>
                              <p:par>
                                <p:cTn id="37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9" dur="500"/>
                                        <p:tgtEl>
                                          <p:spTgt spid="1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 bldLvl="0" animBg="1"/>
      <p:bldP spid="6" grpId="0" bldLvl="0" animBg="1"/>
      <p:bldP spid="2" grpId="0"/>
      <p:bldP spid="3" grpId="0" bldLvl="0" animBg="1"/>
      <p:bldP spid="4" grpId="0" bldLvl="0" animBg="1"/>
      <p:bldP spid="8" grpId="0"/>
      <p:bldP spid="12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>
            <a:extLst>
              <a:ext uri="{FF2B5EF4-FFF2-40B4-BE49-F238E27FC236}">
                <a16:creationId xmlns:a16="http://schemas.microsoft.com/office/drawing/2014/main" id="{2A008A7A-CB2A-D1F8-D67B-18B24B995503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63" y="549275"/>
            <a:ext cx="3477234" cy="74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12×3</a:t>
            </a:r>
            <a:r>
              <a:rPr lang="zh-CN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35728BC5-3844-2D69-F739-1EFEBBAE6FB0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132" y="1227667"/>
            <a:ext cx="25019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方法一：</a:t>
            </a:r>
          </a:p>
        </p:txBody>
      </p:sp>
      <p:grpSp>
        <p:nvGrpSpPr>
          <p:cNvPr id="17" name="组合 16">
            <a:extLst>
              <a:ext uri="{FF2B5EF4-FFF2-40B4-BE49-F238E27FC236}">
                <a16:creationId xmlns:a16="http://schemas.microsoft.com/office/drawing/2014/main" id="{EB9DEDD0-60E4-836D-7D6E-43A2353E615F}"/>
              </a:ext>
            </a:extLst>
          </p:cNvPr>
          <p:cNvGrpSpPr/>
          <p:nvPr/>
        </p:nvGrpSpPr>
        <p:grpSpPr>
          <a:xfrm>
            <a:off x="1576848" y="2110740"/>
            <a:ext cx="6180312" cy="952500"/>
            <a:chOff x="1576848" y="2476500"/>
            <a:chExt cx="6180312" cy="952500"/>
          </a:xfrm>
        </p:grpSpPr>
        <p:sp>
          <p:nvSpPr>
            <p:cNvPr id="16" name="矩形: 圆角 15">
              <a:extLst>
                <a:ext uri="{FF2B5EF4-FFF2-40B4-BE49-F238E27FC236}">
                  <a16:creationId xmlns:a16="http://schemas.microsoft.com/office/drawing/2014/main" id="{438B2C53-A191-56E0-47A4-5F19F0721105}"/>
                </a:ext>
              </a:extLst>
            </p:cNvPr>
            <p:cNvSpPr/>
            <p:nvPr/>
          </p:nvSpPr>
          <p:spPr>
            <a:xfrm>
              <a:off x="1576848" y="2476500"/>
              <a:ext cx="6180312" cy="9525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" name="立方体 3">
              <a:extLst>
                <a:ext uri="{FF2B5EF4-FFF2-40B4-BE49-F238E27FC236}">
                  <a16:creationId xmlns:a16="http://schemas.microsoft.com/office/drawing/2014/main" id="{BD729B5E-8C0C-8AFC-57E0-5A47092F40B9}"/>
                </a:ext>
              </a:extLst>
            </p:cNvPr>
            <p:cNvSpPr/>
            <p:nvPr/>
          </p:nvSpPr>
          <p:spPr>
            <a:xfrm>
              <a:off x="1911562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立方体 4">
              <a:extLst>
                <a:ext uri="{FF2B5EF4-FFF2-40B4-BE49-F238E27FC236}">
                  <a16:creationId xmlns:a16="http://schemas.microsoft.com/office/drawing/2014/main" id="{610CDADA-B1AE-5850-E089-8FF8DA8EAD30}"/>
                </a:ext>
              </a:extLst>
            </p:cNvPr>
            <p:cNvSpPr/>
            <p:nvPr/>
          </p:nvSpPr>
          <p:spPr>
            <a:xfrm>
              <a:off x="2246273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立方体 5">
              <a:extLst>
                <a:ext uri="{FF2B5EF4-FFF2-40B4-BE49-F238E27FC236}">
                  <a16:creationId xmlns:a16="http://schemas.microsoft.com/office/drawing/2014/main" id="{E59614FA-9651-0794-F7F3-B599BC6AF20E}"/>
                </a:ext>
              </a:extLst>
            </p:cNvPr>
            <p:cNvSpPr/>
            <p:nvPr/>
          </p:nvSpPr>
          <p:spPr>
            <a:xfrm>
              <a:off x="258098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立方体 6">
              <a:extLst>
                <a:ext uri="{FF2B5EF4-FFF2-40B4-BE49-F238E27FC236}">
                  <a16:creationId xmlns:a16="http://schemas.microsoft.com/office/drawing/2014/main" id="{81638B3E-2E23-7DD5-6AC4-73968BD8E69F}"/>
                </a:ext>
              </a:extLst>
            </p:cNvPr>
            <p:cNvSpPr/>
            <p:nvPr/>
          </p:nvSpPr>
          <p:spPr>
            <a:xfrm>
              <a:off x="2915695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立方体 7">
              <a:extLst>
                <a:ext uri="{FF2B5EF4-FFF2-40B4-BE49-F238E27FC236}">
                  <a16:creationId xmlns:a16="http://schemas.microsoft.com/office/drawing/2014/main" id="{55BD8C16-966B-EEED-2A89-19506B3B4D30}"/>
                </a:ext>
              </a:extLst>
            </p:cNvPr>
            <p:cNvSpPr/>
            <p:nvPr/>
          </p:nvSpPr>
          <p:spPr>
            <a:xfrm>
              <a:off x="325040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立方体 8">
              <a:extLst>
                <a:ext uri="{FF2B5EF4-FFF2-40B4-BE49-F238E27FC236}">
                  <a16:creationId xmlns:a16="http://schemas.microsoft.com/office/drawing/2014/main" id="{7E8746D1-D062-AE14-7A0D-0BF2E55281E7}"/>
                </a:ext>
              </a:extLst>
            </p:cNvPr>
            <p:cNvSpPr/>
            <p:nvPr/>
          </p:nvSpPr>
          <p:spPr>
            <a:xfrm>
              <a:off x="3585117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立方体 9">
              <a:extLst>
                <a:ext uri="{FF2B5EF4-FFF2-40B4-BE49-F238E27FC236}">
                  <a16:creationId xmlns:a16="http://schemas.microsoft.com/office/drawing/2014/main" id="{BF07AA93-8C37-E121-B5CC-6E6760C42A89}"/>
                </a:ext>
              </a:extLst>
            </p:cNvPr>
            <p:cNvSpPr/>
            <p:nvPr/>
          </p:nvSpPr>
          <p:spPr>
            <a:xfrm>
              <a:off x="3919828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立方体 10">
              <a:extLst>
                <a:ext uri="{FF2B5EF4-FFF2-40B4-BE49-F238E27FC236}">
                  <a16:creationId xmlns:a16="http://schemas.microsoft.com/office/drawing/2014/main" id="{5CA1C62D-BCC6-D67B-8A16-4C9336F2F297}"/>
                </a:ext>
              </a:extLst>
            </p:cNvPr>
            <p:cNvSpPr/>
            <p:nvPr/>
          </p:nvSpPr>
          <p:spPr>
            <a:xfrm>
              <a:off x="4254539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立方体 11">
              <a:extLst>
                <a:ext uri="{FF2B5EF4-FFF2-40B4-BE49-F238E27FC236}">
                  <a16:creationId xmlns:a16="http://schemas.microsoft.com/office/drawing/2014/main" id="{838F4271-32F9-59EC-C303-A5A436E78B3B}"/>
                </a:ext>
              </a:extLst>
            </p:cNvPr>
            <p:cNvSpPr/>
            <p:nvPr/>
          </p:nvSpPr>
          <p:spPr>
            <a:xfrm>
              <a:off x="458925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立方体 12">
              <a:extLst>
                <a:ext uri="{FF2B5EF4-FFF2-40B4-BE49-F238E27FC236}">
                  <a16:creationId xmlns:a16="http://schemas.microsoft.com/office/drawing/2014/main" id="{585D1276-39EA-EAEE-13F4-50128A3C490B}"/>
                </a:ext>
              </a:extLst>
            </p:cNvPr>
            <p:cNvSpPr/>
            <p:nvPr/>
          </p:nvSpPr>
          <p:spPr>
            <a:xfrm>
              <a:off x="492396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立方体 13">
              <a:extLst>
                <a:ext uri="{FF2B5EF4-FFF2-40B4-BE49-F238E27FC236}">
                  <a16:creationId xmlns:a16="http://schemas.microsoft.com/office/drawing/2014/main" id="{E36F49B0-85AA-2EBB-83A6-35046FEBF600}"/>
                </a:ext>
              </a:extLst>
            </p:cNvPr>
            <p:cNvSpPr/>
            <p:nvPr/>
          </p:nvSpPr>
          <p:spPr>
            <a:xfrm>
              <a:off x="595577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立方体 14">
              <a:extLst>
                <a:ext uri="{FF2B5EF4-FFF2-40B4-BE49-F238E27FC236}">
                  <a16:creationId xmlns:a16="http://schemas.microsoft.com/office/drawing/2014/main" id="{A63B0BF8-2271-F4F6-3A98-0C87444E3806}"/>
                </a:ext>
              </a:extLst>
            </p:cNvPr>
            <p:cNvSpPr/>
            <p:nvPr/>
          </p:nvSpPr>
          <p:spPr>
            <a:xfrm>
              <a:off x="676405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97BCC964-8076-F3E8-C76C-29FA8B2E4D65}"/>
              </a:ext>
            </a:extLst>
          </p:cNvPr>
          <p:cNvGrpSpPr/>
          <p:nvPr/>
        </p:nvGrpSpPr>
        <p:grpSpPr>
          <a:xfrm>
            <a:off x="1576848" y="3275119"/>
            <a:ext cx="6180312" cy="952500"/>
            <a:chOff x="1576848" y="2476500"/>
            <a:chExt cx="6180312" cy="952500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2E3361A6-E2E9-6827-FA71-0A095F804412}"/>
                </a:ext>
              </a:extLst>
            </p:cNvPr>
            <p:cNvSpPr/>
            <p:nvPr/>
          </p:nvSpPr>
          <p:spPr>
            <a:xfrm>
              <a:off x="1576848" y="2476500"/>
              <a:ext cx="6180312" cy="9525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立方体 19">
              <a:extLst>
                <a:ext uri="{FF2B5EF4-FFF2-40B4-BE49-F238E27FC236}">
                  <a16:creationId xmlns:a16="http://schemas.microsoft.com/office/drawing/2014/main" id="{7538BAE5-194B-9982-728A-2D430539F2DF}"/>
                </a:ext>
              </a:extLst>
            </p:cNvPr>
            <p:cNvSpPr/>
            <p:nvPr/>
          </p:nvSpPr>
          <p:spPr>
            <a:xfrm>
              <a:off x="1911562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立方体 20">
              <a:extLst>
                <a:ext uri="{FF2B5EF4-FFF2-40B4-BE49-F238E27FC236}">
                  <a16:creationId xmlns:a16="http://schemas.microsoft.com/office/drawing/2014/main" id="{358BC999-59F7-F301-9B3D-C29CF8424785}"/>
                </a:ext>
              </a:extLst>
            </p:cNvPr>
            <p:cNvSpPr/>
            <p:nvPr/>
          </p:nvSpPr>
          <p:spPr>
            <a:xfrm>
              <a:off x="2246273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立方体 21">
              <a:extLst>
                <a:ext uri="{FF2B5EF4-FFF2-40B4-BE49-F238E27FC236}">
                  <a16:creationId xmlns:a16="http://schemas.microsoft.com/office/drawing/2014/main" id="{4ACFAE38-048A-3701-E3D1-D65D841E632D}"/>
                </a:ext>
              </a:extLst>
            </p:cNvPr>
            <p:cNvSpPr/>
            <p:nvPr/>
          </p:nvSpPr>
          <p:spPr>
            <a:xfrm>
              <a:off x="258098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立方体 22">
              <a:extLst>
                <a:ext uri="{FF2B5EF4-FFF2-40B4-BE49-F238E27FC236}">
                  <a16:creationId xmlns:a16="http://schemas.microsoft.com/office/drawing/2014/main" id="{8312E541-0AD9-097F-F474-655B9B56465C}"/>
                </a:ext>
              </a:extLst>
            </p:cNvPr>
            <p:cNvSpPr/>
            <p:nvPr/>
          </p:nvSpPr>
          <p:spPr>
            <a:xfrm>
              <a:off x="2915695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立方体 23">
              <a:extLst>
                <a:ext uri="{FF2B5EF4-FFF2-40B4-BE49-F238E27FC236}">
                  <a16:creationId xmlns:a16="http://schemas.microsoft.com/office/drawing/2014/main" id="{E2B629C4-71E7-6BB8-1CE6-D2B36DFA5CF7}"/>
                </a:ext>
              </a:extLst>
            </p:cNvPr>
            <p:cNvSpPr/>
            <p:nvPr/>
          </p:nvSpPr>
          <p:spPr>
            <a:xfrm>
              <a:off x="325040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立方体 24">
              <a:extLst>
                <a:ext uri="{FF2B5EF4-FFF2-40B4-BE49-F238E27FC236}">
                  <a16:creationId xmlns:a16="http://schemas.microsoft.com/office/drawing/2014/main" id="{43DA7A73-C586-2EDA-AFE1-F9394EDC6180}"/>
                </a:ext>
              </a:extLst>
            </p:cNvPr>
            <p:cNvSpPr/>
            <p:nvPr/>
          </p:nvSpPr>
          <p:spPr>
            <a:xfrm>
              <a:off x="3585117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立方体 25">
              <a:extLst>
                <a:ext uri="{FF2B5EF4-FFF2-40B4-BE49-F238E27FC236}">
                  <a16:creationId xmlns:a16="http://schemas.microsoft.com/office/drawing/2014/main" id="{BCD4F6AA-DD5C-AAFB-3C4D-6EA2C165A194}"/>
                </a:ext>
              </a:extLst>
            </p:cNvPr>
            <p:cNvSpPr/>
            <p:nvPr/>
          </p:nvSpPr>
          <p:spPr>
            <a:xfrm>
              <a:off x="3919828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立方体 26">
              <a:extLst>
                <a:ext uri="{FF2B5EF4-FFF2-40B4-BE49-F238E27FC236}">
                  <a16:creationId xmlns:a16="http://schemas.microsoft.com/office/drawing/2014/main" id="{498F6B8A-E9B8-CDD4-46E0-210243C6494F}"/>
                </a:ext>
              </a:extLst>
            </p:cNvPr>
            <p:cNvSpPr/>
            <p:nvPr/>
          </p:nvSpPr>
          <p:spPr>
            <a:xfrm>
              <a:off x="4254539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立方体 27">
              <a:extLst>
                <a:ext uri="{FF2B5EF4-FFF2-40B4-BE49-F238E27FC236}">
                  <a16:creationId xmlns:a16="http://schemas.microsoft.com/office/drawing/2014/main" id="{F15A0EC2-D072-2DEB-3A92-2DDD98C7629C}"/>
                </a:ext>
              </a:extLst>
            </p:cNvPr>
            <p:cNvSpPr/>
            <p:nvPr/>
          </p:nvSpPr>
          <p:spPr>
            <a:xfrm>
              <a:off x="458925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立方体 28">
              <a:extLst>
                <a:ext uri="{FF2B5EF4-FFF2-40B4-BE49-F238E27FC236}">
                  <a16:creationId xmlns:a16="http://schemas.microsoft.com/office/drawing/2014/main" id="{97830BEE-A631-C727-F6CB-ABA6AAE60E25}"/>
                </a:ext>
              </a:extLst>
            </p:cNvPr>
            <p:cNvSpPr/>
            <p:nvPr/>
          </p:nvSpPr>
          <p:spPr>
            <a:xfrm>
              <a:off x="492396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立方体 29">
              <a:extLst>
                <a:ext uri="{FF2B5EF4-FFF2-40B4-BE49-F238E27FC236}">
                  <a16:creationId xmlns:a16="http://schemas.microsoft.com/office/drawing/2014/main" id="{307D1459-6841-5166-51EF-1D1F9322B159}"/>
                </a:ext>
              </a:extLst>
            </p:cNvPr>
            <p:cNvSpPr/>
            <p:nvPr/>
          </p:nvSpPr>
          <p:spPr>
            <a:xfrm>
              <a:off x="595577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立方体 30">
              <a:extLst>
                <a:ext uri="{FF2B5EF4-FFF2-40B4-BE49-F238E27FC236}">
                  <a16:creationId xmlns:a16="http://schemas.microsoft.com/office/drawing/2014/main" id="{00099964-F819-3AB6-7420-C674440A04DB}"/>
                </a:ext>
              </a:extLst>
            </p:cNvPr>
            <p:cNvSpPr/>
            <p:nvPr/>
          </p:nvSpPr>
          <p:spPr>
            <a:xfrm>
              <a:off x="676405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8E48EADB-6AF7-B797-D192-BD28083081A1}"/>
              </a:ext>
            </a:extLst>
          </p:cNvPr>
          <p:cNvGrpSpPr/>
          <p:nvPr/>
        </p:nvGrpSpPr>
        <p:grpSpPr>
          <a:xfrm>
            <a:off x="1576848" y="4439498"/>
            <a:ext cx="6180312" cy="952500"/>
            <a:chOff x="1576848" y="2476500"/>
            <a:chExt cx="6180312" cy="952500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CF376A21-990A-0B46-ACFF-2CA85B9468C8}"/>
                </a:ext>
              </a:extLst>
            </p:cNvPr>
            <p:cNvSpPr/>
            <p:nvPr/>
          </p:nvSpPr>
          <p:spPr>
            <a:xfrm>
              <a:off x="1576848" y="2476500"/>
              <a:ext cx="6180312" cy="9525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立方体 33">
              <a:extLst>
                <a:ext uri="{FF2B5EF4-FFF2-40B4-BE49-F238E27FC236}">
                  <a16:creationId xmlns:a16="http://schemas.microsoft.com/office/drawing/2014/main" id="{F3573BFD-3290-83AD-6A4B-404343A34AEF}"/>
                </a:ext>
              </a:extLst>
            </p:cNvPr>
            <p:cNvSpPr/>
            <p:nvPr/>
          </p:nvSpPr>
          <p:spPr>
            <a:xfrm>
              <a:off x="1911562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立方体 34">
              <a:extLst>
                <a:ext uri="{FF2B5EF4-FFF2-40B4-BE49-F238E27FC236}">
                  <a16:creationId xmlns:a16="http://schemas.microsoft.com/office/drawing/2014/main" id="{CFB65E20-443B-5DDC-B8C3-8209AE8DFFBC}"/>
                </a:ext>
              </a:extLst>
            </p:cNvPr>
            <p:cNvSpPr/>
            <p:nvPr/>
          </p:nvSpPr>
          <p:spPr>
            <a:xfrm>
              <a:off x="2246273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立方体 35">
              <a:extLst>
                <a:ext uri="{FF2B5EF4-FFF2-40B4-BE49-F238E27FC236}">
                  <a16:creationId xmlns:a16="http://schemas.microsoft.com/office/drawing/2014/main" id="{4E4AD104-864D-120D-3CCC-A054C788366D}"/>
                </a:ext>
              </a:extLst>
            </p:cNvPr>
            <p:cNvSpPr/>
            <p:nvPr/>
          </p:nvSpPr>
          <p:spPr>
            <a:xfrm>
              <a:off x="258098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立方体 36">
              <a:extLst>
                <a:ext uri="{FF2B5EF4-FFF2-40B4-BE49-F238E27FC236}">
                  <a16:creationId xmlns:a16="http://schemas.microsoft.com/office/drawing/2014/main" id="{C0C8F91B-3D30-9851-0601-F355DBD15583}"/>
                </a:ext>
              </a:extLst>
            </p:cNvPr>
            <p:cNvSpPr/>
            <p:nvPr/>
          </p:nvSpPr>
          <p:spPr>
            <a:xfrm>
              <a:off x="2915695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立方体 37">
              <a:extLst>
                <a:ext uri="{FF2B5EF4-FFF2-40B4-BE49-F238E27FC236}">
                  <a16:creationId xmlns:a16="http://schemas.microsoft.com/office/drawing/2014/main" id="{FF9B5B85-E6B8-F109-3464-83C94AE3F62E}"/>
                </a:ext>
              </a:extLst>
            </p:cNvPr>
            <p:cNvSpPr/>
            <p:nvPr/>
          </p:nvSpPr>
          <p:spPr>
            <a:xfrm>
              <a:off x="325040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立方体 38">
              <a:extLst>
                <a:ext uri="{FF2B5EF4-FFF2-40B4-BE49-F238E27FC236}">
                  <a16:creationId xmlns:a16="http://schemas.microsoft.com/office/drawing/2014/main" id="{E7AE4D32-A08B-8B5D-F60C-0364CB6F2FB0}"/>
                </a:ext>
              </a:extLst>
            </p:cNvPr>
            <p:cNvSpPr/>
            <p:nvPr/>
          </p:nvSpPr>
          <p:spPr>
            <a:xfrm>
              <a:off x="3585117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立方体 39">
              <a:extLst>
                <a:ext uri="{FF2B5EF4-FFF2-40B4-BE49-F238E27FC236}">
                  <a16:creationId xmlns:a16="http://schemas.microsoft.com/office/drawing/2014/main" id="{581864F1-E008-F371-1D21-564837A57F88}"/>
                </a:ext>
              </a:extLst>
            </p:cNvPr>
            <p:cNvSpPr/>
            <p:nvPr/>
          </p:nvSpPr>
          <p:spPr>
            <a:xfrm>
              <a:off x="3919828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立方体 40">
              <a:extLst>
                <a:ext uri="{FF2B5EF4-FFF2-40B4-BE49-F238E27FC236}">
                  <a16:creationId xmlns:a16="http://schemas.microsoft.com/office/drawing/2014/main" id="{51A83FFE-ABDE-7A8C-FE28-0C7BAB400B14}"/>
                </a:ext>
              </a:extLst>
            </p:cNvPr>
            <p:cNvSpPr/>
            <p:nvPr/>
          </p:nvSpPr>
          <p:spPr>
            <a:xfrm>
              <a:off x="4254539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立方体 41">
              <a:extLst>
                <a:ext uri="{FF2B5EF4-FFF2-40B4-BE49-F238E27FC236}">
                  <a16:creationId xmlns:a16="http://schemas.microsoft.com/office/drawing/2014/main" id="{055E19F6-1B1D-B1C6-8DC4-ACF3887E869C}"/>
                </a:ext>
              </a:extLst>
            </p:cNvPr>
            <p:cNvSpPr/>
            <p:nvPr/>
          </p:nvSpPr>
          <p:spPr>
            <a:xfrm>
              <a:off x="458925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立方体 42">
              <a:extLst>
                <a:ext uri="{FF2B5EF4-FFF2-40B4-BE49-F238E27FC236}">
                  <a16:creationId xmlns:a16="http://schemas.microsoft.com/office/drawing/2014/main" id="{A9D7AFB4-96E4-9937-C465-0DF901E18D25}"/>
                </a:ext>
              </a:extLst>
            </p:cNvPr>
            <p:cNvSpPr/>
            <p:nvPr/>
          </p:nvSpPr>
          <p:spPr>
            <a:xfrm>
              <a:off x="492396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立方体 43">
              <a:extLst>
                <a:ext uri="{FF2B5EF4-FFF2-40B4-BE49-F238E27FC236}">
                  <a16:creationId xmlns:a16="http://schemas.microsoft.com/office/drawing/2014/main" id="{AF30F3C1-D5AC-2CAD-5AB1-57BC6090B916}"/>
                </a:ext>
              </a:extLst>
            </p:cNvPr>
            <p:cNvSpPr/>
            <p:nvPr/>
          </p:nvSpPr>
          <p:spPr>
            <a:xfrm>
              <a:off x="595577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立方体 44">
              <a:extLst>
                <a:ext uri="{FF2B5EF4-FFF2-40B4-BE49-F238E27FC236}">
                  <a16:creationId xmlns:a16="http://schemas.microsoft.com/office/drawing/2014/main" id="{EEDBDCFA-BFAF-BBA5-32B9-494A966654B4}"/>
                </a:ext>
              </a:extLst>
            </p:cNvPr>
            <p:cNvSpPr/>
            <p:nvPr/>
          </p:nvSpPr>
          <p:spPr>
            <a:xfrm>
              <a:off x="676405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标题 1">
            <a:extLst>
              <a:ext uri="{FF2B5EF4-FFF2-40B4-BE49-F238E27FC236}">
                <a16:creationId xmlns:a16="http://schemas.microsoft.com/office/drawing/2014/main" id="{AE5DDDE4-C75A-8932-8DD0-1176CC9DE2DE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933850" y="2372677"/>
            <a:ext cx="816151" cy="430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0" hangingPunct="0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7" name="标题 1">
            <a:extLst>
              <a:ext uri="{FF2B5EF4-FFF2-40B4-BE49-F238E27FC236}">
                <a16:creationId xmlns:a16="http://schemas.microsoft.com/office/drawing/2014/main" id="{B7248E4C-A896-24DC-0BFC-6D5261228655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933850" y="3536262"/>
            <a:ext cx="816151" cy="430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0" hangingPunct="0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8" name="标题 1">
            <a:extLst>
              <a:ext uri="{FF2B5EF4-FFF2-40B4-BE49-F238E27FC236}">
                <a16:creationId xmlns:a16="http://schemas.microsoft.com/office/drawing/2014/main" id="{90B05403-7FA6-3EA1-51A7-B24F2DCD9021}"/>
              </a:ext>
            </a:extLst>
          </p:cNvPr>
          <p:cNvSpPr>
            <a:spLocks noGrp="1" noChangeArrowheads="1"/>
          </p:cNvSpPr>
          <p:nvPr/>
        </p:nvSpPr>
        <p:spPr bwMode="auto">
          <a:xfrm>
            <a:off x="7933850" y="4700642"/>
            <a:ext cx="816151" cy="430213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anchor="ctr"/>
          <a:lstStyle/>
          <a:p>
            <a:pPr eaLnBrk="0" hangingPunct="0"/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endParaRPr lang="zh-CN" altLang="en-US" sz="3600" b="1" dirty="0">
              <a:solidFill>
                <a:srgbClr val="FF0000"/>
              </a:solidFill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49" name="文本框 48">
            <a:extLst>
              <a:ext uri="{FF2B5EF4-FFF2-40B4-BE49-F238E27FC236}">
                <a16:creationId xmlns:a16="http://schemas.microsoft.com/office/drawing/2014/main" id="{816C67DB-D939-9541-0BA8-54BD2E0387A5}"/>
              </a:ext>
            </a:extLst>
          </p:cNvPr>
          <p:cNvSpPr txBox="1"/>
          <p:nvPr/>
        </p:nvSpPr>
        <p:spPr>
          <a:xfrm>
            <a:off x="4120378" y="5603926"/>
            <a:ext cx="3964967" cy="646331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600" b="1" i="0" u="none" strike="noStrike" kern="1200" cap="none" spc="0" normalizeH="0" baseline="0" noProof="0" dirty="0">
                <a:ln>
                  <a:noFill/>
                </a:ln>
                <a:solidFill>
                  <a:prstClr val="black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12+12+12=36</a:t>
            </a:r>
            <a:endParaRPr kumimoji="0" lang="zh-CN" altLang="en-US" sz="3600" b="1" i="0" u="none" strike="noStrike" kern="1200" cap="none" spc="0" normalizeH="0" baseline="0" noProof="0" dirty="0">
              <a:ln>
                <a:noFill/>
              </a:ln>
              <a:solidFill>
                <a:prstClr val="black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0" name="矩形 49">
            <a:extLst>
              <a:ext uri="{FF2B5EF4-FFF2-40B4-BE49-F238E27FC236}">
                <a16:creationId xmlns:a16="http://schemas.microsoft.com/office/drawing/2014/main" id="{788E59DB-A3E7-E2C6-E441-24A01B893F4F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4547" y="476038"/>
            <a:ext cx="662361" cy="66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sz="3735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631197400"/>
      </p:ext>
    </p:extLst>
  </p:cSld>
  <p:clrMapOvr>
    <a:masterClrMapping/>
  </p:clrMapOvr>
  <mc:AlternateContent xmlns:mc="http://schemas.openxmlformats.org/markup-compatibility/2006" xmlns:p159="http://schemas.microsoft.com/office/powerpoint/2015/09/main">
    <mc:Choice Requires="p159">
      <p:transition xmlns:p14="http://schemas.microsoft.com/office/powerpoint/2010/main" spd="slow" p14:dur="2000">
        <p159:morph option="byObject"/>
      </p:transition>
    </mc:Choice>
    <mc:Fallback xmlns="">
      <p:transition spd="slow">
        <p:fade/>
      </p:transition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2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4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3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4" fill="hold">
                      <p:stCondLst>
                        <p:cond delay="indefinite"/>
                      </p:stCondLst>
                      <p:childTnLst>
                        <p:par>
                          <p:cTn id="35" fill="hold">
                            <p:stCondLst>
                              <p:cond delay="0"/>
                            </p:stCondLst>
                            <p:childTnLst>
                              <p:par>
                                <p:cTn id="3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4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4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4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4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4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5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6" grpId="0"/>
      <p:bldP spid="47" grpId="0"/>
      <p:bldP spid="48" grpId="0"/>
      <p:bldP spid="49" grpId="0"/>
      <p:bldP spid="50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9">
            <a:extLst>
              <a:ext uri="{FF2B5EF4-FFF2-40B4-BE49-F238E27FC236}">
                <a16:creationId xmlns:a16="http://schemas.microsoft.com/office/drawing/2014/main" id="{A0C230CC-D753-90CF-D97D-9CF1A5F1B10D}"/>
              </a:ext>
            </a:extLst>
          </p:cNvPr>
          <p:cNvSpPr>
            <a:spLocks noChangeArrowheads="1"/>
          </p:cNvSpPr>
          <p:nvPr/>
        </p:nvSpPr>
        <p:spPr bwMode="auto">
          <a:xfrm>
            <a:off x="4349763" y="549275"/>
            <a:ext cx="3477234" cy="74866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12×3</a:t>
            </a:r>
            <a:r>
              <a:rPr lang="zh-CN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r>
              <a:rPr lang="en-US" altLang="zh-CN" sz="42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_____</a:t>
            </a:r>
            <a:endParaRPr lang="zh-CN" altLang="en-US" sz="42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TextBox 7">
            <a:extLst>
              <a:ext uri="{FF2B5EF4-FFF2-40B4-BE49-F238E27FC236}">
                <a16:creationId xmlns:a16="http://schemas.microsoft.com/office/drawing/2014/main" id="{2449581D-C325-C2B2-D2E8-5493CFEDD23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84132" y="1227667"/>
            <a:ext cx="250190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000" b="1" dirty="0">
                <a:solidFill>
                  <a:srgbClr val="0000FF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方法二：</a:t>
            </a:r>
          </a:p>
        </p:txBody>
      </p:sp>
      <p:grpSp>
        <p:nvGrpSpPr>
          <p:cNvPr id="4" name="组合 3">
            <a:extLst>
              <a:ext uri="{FF2B5EF4-FFF2-40B4-BE49-F238E27FC236}">
                <a16:creationId xmlns:a16="http://schemas.microsoft.com/office/drawing/2014/main" id="{8A3594A7-249C-AA77-BEE8-4C2D71E52CC5}"/>
              </a:ext>
            </a:extLst>
          </p:cNvPr>
          <p:cNvGrpSpPr/>
          <p:nvPr/>
        </p:nvGrpSpPr>
        <p:grpSpPr>
          <a:xfrm>
            <a:off x="1576848" y="2110740"/>
            <a:ext cx="6180312" cy="952500"/>
            <a:chOff x="1576848" y="2476500"/>
            <a:chExt cx="6180312" cy="952500"/>
          </a:xfrm>
        </p:grpSpPr>
        <p:sp>
          <p:nvSpPr>
            <p:cNvPr id="5" name="矩形: 圆角 4">
              <a:extLst>
                <a:ext uri="{FF2B5EF4-FFF2-40B4-BE49-F238E27FC236}">
                  <a16:creationId xmlns:a16="http://schemas.microsoft.com/office/drawing/2014/main" id="{95A46BA5-A6E1-C54A-C1D1-C17444217974}"/>
                </a:ext>
              </a:extLst>
            </p:cNvPr>
            <p:cNvSpPr/>
            <p:nvPr/>
          </p:nvSpPr>
          <p:spPr>
            <a:xfrm>
              <a:off x="1576848" y="2476500"/>
              <a:ext cx="6180312" cy="9525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6" name="立方体 5">
              <a:extLst>
                <a:ext uri="{FF2B5EF4-FFF2-40B4-BE49-F238E27FC236}">
                  <a16:creationId xmlns:a16="http://schemas.microsoft.com/office/drawing/2014/main" id="{98E911A9-C632-314F-7A84-B0F9D2E2CFA1}"/>
                </a:ext>
              </a:extLst>
            </p:cNvPr>
            <p:cNvSpPr/>
            <p:nvPr/>
          </p:nvSpPr>
          <p:spPr>
            <a:xfrm>
              <a:off x="1911562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7" name="立方体 6">
              <a:extLst>
                <a:ext uri="{FF2B5EF4-FFF2-40B4-BE49-F238E27FC236}">
                  <a16:creationId xmlns:a16="http://schemas.microsoft.com/office/drawing/2014/main" id="{D4D14AB2-742A-3AE7-2486-9A790650832E}"/>
                </a:ext>
              </a:extLst>
            </p:cNvPr>
            <p:cNvSpPr/>
            <p:nvPr/>
          </p:nvSpPr>
          <p:spPr>
            <a:xfrm>
              <a:off x="2246273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立方体 7">
              <a:extLst>
                <a:ext uri="{FF2B5EF4-FFF2-40B4-BE49-F238E27FC236}">
                  <a16:creationId xmlns:a16="http://schemas.microsoft.com/office/drawing/2014/main" id="{B4AC59B1-59E5-BB18-C599-DA006D0E2D72}"/>
                </a:ext>
              </a:extLst>
            </p:cNvPr>
            <p:cNvSpPr/>
            <p:nvPr/>
          </p:nvSpPr>
          <p:spPr>
            <a:xfrm>
              <a:off x="258098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9" name="立方体 8">
              <a:extLst>
                <a:ext uri="{FF2B5EF4-FFF2-40B4-BE49-F238E27FC236}">
                  <a16:creationId xmlns:a16="http://schemas.microsoft.com/office/drawing/2014/main" id="{BD23FC9A-BE1D-9392-38EE-F9CBF999D47C}"/>
                </a:ext>
              </a:extLst>
            </p:cNvPr>
            <p:cNvSpPr/>
            <p:nvPr/>
          </p:nvSpPr>
          <p:spPr>
            <a:xfrm>
              <a:off x="2915695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0" name="立方体 9">
              <a:extLst>
                <a:ext uri="{FF2B5EF4-FFF2-40B4-BE49-F238E27FC236}">
                  <a16:creationId xmlns:a16="http://schemas.microsoft.com/office/drawing/2014/main" id="{7C197957-1D21-73DA-DB10-CE6A910355CE}"/>
                </a:ext>
              </a:extLst>
            </p:cNvPr>
            <p:cNvSpPr/>
            <p:nvPr/>
          </p:nvSpPr>
          <p:spPr>
            <a:xfrm>
              <a:off x="325040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1" name="立方体 10">
              <a:extLst>
                <a:ext uri="{FF2B5EF4-FFF2-40B4-BE49-F238E27FC236}">
                  <a16:creationId xmlns:a16="http://schemas.microsoft.com/office/drawing/2014/main" id="{97A6C410-F2EA-BF09-07B3-4D30146A0BAB}"/>
                </a:ext>
              </a:extLst>
            </p:cNvPr>
            <p:cNvSpPr/>
            <p:nvPr/>
          </p:nvSpPr>
          <p:spPr>
            <a:xfrm>
              <a:off x="3585117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2" name="立方体 11">
              <a:extLst>
                <a:ext uri="{FF2B5EF4-FFF2-40B4-BE49-F238E27FC236}">
                  <a16:creationId xmlns:a16="http://schemas.microsoft.com/office/drawing/2014/main" id="{DA7485AC-D89F-A265-DDA7-AB21764B7D8D}"/>
                </a:ext>
              </a:extLst>
            </p:cNvPr>
            <p:cNvSpPr/>
            <p:nvPr/>
          </p:nvSpPr>
          <p:spPr>
            <a:xfrm>
              <a:off x="3919828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3" name="立方体 12">
              <a:extLst>
                <a:ext uri="{FF2B5EF4-FFF2-40B4-BE49-F238E27FC236}">
                  <a16:creationId xmlns:a16="http://schemas.microsoft.com/office/drawing/2014/main" id="{7111379D-DA00-C1FD-F8F8-DF1798194686}"/>
                </a:ext>
              </a:extLst>
            </p:cNvPr>
            <p:cNvSpPr/>
            <p:nvPr/>
          </p:nvSpPr>
          <p:spPr>
            <a:xfrm>
              <a:off x="4254539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4" name="立方体 13">
              <a:extLst>
                <a:ext uri="{FF2B5EF4-FFF2-40B4-BE49-F238E27FC236}">
                  <a16:creationId xmlns:a16="http://schemas.microsoft.com/office/drawing/2014/main" id="{EF2A4F6E-B439-8A61-50C2-0D3AB0184A0E}"/>
                </a:ext>
              </a:extLst>
            </p:cNvPr>
            <p:cNvSpPr/>
            <p:nvPr/>
          </p:nvSpPr>
          <p:spPr>
            <a:xfrm>
              <a:off x="458925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5" name="立方体 14">
              <a:extLst>
                <a:ext uri="{FF2B5EF4-FFF2-40B4-BE49-F238E27FC236}">
                  <a16:creationId xmlns:a16="http://schemas.microsoft.com/office/drawing/2014/main" id="{94ECB36C-CA4B-9FD0-AB47-2E418F5DA66E}"/>
                </a:ext>
              </a:extLst>
            </p:cNvPr>
            <p:cNvSpPr/>
            <p:nvPr/>
          </p:nvSpPr>
          <p:spPr>
            <a:xfrm>
              <a:off x="492396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6" name="立方体 15">
              <a:extLst>
                <a:ext uri="{FF2B5EF4-FFF2-40B4-BE49-F238E27FC236}">
                  <a16:creationId xmlns:a16="http://schemas.microsoft.com/office/drawing/2014/main" id="{10754DC3-6EF7-B65D-88CD-C0E78AF3D732}"/>
                </a:ext>
              </a:extLst>
            </p:cNvPr>
            <p:cNvSpPr/>
            <p:nvPr/>
          </p:nvSpPr>
          <p:spPr>
            <a:xfrm>
              <a:off x="595577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17" name="立方体 16">
              <a:extLst>
                <a:ext uri="{FF2B5EF4-FFF2-40B4-BE49-F238E27FC236}">
                  <a16:creationId xmlns:a16="http://schemas.microsoft.com/office/drawing/2014/main" id="{C88AC2C5-B763-611F-1286-479A8D9AE162}"/>
                </a:ext>
              </a:extLst>
            </p:cNvPr>
            <p:cNvSpPr/>
            <p:nvPr/>
          </p:nvSpPr>
          <p:spPr>
            <a:xfrm>
              <a:off x="676405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18" name="组合 17">
            <a:extLst>
              <a:ext uri="{FF2B5EF4-FFF2-40B4-BE49-F238E27FC236}">
                <a16:creationId xmlns:a16="http://schemas.microsoft.com/office/drawing/2014/main" id="{17EBA81B-C6F3-F723-AB63-22997C86A2EE}"/>
              </a:ext>
            </a:extLst>
          </p:cNvPr>
          <p:cNvGrpSpPr/>
          <p:nvPr/>
        </p:nvGrpSpPr>
        <p:grpSpPr>
          <a:xfrm>
            <a:off x="1576848" y="3275119"/>
            <a:ext cx="6180312" cy="952500"/>
            <a:chOff x="1576848" y="2476500"/>
            <a:chExt cx="6180312" cy="952500"/>
          </a:xfrm>
        </p:grpSpPr>
        <p:sp>
          <p:nvSpPr>
            <p:cNvPr id="19" name="矩形: 圆角 18">
              <a:extLst>
                <a:ext uri="{FF2B5EF4-FFF2-40B4-BE49-F238E27FC236}">
                  <a16:creationId xmlns:a16="http://schemas.microsoft.com/office/drawing/2014/main" id="{A54B06BA-38E2-9F09-85F4-9D99C8F79A24}"/>
                </a:ext>
              </a:extLst>
            </p:cNvPr>
            <p:cNvSpPr/>
            <p:nvPr/>
          </p:nvSpPr>
          <p:spPr>
            <a:xfrm>
              <a:off x="1576848" y="2476500"/>
              <a:ext cx="6180312" cy="9525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0" name="立方体 19">
              <a:extLst>
                <a:ext uri="{FF2B5EF4-FFF2-40B4-BE49-F238E27FC236}">
                  <a16:creationId xmlns:a16="http://schemas.microsoft.com/office/drawing/2014/main" id="{28FBD70F-D42D-7E24-8B56-D45B7DF0CE36}"/>
                </a:ext>
              </a:extLst>
            </p:cNvPr>
            <p:cNvSpPr/>
            <p:nvPr/>
          </p:nvSpPr>
          <p:spPr>
            <a:xfrm>
              <a:off x="1911562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1" name="立方体 20">
              <a:extLst>
                <a:ext uri="{FF2B5EF4-FFF2-40B4-BE49-F238E27FC236}">
                  <a16:creationId xmlns:a16="http://schemas.microsoft.com/office/drawing/2014/main" id="{7952AD1A-E086-B78B-9C00-56BD487D1998}"/>
                </a:ext>
              </a:extLst>
            </p:cNvPr>
            <p:cNvSpPr/>
            <p:nvPr/>
          </p:nvSpPr>
          <p:spPr>
            <a:xfrm>
              <a:off x="2246273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立方体 21">
              <a:extLst>
                <a:ext uri="{FF2B5EF4-FFF2-40B4-BE49-F238E27FC236}">
                  <a16:creationId xmlns:a16="http://schemas.microsoft.com/office/drawing/2014/main" id="{059632B2-4985-B7FC-4CC2-696522C6CD39}"/>
                </a:ext>
              </a:extLst>
            </p:cNvPr>
            <p:cNvSpPr/>
            <p:nvPr/>
          </p:nvSpPr>
          <p:spPr>
            <a:xfrm>
              <a:off x="258098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3" name="立方体 22">
              <a:extLst>
                <a:ext uri="{FF2B5EF4-FFF2-40B4-BE49-F238E27FC236}">
                  <a16:creationId xmlns:a16="http://schemas.microsoft.com/office/drawing/2014/main" id="{094CB5B2-5AA1-D522-79BF-C186CD8C1442}"/>
                </a:ext>
              </a:extLst>
            </p:cNvPr>
            <p:cNvSpPr/>
            <p:nvPr/>
          </p:nvSpPr>
          <p:spPr>
            <a:xfrm>
              <a:off x="2915695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4" name="立方体 23">
              <a:extLst>
                <a:ext uri="{FF2B5EF4-FFF2-40B4-BE49-F238E27FC236}">
                  <a16:creationId xmlns:a16="http://schemas.microsoft.com/office/drawing/2014/main" id="{2C4C40C2-196B-1E82-13C6-8103B4F5B517}"/>
                </a:ext>
              </a:extLst>
            </p:cNvPr>
            <p:cNvSpPr/>
            <p:nvPr/>
          </p:nvSpPr>
          <p:spPr>
            <a:xfrm>
              <a:off x="325040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5" name="立方体 24">
              <a:extLst>
                <a:ext uri="{FF2B5EF4-FFF2-40B4-BE49-F238E27FC236}">
                  <a16:creationId xmlns:a16="http://schemas.microsoft.com/office/drawing/2014/main" id="{A6B4FA8C-FAEE-5681-6E24-CC6A6016C37A}"/>
                </a:ext>
              </a:extLst>
            </p:cNvPr>
            <p:cNvSpPr/>
            <p:nvPr/>
          </p:nvSpPr>
          <p:spPr>
            <a:xfrm>
              <a:off x="3585117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6" name="立方体 25">
              <a:extLst>
                <a:ext uri="{FF2B5EF4-FFF2-40B4-BE49-F238E27FC236}">
                  <a16:creationId xmlns:a16="http://schemas.microsoft.com/office/drawing/2014/main" id="{08798146-445E-7ACD-E494-507D31117720}"/>
                </a:ext>
              </a:extLst>
            </p:cNvPr>
            <p:cNvSpPr/>
            <p:nvPr/>
          </p:nvSpPr>
          <p:spPr>
            <a:xfrm>
              <a:off x="3919828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7" name="立方体 26">
              <a:extLst>
                <a:ext uri="{FF2B5EF4-FFF2-40B4-BE49-F238E27FC236}">
                  <a16:creationId xmlns:a16="http://schemas.microsoft.com/office/drawing/2014/main" id="{6024CFA1-08AE-8735-BD8F-8E200F9BDD50}"/>
                </a:ext>
              </a:extLst>
            </p:cNvPr>
            <p:cNvSpPr/>
            <p:nvPr/>
          </p:nvSpPr>
          <p:spPr>
            <a:xfrm>
              <a:off x="4254539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8" name="立方体 27">
              <a:extLst>
                <a:ext uri="{FF2B5EF4-FFF2-40B4-BE49-F238E27FC236}">
                  <a16:creationId xmlns:a16="http://schemas.microsoft.com/office/drawing/2014/main" id="{5EFFFFEB-9D47-3C06-5D68-A6CC29D02103}"/>
                </a:ext>
              </a:extLst>
            </p:cNvPr>
            <p:cNvSpPr/>
            <p:nvPr/>
          </p:nvSpPr>
          <p:spPr>
            <a:xfrm>
              <a:off x="458925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9" name="立方体 28">
              <a:extLst>
                <a:ext uri="{FF2B5EF4-FFF2-40B4-BE49-F238E27FC236}">
                  <a16:creationId xmlns:a16="http://schemas.microsoft.com/office/drawing/2014/main" id="{3714E669-8E3E-4C24-B4E4-57D83664D898}"/>
                </a:ext>
              </a:extLst>
            </p:cNvPr>
            <p:cNvSpPr/>
            <p:nvPr/>
          </p:nvSpPr>
          <p:spPr>
            <a:xfrm>
              <a:off x="492396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0" name="立方体 29">
              <a:extLst>
                <a:ext uri="{FF2B5EF4-FFF2-40B4-BE49-F238E27FC236}">
                  <a16:creationId xmlns:a16="http://schemas.microsoft.com/office/drawing/2014/main" id="{AA4B6329-C81F-2618-6CEB-6016B72CFE90}"/>
                </a:ext>
              </a:extLst>
            </p:cNvPr>
            <p:cNvSpPr/>
            <p:nvPr/>
          </p:nvSpPr>
          <p:spPr>
            <a:xfrm>
              <a:off x="595577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1" name="立方体 30">
              <a:extLst>
                <a:ext uri="{FF2B5EF4-FFF2-40B4-BE49-F238E27FC236}">
                  <a16:creationId xmlns:a16="http://schemas.microsoft.com/office/drawing/2014/main" id="{73B6F855-E8FA-7458-5DB3-9B86176A3D45}"/>
                </a:ext>
              </a:extLst>
            </p:cNvPr>
            <p:cNvSpPr/>
            <p:nvPr/>
          </p:nvSpPr>
          <p:spPr>
            <a:xfrm>
              <a:off x="676405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32" name="组合 31">
            <a:extLst>
              <a:ext uri="{FF2B5EF4-FFF2-40B4-BE49-F238E27FC236}">
                <a16:creationId xmlns:a16="http://schemas.microsoft.com/office/drawing/2014/main" id="{15D7C8F0-5888-BD51-7A39-1792D5EFB446}"/>
              </a:ext>
            </a:extLst>
          </p:cNvPr>
          <p:cNvGrpSpPr/>
          <p:nvPr/>
        </p:nvGrpSpPr>
        <p:grpSpPr>
          <a:xfrm>
            <a:off x="1576848" y="4439498"/>
            <a:ext cx="6180312" cy="952500"/>
            <a:chOff x="1576848" y="2476500"/>
            <a:chExt cx="6180312" cy="952500"/>
          </a:xfrm>
        </p:grpSpPr>
        <p:sp>
          <p:nvSpPr>
            <p:cNvPr id="33" name="矩形: 圆角 32">
              <a:extLst>
                <a:ext uri="{FF2B5EF4-FFF2-40B4-BE49-F238E27FC236}">
                  <a16:creationId xmlns:a16="http://schemas.microsoft.com/office/drawing/2014/main" id="{28AA19B5-9BAC-56DB-5AE5-1978247E32B6}"/>
                </a:ext>
              </a:extLst>
            </p:cNvPr>
            <p:cNvSpPr/>
            <p:nvPr/>
          </p:nvSpPr>
          <p:spPr>
            <a:xfrm>
              <a:off x="1576848" y="2476500"/>
              <a:ext cx="6180312" cy="952500"/>
            </a:xfrm>
            <a:prstGeom prst="roundRect">
              <a:avLst/>
            </a:prstGeom>
            <a:solidFill>
              <a:schemeClr val="accent5">
                <a:lumMod val="20000"/>
                <a:lumOff val="80000"/>
              </a:schemeClr>
            </a:solidFill>
            <a:ln>
              <a:noFill/>
            </a:ln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4" name="立方体 33">
              <a:extLst>
                <a:ext uri="{FF2B5EF4-FFF2-40B4-BE49-F238E27FC236}">
                  <a16:creationId xmlns:a16="http://schemas.microsoft.com/office/drawing/2014/main" id="{151BBE5C-ECD5-B6D7-556C-50D2C7F63017}"/>
                </a:ext>
              </a:extLst>
            </p:cNvPr>
            <p:cNvSpPr/>
            <p:nvPr/>
          </p:nvSpPr>
          <p:spPr>
            <a:xfrm>
              <a:off x="1911562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5" name="立方体 34">
              <a:extLst>
                <a:ext uri="{FF2B5EF4-FFF2-40B4-BE49-F238E27FC236}">
                  <a16:creationId xmlns:a16="http://schemas.microsoft.com/office/drawing/2014/main" id="{13C09361-DD81-64F6-A467-A4DEC30A9973}"/>
                </a:ext>
              </a:extLst>
            </p:cNvPr>
            <p:cNvSpPr/>
            <p:nvPr/>
          </p:nvSpPr>
          <p:spPr>
            <a:xfrm>
              <a:off x="2246273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6" name="立方体 35">
              <a:extLst>
                <a:ext uri="{FF2B5EF4-FFF2-40B4-BE49-F238E27FC236}">
                  <a16:creationId xmlns:a16="http://schemas.microsoft.com/office/drawing/2014/main" id="{07B203FC-FBF5-9400-47F1-F1BB570590A6}"/>
                </a:ext>
              </a:extLst>
            </p:cNvPr>
            <p:cNvSpPr/>
            <p:nvPr/>
          </p:nvSpPr>
          <p:spPr>
            <a:xfrm>
              <a:off x="258098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7" name="立方体 36">
              <a:extLst>
                <a:ext uri="{FF2B5EF4-FFF2-40B4-BE49-F238E27FC236}">
                  <a16:creationId xmlns:a16="http://schemas.microsoft.com/office/drawing/2014/main" id="{86E209E6-DD69-EC30-1C10-624261639EA5}"/>
                </a:ext>
              </a:extLst>
            </p:cNvPr>
            <p:cNvSpPr/>
            <p:nvPr/>
          </p:nvSpPr>
          <p:spPr>
            <a:xfrm>
              <a:off x="2915695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立方体 37">
              <a:extLst>
                <a:ext uri="{FF2B5EF4-FFF2-40B4-BE49-F238E27FC236}">
                  <a16:creationId xmlns:a16="http://schemas.microsoft.com/office/drawing/2014/main" id="{9F7EFB81-0A99-917F-DE7C-BCABA8377AD8}"/>
                </a:ext>
              </a:extLst>
            </p:cNvPr>
            <p:cNvSpPr/>
            <p:nvPr/>
          </p:nvSpPr>
          <p:spPr>
            <a:xfrm>
              <a:off x="325040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9" name="立方体 38">
              <a:extLst>
                <a:ext uri="{FF2B5EF4-FFF2-40B4-BE49-F238E27FC236}">
                  <a16:creationId xmlns:a16="http://schemas.microsoft.com/office/drawing/2014/main" id="{B71E0035-F573-CC59-6848-1CD3C104A059}"/>
                </a:ext>
              </a:extLst>
            </p:cNvPr>
            <p:cNvSpPr/>
            <p:nvPr/>
          </p:nvSpPr>
          <p:spPr>
            <a:xfrm>
              <a:off x="3585117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0" name="立方体 39">
              <a:extLst>
                <a:ext uri="{FF2B5EF4-FFF2-40B4-BE49-F238E27FC236}">
                  <a16:creationId xmlns:a16="http://schemas.microsoft.com/office/drawing/2014/main" id="{AF78DC07-504A-7241-786E-D972B75D41E3}"/>
                </a:ext>
              </a:extLst>
            </p:cNvPr>
            <p:cNvSpPr/>
            <p:nvPr/>
          </p:nvSpPr>
          <p:spPr>
            <a:xfrm>
              <a:off x="3919828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1" name="立方体 40">
              <a:extLst>
                <a:ext uri="{FF2B5EF4-FFF2-40B4-BE49-F238E27FC236}">
                  <a16:creationId xmlns:a16="http://schemas.microsoft.com/office/drawing/2014/main" id="{DE2F2AEC-CB54-0490-B7FF-4E840CEA9058}"/>
                </a:ext>
              </a:extLst>
            </p:cNvPr>
            <p:cNvSpPr/>
            <p:nvPr/>
          </p:nvSpPr>
          <p:spPr>
            <a:xfrm>
              <a:off x="4254539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2" name="立方体 41">
              <a:extLst>
                <a:ext uri="{FF2B5EF4-FFF2-40B4-BE49-F238E27FC236}">
                  <a16:creationId xmlns:a16="http://schemas.microsoft.com/office/drawing/2014/main" id="{1F91CADD-0CA2-0ABD-8EA4-89A780478FB1}"/>
                </a:ext>
              </a:extLst>
            </p:cNvPr>
            <p:cNvSpPr/>
            <p:nvPr/>
          </p:nvSpPr>
          <p:spPr>
            <a:xfrm>
              <a:off x="458925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3" name="立方体 42">
              <a:extLst>
                <a:ext uri="{FF2B5EF4-FFF2-40B4-BE49-F238E27FC236}">
                  <a16:creationId xmlns:a16="http://schemas.microsoft.com/office/drawing/2014/main" id="{4E17A1F9-3DF2-1C65-FD59-CCE3F4C5FB9E}"/>
                </a:ext>
              </a:extLst>
            </p:cNvPr>
            <p:cNvSpPr/>
            <p:nvPr/>
          </p:nvSpPr>
          <p:spPr>
            <a:xfrm>
              <a:off x="4923964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4" name="立方体 43">
              <a:extLst>
                <a:ext uri="{FF2B5EF4-FFF2-40B4-BE49-F238E27FC236}">
                  <a16:creationId xmlns:a16="http://schemas.microsoft.com/office/drawing/2014/main" id="{18B3DCFA-E899-6DB8-DB13-26E2B981BD43}"/>
                </a:ext>
              </a:extLst>
            </p:cNvPr>
            <p:cNvSpPr/>
            <p:nvPr/>
          </p:nvSpPr>
          <p:spPr>
            <a:xfrm>
              <a:off x="5955770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45" name="立方体 44">
              <a:extLst>
                <a:ext uri="{FF2B5EF4-FFF2-40B4-BE49-F238E27FC236}">
                  <a16:creationId xmlns:a16="http://schemas.microsoft.com/office/drawing/2014/main" id="{6E41814B-681D-52AD-0A58-588B96A052D1}"/>
                </a:ext>
              </a:extLst>
            </p:cNvPr>
            <p:cNvSpPr/>
            <p:nvPr/>
          </p:nvSpPr>
          <p:spPr>
            <a:xfrm>
              <a:off x="6764056" y="2729357"/>
              <a:ext cx="447040" cy="447040"/>
            </a:xfrm>
            <a:prstGeom prst="cube">
              <a:avLst/>
            </a:prstGeom>
            <a:solidFill>
              <a:schemeClr val="accent4">
                <a:lumMod val="20000"/>
                <a:lumOff val="80000"/>
              </a:schemeClr>
            </a:solidFill>
            <a:ln w="19050"/>
          </p:spPr>
          <p:style>
            <a:lnRef idx="2">
              <a:schemeClr val="accent1">
                <a:shade val="15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46" name="矩形: 圆角 45">
            <a:extLst>
              <a:ext uri="{FF2B5EF4-FFF2-40B4-BE49-F238E27FC236}">
                <a16:creationId xmlns:a16="http://schemas.microsoft.com/office/drawing/2014/main" id="{B8CFB3D3-130F-7C46-1B12-5904540BD920}"/>
              </a:ext>
            </a:extLst>
          </p:cNvPr>
          <p:cNvSpPr/>
          <p:nvPr/>
        </p:nvSpPr>
        <p:spPr>
          <a:xfrm>
            <a:off x="1737360" y="2021841"/>
            <a:ext cx="3850640" cy="3434079"/>
          </a:xfrm>
          <a:prstGeom prst="roundRect">
            <a:avLst>
              <a:gd name="adj" fmla="val 7382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7" name="文本框 46">
            <a:extLst>
              <a:ext uri="{FF2B5EF4-FFF2-40B4-BE49-F238E27FC236}">
                <a16:creationId xmlns:a16="http://schemas.microsoft.com/office/drawing/2014/main" id="{EA495267-7A63-4450-86EE-1913BC9796B9}"/>
              </a:ext>
            </a:extLst>
          </p:cNvPr>
          <p:cNvSpPr txBox="1"/>
          <p:nvPr/>
        </p:nvSpPr>
        <p:spPr>
          <a:xfrm>
            <a:off x="2521464" y="5543339"/>
            <a:ext cx="2282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10×3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8" name="文本框 47">
            <a:extLst>
              <a:ext uri="{FF2B5EF4-FFF2-40B4-BE49-F238E27FC236}">
                <a16:creationId xmlns:a16="http://schemas.microsoft.com/office/drawing/2014/main" id="{019F2D18-8655-0CF0-7DA7-AE8144D66F91}"/>
              </a:ext>
            </a:extLst>
          </p:cNvPr>
          <p:cNvSpPr txBox="1"/>
          <p:nvPr/>
        </p:nvSpPr>
        <p:spPr>
          <a:xfrm>
            <a:off x="8052671" y="3565543"/>
            <a:ext cx="2401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10×3=30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9" name="矩形: 圆角 48">
            <a:extLst>
              <a:ext uri="{FF2B5EF4-FFF2-40B4-BE49-F238E27FC236}">
                <a16:creationId xmlns:a16="http://schemas.microsoft.com/office/drawing/2014/main" id="{F2BE1A1F-C662-6542-2214-9C4986BCA488}"/>
              </a:ext>
            </a:extLst>
          </p:cNvPr>
          <p:cNvSpPr/>
          <p:nvPr/>
        </p:nvSpPr>
        <p:spPr>
          <a:xfrm>
            <a:off x="5769176" y="2021841"/>
            <a:ext cx="1647624" cy="3434079"/>
          </a:xfrm>
          <a:prstGeom prst="roundRect">
            <a:avLst>
              <a:gd name="adj" fmla="val 12898"/>
            </a:avLst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0" name="文本框 49">
            <a:extLst>
              <a:ext uri="{FF2B5EF4-FFF2-40B4-BE49-F238E27FC236}">
                <a16:creationId xmlns:a16="http://schemas.microsoft.com/office/drawing/2014/main" id="{571F1A93-C618-FCD6-0492-845CF0D22377}"/>
              </a:ext>
            </a:extLst>
          </p:cNvPr>
          <p:cNvSpPr txBox="1"/>
          <p:nvPr/>
        </p:nvSpPr>
        <p:spPr>
          <a:xfrm>
            <a:off x="5451772" y="5543339"/>
            <a:ext cx="2282432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algn="ctr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2×3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1" name="文本框 50">
            <a:extLst>
              <a:ext uri="{FF2B5EF4-FFF2-40B4-BE49-F238E27FC236}">
                <a16:creationId xmlns:a16="http://schemas.microsoft.com/office/drawing/2014/main" id="{90683501-DD98-BA30-881A-28590BE19C3A}"/>
              </a:ext>
            </a:extLst>
          </p:cNvPr>
          <p:cNvSpPr txBox="1"/>
          <p:nvPr/>
        </p:nvSpPr>
        <p:spPr>
          <a:xfrm>
            <a:off x="8052671" y="4352469"/>
            <a:ext cx="2401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2×3=6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52" name="文本框 51">
            <a:extLst>
              <a:ext uri="{FF2B5EF4-FFF2-40B4-BE49-F238E27FC236}">
                <a16:creationId xmlns:a16="http://schemas.microsoft.com/office/drawing/2014/main" id="{3A3E80E0-B2DB-0671-5244-B44803A0C3A8}"/>
              </a:ext>
            </a:extLst>
          </p:cNvPr>
          <p:cNvSpPr txBox="1"/>
          <p:nvPr/>
        </p:nvSpPr>
        <p:spPr>
          <a:xfrm>
            <a:off x="8052671" y="5139395"/>
            <a:ext cx="2401969" cy="584775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marL="0" marR="0" lvl="0" indent="0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altLang="zh-CN" sz="3200" b="1" i="0" u="none" strike="noStrike" kern="1200" cap="none" spc="0" normalizeH="0" baseline="0" noProof="0" dirty="0">
                <a:ln>
                  <a:noFill/>
                </a:ln>
                <a:solidFill>
                  <a:srgbClr val="FF0000"/>
                </a:solidFill>
                <a:effectLst/>
                <a:uLnTx/>
                <a:uFillTx/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30+6=36</a:t>
            </a:r>
            <a:endParaRPr kumimoji="0" lang="zh-CN" altLang="en-US" sz="3200" b="1" i="0" u="none" strike="noStrike" kern="1200" cap="none" spc="0" normalizeH="0" baseline="0" noProof="0" dirty="0">
              <a:ln>
                <a:noFill/>
              </a:ln>
              <a:solidFill>
                <a:srgbClr val="FF0000"/>
              </a:solidFill>
              <a:effectLst/>
              <a:uLnTx/>
              <a:uFillTx/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54" name="图片 12" descr="E:\本地\1.日常\状元成才路人物图\公司画图\40.png40">
            <a:extLst>
              <a:ext uri="{FF2B5EF4-FFF2-40B4-BE49-F238E27FC236}">
                <a16:creationId xmlns:a16="http://schemas.microsoft.com/office/drawing/2014/main" id="{6E845CC4-AAC5-0FF0-A665-266525EE7F03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2"/>
          <a:srcRect l="18995" r="5822" b="48101"/>
          <a:stretch>
            <a:fillRect/>
          </a:stretch>
        </p:blipFill>
        <p:spPr bwMode="auto">
          <a:xfrm>
            <a:off x="10280438" y="4086091"/>
            <a:ext cx="1261110" cy="126111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93" h="3293">
                <a:moveTo>
                  <a:pt x="1647" y="0"/>
                </a:moveTo>
                <a:cubicBezTo>
                  <a:pt x="2556" y="0"/>
                  <a:pt x="3293" y="737"/>
                  <a:pt x="3293" y="1647"/>
                </a:cubicBezTo>
                <a:cubicBezTo>
                  <a:pt x="3293" y="2556"/>
                  <a:pt x="2556" y="3293"/>
                  <a:pt x="1647" y="3293"/>
                </a:cubicBezTo>
                <a:cubicBezTo>
                  <a:pt x="737" y="3293"/>
                  <a:pt x="0" y="2556"/>
                  <a:pt x="0" y="1647"/>
                </a:cubicBezTo>
                <a:cubicBezTo>
                  <a:pt x="0" y="737"/>
                  <a:pt x="737" y="0"/>
                  <a:pt x="1647" y="0"/>
                </a:cubicBezTo>
                <a:close/>
              </a:path>
            </a:pathLst>
          </a:custGeom>
          <a:solidFill>
            <a:srgbClr val="FFFFFF"/>
          </a:solidFill>
          <a:ln w="19050">
            <a:solidFill>
              <a:srgbClr val="000000"/>
            </a:solidFill>
          </a:ln>
        </p:spPr>
      </p:pic>
      <p:sp>
        <p:nvSpPr>
          <p:cNvPr id="55" name="AutoShape 27">
            <a:extLst>
              <a:ext uri="{FF2B5EF4-FFF2-40B4-BE49-F238E27FC236}">
                <a16:creationId xmlns:a16="http://schemas.microsoft.com/office/drawing/2014/main" id="{B66CD78A-9C08-CC4D-0254-EFB36BC21353}"/>
              </a:ext>
            </a:extLst>
          </p:cNvPr>
          <p:cNvSpPr>
            <a:spLocks noChangeArrowheads="1"/>
          </p:cNvSpPr>
          <p:nvPr/>
        </p:nvSpPr>
        <p:spPr bwMode="auto">
          <a:xfrm flipH="1">
            <a:off x="7979542" y="388789"/>
            <a:ext cx="3850639" cy="2848052"/>
          </a:xfrm>
          <a:prstGeom prst="wedgeRoundRectCallout">
            <a:avLst>
              <a:gd name="adj1" fmla="val -23228"/>
              <a:gd name="adj2" fmla="val 72133"/>
              <a:gd name="adj3" fmla="val 16667"/>
            </a:avLst>
          </a:prstGeom>
          <a:solidFill>
            <a:srgbClr val="E1F0F4"/>
          </a:solidFill>
          <a:ln w="25400">
            <a:solidFill>
              <a:srgbClr val="FFFFFF"/>
            </a:solidFill>
            <a:miter lim="800000"/>
          </a:ln>
          <a:effectLst>
            <a:outerShdw blurRad="50800" dist="38100" dir="2700000" algn="tl" rotWithShape="0">
              <a:prstClr val="black">
                <a:alpha val="40000"/>
              </a:prstClr>
            </a:outerShdw>
          </a:effectLst>
        </p:spPr>
        <p:txBody>
          <a:bodyPr anchor="ctr"/>
          <a:lstStyle/>
          <a:p>
            <a:pPr>
              <a:defRPr/>
            </a:pP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先求出 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</a:rPr>
              <a:t>3 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个 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</a:rPr>
              <a:t>10 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是多少，再求出 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</a:rPr>
              <a:t>3 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个 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</a:rPr>
              <a:t>2 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是多少，最后再把这两部分合并起来就是 </a:t>
            </a:r>
            <a:r>
              <a:rPr lang="en-US" altLang="zh-CN" sz="3200" b="1" dirty="0">
                <a:solidFill>
                  <a:srgbClr val="000000"/>
                </a:solidFill>
                <a:latin typeface="+mn-lt"/>
              </a:rPr>
              <a:t>36</a:t>
            </a:r>
            <a:r>
              <a:rPr lang="zh-CN" altLang="en-US" sz="3200" b="1" dirty="0">
                <a:solidFill>
                  <a:srgbClr val="000000"/>
                </a:solidFill>
                <a:latin typeface="+mn-lt"/>
              </a:rPr>
              <a:t>。</a:t>
            </a:r>
          </a:p>
        </p:txBody>
      </p:sp>
      <p:sp>
        <p:nvSpPr>
          <p:cNvPr id="56" name="矩形 55">
            <a:extLst>
              <a:ext uri="{FF2B5EF4-FFF2-40B4-BE49-F238E27FC236}">
                <a16:creationId xmlns:a16="http://schemas.microsoft.com/office/drawing/2014/main" id="{D03F3593-EEB5-CEEE-E219-2BA8B6940B75}"/>
              </a:ext>
            </a:extLst>
          </p:cNvPr>
          <p:cNvSpPr>
            <a:spLocks noChangeArrowheads="1"/>
          </p:cNvSpPr>
          <p:nvPr/>
        </p:nvSpPr>
        <p:spPr bwMode="auto">
          <a:xfrm>
            <a:off x="6744547" y="476038"/>
            <a:ext cx="662361" cy="66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36</a:t>
            </a:r>
            <a:endParaRPr lang="zh-CN" altLang="en-US" sz="3735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09022964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4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500"/>
                                        <p:tgtEl>
                                          <p:spTgt spid="4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6" dur="500"/>
                                        <p:tgtEl>
                                          <p:spTgt spid="4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1" dur="500"/>
                                        <p:tgtEl>
                                          <p:spTgt spid="4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5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0" dur="500"/>
                                        <p:tgtEl>
                                          <p:spTgt spid="5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5" dur="500"/>
                                        <p:tgtEl>
                                          <p:spTgt spid="5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0" dur="500"/>
                                        <p:tgtEl>
                                          <p:spTgt spid="5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1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43" dur="500"/>
                                        <p:tgtEl>
                                          <p:spTgt spid="5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4" fill="hold">
                      <p:stCondLst>
                        <p:cond delay="indefinite"/>
                      </p:stCondLst>
                      <p:childTnLst>
                        <p:par>
                          <p:cTn id="45" fill="hold">
                            <p:stCondLst>
                              <p:cond delay="0"/>
                            </p:stCondLst>
                            <p:childTnLst>
                              <p:par>
                                <p:cTn id="46" presetID="26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8" dur="58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9" dur="1822" tmFilter="0,0; 0.14,0.36; 0.43,0.73; 0.71,0.91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-0.25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0" dur="664" tmFilter="0.0,0.0; 0.25,0.07; 0.50,0.2; 0.75,0.467; 1.0,1.0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3">
                                          <p:val>
                                            <p:fltVal val="0.5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1" dur="664" tmFilter="0, 0; 0.125,0.2665; 0.25,0.4; 0.375,0.465; 0.5,0.5;  0.625,0.535; 0.75,0.6; 0.875,0.7335; 1,1">
                                          <p:stCondLst>
                                            <p:cond delay="66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9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2" dur="332" tmFilter="0, 0; 0.125,0.2665; 0.25,0.4; 0.375,0.465; 0.5,0.5;  0.625,0.535; 0.75,0.6; 0.875,0.7335; 1,1">
                                          <p:stCondLst>
                                            <p:cond delay="132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27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3" dur="164" tmFilter="0, 0; 0.125,0.2665; 0.25,0.4; 0.375,0.465; 0.5,0.5;  0.625,0.535; 0.75,0.6; 0.875,0.7335; 1,1">
                                          <p:stCondLst>
                                            <p:cond delay="165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 fmla="#ppt_y-sin(pi*$)/81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fltVal val="1"/>
                                          </p:val>
                                        </p:tav>
                                      </p:tavLst>
                                    </p:anim>
                                    <p:animScale>
                                      <p:cBhvr>
                                        <p:cTn id="54" dur="26">
                                          <p:stCondLst>
                                            <p:cond delay="650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60000"/>
                                    </p:animScale>
                                    <p:animScale>
                                      <p:cBhvr>
                                        <p:cTn id="55" dur="166" decel="50000">
                                          <p:stCondLst>
                                            <p:cond delay="676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6" dur="26">
                                          <p:stCondLst>
                                            <p:cond delay="131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80000"/>
                                    </p:animScale>
                                    <p:animScale>
                                      <p:cBhvr>
                                        <p:cTn id="57" dur="166" decel="50000">
                                          <p:stCondLst>
                                            <p:cond delay="133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58" dur="26">
                                          <p:stCondLst>
                                            <p:cond delay="1642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0000"/>
                                    </p:animScale>
                                    <p:animScale>
                                      <p:cBhvr>
                                        <p:cTn id="59" dur="166" decel="50000">
                                          <p:stCondLst>
                                            <p:cond delay="166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  <p:animScale>
                                      <p:cBhvr>
                                        <p:cTn id="60" dur="26">
                                          <p:stCondLst>
                                            <p:cond delay="1808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95000"/>
                                    </p:animScale>
                                    <p:animScale>
                                      <p:cBhvr>
                                        <p:cTn id="61" dur="166" decel="50000">
                                          <p:stCondLst>
                                            <p:cond delay="1834"/>
                                          </p:stCondLst>
                                        </p:cTn>
                                        <p:tgtEl>
                                          <p:spTgt spid="56"/>
                                        </p:tgtEl>
                                      </p:cBhvr>
                                      <p:to x="100000" y="100000"/>
                                    </p:animScale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6" grpId="0" animBg="1"/>
      <p:bldP spid="47" grpId="0"/>
      <p:bldP spid="48" grpId="0"/>
      <p:bldP spid="49" grpId="0" animBg="1"/>
      <p:bldP spid="50" grpId="0"/>
      <p:bldP spid="51" grpId="0"/>
      <p:bldP spid="52" grpId="0"/>
      <p:bldP spid="55" grpId="0" bldLvl="0" animBg="1"/>
      <p:bldP spid="56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5" name="圆角矩形 194"/>
          <p:cNvSpPr/>
          <p:nvPr/>
        </p:nvSpPr>
        <p:spPr>
          <a:xfrm>
            <a:off x="1169670" y="2159000"/>
            <a:ext cx="10393045" cy="1995170"/>
          </a:xfrm>
          <a:prstGeom prst="roundRect">
            <a:avLst/>
          </a:prstGeom>
          <a:solidFill>
            <a:schemeClr val="bg1"/>
          </a:solidFill>
          <a:ln w="19050">
            <a:solidFill>
              <a:srgbClr val="FF0000"/>
            </a:solidFill>
            <a:prstDash val="dashDot"/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endParaRPr lang="zh-CN" altLang="en-US" sz="1600" dirty="0">
              <a:solidFill>
                <a:schemeClr val="tx1"/>
              </a:solidFill>
            </a:endParaRPr>
          </a:p>
        </p:txBody>
      </p:sp>
      <p:sp>
        <p:nvSpPr>
          <p:cNvPr id="34820" name="Rectangle 72"/>
          <p:cNvSpPr>
            <a:spLocks noChangeArrowheads="1"/>
          </p:cNvSpPr>
          <p:nvPr/>
        </p:nvSpPr>
        <p:spPr bwMode="auto">
          <a:xfrm>
            <a:off x="1126279" y="1279525"/>
            <a:ext cx="2573867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12</a:t>
            </a:r>
            <a:r>
              <a:rPr lang="zh-CN" altLang="zh-CN" sz="4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</a:t>
            </a:r>
            <a:r>
              <a:rPr lang="en-US" altLang="zh-CN" sz="4000" b="1">
                <a:solidFill>
                  <a:srgbClr val="1C1C1C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</a:t>
            </a:r>
            <a:r>
              <a:rPr lang="zh-CN" altLang="zh-CN" sz="40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＝</a:t>
            </a:r>
            <a:endParaRPr lang="zh-CN" altLang="en-US" sz="4000" b="1">
              <a:solidFill>
                <a:srgbClr val="1C1C1C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40" name="Rectangle 73"/>
          <p:cNvSpPr>
            <a:spLocks noChangeArrowheads="1"/>
          </p:cNvSpPr>
          <p:nvPr/>
        </p:nvSpPr>
        <p:spPr bwMode="auto">
          <a:xfrm>
            <a:off x="2999528" y="1290109"/>
            <a:ext cx="690880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 dirty="0">
                <a:solidFill>
                  <a:srgbClr val="FF0000"/>
                </a:solidFill>
                <a:latin typeface="Times New Roman" panose="02020603050405020304" pitchFamily="18" charset="0"/>
                <a:ea typeface="Arial Unicode MS" pitchFamily="34" charset="-122"/>
                <a:cs typeface="Times New Roman" panose="02020603050405020304" pitchFamily="18" charset="0"/>
              </a:rPr>
              <a:t>48</a:t>
            </a:r>
            <a:endParaRPr lang="en-US" altLang="zh-CN" sz="40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Rectangle 2"/>
          <p:cNvSpPr>
            <a:spLocks noChangeArrowheads="1"/>
          </p:cNvSpPr>
          <p:nvPr/>
        </p:nvSpPr>
        <p:spPr bwMode="auto">
          <a:xfrm>
            <a:off x="1125855" y="425450"/>
            <a:ext cx="3115945" cy="7683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4800" b="1">
                <a:solidFill>
                  <a:srgbClr val="C00000"/>
                </a:solidFill>
                <a:latin typeface="方正卡通简体" panose="03000509000000000000" charset="-122"/>
                <a:ea typeface="方正卡通简体" panose="03000509000000000000" charset="-122"/>
              </a:rPr>
              <a:t>想一想：</a:t>
            </a:r>
            <a:endParaRPr lang="zh-CN" altLang="en-US" sz="4800" b="1">
              <a:solidFill>
                <a:srgbClr val="C00000"/>
              </a:solidFill>
              <a:latin typeface="方正卡通简体" panose="03000509000000000000" charset="-122"/>
              <a:ea typeface="方正卡通简体" panose="03000509000000000000" charset="-122"/>
              <a:cs typeface="Times New Roman" panose="02020603050405020304" pitchFamily="18" charset="0"/>
            </a:endParaRPr>
          </a:p>
        </p:txBody>
      </p:sp>
      <p:sp>
        <p:nvSpPr>
          <p:cNvPr id="17" name="Rectangle 51"/>
          <p:cNvSpPr>
            <a:spLocks noChangeArrowheads="1"/>
          </p:cNvSpPr>
          <p:nvPr/>
        </p:nvSpPr>
        <p:spPr bwMode="auto">
          <a:xfrm>
            <a:off x="1255533" y="2782092"/>
            <a:ext cx="1641475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12×4</a:t>
            </a:r>
          </a:p>
        </p:txBody>
      </p:sp>
      <p:sp>
        <p:nvSpPr>
          <p:cNvPr id="18" name="圆角矩形 17"/>
          <p:cNvSpPr/>
          <p:nvPr/>
        </p:nvSpPr>
        <p:spPr>
          <a:xfrm>
            <a:off x="1556853" y="4368165"/>
            <a:ext cx="7090120" cy="74612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1. 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把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12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分解成整十数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10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和一位数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；</a:t>
            </a:r>
          </a:p>
        </p:txBody>
      </p:sp>
      <p:sp>
        <p:nvSpPr>
          <p:cNvPr id="19" name="左大括号 18"/>
          <p:cNvSpPr/>
          <p:nvPr/>
        </p:nvSpPr>
        <p:spPr>
          <a:xfrm>
            <a:off x="2704987" y="2585904"/>
            <a:ext cx="288032" cy="1248139"/>
          </a:xfrm>
          <a:prstGeom prst="leftBrace">
            <a:avLst>
              <a:gd name="adj1" fmla="val 52425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0" name="Rectangle 51"/>
          <p:cNvSpPr>
            <a:spLocks noChangeArrowheads="1"/>
          </p:cNvSpPr>
          <p:nvPr/>
        </p:nvSpPr>
        <p:spPr bwMode="auto">
          <a:xfrm>
            <a:off x="2887715" y="2154109"/>
            <a:ext cx="1056117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10</a:t>
            </a:r>
          </a:p>
        </p:txBody>
      </p:sp>
      <p:sp>
        <p:nvSpPr>
          <p:cNvPr id="21" name="Rectangle 51"/>
          <p:cNvSpPr>
            <a:spLocks noChangeArrowheads="1"/>
          </p:cNvSpPr>
          <p:nvPr/>
        </p:nvSpPr>
        <p:spPr bwMode="auto">
          <a:xfrm>
            <a:off x="2932760" y="3311539"/>
            <a:ext cx="1056117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</a:p>
        </p:txBody>
      </p:sp>
      <p:sp>
        <p:nvSpPr>
          <p:cNvPr id="22" name="圆角矩形 22"/>
          <p:cNvSpPr/>
          <p:nvPr/>
        </p:nvSpPr>
        <p:spPr>
          <a:xfrm>
            <a:off x="1556853" y="5442585"/>
            <a:ext cx="3936437" cy="64706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2. 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分别与</a:t>
            </a:r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4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相乘；</a:t>
            </a:r>
          </a:p>
        </p:txBody>
      </p:sp>
      <p:sp>
        <p:nvSpPr>
          <p:cNvPr id="23" name="Rectangle 51"/>
          <p:cNvSpPr>
            <a:spLocks noChangeArrowheads="1"/>
          </p:cNvSpPr>
          <p:nvPr/>
        </p:nvSpPr>
        <p:spPr bwMode="auto">
          <a:xfrm>
            <a:off x="3380336" y="2170264"/>
            <a:ext cx="2688299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×4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</a:p>
        </p:txBody>
      </p:sp>
      <p:sp>
        <p:nvSpPr>
          <p:cNvPr id="24" name="Rectangle 51"/>
          <p:cNvSpPr>
            <a:spLocks noChangeArrowheads="1"/>
          </p:cNvSpPr>
          <p:nvPr/>
        </p:nvSpPr>
        <p:spPr bwMode="auto">
          <a:xfrm>
            <a:off x="3162915" y="3320336"/>
            <a:ext cx="2688299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×4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</a:p>
        </p:txBody>
      </p:sp>
      <p:sp>
        <p:nvSpPr>
          <p:cNvPr id="25" name="圆角矩形 25"/>
          <p:cNvSpPr/>
          <p:nvPr/>
        </p:nvSpPr>
        <p:spPr>
          <a:xfrm>
            <a:off x="6357453" y="5442585"/>
            <a:ext cx="3936437" cy="647065"/>
          </a:xfrm>
          <a:prstGeom prst="roundRect">
            <a:avLst/>
          </a:prstGeom>
          <a:noFill/>
          <a:ln>
            <a:solidFill>
              <a:srgbClr val="FFC000"/>
            </a:solidFill>
          </a:ln>
        </p:spPr>
        <p:style>
          <a:lnRef idx="3">
            <a:schemeClr val="lt1"/>
          </a:lnRef>
          <a:fillRef idx="1">
            <a:schemeClr val="accent6"/>
          </a:fillRef>
          <a:effectRef idx="1">
            <a:schemeClr val="accent6"/>
          </a:effectRef>
          <a:fontRef idx="minor">
            <a:schemeClr val="lt1"/>
          </a:fontRef>
        </p:style>
        <p:txBody>
          <a:bodyPr rtlCol="0" anchor="ctr"/>
          <a:lstStyle/>
          <a:p>
            <a:r>
              <a:rPr lang="en-US" altLang="zh-CN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3. </a:t>
            </a:r>
            <a:r>
              <a:rPr lang="zh-CN" altLang="en-US" sz="3200" b="1" dirty="0">
                <a:solidFill>
                  <a:schemeClr val="tx1"/>
                </a:solidFill>
                <a:latin typeface="Times New Roman" panose="02020603050405020304" pitchFamily="18" charset="0"/>
                <a:ea typeface="宋体" panose="02010600030101010101" pitchFamily="2" charset="-122"/>
                <a:cs typeface="Times New Roman" panose="02020603050405020304" pitchFamily="18" charset="0"/>
              </a:rPr>
              <a:t>把所得积相加。</a:t>
            </a:r>
          </a:p>
        </p:txBody>
      </p:sp>
      <p:sp>
        <p:nvSpPr>
          <p:cNvPr id="27" name="左大括号 26"/>
          <p:cNvSpPr/>
          <p:nvPr/>
        </p:nvSpPr>
        <p:spPr>
          <a:xfrm rot="10800000">
            <a:off x="5266404" y="2557297"/>
            <a:ext cx="288032" cy="1248139"/>
          </a:xfrm>
          <a:prstGeom prst="leftBrace">
            <a:avLst>
              <a:gd name="adj1" fmla="val 52425"/>
              <a:gd name="adj2" fmla="val 50000"/>
            </a:avLst>
          </a:prstGeom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  <p:txBody>
          <a:bodyPr rtlCol="0" anchor="ctr"/>
          <a:lstStyle/>
          <a:p>
            <a:pPr algn="ctr"/>
            <a:endParaRPr lang="zh-CN" altLang="en-US" sz="2135">
              <a:latin typeface="Times New Roman" panose="02020603050405020304" pitchFamily="18" charset="0"/>
              <a:ea typeface="宋体" panose="02010600030101010101" pitchFamily="2" charset="-122"/>
              <a:cs typeface="Times New Roman" panose="02020603050405020304" pitchFamily="18" charset="0"/>
            </a:endParaRPr>
          </a:p>
        </p:txBody>
      </p:sp>
      <p:sp>
        <p:nvSpPr>
          <p:cNvPr id="28" name="Rectangle 51"/>
          <p:cNvSpPr>
            <a:spLocks noChangeArrowheads="1"/>
          </p:cNvSpPr>
          <p:nvPr/>
        </p:nvSpPr>
        <p:spPr bwMode="auto">
          <a:xfrm>
            <a:off x="5554436" y="2741334"/>
            <a:ext cx="3719016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40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＋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8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  <p:sp>
        <p:nvSpPr>
          <p:cNvPr id="29" name="箭头: 右 14"/>
          <p:cNvSpPr/>
          <p:nvPr/>
        </p:nvSpPr>
        <p:spPr>
          <a:xfrm>
            <a:off x="7980524" y="2949776"/>
            <a:ext cx="633600" cy="364800"/>
          </a:xfrm>
          <a:prstGeom prst="rightArrow">
            <a:avLst/>
          </a:prstGeom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100"/>
          </a:p>
        </p:txBody>
      </p:sp>
      <p:sp>
        <p:nvSpPr>
          <p:cNvPr id="30" name="Rectangle 51"/>
          <p:cNvSpPr>
            <a:spLocks noChangeArrowheads="1"/>
          </p:cNvSpPr>
          <p:nvPr/>
        </p:nvSpPr>
        <p:spPr bwMode="auto">
          <a:xfrm>
            <a:off x="8678085" y="2741334"/>
            <a:ext cx="3719016" cy="78168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19050">
                <a:solidFill>
                  <a:srgbClr val="000000"/>
                </a:solidFill>
                <a:miter lim="800000"/>
                <a:headEnd/>
                <a:tailEnd type="none" w="lg" len="lg"/>
              </a14:hiddenLine>
            </a:ext>
          </a:extLst>
        </p:spPr>
        <p:txBody>
          <a:bodyPr wrap="square">
            <a:spAutoFit/>
          </a:bodyPr>
          <a:lstStyle>
            <a:lvl1pPr>
              <a:spcBef>
                <a:spcPct val="20000"/>
              </a:spcBef>
              <a:buFont typeface="Arial" panose="020B0604020202020204" pitchFamily="34" charset="0"/>
              <a:buChar char="•"/>
              <a:defRPr sz="32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1pPr>
            <a:lvl2pPr marL="742950" indent="-285750">
              <a:spcBef>
                <a:spcPct val="20000"/>
              </a:spcBef>
              <a:buFont typeface="Arial" panose="020B0604020202020204" pitchFamily="34" charset="0"/>
              <a:buChar char="–"/>
              <a:defRPr sz="28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2pPr>
            <a:lvl3pPr marL="1143000" indent="-228600">
              <a:spcBef>
                <a:spcPct val="200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3pPr>
            <a:lvl4pPr marL="1600200" indent="-228600">
              <a:spcBef>
                <a:spcPct val="20000"/>
              </a:spcBef>
              <a:buFont typeface="Arial" panose="020B0604020202020204" pitchFamily="34" charset="0"/>
              <a:buChar char="–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4pPr>
            <a:lvl5pPr marL="2057400" indent="-228600">
              <a:spcBef>
                <a:spcPct val="20000"/>
              </a:spcBef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Font typeface="Arial" panose="020B0604020202020204" pitchFamily="34" charset="0"/>
              <a:buChar char="»"/>
              <a:defRPr sz="2000">
                <a:solidFill>
                  <a:schemeClr val="tx1"/>
                </a:solidFill>
                <a:latin typeface="Calibri" panose="020F0502020204030204" charset="0"/>
                <a:ea typeface="宋体" panose="02010600030101010101" pitchFamily="2" charset="-122"/>
              </a:defRPr>
            </a:lvl9pPr>
          </a:lstStyle>
          <a:p>
            <a:pPr eaLnBrk="1" hangingPunct="1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12×4</a:t>
            </a:r>
            <a:r>
              <a:rPr lang="zh-CN" altLang="en-US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＝</a:t>
            </a:r>
            <a:r>
              <a:rPr lang="en-US" altLang="zh-CN" sz="3735" b="1" dirty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48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1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2" fill="hold">
                      <p:stCondLst>
                        <p:cond delay="indefinite"/>
                      </p:stCondLst>
                      <p:childTnLst>
                        <p:par>
                          <p:cTn id="13" fill="hold">
                            <p:stCondLst>
                              <p:cond delay="0"/>
                            </p:stCondLst>
                            <p:childTnLst>
                              <p:par>
                                <p:cTn id="14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6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1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2" fill="hold">
                            <p:stCondLst>
                              <p:cond delay="500"/>
                            </p:stCondLst>
                            <p:childTnLst>
                              <p:par>
                                <p:cTn id="2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6" fill="hold">
                            <p:stCondLst>
                              <p:cond delay="1000"/>
                            </p:stCondLst>
                            <p:childTnLst>
                              <p:par>
                                <p:cTn id="2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9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4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5" fill="hold">
                            <p:stCondLst>
                              <p:cond delay="500"/>
                            </p:stCondLst>
                            <p:childTnLst>
                              <p:par>
                                <p:cTn id="36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1000"/>
                            </p:stCondLst>
                            <p:childTnLst>
                              <p:par>
                                <p:cTn id="40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2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2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3" fill="hold">
                            <p:stCondLst>
                              <p:cond delay="500"/>
                            </p:stCondLst>
                            <p:childTnLst>
                              <p:par>
                                <p:cTn id="54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56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1" dur="500"/>
                                        <p:tgtEl>
                                          <p:spTgt spid="2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62" fill="hold">
                            <p:stCondLst>
                              <p:cond delay="500"/>
                            </p:stCondLst>
                            <p:childTnLst>
                              <p:par>
                                <p:cTn id="63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65" dur="500"/>
                                        <p:tgtEl>
                                          <p:spTgt spid="3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6" fill="hold">
                      <p:stCondLst>
                        <p:cond delay="indefinite"/>
                      </p:stCondLst>
                      <p:childTnLst>
                        <p:par>
                          <p:cTn id="67" fill="hold">
                            <p:stCondLst>
                              <p:cond delay="0"/>
                            </p:stCondLst>
                            <p:childTnLst>
                              <p:par>
                                <p:cTn id="68" presetID="53" presetClass="entr" presetSubtype="16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70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71" dur="5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72" dur="5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5" grpId="0" bldLvl="0" animBg="1"/>
      <p:bldP spid="40" grpId="0"/>
      <p:bldP spid="17" grpId="0"/>
      <p:bldP spid="18" grpId="0" bldLvl="0" animBg="1"/>
      <p:bldP spid="19" grpId="0" bldLvl="0" animBg="1"/>
      <p:bldP spid="20" grpId="0"/>
      <p:bldP spid="21" grpId="0"/>
      <p:bldP spid="22" grpId="0" bldLvl="0" animBg="1"/>
      <p:bldP spid="23" grpId="0"/>
      <p:bldP spid="24" grpId="0"/>
      <p:bldP spid="25" grpId="0" bldLvl="0" animBg="1"/>
      <p:bldP spid="27" grpId="0" bldLvl="0" animBg="1"/>
      <p:bldP spid="28" grpId="0"/>
      <p:bldP spid="29" grpId="0" bldLvl="0" animBg="1"/>
      <p:bldP spid="30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>
            <a:extLst>
              <a:ext uri="{FF2B5EF4-FFF2-40B4-BE49-F238E27FC236}">
                <a16:creationId xmlns:a16="http://schemas.microsoft.com/office/drawing/2014/main" id="{F92BC7A0-4171-F857-A27A-80FC2484F4D5}"/>
              </a:ext>
            </a:extLst>
          </p:cNvPr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638476" y="1071880"/>
            <a:ext cx="10915048" cy="471424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A42775BC-1666-2164-C608-484BBDE7B4B4}"/>
              </a:ext>
            </a:extLst>
          </p:cNvPr>
          <p:cNvSpPr txBox="1"/>
          <p:nvPr/>
        </p:nvSpPr>
        <p:spPr>
          <a:xfrm>
            <a:off x="982980" y="1590814"/>
            <a:ext cx="8821420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zh-CN" altLang="en-US" sz="4000" b="1" dirty="0">
                <a:solidFill>
                  <a:srgbClr val="FD5A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两位数乘一位数（不进位）的乘法：</a:t>
            </a:r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7969D799-6578-A41E-8159-678981FC834F}"/>
              </a:ext>
            </a:extLst>
          </p:cNvPr>
          <p:cNvSpPr txBox="1"/>
          <p:nvPr/>
        </p:nvSpPr>
        <p:spPr>
          <a:xfrm>
            <a:off x="1284837" y="2511809"/>
            <a:ext cx="9622326" cy="2718052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pPr defTabSz="457200" eaLnBrk="1" fontAlgn="auto" hangingPunct="1">
              <a:lnSpc>
                <a:spcPct val="150000"/>
              </a:lnSpc>
              <a:spcBef>
                <a:spcPts val="0"/>
              </a:spcBef>
              <a:spcAft>
                <a:spcPts val="0"/>
              </a:spcAft>
            </a:pPr>
            <a:r>
              <a:rPr lang="zh-CN" altLang="en-US" sz="4000" b="1" dirty="0">
                <a:solidFill>
                  <a:prstClr val="black"/>
                </a:solidFill>
                <a:latin typeface="楷体" pitchFamily="49" charset="-122"/>
              </a:rPr>
              <a:t>    把两位数分解成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</a:rPr>
              <a:t>整十数</a:t>
            </a:r>
            <a:r>
              <a:rPr lang="zh-CN" altLang="en-US" sz="4000" b="1" dirty="0">
                <a:solidFill>
                  <a:prstClr val="black"/>
                </a:solidFill>
                <a:latin typeface="楷体" pitchFamily="49" charset="-122"/>
              </a:rPr>
              <a:t>和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</a:rPr>
              <a:t>一位数</a:t>
            </a:r>
            <a:r>
              <a:rPr lang="zh-CN" altLang="en-US" sz="4000" b="1" dirty="0">
                <a:solidFill>
                  <a:prstClr val="black"/>
                </a:solidFill>
                <a:latin typeface="楷体" pitchFamily="49" charset="-122"/>
              </a:rPr>
              <a:t>，先让整十数和一位数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</a:rPr>
              <a:t>分别</a:t>
            </a:r>
            <a:r>
              <a:rPr lang="zh-CN" altLang="en-US" sz="4000" b="1" dirty="0">
                <a:solidFill>
                  <a:prstClr val="black"/>
                </a:solidFill>
                <a:latin typeface="楷体" pitchFamily="49" charset="-122"/>
              </a:rPr>
              <a:t>与这个数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</a:rPr>
              <a:t>相乘</a:t>
            </a:r>
            <a:r>
              <a:rPr lang="zh-CN" altLang="en-US" sz="4000" b="1" dirty="0">
                <a:solidFill>
                  <a:prstClr val="black"/>
                </a:solidFill>
                <a:latin typeface="楷体" pitchFamily="49" charset="-122"/>
              </a:rPr>
              <a:t>，再把所得积</a:t>
            </a:r>
            <a:r>
              <a:rPr lang="zh-CN" altLang="en-US" sz="4000" b="1" dirty="0">
                <a:solidFill>
                  <a:srgbClr val="FF0000"/>
                </a:solidFill>
                <a:latin typeface="楷体" pitchFamily="49" charset="-122"/>
              </a:rPr>
              <a:t>相加</a:t>
            </a:r>
            <a:r>
              <a:rPr lang="zh-CN" altLang="en-US" sz="4000" b="1" dirty="0">
                <a:solidFill>
                  <a:prstClr val="black"/>
                </a:solidFill>
                <a:latin typeface="楷体" pitchFamily="49" charset="-122"/>
              </a:rPr>
              <a:t>。</a:t>
            </a:r>
            <a:endParaRPr lang="zh-CN" altLang="en-US" sz="4000" dirty="0">
              <a:solidFill>
                <a:prstClr val="black"/>
              </a:solidFill>
              <a:latin typeface="楷体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207559402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矩形 16"/>
          <p:cNvSpPr>
            <a:spLocks noGrp="1" noRot="1" noMove="1" noResize="1" noEditPoints="1" noAdjustHandles="1" noChangeArrowheads="1" noChangeShapeType="1"/>
          </p:cNvSpPr>
          <p:nvPr/>
        </p:nvSpPr>
        <p:spPr bwMode="auto">
          <a:xfrm>
            <a:off x="1487488" y="2948947"/>
            <a:ext cx="10411387" cy="205735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latin typeface="+mj-lt"/>
                <a:ea typeface="楷体" panose="02010609060101010101" pitchFamily="49" charset="-122"/>
              </a:rPr>
              <a:t>10×7=			20×7=			200×7=</a:t>
            </a:r>
          </a:p>
          <a:p>
            <a:pPr eaLnBrk="1" hangingPunct="1">
              <a:lnSpc>
                <a:spcPct val="2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latin typeface="+mj-lt"/>
                <a:ea typeface="楷体" panose="02010609060101010101" pitchFamily="49" charset="-122"/>
              </a:rPr>
              <a:t>21×4=			23×2=			32×3=</a:t>
            </a:r>
            <a:endParaRPr lang="zh-CN" altLang="en-US" sz="3465" b="1" dirty="0"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36866" name="矩形 5"/>
          <p:cNvSpPr>
            <a:spLocks noChangeArrowheads="1"/>
          </p:cNvSpPr>
          <p:nvPr/>
        </p:nvSpPr>
        <p:spPr bwMode="auto">
          <a:xfrm>
            <a:off x="8304245" y="2434861"/>
            <a:ext cx="2483485" cy="4603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P40 </a:t>
            </a:r>
            <a:r>
              <a:rPr lang="zh-CN" altLang="en-US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400" b="1" dirty="0">
                <a:solidFill>
                  <a:srgbClr val="FF66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</a:p>
        </p:txBody>
      </p:sp>
      <p:sp>
        <p:nvSpPr>
          <p:cNvPr id="68" name="Rectangle 2"/>
          <p:cNvSpPr>
            <a:spLocks noChangeArrowheads="1"/>
          </p:cNvSpPr>
          <p:nvPr/>
        </p:nvSpPr>
        <p:spPr bwMode="auto">
          <a:xfrm>
            <a:off x="2911516" y="3236979"/>
            <a:ext cx="124460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70</a:t>
            </a:r>
          </a:p>
        </p:txBody>
      </p:sp>
      <p:sp>
        <p:nvSpPr>
          <p:cNvPr id="69" name="Rectangle 2"/>
          <p:cNvSpPr>
            <a:spLocks noChangeArrowheads="1"/>
          </p:cNvSpPr>
          <p:nvPr/>
        </p:nvSpPr>
        <p:spPr bwMode="auto">
          <a:xfrm>
            <a:off x="6648428" y="3236979"/>
            <a:ext cx="124460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140</a:t>
            </a:r>
          </a:p>
        </p:txBody>
      </p:sp>
      <p:sp>
        <p:nvSpPr>
          <p:cNvPr id="70" name="Rectangle 2"/>
          <p:cNvSpPr>
            <a:spLocks noChangeArrowheads="1"/>
          </p:cNvSpPr>
          <p:nvPr/>
        </p:nvSpPr>
        <p:spPr bwMode="auto">
          <a:xfrm>
            <a:off x="10512491" y="3236979"/>
            <a:ext cx="1244600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1400</a:t>
            </a:r>
          </a:p>
        </p:txBody>
      </p:sp>
      <p:sp>
        <p:nvSpPr>
          <p:cNvPr id="71" name="Rectangle 2"/>
          <p:cNvSpPr>
            <a:spLocks noChangeArrowheads="1"/>
          </p:cNvSpPr>
          <p:nvPr/>
        </p:nvSpPr>
        <p:spPr bwMode="auto">
          <a:xfrm>
            <a:off x="2964396" y="4293096"/>
            <a:ext cx="124460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84</a:t>
            </a:r>
          </a:p>
        </p:txBody>
      </p:sp>
      <p:sp>
        <p:nvSpPr>
          <p:cNvPr id="72" name="Rectangle 2"/>
          <p:cNvSpPr>
            <a:spLocks noChangeArrowheads="1"/>
          </p:cNvSpPr>
          <p:nvPr/>
        </p:nvSpPr>
        <p:spPr bwMode="auto">
          <a:xfrm>
            <a:off x="6648428" y="4293096"/>
            <a:ext cx="1244600" cy="7683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46</a:t>
            </a:r>
          </a:p>
        </p:txBody>
      </p:sp>
      <p:sp>
        <p:nvSpPr>
          <p:cNvPr id="73" name="Rectangle 2"/>
          <p:cNvSpPr>
            <a:spLocks noChangeArrowheads="1"/>
          </p:cNvSpPr>
          <p:nvPr/>
        </p:nvSpPr>
        <p:spPr bwMode="auto">
          <a:xfrm>
            <a:off x="10219191" y="4293096"/>
            <a:ext cx="1244600" cy="7683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96</a:t>
            </a:r>
          </a:p>
        </p:txBody>
      </p:sp>
      <p:sp>
        <p:nvSpPr>
          <p:cNvPr id="36875" name="Rectangle 25"/>
          <p:cNvSpPr>
            <a:spLocks noChangeArrowheads="1"/>
          </p:cNvSpPr>
          <p:nvPr/>
        </p:nvSpPr>
        <p:spPr bwMode="auto">
          <a:xfrm>
            <a:off x="1007533" y="1666776"/>
            <a:ext cx="798957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口算下面各题，说说你是怎样想的。</a:t>
            </a:r>
          </a:p>
        </p:txBody>
      </p:sp>
      <p:pic>
        <p:nvPicPr>
          <p:cNvPr id="12" name="图片 11"/>
          <p:cNvPicPr>
            <a:picLocks noChangeAspect="1"/>
          </p:cNvPicPr>
          <p:nvPr/>
        </p:nvPicPr>
        <p:blipFill rotWithShape="1">
          <a:blip r:embed="rId2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" t="63844" r="55163" b="8909"/>
          <a:stretch>
            <a:fillRect/>
          </a:stretch>
        </p:blipFill>
        <p:spPr>
          <a:xfrm>
            <a:off x="-61452" y="31915"/>
            <a:ext cx="4094901" cy="1862503"/>
          </a:xfrm>
          <a:prstGeom prst="rect">
            <a:avLst/>
          </a:prstGeom>
        </p:spPr>
      </p:pic>
      <p:sp>
        <p:nvSpPr>
          <p:cNvPr id="36877" name="文本框 12"/>
          <p:cNvSpPr txBox="1">
            <a:spLocks noChangeArrowheads="1"/>
          </p:cNvSpPr>
          <p:nvPr/>
        </p:nvSpPr>
        <p:spPr bwMode="auto">
          <a:xfrm>
            <a:off x="971551" y="508000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随堂练习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8" grpId="0"/>
      <p:bldP spid="69" grpId="0"/>
      <p:bldP spid="70" grpId="0"/>
      <p:bldP spid="71" grpId="0"/>
      <p:bldP spid="72" grpId="0"/>
      <p:bldP spid="73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4819" name="矩形 3"/>
          <p:cNvSpPr>
            <a:spLocks noChangeArrowheads="1"/>
          </p:cNvSpPr>
          <p:nvPr/>
        </p:nvSpPr>
        <p:spPr bwMode="auto">
          <a:xfrm>
            <a:off x="1159933" y="1032933"/>
            <a:ext cx="4798484" cy="8115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算一算，填一填。</a:t>
            </a:r>
          </a:p>
        </p:txBody>
      </p:sp>
      <p:pic>
        <p:nvPicPr>
          <p:cNvPr id="34822" name="图片 4"/>
          <p:cNvPicPr>
            <a:picLocks noChangeAspect="1" noChangeArrowheads="1"/>
          </p:cNvPicPr>
          <p:nvPr/>
        </p:nvPicPr>
        <p:blipFill>
          <a:blip r:embed="rId2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122295" y="2216785"/>
            <a:ext cx="4870450" cy="35318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8" name="文本框 17"/>
          <p:cNvSpPr txBox="1">
            <a:spLocks noChangeArrowheads="1"/>
          </p:cNvSpPr>
          <p:nvPr/>
        </p:nvSpPr>
        <p:spPr bwMode="auto">
          <a:xfrm>
            <a:off x="6695017" y="2559051"/>
            <a:ext cx="958849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26</a:t>
            </a:r>
          </a:p>
        </p:txBody>
      </p:sp>
      <p:sp>
        <p:nvSpPr>
          <p:cNvPr id="19" name="文本框 18"/>
          <p:cNvSpPr txBox="1">
            <a:spLocks noChangeArrowheads="1"/>
          </p:cNvSpPr>
          <p:nvPr/>
        </p:nvSpPr>
        <p:spPr bwMode="auto">
          <a:xfrm>
            <a:off x="6695017" y="3636646"/>
            <a:ext cx="958849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46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6553200" y="4714241"/>
            <a:ext cx="1259417" cy="70675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4000" b="1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66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8" grpId="0"/>
      <p:bldP spid="18" grpId="1"/>
      <p:bldP spid="19" grpId="0"/>
      <p:bldP spid="19" grpId="1"/>
      <p:bldP spid="20" grpId="0"/>
      <p:bldP spid="20" grpId="1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866" name="矩形 3"/>
          <p:cNvSpPr>
            <a:spLocks noChangeArrowheads="1"/>
          </p:cNvSpPr>
          <p:nvPr/>
        </p:nvSpPr>
        <p:spPr bwMode="auto">
          <a:xfrm>
            <a:off x="1092200" y="1287145"/>
            <a:ext cx="10323195" cy="153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在每个算式的 </a:t>
            </a:r>
            <a:r>
              <a:rPr lang="en-US" altLang="zh-CN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</a:t>
            </a:r>
            <a:r>
              <a:rPr lang="zh-CN" altLang="en-US" sz="3600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里分别填上相同的整百数，使等式成立。</a:t>
            </a:r>
          </a:p>
        </p:txBody>
      </p:sp>
      <p:pic>
        <p:nvPicPr>
          <p:cNvPr id="36868" name="图片 4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74633" y="1316567"/>
            <a:ext cx="1174751" cy="7323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69" name="图片 5"/>
          <p:cNvPicPr>
            <a:picLocks noChangeAspect="1" noChangeArrowheads="1"/>
          </p:cNvPicPr>
          <p:nvPr/>
        </p:nvPicPr>
        <p:blipFill>
          <a:blip r:embed="rId3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07533" y="3147484"/>
            <a:ext cx="4815417" cy="246168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6870" name="图片 6"/>
          <p:cNvPicPr>
            <a:picLocks noChangeAspect="1" noChangeArrowheads="1"/>
          </p:cNvPicPr>
          <p:nvPr/>
        </p:nvPicPr>
        <p:blipFill>
          <a:blip r:embed="rId4">
            <a:clrChange>
              <a:clrFrom>
                <a:srgbClr val="FFFFFF"/>
              </a:clrFrom>
              <a:clrTo>
                <a:srgbClr val="FFFFFF">
                  <a:alpha val="0"/>
                </a:srgbClr>
              </a:clrTo>
            </a:clrChang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428317" y="3175000"/>
            <a:ext cx="4730749" cy="240665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矩形 3"/>
          <p:cNvSpPr>
            <a:spLocks noChangeArrowheads="1"/>
          </p:cNvSpPr>
          <p:nvPr/>
        </p:nvSpPr>
        <p:spPr bwMode="auto">
          <a:xfrm>
            <a:off x="1322917" y="3312584"/>
            <a:ext cx="1246716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500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0" name="矩形 3"/>
          <p:cNvSpPr>
            <a:spLocks noChangeArrowheads="1"/>
          </p:cNvSpPr>
          <p:nvPr/>
        </p:nvSpPr>
        <p:spPr bwMode="auto">
          <a:xfrm>
            <a:off x="4292600" y="3312584"/>
            <a:ext cx="12488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500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1" name="矩形 3"/>
          <p:cNvSpPr>
            <a:spLocks noChangeArrowheads="1"/>
          </p:cNvSpPr>
          <p:nvPr/>
        </p:nvSpPr>
        <p:spPr bwMode="auto">
          <a:xfrm>
            <a:off x="6716184" y="3312584"/>
            <a:ext cx="12488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600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2" name="矩形 3"/>
          <p:cNvSpPr>
            <a:spLocks noChangeArrowheads="1"/>
          </p:cNvSpPr>
          <p:nvPr/>
        </p:nvSpPr>
        <p:spPr bwMode="auto">
          <a:xfrm>
            <a:off x="9596967" y="3312584"/>
            <a:ext cx="12488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600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3" name="矩形 3"/>
          <p:cNvSpPr>
            <a:spLocks noChangeArrowheads="1"/>
          </p:cNvSpPr>
          <p:nvPr/>
        </p:nvSpPr>
        <p:spPr bwMode="auto">
          <a:xfrm>
            <a:off x="1322917" y="4620684"/>
            <a:ext cx="1246716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400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4" name="矩形 3"/>
          <p:cNvSpPr>
            <a:spLocks noChangeArrowheads="1"/>
          </p:cNvSpPr>
          <p:nvPr/>
        </p:nvSpPr>
        <p:spPr bwMode="auto">
          <a:xfrm>
            <a:off x="4292600" y="4620684"/>
            <a:ext cx="12488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400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5" name="矩形 3"/>
          <p:cNvSpPr>
            <a:spLocks noChangeArrowheads="1"/>
          </p:cNvSpPr>
          <p:nvPr/>
        </p:nvSpPr>
        <p:spPr bwMode="auto">
          <a:xfrm>
            <a:off x="6701367" y="4620684"/>
            <a:ext cx="1246717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200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  <p:sp>
        <p:nvSpPr>
          <p:cNvPr id="16" name="矩形 3"/>
          <p:cNvSpPr>
            <a:spLocks noChangeArrowheads="1"/>
          </p:cNvSpPr>
          <p:nvPr/>
        </p:nvSpPr>
        <p:spPr bwMode="auto">
          <a:xfrm>
            <a:off x="9671051" y="4620684"/>
            <a:ext cx="1248833" cy="7848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</a:rPr>
              <a:t>200</a:t>
            </a:r>
            <a:endParaRPr lang="zh-CN" altLang="en-US" sz="3465" b="1">
              <a:solidFill>
                <a:srgbClr val="FF0000"/>
              </a:solidFill>
              <a:latin typeface="Times New Roman" panose="02020603050405020304" pitchFamily="18" charset="0"/>
              <a:ea typeface="黑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7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2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2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8" fill="hold">
                      <p:stCondLst>
                        <p:cond delay="indefinite"/>
                      </p:stCondLst>
                      <p:childTnLst>
                        <p:par>
                          <p:cTn id="29" fill="hold">
                            <p:stCondLst>
                              <p:cond delay="0"/>
                            </p:stCondLst>
                            <p:childTnLst>
                              <p:par>
                                <p:cTn id="3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2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7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0" grpId="0"/>
      <p:bldP spid="11" grpId="0"/>
      <p:bldP spid="12" grpId="0"/>
      <p:bldP spid="13" grpId="0"/>
      <p:bldP spid="14" grpId="0"/>
      <p:bldP spid="15" grpId="0"/>
      <p:bldP spid="16" grpId="0"/>
    </p:bld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1697355" y="1524635"/>
            <a:ext cx="2717800" cy="711200"/>
          </a:xfrm>
          <a:prstGeom prst="rect">
            <a:avLst/>
          </a:prstGeom>
          <a:solidFill>
            <a:srgbClr val="FFFFB5"/>
          </a:solidFill>
          <a:ln>
            <a:solidFill>
              <a:srgbClr val="FEA7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矩形 2"/>
          <p:cNvSpPr/>
          <p:nvPr/>
        </p:nvSpPr>
        <p:spPr>
          <a:xfrm>
            <a:off x="7386955" y="1524635"/>
            <a:ext cx="1270000" cy="711200"/>
          </a:xfrm>
          <a:prstGeom prst="rect">
            <a:avLst/>
          </a:prstGeom>
          <a:solidFill>
            <a:srgbClr val="FFFFB5"/>
          </a:solidFill>
          <a:ln>
            <a:solidFill>
              <a:srgbClr val="FEA7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矩形 3"/>
          <p:cNvSpPr/>
          <p:nvPr/>
        </p:nvSpPr>
        <p:spPr>
          <a:xfrm>
            <a:off x="4808855" y="1524635"/>
            <a:ext cx="2311400" cy="711200"/>
          </a:xfrm>
          <a:prstGeom prst="rect">
            <a:avLst/>
          </a:prstGeom>
          <a:solidFill>
            <a:srgbClr val="FFFFB5"/>
          </a:solidFill>
          <a:ln>
            <a:solidFill>
              <a:srgbClr val="FEA7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5" name="矩形 4"/>
          <p:cNvSpPr/>
          <p:nvPr/>
        </p:nvSpPr>
        <p:spPr>
          <a:xfrm>
            <a:off x="2650490" y="2375535"/>
            <a:ext cx="1548765" cy="711200"/>
          </a:xfrm>
          <a:prstGeom prst="rect">
            <a:avLst/>
          </a:prstGeom>
          <a:solidFill>
            <a:srgbClr val="FFFFB5"/>
          </a:solidFill>
          <a:ln>
            <a:solidFill>
              <a:srgbClr val="FEA7C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9938" name="矩形 3"/>
          <p:cNvSpPr>
            <a:spLocks noChangeArrowheads="1"/>
          </p:cNvSpPr>
          <p:nvPr/>
        </p:nvSpPr>
        <p:spPr bwMode="auto">
          <a:xfrm>
            <a:off x="1234440" y="1411605"/>
            <a:ext cx="10010140" cy="169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46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 </a:t>
            </a:r>
            <a:r>
              <a:rPr lang="zh-CN" altLang="en-US" sz="346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一盒虾</a:t>
            </a:r>
            <a:r>
              <a:rPr lang="zh-CN" altLang="en-US" sz="34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有</a:t>
            </a:r>
            <a:r>
              <a:rPr lang="en-US" altLang="zh-CN" sz="34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21</a:t>
            </a:r>
            <a:r>
              <a:rPr lang="zh-CN" altLang="en-US" sz="34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只，</a:t>
            </a:r>
            <a:r>
              <a:rPr lang="zh-CN" altLang="en-US" sz="346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价钱是</a:t>
            </a:r>
            <a:r>
              <a:rPr lang="en-US" altLang="zh-CN" sz="346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</a:t>
            </a:r>
            <a:r>
              <a:rPr lang="zh-CN" altLang="en-US" sz="346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元，</a:t>
            </a:r>
            <a:r>
              <a:rPr lang="en-US" altLang="zh-CN" sz="34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4</a:t>
            </a:r>
            <a:r>
              <a:rPr lang="zh-CN" altLang="en-US" sz="3465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  <a:sym typeface="+mn-ea"/>
              </a:rPr>
              <a:t>盒虾有多少只？</a:t>
            </a:r>
            <a:r>
              <a:rPr lang="zh-CN" altLang="en-US" sz="346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刘阿姨买了</a:t>
            </a:r>
            <a:r>
              <a:rPr lang="en-US" altLang="zh-CN" sz="346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</a:t>
            </a:r>
            <a:r>
              <a:rPr lang="zh-CN" altLang="en-US" sz="3465" b="1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盒，一共花了多少钱？</a:t>
            </a:r>
          </a:p>
        </p:txBody>
      </p:sp>
      <p:sp>
        <p:nvSpPr>
          <p:cNvPr id="7" name="Rectangle 29"/>
          <p:cNvSpPr>
            <a:spLocks noChangeArrowheads="1"/>
          </p:cNvSpPr>
          <p:nvPr/>
        </p:nvSpPr>
        <p:spPr bwMode="auto">
          <a:xfrm>
            <a:off x="6559153" y="3308351"/>
            <a:ext cx="4902200" cy="169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60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 = 300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（元）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答：一共花了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300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元。</a:t>
            </a:r>
          </a:p>
        </p:txBody>
      </p:sp>
      <p:sp>
        <p:nvSpPr>
          <p:cNvPr id="8" name="Rectangle 29"/>
          <p:cNvSpPr>
            <a:spLocks noChangeArrowheads="1"/>
          </p:cNvSpPr>
          <p:nvPr/>
        </p:nvSpPr>
        <p:spPr bwMode="auto">
          <a:xfrm>
            <a:off x="1439333" y="3308351"/>
            <a:ext cx="4991100" cy="16929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21 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× 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 = 84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（只）</a:t>
            </a:r>
            <a:endParaRPr lang="en-US" altLang="zh-CN" sz="3465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latinLnBrk="0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答：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盒虾有</a:t>
            </a:r>
            <a:r>
              <a:rPr lang="en-US" altLang="zh-CN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84</a:t>
            </a:r>
            <a:r>
              <a:rPr lang="zh-CN" altLang="en-US" sz="3465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只。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12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1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22" dur="500"/>
                                        <p:tgtEl>
                                          <p:spTgt spid="8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0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6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8" presetID="10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animEffect transition="out" filter="fade">
                                      <p:cBhvr>
                                        <p:cTn id="29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499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35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6" fill="hold">
                      <p:stCondLst>
                        <p:cond delay="indefinite"/>
                      </p:stCondLst>
                      <p:childTnLst>
                        <p:par>
                          <p:cTn id="37" fill="hold">
                            <p:stCondLst>
                              <p:cond delay="0"/>
                            </p:stCondLst>
                            <p:childTnLst>
                              <p:par>
                                <p:cTn id="38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4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1" fill="hold">
                      <p:stCondLst>
                        <p:cond delay="indefinite"/>
                      </p:stCondLst>
                      <p:childTnLst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45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6" fill="hold">
                      <p:stCondLst>
                        <p:cond delay="indefinite"/>
                      </p:stCondLst>
                      <p:childTnLst>
                        <p:par>
                          <p:cTn id="47" fill="hold">
                            <p:stCondLst>
                              <p:cond delay="0"/>
                            </p:stCondLst>
                            <p:childTnLst>
                              <p:par>
                                <p:cTn id="48" presetID="14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50" dur="500"/>
                                        <p:tgtEl>
                                          <p:spTgt spid="7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" grpId="0" animBg="1"/>
      <p:bldP spid="2" grpId="1" animBg="1"/>
      <p:bldP spid="3" grpId="0" animBg="1"/>
      <p:bldP spid="3" grpId="1" animBg="1"/>
      <p:bldP spid="4" grpId="0" bldLvl="0" animBg="1"/>
      <p:bldP spid="5" grpId="0" bldLvl="0" animBg="1"/>
      <p:bldP spid="7" grpId="0" build="p"/>
      <p:bldP spid="8" grpId="0" build="p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" name="矩形 22"/>
          <p:cNvSpPr/>
          <p:nvPr/>
        </p:nvSpPr>
        <p:spPr>
          <a:xfrm>
            <a:off x="527051" y="2345267"/>
            <a:ext cx="11133667" cy="3583517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sp>
        <p:nvSpPr>
          <p:cNvPr id="31747" name="文本框 23"/>
          <p:cNvSpPr txBox="1">
            <a:spLocks noChangeArrowheads="1"/>
          </p:cNvSpPr>
          <p:nvPr/>
        </p:nvSpPr>
        <p:spPr bwMode="auto">
          <a:xfrm>
            <a:off x="819151" y="2417233"/>
            <a:ext cx="10799233" cy="341503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     整十数、整百数乘一位数的计算方法： </a:t>
            </a:r>
            <a:endParaRPr lang="en-US" altLang="zh-CN" sz="3600" b="1" dirty="0">
              <a:solidFill>
                <a:srgbClr val="FF0000"/>
              </a:solidFill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先把整十数、整百数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前面的数与一位数相乘，计算出积后，再看乘数末尾有几个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，就在积的末尾添上几个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。</a:t>
            </a:r>
          </a:p>
        </p:txBody>
      </p:sp>
      <p:pic>
        <p:nvPicPr>
          <p:cNvPr id="31748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63102" y="1628776"/>
            <a:ext cx="1303867" cy="130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" t="63844" r="55163" b="8909"/>
          <a:stretch>
            <a:fillRect/>
          </a:stretch>
        </p:blipFill>
        <p:spPr>
          <a:xfrm>
            <a:off x="-61452" y="-78575"/>
            <a:ext cx="4094901" cy="1862503"/>
          </a:xfrm>
          <a:prstGeom prst="rect">
            <a:avLst/>
          </a:prstGeom>
        </p:spPr>
      </p:pic>
      <p:sp>
        <p:nvSpPr>
          <p:cNvPr id="38919" name="文本框 8"/>
          <p:cNvSpPr txBox="1">
            <a:spLocks noChangeArrowheads="1"/>
          </p:cNvSpPr>
          <p:nvPr/>
        </p:nvSpPr>
        <p:spPr bwMode="auto">
          <a:xfrm>
            <a:off x="971551" y="397510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" name="矩形 20"/>
          <p:cNvSpPr/>
          <p:nvPr/>
        </p:nvSpPr>
        <p:spPr>
          <a:xfrm>
            <a:off x="565151" y="2244937"/>
            <a:ext cx="11133667" cy="3583516"/>
          </a:xfrm>
          <a:prstGeom prst="rect">
            <a:avLst/>
          </a:prstGeom>
          <a:solidFill>
            <a:srgbClr val="FBFAF5"/>
          </a:solidFill>
          <a:ln>
            <a:solidFill>
              <a:srgbClr val="F08300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lnSpc>
                <a:spcPct val="150000"/>
              </a:lnSpc>
              <a:defRPr/>
            </a:pPr>
            <a:endParaRPr lang="zh-CN" altLang="en-US" sz="100" dirty="0"/>
          </a:p>
        </p:txBody>
      </p:sp>
      <p:sp>
        <p:nvSpPr>
          <p:cNvPr id="35843" name="文本框 21"/>
          <p:cNvSpPr txBox="1">
            <a:spLocks noChangeArrowheads="1"/>
          </p:cNvSpPr>
          <p:nvPr/>
        </p:nvSpPr>
        <p:spPr bwMode="auto">
          <a:xfrm>
            <a:off x="857251" y="2837604"/>
            <a:ext cx="10799233" cy="25844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</a:rPr>
              <a:t>两位数乘一位数（不进位）的乘法：</a:t>
            </a:r>
            <a:endParaRPr lang="en-US" altLang="zh-CN" sz="3600" b="1" dirty="0">
              <a:solidFill>
                <a:srgbClr val="FF0000"/>
              </a:solidFill>
              <a:latin typeface="楷体" panose="02010609060101010101" pitchFamily="49" charset="-122"/>
              <a:ea typeface="楷体" panose="02010609060101010101" pitchFamily="49" charset="-122"/>
            </a:endParaRPr>
          </a:p>
          <a:p>
            <a:pPr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lang="zh-CN" altLang="en-US" sz="3600" b="1" dirty="0">
                <a:latin typeface="楷体" panose="02010609060101010101" pitchFamily="49" charset="-122"/>
                <a:ea typeface="楷体" panose="02010609060101010101" pitchFamily="49" charset="-122"/>
              </a:rPr>
              <a:t>把两位数看成几十和几，先计算几十乘一位数，再计算几乘一位数，最后把两次乘得的积相加。</a:t>
            </a:r>
          </a:p>
        </p:txBody>
      </p:sp>
      <p:pic>
        <p:nvPicPr>
          <p:cNvPr id="35844" name="图片 11"/>
          <p:cNvPicPr>
            <a:picLocks noChangeAspect="1" noChangeArrowheads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81517" y="1506220"/>
            <a:ext cx="1303867" cy="13038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图片 7"/>
          <p:cNvPicPr>
            <a:picLocks noChangeAspect="1"/>
          </p:cNvPicPr>
          <p:nvPr/>
        </p:nvPicPr>
        <p:blipFill rotWithShape="1">
          <a:blip r:embed="rId3" cstate="print">
            <a:duotone>
              <a:prstClr val="black"/>
              <a:schemeClr val="accent1">
                <a:tint val="45000"/>
                <a:satMod val="400000"/>
              </a:schemeClr>
            </a:duotone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201" t="63844" r="55163" b="8909"/>
          <a:stretch>
            <a:fillRect/>
          </a:stretch>
        </p:blipFill>
        <p:spPr>
          <a:xfrm>
            <a:off x="-61452" y="-78575"/>
            <a:ext cx="4094901" cy="1862503"/>
          </a:xfrm>
          <a:prstGeom prst="rect">
            <a:avLst/>
          </a:prstGeom>
        </p:spPr>
      </p:pic>
      <p:sp>
        <p:nvSpPr>
          <p:cNvPr id="38919" name="文本框 8"/>
          <p:cNvSpPr txBox="1">
            <a:spLocks noChangeArrowheads="1"/>
          </p:cNvSpPr>
          <p:nvPr/>
        </p:nvSpPr>
        <p:spPr bwMode="auto">
          <a:xfrm>
            <a:off x="971551" y="397510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课堂小结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1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7108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3" name="流程图: 终止 2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54.5"/>
  <p:tag name="LEFT" val="88.65"/>
  <p:tag name="WIDTH" val="245.35"/>
  <p:tag name="HEIGHT" val="60.5"/>
  <p:tag name="SHADOWVISIBLE" val="0"/>
  <p:tag name="LINEVISIBLE" val="0"/>
  <p:tag name="REFLECTIONOFFSET" val="-2.147484E+09"/>
  <p:tag name="GLOWRADIUS" val="0"/>
  <p:tag name="SOFTEDGERADIUS" val="0"/>
  <p:tag name="THREEDVISIBLE" val="0"/>
  <p:tag name="HASTEXTFRAME" val="1"/>
  <p:tag name="TEXT" val="想一想："/>
  <p:tag name="FONTSIZE" val="48"/>
  <p:tag name="FONTCOLOR" val="System.__ComObject"/>
  <p:tag name="FONTBOLD" val="msoTrue"/>
  <p:tag name="FONTNAME" val="方正卡通简体"/>
  <p:tag name="FONTNAMEASCII" val="方正卡通简体"/>
  <p:tag name="FONTNAMECOMPLEXSCRIPT" val="+mn-cs"/>
  <p:tag name="FONTNAMEFAREAST" val="方正卡通简体"/>
  <p:tag name="TEXTALIGNMENT" val="ppAlignLeft"/>
  <p:tag name="LINERULEAFTER" val="msoTrue"/>
  <p:tag name="MARGINBOTTOM" val="3.6"/>
  <p:tag name="MARGINLEFT" val="7.2"/>
  <p:tag name="MARGINRIGHT" val="7.2"/>
  <p:tag name="MARGINTOP" val="3.6"/>
</p:tagLst>
</file>

<file path=ppt/tags/tag2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54.5"/>
  <p:tag name="LEFT" val="88.65"/>
  <p:tag name="WIDTH" val="245.35"/>
  <p:tag name="HEIGHT" val="60.5"/>
  <p:tag name="SHADOWVISIBLE" val="0"/>
  <p:tag name="LINEVISIBLE" val="0"/>
  <p:tag name="REFLECTIONOFFSET" val="-2.147484E+09"/>
  <p:tag name="GLOWRADIUS" val="0"/>
  <p:tag name="SOFTEDGERADIUS" val="0"/>
  <p:tag name="THREEDVISIBLE" val="0"/>
  <p:tag name="HASTEXTFRAME" val="1"/>
  <p:tag name="TEXT" val="想一想："/>
  <p:tag name="FONTSIZE" val="48"/>
  <p:tag name="FONTCOLOR" val="System.__ComObject"/>
  <p:tag name="FONTBOLD" val="msoTrue"/>
  <p:tag name="FONTNAME" val="方正卡通简体"/>
  <p:tag name="FONTNAMEASCII" val="方正卡通简体"/>
  <p:tag name="FONTNAMECOMPLEXSCRIPT" val="+mn-cs"/>
  <p:tag name="FONTNAMEFAREAST" val="方正卡通简体"/>
  <p:tag name="TEXTALIGNMENT" val="ppAlignLeft"/>
  <p:tag name="LINERULEAFTER" val="msoTrue"/>
  <p:tag name="MARGINBOTTOM" val="3.6"/>
  <p:tag name="MARGINLEFT" val="7.2"/>
  <p:tag name="MARGINRIGHT" val="7.2"/>
  <p:tag name="MARGINTOP" val="3.6"/>
</p:tagLst>
</file>

<file path=ppt/tags/tag3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OP" val="54.5"/>
  <p:tag name="LEFT" val="88.65"/>
  <p:tag name="WIDTH" val="245.35"/>
  <p:tag name="HEIGHT" val="60.5"/>
  <p:tag name="SHADOWVISIBLE" val="0"/>
  <p:tag name="LINEVISIBLE" val="0"/>
  <p:tag name="REFLECTIONOFFSET" val="-2.147484E+09"/>
  <p:tag name="GLOWRADIUS" val="0"/>
  <p:tag name="SOFTEDGERADIUS" val="0"/>
  <p:tag name="THREEDVISIBLE" val="0"/>
  <p:tag name="HASTEXTFRAME" val="1"/>
  <p:tag name="TEXT" val="想一想："/>
  <p:tag name="FONTSIZE" val="48"/>
  <p:tag name="FONTCOLOR" val="System.__ComObject"/>
  <p:tag name="FONTBOLD" val="msoTrue"/>
  <p:tag name="FONTNAME" val="方正卡通简体"/>
  <p:tag name="FONTNAMEASCII" val="方正卡通简体"/>
  <p:tag name="FONTNAMECOMPLEXSCRIPT" val="+mn-cs"/>
  <p:tag name="FONTNAMEFAREAST" val="方正卡通简体"/>
  <p:tag name="TEXTALIGNMENT" val="ppAlignLeft"/>
  <p:tag name="LINERULEAFTER" val="msoTrue"/>
  <p:tag name="MARGINBOTTOM" val="3.6"/>
  <p:tag name="MARGINLEFT" val="7.2"/>
  <p:tag name="MARGINRIGHT" val="7.2"/>
  <p:tag name="MARGINTOP" val="3.6"/>
</p:tagLst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177</TotalTime>
  <Words>838</Words>
  <Application>Microsoft Office PowerPoint</Application>
  <PresentationFormat>宽屏</PresentationFormat>
  <Paragraphs>137</Paragraphs>
  <Slides>22</Slides>
  <Notes>2</Notes>
  <HiddenSlides>0</HiddenSlides>
  <MMClips>0</MMClips>
  <ScaleCrop>false</ScaleCrop>
  <HeadingPairs>
    <vt:vector size="6" baseType="variant">
      <vt:variant>
        <vt:lpstr>已用的字体</vt:lpstr>
      </vt:variant>
      <vt:variant>
        <vt:i4>8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22</vt:i4>
      </vt:variant>
    </vt:vector>
  </HeadingPairs>
  <TitlesOfParts>
    <vt:vector size="32" baseType="lpstr">
      <vt:lpstr>等线</vt:lpstr>
      <vt:lpstr>等线 Light</vt:lpstr>
      <vt:lpstr>方正卡通简体</vt:lpstr>
      <vt:lpstr>黑体</vt:lpstr>
      <vt:lpstr>华文琥珀</vt:lpstr>
      <vt:lpstr>楷体</vt:lpstr>
      <vt:lpstr>Arial</vt:lpstr>
      <vt:lpstr>Times New Roman</vt:lpstr>
      <vt:lpstr>1_自定义设计方案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468</cp:revision>
  <dcterms:created xsi:type="dcterms:W3CDTF">2015-08-27T07:30:00Z</dcterms:created>
  <dcterms:modified xsi:type="dcterms:W3CDTF">2025-07-17T07:42:42Z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F215D0A469BC4F8D9803F0C6A79BEB72</vt:lpwstr>
  </property>
</Properties>
</file>