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</p:sldMasterIdLst>
  <p:notesMasterIdLst>
    <p:notesMasterId r:id="rId23"/>
  </p:notesMasterIdLst>
  <p:sldIdLst>
    <p:sldId id="390" r:id="rId3"/>
    <p:sldId id="280" r:id="rId4"/>
    <p:sldId id="368" r:id="rId5"/>
    <p:sldId id="394" r:id="rId6"/>
    <p:sldId id="431" r:id="rId7"/>
    <p:sldId id="428" r:id="rId8"/>
    <p:sldId id="375" r:id="rId9"/>
    <p:sldId id="429" r:id="rId10"/>
    <p:sldId id="427" r:id="rId11"/>
    <p:sldId id="430" r:id="rId12"/>
    <p:sldId id="378" r:id="rId13"/>
    <p:sldId id="364" r:id="rId14"/>
    <p:sldId id="379" r:id="rId15"/>
    <p:sldId id="381" r:id="rId16"/>
    <p:sldId id="432" r:id="rId17"/>
    <p:sldId id="433" r:id="rId18"/>
    <p:sldId id="277" r:id="rId19"/>
    <p:sldId id="391" r:id="rId2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5">
          <p15:clr>
            <a:srgbClr val="A4A3A4"/>
          </p15:clr>
        </p15:guide>
        <p15:guide id="2" orient="horz" pos="953">
          <p15:clr>
            <a:srgbClr val="A4A3A4"/>
          </p15:clr>
        </p15:guide>
        <p15:guide id="3" orient="horz" pos="3903">
          <p15:clr>
            <a:srgbClr val="A4A3A4"/>
          </p15:clr>
        </p15:guide>
        <p15:guide id="4" pos="210">
          <p15:clr>
            <a:srgbClr val="A4A3A4"/>
          </p15:clr>
        </p15:guide>
        <p15:guide id="5" pos="474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EABC6E"/>
    <a:srgbClr val="000000"/>
    <a:srgbClr val="F5F7F9"/>
    <a:srgbClr val="FFFFFF"/>
    <a:srgbClr val="0000FF"/>
    <a:srgbClr val="FCCDF5"/>
    <a:srgbClr val="F89FEA"/>
    <a:srgbClr val="ABECE3"/>
    <a:srgbClr val="0107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1" autoAdjust="0"/>
    <p:restoredTop sz="95238" autoAdjust="0"/>
  </p:normalViewPr>
  <p:slideViewPr>
    <p:cSldViewPr>
      <p:cViewPr varScale="1">
        <p:scale>
          <a:sx n="60" d="100"/>
          <a:sy n="60" d="100"/>
        </p:scale>
        <p:origin x="72" y="1236"/>
      </p:cViewPr>
      <p:guideLst>
        <p:guide orient="horz" pos="1615"/>
        <p:guide orient="horz" pos="953"/>
        <p:guide orient="horz" pos="3903"/>
        <p:guide pos="210"/>
        <p:guide pos="474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706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7552C07-8A54-4BE6-8BBB-D02DDB6545AF}" type="datetimeFigureOut">
              <a:rPr lang="zh-CN" altLang="en-US"/>
              <a:t>2025/7/18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F5AD5DB8-9D20-4142-ADCC-94DEB3D205B9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833" y="-220133"/>
            <a:ext cx="8128000" cy="81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933" y="74084"/>
            <a:ext cx="6779684" cy="6779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0"/>
            <a:ext cx="11713633" cy="378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67" y="-42333"/>
            <a:ext cx="2823633" cy="17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7684" y="853017"/>
            <a:ext cx="738716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67" y="4292600"/>
            <a:ext cx="884767" cy="102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17" y="1885951"/>
            <a:ext cx="1068916" cy="984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7"/>
          <p:cNvSpPr/>
          <p:nvPr userDrawn="1"/>
        </p:nvSpPr>
        <p:spPr>
          <a:xfrm>
            <a:off x="292100" y="357717"/>
            <a:ext cx="11573933" cy="6108700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8890" y="-67310"/>
            <a:ext cx="12211050" cy="69938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5" t="21891" r="20282" b="26965"/>
          <a:stretch>
            <a:fillRect/>
          </a:stretch>
        </p:blipFill>
        <p:spPr>
          <a:xfrm rot="5400000">
            <a:off x="5306695" y="-380365"/>
            <a:ext cx="5646420" cy="7711440"/>
          </a:xfrm>
          <a:prstGeom prst="rect">
            <a:avLst/>
          </a:prstGeom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23495" y="-75565"/>
            <a:ext cx="12239625" cy="7010400"/>
          </a:xfrm>
          <a:prstGeom prst="rect">
            <a:avLst/>
          </a:prstGeom>
        </p:spPr>
      </p:pic>
      <p:grpSp>
        <p:nvGrpSpPr>
          <p:cNvPr id="28" name="组合 5"/>
          <p:cNvGrpSpPr/>
          <p:nvPr userDrawn="1"/>
        </p:nvGrpSpPr>
        <p:grpSpPr bwMode="auto">
          <a:xfrm>
            <a:off x="97155" y="147955"/>
            <a:ext cx="12111355" cy="6497320"/>
            <a:chOff x="314790" y="249767"/>
            <a:chExt cx="8514419" cy="4643965"/>
          </a:xfrm>
        </p:grpSpPr>
        <p:sp>
          <p:nvSpPr>
            <p:cNvPr id="29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任意多边形: 形状 5"/>
            <p:cNvSpPr/>
            <p:nvPr/>
          </p:nvSpPr>
          <p:spPr>
            <a:xfrm>
              <a:off x="431487" y="330386"/>
              <a:ext cx="8281024" cy="4482728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rgbClr val="FFFFFF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:\下载\未命名项目-图层 1 (14).jpeg未命名项目-图层 1 (14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sanjiao状元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75950" y="332740"/>
            <a:ext cx="1121410" cy="987425"/>
          </a:xfrm>
          <a:prstGeom prst="rect">
            <a:avLst/>
          </a:prstGeom>
        </p:spPr>
      </p:pic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30799" y="-44767"/>
            <a:ext cx="12130405" cy="694753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34433" y="357717"/>
            <a:ext cx="11523133" cy="6142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6184"/>
            <a:ext cx="10515600" cy="132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0BE3974-37B3-4B71-AB7E-BA00B6583C09}" type="datetimeFigureOut">
              <a:rPr lang="zh-CN" altLang="en-US"/>
              <a:t>2025/7/18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600">
                <a:solidFill>
                  <a:srgbClr val="898989"/>
                </a:solidFill>
              </a:defRPr>
            </a:lvl1pPr>
          </a:lstStyle>
          <a:p>
            <a:fld id="{07FBA16F-76D5-429E-BD3F-B15A895B4BB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ct val="267000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slide" Target="slide4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921" y="1413087"/>
            <a:ext cx="2544233" cy="675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矩形 2"/>
          <p:cNvSpPr>
            <a:spLocks noChangeArrowheads="1"/>
          </p:cNvSpPr>
          <p:nvPr/>
        </p:nvSpPr>
        <p:spPr bwMode="auto">
          <a:xfrm>
            <a:off x="4871508" y="3285067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笔算乘法（</a:t>
            </a:r>
            <a:r>
              <a:rPr lang="en-US" altLang="zh-CN" sz="5400" b="1">
                <a:solidFill>
                  <a:srgbClr val="000000"/>
                </a:solidFill>
                <a:latin typeface="楷体" panose="02010609060101010101" pitchFamily="49" charset="-122"/>
              </a:rPr>
              <a:t>2</a:t>
            </a:r>
            <a:r>
              <a:rPr lang="zh-CN" alt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）</a:t>
            </a:r>
          </a:p>
        </p:txBody>
      </p:sp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4871508" y="1988821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5400" b="1">
                <a:solidFill>
                  <a:srgbClr val="000000"/>
                </a:solidFill>
                <a:latin typeface="楷体" panose="02010609060101010101" pitchFamily="49" charset="-122"/>
              </a:rPr>
              <a:t>2.</a:t>
            </a:r>
            <a:r>
              <a:rPr lang="zh-CN" alt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笔算乘法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200151" y="2446867"/>
            <a:ext cx="2207683" cy="76835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</a:t>
            </a:r>
            <a:r>
              <a:rPr lang="en-US" altLang="zh-CN" sz="3735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×7</a:t>
            </a:r>
            <a:r>
              <a:rPr lang="zh-CN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＝</a:t>
            </a:r>
            <a:endParaRPr lang="en-US" altLang="zh-CN" sz="3735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200151" y="3467100"/>
            <a:ext cx="2305049" cy="76835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</a:t>
            </a:r>
            <a:r>
              <a:rPr lang="en-US" altLang="zh-CN" sz="3735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×4</a:t>
            </a:r>
            <a:r>
              <a:rPr lang="zh-CN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＝</a:t>
            </a:r>
            <a:endParaRPr lang="en-US" altLang="zh-CN" sz="3735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561417" y="2470151"/>
            <a:ext cx="2300816" cy="76834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</a:t>
            </a:r>
            <a:r>
              <a:rPr lang="en-US" altLang="zh-CN" sz="3735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×4</a:t>
            </a:r>
            <a:r>
              <a:rPr lang="zh-CN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＝</a:t>
            </a:r>
            <a:endParaRPr lang="en-US" altLang="zh-CN" sz="3735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561417" y="3488267"/>
            <a:ext cx="2779183" cy="76835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300</a:t>
            </a:r>
            <a:r>
              <a:rPr lang="en-US" altLang="zh-CN" sz="3735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×3</a:t>
            </a:r>
            <a:r>
              <a:rPr lang="zh-CN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＝</a:t>
            </a:r>
            <a:endParaRPr lang="en-US" altLang="zh-CN" sz="3735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7825317" y="2470151"/>
            <a:ext cx="3071283" cy="76834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</a:t>
            </a:r>
            <a:r>
              <a:rPr lang="en-US" altLang="zh-CN" sz="3735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×3</a:t>
            </a:r>
            <a:r>
              <a:rPr lang="zh-CN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＝</a:t>
            </a:r>
            <a:endParaRPr lang="en-US" altLang="zh-CN" sz="3735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825317" y="3488267"/>
            <a:ext cx="2686049" cy="76835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30</a:t>
            </a:r>
            <a:r>
              <a:rPr lang="en-US" altLang="zh-CN" sz="3735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×8</a:t>
            </a:r>
            <a:r>
              <a:rPr lang="zh-CN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＝</a:t>
            </a:r>
            <a:endParaRPr lang="en-US" altLang="zh-CN" sz="3735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2736851" y="2446867"/>
            <a:ext cx="994833" cy="76835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096000" y="2470151"/>
            <a:ext cx="963084" cy="76834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9264651" y="2446867"/>
            <a:ext cx="965200" cy="76835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27</a:t>
            </a: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9169400" y="3431117"/>
            <a:ext cx="1344084" cy="76834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3735" b="1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1200151" y="4485217"/>
            <a:ext cx="2305049" cy="76834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  <a:r>
              <a:rPr lang="en-US" altLang="zh-CN" sz="3735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×3+2</a:t>
            </a:r>
            <a:r>
              <a:rPr lang="zh-CN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＝</a:t>
            </a:r>
            <a:endParaRPr lang="en-US" altLang="zh-CN" sz="3735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4561417" y="4506384"/>
            <a:ext cx="2779183" cy="76834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en-US" altLang="zh-CN" sz="3735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×4+1</a:t>
            </a:r>
            <a:r>
              <a:rPr lang="zh-CN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＝</a:t>
            </a:r>
            <a:endParaRPr lang="en-US" altLang="zh-CN" sz="3735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7825317" y="4506384"/>
            <a:ext cx="2686049" cy="76834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</a:t>
            </a:r>
            <a:r>
              <a:rPr lang="en-US" altLang="zh-CN" sz="3735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×2+5</a:t>
            </a:r>
            <a:r>
              <a:rPr lang="zh-CN" altLang="zh-CN" sz="3735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＝</a:t>
            </a:r>
            <a:endParaRPr lang="en-US" altLang="zh-CN" sz="3735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2910417" y="3456517"/>
            <a:ext cx="994833" cy="76834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80</a:t>
            </a:r>
          </a:p>
        </p:txBody>
      </p:sp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6474884" y="3448051"/>
            <a:ext cx="963083" cy="76834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900</a:t>
            </a:r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9520767" y="3456517"/>
            <a:ext cx="1375833" cy="76834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240</a:t>
            </a:r>
          </a:p>
        </p:txBody>
      </p: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3172884" y="4480984"/>
            <a:ext cx="994833" cy="76834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1" name="Rectangle 2"/>
          <p:cNvSpPr>
            <a:spLocks noChangeArrowheads="1"/>
          </p:cNvSpPr>
          <p:nvPr/>
        </p:nvSpPr>
        <p:spPr bwMode="auto">
          <a:xfrm>
            <a:off x="6584951" y="4495800"/>
            <a:ext cx="963083" cy="76835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9755717" y="4470400"/>
            <a:ext cx="965200" cy="76835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11285" name="文本框 32"/>
          <p:cNvSpPr txBox="1">
            <a:spLocks noChangeArrowheads="1"/>
          </p:cNvSpPr>
          <p:nvPr/>
        </p:nvSpPr>
        <p:spPr bwMode="auto">
          <a:xfrm>
            <a:off x="1217084" y="452967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新课导入</a:t>
            </a:r>
          </a:p>
        </p:txBody>
      </p:sp>
      <p:pic>
        <p:nvPicPr>
          <p:cNvPr id="11286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3" y="260351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7" name="Rectangle 2"/>
          <p:cNvSpPr>
            <a:spLocks noChangeArrowheads="1"/>
          </p:cNvSpPr>
          <p:nvPr/>
        </p:nvSpPr>
        <p:spPr bwMode="auto">
          <a:xfrm>
            <a:off x="1191684" y="1452033"/>
            <a:ext cx="1981200" cy="7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口算：</a:t>
            </a:r>
          </a:p>
        </p:txBody>
      </p:sp>
      <p:pic>
        <p:nvPicPr>
          <p:cNvPr id="11288" name="图片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0" t="51401" r="8002" b="14999"/>
          <a:stretch>
            <a:fillRect/>
          </a:stretch>
        </p:blipFill>
        <p:spPr bwMode="auto">
          <a:xfrm>
            <a:off x="9745133" y="5253567"/>
            <a:ext cx="2112433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8"/>
          <p:cNvSpPr txBox="1">
            <a:spLocks noChangeArrowheads="1"/>
          </p:cNvSpPr>
          <p:nvPr/>
        </p:nvSpPr>
        <p:spPr bwMode="auto">
          <a:xfrm>
            <a:off x="2118784" y="2882900"/>
            <a:ext cx="1521883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1    2</a:t>
            </a:r>
          </a:p>
        </p:txBody>
      </p:sp>
      <p:sp>
        <p:nvSpPr>
          <p:cNvPr id="12291" name="Text Box 50"/>
          <p:cNvSpPr txBox="1">
            <a:spLocks noChangeArrowheads="1"/>
          </p:cNvSpPr>
          <p:nvPr/>
        </p:nvSpPr>
        <p:spPr bwMode="auto">
          <a:xfrm>
            <a:off x="2878667" y="3604684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5" name="Text Box 51"/>
          <p:cNvSpPr txBox="1">
            <a:spLocks noChangeArrowheads="1"/>
          </p:cNvSpPr>
          <p:nvPr/>
        </p:nvSpPr>
        <p:spPr bwMode="auto">
          <a:xfrm>
            <a:off x="1511300" y="3695700"/>
            <a:ext cx="673100" cy="70675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40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12293" name="Line 52"/>
          <p:cNvSpPr>
            <a:spLocks noChangeShapeType="1"/>
          </p:cNvSpPr>
          <p:nvPr/>
        </p:nvSpPr>
        <p:spPr bwMode="auto">
          <a:xfrm flipV="1">
            <a:off x="1511300" y="4434417"/>
            <a:ext cx="187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 sz="100"/>
          </a:p>
        </p:txBody>
      </p:sp>
      <p:sp>
        <p:nvSpPr>
          <p:cNvPr id="17" name="Text Box 53"/>
          <p:cNvSpPr txBox="1">
            <a:spLocks noChangeArrowheads="1"/>
          </p:cNvSpPr>
          <p:nvPr/>
        </p:nvSpPr>
        <p:spPr bwMode="auto">
          <a:xfrm>
            <a:off x="2865967" y="4373033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8" name="Text Box 54"/>
          <p:cNvSpPr txBox="1">
            <a:spLocks noChangeArrowheads="1"/>
          </p:cNvSpPr>
          <p:nvPr/>
        </p:nvSpPr>
        <p:spPr bwMode="auto">
          <a:xfrm>
            <a:off x="2091267" y="4373033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2296" name="Text Box 55"/>
          <p:cNvSpPr txBox="1">
            <a:spLocks noChangeArrowheads="1"/>
          </p:cNvSpPr>
          <p:nvPr/>
        </p:nvSpPr>
        <p:spPr bwMode="auto">
          <a:xfrm>
            <a:off x="5433484" y="2946400"/>
            <a:ext cx="1466849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4    3</a:t>
            </a:r>
          </a:p>
        </p:txBody>
      </p:sp>
      <p:sp>
        <p:nvSpPr>
          <p:cNvPr id="12297" name="Text Box 56"/>
          <p:cNvSpPr txBox="1">
            <a:spLocks noChangeArrowheads="1"/>
          </p:cNvSpPr>
          <p:nvPr/>
        </p:nvSpPr>
        <p:spPr bwMode="auto">
          <a:xfrm>
            <a:off x="6195484" y="3604684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1" name="Text Box 57"/>
          <p:cNvSpPr txBox="1">
            <a:spLocks noChangeArrowheads="1"/>
          </p:cNvSpPr>
          <p:nvPr/>
        </p:nvSpPr>
        <p:spPr bwMode="auto">
          <a:xfrm>
            <a:off x="4688417" y="3594100"/>
            <a:ext cx="673100" cy="70675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4000" b="1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12299" name="Line 58"/>
          <p:cNvSpPr>
            <a:spLocks noChangeShapeType="1"/>
          </p:cNvSpPr>
          <p:nvPr/>
        </p:nvSpPr>
        <p:spPr bwMode="auto">
          <a:xfrm flipV="1">
            <a:off x="4648200" y="4411133"/>
            <a:ext cx="2194984" cy="211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 sz="100"/>
          </a:p>
        </p:txBody>
      </p:sp>
      <p:sp>
        <p:nvSpPr>
          <p:cNvPr id="23" name="Text Box 59"/>
          <p:cNvSpPr txBox="1">
            <a:spLocks noChangeArrowheads="1"/>
          </p:cNvSpPr>
          <p:nvPr/>
        </p:nvSpPr>
        <p:spPr bwMode="auto">
          <a:xfrm>
            <a:off x="6170084" y="4411133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4" name="Text Box 60"/>
          <p:cNvSpPr txBox="1">
            <a:spLocks noChangeArrowheads="1"/>
          </p:cNvSpPr>
          <p:nvPr/>
        </p:nvSpPr>
        <p:spPr bwMode="auto">
          <a:xfrm>
            <a:off x="5458884" y="4398433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2302" name="Text Box 61"/>
          <p:cNvSpPr txBox="1">
            <a:spLocks noChangeArrowheads="1"/>
          </p:cNvSpPr>
          <p:nvPr/>
        </p:nvSpPr>
        <p:spPr bwMode="auto">
          <a:xfrm>
            <a:off x="8748184" y="2931584"/>
            <a:ext cx="18796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3   1   2</a:t>
            </a:r>
          </a:p>
        </p:txBody>
      </p:sp>
      <p:sp>
        <p:nvSpPr>
          <p:cNvPr id="12303" name="Text Box 62"/>
          <p:cNvSpPr txBox="1">
            <a:spLocks noChangeArrowheads="1"/>
          </p:cNvSpPr>
          <p:nvPr/>
        </p:nvSpPr>
        <p:spPr bwMode="auto">
          <a:xfrm>
            <a:off x="10030884" y="3604684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7" name="Text Box 63"/>
          <p:cNvSpPr txBox="1">
            <a:spLocks noChangeArrowheads="1"/>
          </p:cNvSpPr>
          <p:nvPr/>
        </p:nvSpPr>
        <p:spPr bwMode="auto">
          <a:xfrm>
            <a:off x="8039100" y="3594100"/>
            <a:ext cx="673100" cy="70675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4000" b="1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12305" name="Line 64"/>
          <p:cNvSpPr>
            <a:spLocks noChangeShapeType="1"/>
          </p:cNvSpPr>
          <p:nvPr/>
        </p:nvSpPr>
        <p:spPr bwMode="auto">
          <a:xfrm flipV="1">
            <a:off x="7943851" y="4385733"/>
            <a:ext cx="2582333" cy="211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 sz="100"/>
          </a:p>
        </p:txBody>
      </p:sp>
      <p:sp>
        <p:nvSpPr>
          <p:cNvPr id="29" name="Text Box 65"/>
          <p:cNvSpPr txBox="1">
            <a:spLocks noChangeArrowheads="1"/>
          </p:cNvSpPr>
          <p:nvPr/>
        </p:nvSpPr>
        <p:spPr bwMode="auto">
          <a:xfrm>
            <a:off x="9992784" y="4411133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0" name="Text Box 66"/>
          <p:cNvSpPr txBox="1">
            <a:spLocks noChangeArrowheads="1"/>
          </p:cNvSpPr>
          <p:nvPr/>
        </p:nvSpPr>
        <p:spPr bwMode="auto">
          <a:xfrm>
            <a:off x="9389533" y="4398433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1" name="Text Box 67"/>
          <p:cNvSpPr txBox="1">
            <a:spLocks noChangeArrowheads="1"/>
          </p:cNvSpPr>
          <p:nvPr/>
        </p:nvSpPr>
        <p:spPr bwMode="auto">
          <a:xfrm>
            <a:off x="8754533" y="4385733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2309" name="Rectangle 2"/>
          <p:cNvSpPr>
            <a:spLocks noChangeArrowheads="1"/>
          </p:cNvSpPr>
          <p:nvPr/>
        </p:nvSpPr>
        <p:spPr bwMode="auto">
          <a:xfrm>
            <a:off x="1295400" y="1528233"/>
            <a:ext cx="1934633" cy="78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dirty="0">
                <a:latin typeface="楷体" panose="02010609060101010101" pitchFamily="49" charset="-122"/>
                <a:ea typeface="楷体" panose="02010609060101010101" pitchFamily="49" charset="-122"/>
              </a:rPr>
              <a:t>笔算：</a:t>
            </a:r>
          </a:p>
        </p:txBody>
      </p:sp>
      <p:sp>
        <p:nvSpPr>
          <p:cNvPr id="12310" name="文本框 32"/>
          <p:cNvSpPr txBox="1">
            <a:spLocks noChangeArrowheads="1"/>
          </p:cNvSpPr>
          <p:nvPr/>
        </p:nvSpPr>
        <p:spPr bwMode="auto">
          <a:xfrm>
            <a:off x="1217084" y="452967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新课导入</a:t>
            </a:r>
          </a:p>
        </p:txBody>
      </p:sp>
      <p:pic>
        <p:nvPicPr>
          <p:cNvPr id="12311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3" y="260351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2" name="图片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0" t="51401" r="8002" b="14999"/>
          <a:stretch>
            <a:fillRect/>
          </a:stretch>
        </p:blipFill>
        <p:spPr bwMode="auto">
          <a:xfrm>
            <a:off x="9745133" y="5253567"/>
            <a:ext cx="2112433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3" grpId="0"/>
      <p:bldP spid="24" grpId="0"/>
      <p:bldP spid="29" grpId="0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F:\下载\未命名项目-图层 1 (16).jpeg未命名项目-图层 1 (16)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0200000">
            <a:off x="5648960" y="5415598"/>
            <a:ext cx="1385570" cy="77978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56845" y="3656330"/>
            <a:ext cx="11878310" cy="2986405"/>
            <a:chOff x="247" y="6097"/>
            <a:chExt cx="18706" cy="4703"/>
          </a:xfrm>
        </p:grpSpPr>
        <p:pic>
          <p:nvPicPr>
            <p:cNvPr id="4" name="图片 3" descr="未命名项目-图层 1 (13)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10100">
                    <a:alpha val="100000"/>
                  </a:srgbClr>
                </a:clrFrom>
                <a:clrTo>
                  <a:srgbClr val="010100">
                    <a:alpha val="100000"/>
                    <a:alpha val="0"/>
                  </a:srgbClr>
                </a:clrTo>
              </a:clrChange>
              <a:lum bright="18000"/>
            </a:blip>
            <a:srcRect l="5006" t="3802" r="4866" b="5449"/>
            <a:stretch>
              <a:fillRect/>
            </a:stretch>
          </p:blipFill>
          <p:spPr>
            <a:xfrm>
              <a:off x="247" y="6097"/>
              <a:ext cx="18706" cy="4703"/>
            </a:xfrm>
            <a:prstGeom prst="rect">
              <a:avLst/>
            </a:prstGeom>
          </p:spPr>
        </p:pic>
        <p:sp>
          <p:nvSpPr>
            <p:cNvPr id="24" name="Rectangle 2"/>
            <p:cNvSpPr>
              <a:spLocks noChangeArrowheads="1"/>
            </p:cNvSpPr>
            <p:nvPr/>
          </p:nvSpPr>
          <p:spPr bwMode="auto">
            <a:xfrm>
              <a:off x="2004" y="6639"/>
              <a:ext cx="13086" cy="345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latinLnBrk="0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36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一套连环画</a:t>
              </a:r>
              <a:r>
                <a:rPr lang="en-US" altLang="zh-CN" sz="36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16</a:t>
              </a:r>
              <a:r>
                <a:rPr lang="zh-CN" altLang="en-US" sz="36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本，王老师买了</a:t>
              </a:r>
              <a:r>
                <a:rPr lang="en-US" altLang="zh-CN" sz="36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3</a:t>
              </a:r>
              <a:r>
                <a:rPr lang="zh-CN" altLang="en-US" sz="36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套</a:t>
              </a:r>
              <a:r>
                <a:rPr altLang="zh-CN" sz="36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，</a:t>
              </a:r>
              <a:r>
                <a:rPr altLang="zh-CN" sz="3600" b="1" dirty="0" err="1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密码就是</a:t>
              </a:r>
              <a:r>
                <a:rPr lang="zh-CN" altLang="en-US" sz="36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王老师一共买的本数的数字</a:t>
              </a:r>
              <a:r>
                <a:rPr altLang="zh-CN" sz="36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！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168765" y="3524250"/>
            <a:ext cx="3333750" cy="3333750"/>
            <a:chOff x="14817" y="5627"/>
            <a:chExt cx="4872" cy="4872"/>
          </a:xfrm>
        </p:grpSpPr>
        <p:sp>
          <p:nvSpPr>
            <p:cNvPr id="2" name="椭圆 1"/>
            <p:cNvSpPr/>
            <p:nvPr/>
          </p:nvSpPr>
          <p:spPr>
            <a:xfrm>
              <a:off x="16064" y="7328"/>
              <a:ext cx="794" cy="79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 descr="F:\下载\未命名项目-图层 1 (17).jpeg未命名项目-图层 1 (17)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DFDFD">
                    <a:alpha val="100000"/>
                  </a:srgbClr>
                </a:clrFrom>
                <a:clrTo>
                  <a:srgbClr val="FDFDFD">
                    <a:alpha val="100000"/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14817" y="5627"/>
              <a:ext cx="4872" cy="4872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9525" y="-27305"/>
            <a:ext cx="12172950" cy="6912610"/>
            <a:chOff x="15" y="-43"/>
            <a:chExt cx="19170" cy="10886"/>
          </a:xfrm>
        </p:grpSpPr>
        <p:sp>
          <p:nvSpPr>
            <p:cNvPr id="9" name="矩形 8"/>
            <p:cNvSpPr/>
            <p:nvPr/>
          </p:nvSpPr>
          <p:spPr>
            <a:xfrm>
              <a:off x="15" y="-43"/>
              <a:ext cx="19170" cy="10886"/>
            </a:xfrm>
            <a:prstGeom prst="rect">
              <a:avLst/>
            </a:prstGeom>
            <a:solidFill>
              <a:srgbClr val="0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586" y="3147"/>
              <a:ext cx="14028" cy="432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1016000" eaLnBrk="1" latinLnBrk="0" hangingPunct="1">
                <a:lnSpc>
                  <a:spcPct val="150000"/>
                </a:lnSpc>
                <a:extLst>
                  <a:ext uri="{35155182-B16C-46BC-9424-99874614C6A1}">
                    <wpsdc:indentchars xmlns="" xmlns:wpsdc="http://www.wps.cn/officeDocument/2017/drawingmlCustomData" xmlns:lc="http://schemas.openxmlformats.org/drawingml/2006/lockedCanvas" val="200" checksum="1463267244"/>
                  </a:ext>
                </a:extLst>
              </a:pPr>
              <a:r>
                <a:rPr lang="zh-CN" altLang="en-US" sz="4000" b="1" dirty="0">
                  <a:solidFill>
                    <a:srgbClr val="FFFFFF"/>
                  </a:solidFill>
                  <a:ea typeface="+mj-ea"/>
                  <a:cs typeface="Times New Roman" panose="02020603050405020304" pitchFamily="18" charset="0"/>
                  <a:sym typeface="+mn-ea"/>
                </a:rPr>
                <a:t>同学们，这是一个密室，只有打开密码锁才能逃脱出去，但密码锁需要解开一道数学题才能打开。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23570" y="1339215"/>
            <a:ext cx="7002145" cy="4412615"/>
            <a:chOff x="247" y="6097"/>
            <a:chExt cx="15591" cy="4703"/>
          </a:xfrm>
        </p:grpSpPr>
        <p:pic>
          <p:nvPicPr>
            <p:cNvPr id="4" name="图片 3" descr="未命名项目-图层 1 (13)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010100">
                    <a:alpha val="100000"/>
                  </a:srgbClr>
                </a:clrFrom>
                <a:clrTo>
                  <a:srgbClr val="010100">
                    <a:alpha val="100000"/>
                    <a:alpha val="0"/>
                  </a:srgbClr>
                </a:clrTo>
              </a:clrChange>
              <a:lum bright="18000"/>
            </a:blip>
            <a:srcRect l="5006" t="3802" r="4866" b="5449"/>
            <a:stretch>
              <a:fillRect/>
            </a:stretch>
          </p:blipFill>
          <p:spPr>
            <a:xfrm>
              <a:off x="247" y="6097"/>
              <a:ext cx="15591" cy="4703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"/>
            <p:cNvSpPr>
              <a:spLocks noChangeArrowheads="1"/>
            </p:cNvSpPr>
            <p:nvPr/>
          </p:nvSpPr>
          <p:spPr bwMode="auto">
            <a:xfrm>
              <a:off x="1500" y="6978"/>
              <a:ext cx="13086" cy="294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36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一套连环画</a:t>
              </a:r>
              <a:r>
                <a:rPr lang="en-US" altLang="zh-CN" sz="36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16</a:t>
              </a:r>
              <a:r>
                <a:rPr lang="zh-CN" altLang="en-US" sz="36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本，王老师买了</a:t>
              </a:r>
              <a:r>
                <a:rPr lang="en-US" altLang="zh-CN" sz="36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3</a:t>
              </a:r>
              <a:r>
                <a:rPr lang="zh-CN" altLang="en-US" sz="36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套，密码就是王老师一共买的本数的数字！</a:t>
              </a:r>
            </a:p>
          </p:txBody>
        </p:sp>
      </p:grpSp>
      <p:sp>
        <p:nvSpPr>
          <p:cNvPr id="14343" name="文本框 8"/>
          <p:cNvSpPr txBox="1">
            <a:spLocks noChangeArrowheads="1"/>
          </p:cNvSpPr>
          <p:nvPr/>
        </p:nvSpPr>
        <p:spPr bwMode="auto">
          <a:xfrm>
            <a:off x="1721274" y="518267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探究新知</a:t>
            </a:r>
          </a:p>
        </p:txBody>
      </p:sp>
      <p:pic>
        <p:nvPicPr>
          <p:cNvPr id="14344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13" y="332741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接连接符 2"/>
          <p:cNvCxnSpPr>
            <a:cxnSpLocks/>
          </p:cNvCxnSpPr>
          <p:nvPr/>
        </p:nvCxnSpPr>
        <p:spPr>
          <a:xfrm>
            <a:off x="1271464" y="3141285"/>
            <a:ext cx="3248778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cxnSpLocks/>
          </p:cNvCxnSpPr>
          <p:nvPr/>
        </p:nvCxnSpPr>
        <p:spPr>
          <a:xfrm>
            <a:off x="1186311" y="3972866"/>
            <a:ext cx="1401614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cxnSpLocks/>
          </p:cNvCxnSpPr>
          <p:nvPr/>
        </p:nvCxnSpPr>
        <p:spPr>
          <a:xfrm>
            <a:off x="6276715" y="3141285"/>
            <a:ext cx="650296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2"/>
          <p:cNvSpPr>
            <a:spLocks noChangeArrowheads="1"/>
          </p:cNvSpPr>
          <p:nvPr/>
        </p:nvSpPr>
        <p:spPr bwMode="auto">
          <a:xfrm>
            <a:off x="7824259" y="4508923"/>
            <a:ext cx="4032249" cy="76835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16×3</a:t>
            </a:r>
            <a:r>
              <a:rPr lang="zh-CN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</a:t>
            </a:r>
            <a:endParaRPr lang="zh-CN" altLang="en-US" sz="4265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>
            <a:off x="7680176" y="1677035"/>
            <a:ext cx="1748790" cy="755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600" b="1" dirty="0">
                <a:solidFill>
                  <a:srgbClr val="FF00FF"/>
                </a:solidFill>
                <a:latin typeface="+mn-lt"/>
                <a:ea typeface="+mn-ea"/>
              </a:rPr>
              <a:t>信息：</a:t>
            </a:r>
          </a:p>
        </p:txBody>
      </p: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8978265" y="3213735"/>
            <a:ext cx="2955925" cy="6267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ea typeface="宋体" panose="02010600030101010101" pitchFamily="2" charset="-122"/>
                <a:cs typeface="Times New Roman" panose="02020603050405020304" pitchFamily="18" charset="0"/>
              </a:rPr>
              <a:t>一共是多少本？</a:t>
            </a: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7685256" y="3176324"/>
            <a:ext cx="1748790" cy="755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600" b="1" dirty="0">
                <a:solidFill>
                  <a:srgbClr val="FF00FF"/>
                </a:solidFill>
                <a:latin typeface="+mn-lt"/>
                <a:ea typeface="+mn-ea"/>
              </a:rPr>
              <a:t>问题：</a:t>
            </a:r>
          </a:p>
        </p:txBody>
      </p:sp>
      <p:sp>
        <p:nvSpPr>
          <p:cNvPr id="9222" name="Text Box 20"/>
          <p:cNvSpPr txBox="1">
            <a:spLocks noChangeArrowheads="1"/>
          </p:cNvSpPr>
          <p:nvPr/>
        </p:nvSpPr>
        <p:spPr bwMode="auto">
          <a:xfrm>
            <a:off x="8978265" y="1739005"/>
            <a:ext cx="3368040" cy="63171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ea typeface="宋体" panose="02010600030101010101" pitchFamily="2" charset="-122"/>
                <a:cs typeface="Times New Roman" panose="02020603050405020304" pitchFamily="18" charset="0"/>
              </a:rPr>
              <a:t>一套</a:t>
            </a:r>
            <a:r>
              <a:rPr lang="en-US" altLang="zh-CN" sz="3200" b="1" dirty="0">
                <a:ea typeface="宋体" panose="02010600030101010101" pitchFamily="2" charset="-122"/>
                <a:cs typeface="Times New Roman" panose="02020603050405020304" pitchFamily="18" charset="0"/>
              </a:rPr>
              <a:t>16</a:t>
            </a:r>
            <a:r>
              <a:rPr lang="zh-CN" altLang="en-US" sz="3200" b="1" dirty="0">
                <a:ea typeface="宋体" panose="02010600030101010101" pitchFamily="2" charset="-122"/>
                <a:cs typeface="Times New Roman" panose="02020603050405020304" pitchFamily="18" charset="0"/>
              </a:rPr>
              <a:t>本。</a:t>
            </a:r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978265" y="2463800"/>
            <a:ext cx="3368040" cy="6267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ea typeface="宋体" panose="02010600030101010101" pitchFamily="2" charset="-122"/>
                <a:cs typeface="Times New Roman" panose="02020603050405020304" pitchFamily="18" charset="0"/>
              </a:rPr>
              <a:t>买了</a:t>
            </a:r>
            <a:r>
              <a:rPr lang="en-US" altLang="zh-CN" sz="3200" b="1" dirty="0"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ea typeface="宋体" panose="02010600030101010101" pitchFamily="2" charset="-122"/>
                <a:cs typeface="Times New Roman" panose="02020603050405020304" pitchFamily="18" charset="0"/>
              </a:rPr>
              <a:t>套。</a:t>
            </a:r>
          </a:p>
        </p:txBody>
      </p:sp>
    </p:spTree>
    <p:extLst>
      <p:ext uri="{BB962C8B-B14F-4D97-AF65-F5344CB8AC3E}">
        <p14:creationId xmlns:p14="http://schemas.microsoft.com/office/powerpoint/2010/main" val="15175178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12" grpId="0"/>
      <p:bldP spid="15" grpId="0"/>
      <p:bldP spid="17" grpId="0"/>
      <p:bldP spid="922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12382" y="22225"/>
            <a:ext cx="12216765" cy="6813550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-1176655" y="-891540"/>
            <a:ext cx="14478000" cy="8151543"/>
            <a:chOff x="-1513" y="-610"/>
            <a:chExt cx="21202" cy="11937"/>
          </a:xfrm>
        </p:grpSpPr>
        <p:grpSp>
          <p:nvGrpSpPr>
            <p:cNvPr id="4" name="组合 3"/>
            <p:cNvGrpSpPr/>
            <p:nvPr/>
          </p:nvGrpSpPr>
          <p:grpSpPr>
            <a:xfrm flipH="1">
              <a:off x="3703" y="3132"/>
              <a:ext cx="2290" cy="2290"/>
              <a:chOff x="14817" y="5627"/>
              <a:chExt cx="4872" cy="487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16064" y="7328"/>
                <a:ext cx="794" cy="79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6" name="图片 5" descr="F:\下载\未命名项目-图层 1 (17).jpeg未命名项目-图层 1 (17)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DFDFD">
                      <a:alpha val="100000"/>
                    </a:srgbClr>
                  </a:clrFrom>
                  <a:clrTo>
                    <a:srgbClr val="FDFDFD">
                      <a:alpha val="100000"/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>
              <a:xfrm>
                <a:off x="14817" y="5627"/>
                <a:ext cx="4872" cy="4872"/>
              </a:xfrm>
              <a:prstGeom prst="rect">
                <a:avLst/>
              </a:prstGeom>
            </p:spPr>
          </p:pic>
        </p:grpSp>
        <p:pic>
          <p:nvPicPr>
            <p:cNvPr id="8" name="图片 7" descr="未命名项目-图层 1.jpe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513" y="-610"/>
              <a:ext cx="21202" cy="11937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9" name="组合 8"/>
            <p:cNvGrpSpPr/>
            <p:nvPr/>
          </p:nvGrpSpPr>
          <p:grpSpPr>
            <a:xfrm flipH="1">
              <a:off x="3023" y="2905"/>
              <a:ext cx="2567" cy="2567"/>
              <a:chOff x="14817" y="5627"/>
              <a:chExt cx="4872" cy="4872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6064" y="7328"/>
                <a:ext cx="794" cy="79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1" name="图片 10" descr="F:\下载\未命名项目-图层 1 (17).jpeg未命名项目-图层 1 (17)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DFDFD">
                      <a:alpha val="100000"/>
                    </a:srgbClr>
                  </a:clrFrom>
                  <a:clrTo>
                    <a:srgbClr val="FDFDFD">
                      <a:alpha val="100000"/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>
              <a:xfrm>
                <a:off x="14817" y="5627"/>
                <a:ext cx="4872" cy="4872"/>
              </a:xfrm>
              <a:prstGeom prst="rect">
                <a:avLst/>
              </a:prstGeom>
            </p:spPr>
          </p:pic>
        </p:grpSp>
        <p:sp>
          <p:nvSpPr>
            <p:cNvPr id="12" name="文本框 11"/>
            <p:cNvSpPr txBox="1"/>
            <p:nvPr/>
          </p:nvSpPr>
          <p:spPr>
            <a:xfrm>
              <a:off x="2844" y="5859"/>
              <a:ext cx="2654" cy="76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800" b="1">
                  <a:solidFill>
                    <a:srgbClr val="FFFFFF"/>
                  </a:solidFill>
                </a:rPr>
                <a:t>小侦探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765" y="1091"/>
              <a:ext cx="4485" cy="94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3600" b="1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任务发布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153" y="6988"/>
              <a:ext cx="4685" cy="19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2300">
                  <a:solidFill>
                    <a:srgbClr val="000000"/>
                  </a:solidFill>
                </a:rPr>
                <a:t>智慧：★★★★☆</a:t>
              </a:r>
            </a:p>
            <a:p>
              <a:pPr algn="l" latinLnBrk="0">
                <a:lnSpc>
                  <a:spcPct val="120000"/>
                </a:lnSpc>
              </a:pPr>
              <a:r>
                <a:rPr lang="zh-CN" altLang="en-US" sz="2300">
                  <a:solidFill>
                    <a:srgbClr val="000000"/>
                  </a:solidFill>
                </a:rPr>
                <a:t>勇气：★★☆☆☆</a:t>
              </a:r>
            </a:p>
            <a:p>
              <a:pPr algn="l" latinLnBrk="0">
                <a:lnSpc>
                  <a:spcPct val="120000"/>
                </a:lnSpc>
              </a:pPr>
              <a:r>
                <a:rPr lang="zh-CN" altLang="en-US" sz="2300">
                  <a:solidFill>
                    <a:srgbClr val="000000"/>
                  </a:solidFill>
                </a:rPr>
                <a:t>洞察力：★★★☆☆</a:t>
              </a:r>
            </a:p>
          </p:txBody>
        </p:sp>
        <p:sp>
          <p:nvSpPr>
            <p:cNvPr id="15" name="文本框 14">
              <a:hlinkClick r:id="rId5" action="ppaction://hlinksldjump"/>
            </p:cNvPr>
            <p:cNvSpPr txBox="1"/>
            <p:nvPr/>
          </p:nvSpPr>
          <p:spPr>
            <a:xfrm rot="16200000">
              <a:off x="899" y="3323"/>
              <a:ext cx="1352" cy="674"/>
            </a:xfrm>
            <a:prstGeom prst="rect">
              <a:avLst/>
            </a:prstGeom>
            <a:noFill/>
          </p:spPr>
          <p:txBody>
            <a:bodyPr vert="eaVert" wrap="square" rtlCol="0" anchor="t">
              <a:spAutoFit/>
            </a:bodyPr>
            <a:lstStyle/>
            <a:p>
              <a:pPr algn="dist"/>
              <a:r>
                <a:rPr lang="zh-CN" sz="2400" b="1" dirty="0">
                  <a:solidFill>
                    <a:srgbClr val="EABC6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事件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 rot="16200000">
              <a:off x="943" y="5836"/>
              <a:ext cx="1352" cy="674"/>
            </a:xfrm>
            <a:prstGeom prst="rect">
              <a:avLst/>
            </a:prstGeom>
            <a:noFill/>
          </p:spPr>
          <p:txBody>
            <a:bodyPr vert="eaVert" wrap="square" rtlCol="0" anchor="t">
              <a:spAutoFit/>
            </a:bodyPr>
            <a:lstStyle/>
            <a:p>
              <a:pPr algn="dist"/>
              <a:r>
                <a:rPr lang="zh-CN" sz="2400" b="1" dirty="0">
                  <a:solidFill>
                    <a:srgbClr val="EABC6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技能</a:t>
              </a: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712921" y="1509051"/>
            <a:ext cx="5725795" cy="38398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eaLnBrk="1" hangingPunct="1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</a:rPr>
              <a:t>现在你们都是数学小侦探，请尝试：</a:t>
            </a:r>
          </a:p>
          <a:p>
            <a:pPr lvl="0" eaLnBrk="1" hangingPunct="1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</a:rPr>
              <a:t>①用小方块摆一摆；</a:t>
            </a:r>
          </a:p>
          <a:p>
            <a:pPr lvl="0" eaLnBrk="1" hangingPunct="1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</a:rPr>
              <a:t>②用自己喜欢的方法计算</a:t>
            </a:r>
            <a:r>
              <a:rPr lang="en-US" altLang="zh-CN" sz="3200" b="1" dirty="0">
                <a:solidFill>
                  <a:srgbClr val="FF0000"/>
                </a:solidFill>
              </a:rPr>
              <a:t>16</a:t>
            </a:r>
            <a:r>
              <a:rPr lang="zh-CN" altLang="en-US" sz="3200" b="1" dirty="0">
                <a:solidFill>
                  <a:srgbClr val="FF0000"/>
                </a:solidFill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</a:rPr>
              <a:t>3 </a:t>
            </a:r>
            <a:r>
              <a:rPr lang="zh-CN" altLang="en-US" sz="3200" b="1" dirty="0">
                <a:solidFill>
                  <a:prstClr val="black"/>
                </a:solidFill>
              </a:rPr>
              <a:t>；</a:t>
            </a:r>
          </a:p>
          <a:p>
            <a:pPr lvl="0" eaLnBrk="1" hangingPunct="1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</a:rPr>
              <a:t>③试着列竖式。</a:t>
            </a:r>
          </a:p>
          <a:p>
            <a:pPr lvl="0" eaLnBrk="1" hangingPunct="1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</a:rPr>
              <a:t>看看谁先找出正确的密码!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5C9A5F9-F02C-1EC9-597E-900F8F8D6584}"/>
              </a:ext>
            </a:extLst>
          </p:cNvPr>
          <p:cNvSpPr txBox="1"/>
          <p:nvPr/>
        </p:nvSpPr>
        <p:spPr>
          <a:xfrm rot="16200000">
            <a:off x="460830" y="4856271"/>
            <a:ext cx="921206" cy="460248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/>
            <a:r>
              <a:rPr lang="zh-CN" sz="24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任务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4079876" y="625264"/>
            <a:ext cx="4032249" cy="770467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16×3</a:t>
            </a:r>
            <a:r>
              <a:rPr lang="zh-CN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</a:t>
            </a:r>
            <a:endParaRPr lang="zh-CN" altLang="en-US" sz="4265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555625" y="2202815"/>
            <a:ext cx="5573395" cy="720090"/>
            <a:chOff x="875" y="3130"/>
            <a:chExt cx="8777" cy="1134"/>
          </a:xfrm>
        </p:grpSpPr>
        <p:sp>
          <p:nvSpPr>
            <p:cNvPr id="33" name="立方体 32"/>
            <p:cNvSpPr/>
            <p:nvPr/>
          </p:nvSpPr>
          <p:spPr>
            <a:xfrm>
              <a:off x="875" y="3130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立方体 33"/>
            <p:cNvSpPr/>
            <p:nvPr/>
          </p:nvSpPr>
          <p:spPr>
            <a:xfrm>
              <a:off x="1720" y="3130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立方体 34"/>
            <p:cNvSpPr/>
            <p:nvPr/>
          </p:nvSpPr>
          <p:spPr>
            <a:xfrm>
              <a:off x="2576" y="3130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立方体 35"/>
            <p:cNvSpPr/>
            <p:nvPr/>
          </p:nvSpPr>
          <p:spPr>
            <a:xfrm>
              <a:off x="3415" y="3130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立方体 36"/>
            <p:cNvSpPr/>
            <p:nvPr/>
          </p:nvSpPr>
          <p:spPr>
            <a:xfrm>
              <a:off x="4260" y="3130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立方体 37"/>
            <p:cNvSpPr/>
            <p:nvPr/>
          </p:nvSpPr>
          <p:spPr>
            <a:xfrm>
              <a:off x="5116" y="3130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立方体 38"/>
            <p:cNvSpPr/>
            <p:nvPr/>
          </p:nvSpPr>
          <p:spPr>
            <a:xfrm>
              <a:off x="5961" y="3130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立方体 39"/>
            <p:cNvSpPr/>
            <p:nvPr/>
          </p:nvSpPr>
          <p:spPr>
            <a:xfrm>
              <a:off x="6817" y="3130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立方体 40"/>
            <p:cNvSpPr/>
            <p:nvPr/>
          </p:nvSpPr>
          <p:spPr>
            <a:xfrm>
              <a:off x="7679" y="3130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立方体 41"/>
            <p:cNvSpPr/>
            <p:nvPr/>
          </p:nvSpPr>
          <p:spPr>
            <a:xfrm>
              <a:off x="8518" y="3130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立方体 46"/>
          <p:cNvSpPr/>
          <p:nvPr/>
        </p:nvSpPr>
        <p:spPr>
          <a:xfrm>
            <a:off x="6743065" y="2202860"/>
            <a:ext cx="720000" cy="720000"/>
          </a:xfrm>
          <a:prstGeom prst="cube">
            <a:avLst/>
          </a:prstGeom>
          <a:solidFill>
            <a:srgbClr val="CCE9A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立方体 47"/>
          <p:cNvSpPr/>
          <p:nvPr/>
        </p:nvSpPr>
        <p:spPr>
          <a:xfrm>
            <a:off x="7586890" y="2202860"/>
            <a:ext cx="719455" cy="720000"/>
          </a:xfrm>
          <a:prstGeom prst="cube">
            <a:avLst/>
          </a:prstGeom>
          <a:solidFill>
            <a:srgbClr val="CCE9A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立方体 48"/>
          <p:cNvSpPr/>
          <p:nvPr/>
        </p:nvSpPr>
        <p:spPr>
          <a:xfrm>
            <a:off x="8430170" y="2202860"/>
            <a:ext cx="719455" cy="720000"/>
          </a:xfrm>
          <a:prstGeom prst="cube">
            <a:avLst/>
          </a:prstGeom>
          <a:solidFill>
            <a:srgbClr val="CCE9A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立方体 49"/>
          <p:cNvSpPr/>
          <p:nvPr/>
        </p:nvSpPr>
        <p:spPr>
          <a:xfrm>
            <a:off x="9273450" y="2202860"/>
            <a:ext cx="719455" cy="720000"/>
          </a:xfrm>
          <a:prstGeom prst="cube">
            <a:avLst/>
          </a:prstGeom>
          <a:solidFill>
            <a:srgbClr val="CCE9A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立方体 50"/>
          <p:cNvSpPr/>
          <p:nvPr/>
        </p:nvSpPr>
        <p:spPr>
          <a:xfrm>
            <a:off x="10116730" y="2202860"/>
            <a:ext cx="719455" cy="720000"/>
          </a:xfrm>
          <a:prstGeom prst="cube">
            <a:avLst/>
          </a:prstGeom>
          <a:solidFill>
            <a:srgbClr val="CCE9A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立方体 51"/>
          <p:cNvSpPr/>
          <p:nvPr/>
        </p:nvSpPr>
        <p:spPr>
          <a:xfrm>
            <a:off x="10960010" y="2202860"/>
            <a:ext cx="719455" cy="720000"/>
          </a:xfrm>
          <a:prstGeom prst="cube">
            <a:avLst/>
          </a:prstGeom>
          <a:solidFill>
            <a:srgbClr val="CCE9A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8" name="组合 97"/>
          <p:cNvGrpSpPr/>
          <p:nvPr/>
        </p:nvGrpSpPr>
        <p:grpSpPr>
          <a:xfrm>
            <a:off x="560070" y="3282950"/>
            <a:ext cx="5573395" cy="720090"/>
            <a:chOff x="882" y="4718"/>
            <a:chExt cx="8777" cy="1134"/>
          </a:xfrm>
        </p:grpSpPr>
        <p:sp>
          <p:nvSpPr>
            <p:cNvPr id="53" name="立方体 52"/>
            <p:cNvSpPr/>
            <p:nvPr/>
          </p:nvSpPr>
          <p:spPr>
            <a:xfrm>
              <a:off x="882" y="4718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立方体 53"/>
            <p:cNvSpPr/>
            <p:nvPr/>
          </p:nvSpPr>
          <p:spPr>
            <a:xfrm>
              <a:off x="1727" y="4718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立方体 54"/>
            <p:cNvSpPr/>
            <p:nvPr/>
          </p:nvSpPr>
          <p:spPr>
            <a:xfrm>
              <a:off x="2583" y="4718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立方体 55"/>
            <p:cNvSpPr/>
            <p:nvPr/>
          </p:nvSpPr>
          <p:spPr>
            <a:xfrm>
              <a:off x="3422" y="4718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立方体 56"/>
            <p:cNvSpPr/>
            <p:nvPr/>
          </p:nvSpPr>
          <p:spPr>
            <a:xfrm>
              <a:off x="4267" y="4718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立方体 57"/>
            <p:cNvSpPr/>
            <p:nvPr/>
          </p:nvSpPr>
          <p:spPr>
            <a:xfrm>
              <a:off x="5123" y="4718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立方体 58"/>
            <p:cNvSpPr/>
            <p:nvPr/>
          </p:nvSpPr>
          <p:spPr>
            <a:xfrm>
              <a:off x="5968" y="4718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立方体 59"/>
            <p:cNvSpPr/>
            <p:nvPr/>
          </p:nvSpPr>
          <p:spPr>
            <a:xfrm>
              <a:off x="6824" y="4718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立方体 60"/>
            <p:cNvSpPr/>
            <p:nvPr/>
          </p:nvSpPr>
          <p:spPr>
            <a:xfrm>
              <a:off x="7686" y="4718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立方体 61"/>
            <p:cNvSpPr/>
            <p:nvPr/>
          </p:nvSpPr>
          <p:spPr>
            <a:xfrm>
              <a:off x="8525" y="4718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立方体 62"/>
          <p:cNvSpPr/>
          <p:nvPr/>
        </p:nvSpPr>
        <p:spPr>
          <a:xfrm>
            <a:off x="6747510" y="3282995"/>
            <a:ext cx="720000" cy="720000"/>
          </a:xfrm>
          <a:prstGeom prst="cube">
            <a:avLst/>
          </a:prstGeom>
          <a:solidFill>
            <a:srgbClr val="CCE9A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立方体 63"/>
          <p:cNvSpPr/>
          <p:nvPr/>
        </p:nvSpPr>
        <p:spPr>
          <a:xfrm>
            <a:off x="7590065" y="3282995"/>
            <a:ext cx="719455" cy="720000"/>
          </a:xfrm>
          <a:prstGeom prst="cube">
            <a:avLst/>
          </a:prstGeom>
          <a:solidFill>
            <a:srgbClr val="CCE9A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立方体 64"/>
          <p:cNvSpPr/>
          <p:nvPr/>
        </p:nvSpPr>
        <p:spPr>
          <a:xfrm>
            <a:off x="8432075" y="3282995"/>
            <a:ext cx="719455" cy="720000"/>
          </a:xfrm>
          <a:prstGeom prst="cube">
            <a:avLst/>
          </a:prstGeom>
          <a:solidFill>
            <a:srgbClr val="CCE9A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立方体 65"/>
          <p:cNvSpPr/>
          <p:nvPr/>
        </p:nvSpPr>
        <p:spPr>
          <a:xfrm>
            <a:off x="9274085" y="3282995"/>
            <a:ext cx="719455" cy="720000"/>
          </a:xfrm>
          <a:prstGeom prst="cube">
            <a:avLst/>
          </a:prstGeom>
          <a:solidFill>
            <a:srgbClr val="CCE9A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立方体 66"/>
          <p:cNvSpPr/>
          <p:nvPr/>
        </p:nvSpPr>
        <p:spPr>
          <a:xfrm>
            <a:off x="10116095" y="3282995"/>
            <a:ext cx="719455" cy="720000"/>
          </a:xfrm>
          <a:prstGeom prst="cube">
            <a:avLst/>
          </a:prstGeom>
          <a:solidFill>
            <a:srgbClr val="CCE9A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立方体 67"/>
          <p:cNvSpPr/>
          <p:nvPr/>
        </p:nvSpPr>
        <p:spPr>
          <a:xfrm>
            <a:off x="10958105" y="3282995"/>
            <a:ext cx="719455" cy="720000"/>
          </a:xfrm>
          <a:prstGeom prst="cube">
            <a:avLst/>
          </a:prstGeom>
          <a:solidFill>
            <a:srgbClr val="CCE9A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7" name="组合 96"/>
          <p:cNvGrpSpPr/>
          <p:nvPr/>
        </p:nvGrpSpPr>
        <p:grpSpPr>
          <a:xfrm>
            <a:off x="560070" y="4363085"/>
            <a:ext cx="5573395" cy="720090"/>
            <a:chOff x="882" y="6419"/>
            <a:chExt cx="8777" cy="1134"/>
          </a:xfrm>
        </p:grpSpPr>
        <p:sp>
          <p:nvSpPr>
            <p:cNvPr id="69" name="立方体 68"/>
            <p:cNvSpPr/>
            <p:nvPr/>
          </p:nvSpPr>
          <p:spPr>
            <a:xfrm>
              <a:off x="882" y="6419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立方体 69"/>
            <p:cNvSpPr/>
            <p:nvPr/>
          </p:nvSpPr>
          <p:spPr>
            <a:xfrm>
              <a:off x="1727" y="6419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立方体 70"/>
            <p:cNvSpPr/>
            <p:nvPr/>
          </p:nvSpPr>
          <p:spPr>
            <a:xfrm>
              <a:off x="2583" y="6419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立方体 71"/>
            <p:cNvSpPr/>
            <p:nvPr/>
          </p:nvSpPr>
          <p:spPr>
            <a:xfrm>
              <a:off x="3422" y="6419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立方体 72"/>
            <p:cNvSpPr/>
            <p:nvPr/>
          </p:nvSpPr>
          <p:spPr>
            <a:xfrm>
              <a:off x="4267" y="6419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立方体 73"/>
            <p:cNvSpPr/>
            <p:nvPr/>
          </p:nvSpPr>
          <p:spPr>
            <a:xfrm>
              <a:off x="5123" y="6419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立方体 74"/>
            <p:cNvSpPr/>
            <p:nvPr/>
          </p:nvSpPr>
          <p:spPr>
            <a:xfrm>
              <a:off x="5968" y="6419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立方体 75"/>
            <p:cNvSpPr/>
            <p:nvPr/>
          </p:nvSpPr>
          <p:spPr>
            <a:xfrm>
              <a:off x="6824" y="6419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立方体 76"/>
            <p:cNvSpPr/>
            <p:nvPr/>
          </p:nvSpPr>
          <p:spPr>
            <a:xfrm>
              <a:off x="7686" y="6419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立方体 77"/>
            <p:cNvSpPr/>
            <p:nvPr/>
          </p:nvSpPr>
          <p:spPr>
            <a:xfrm>
              <a:off x="8525" y="6419"/>
              <a:ext cx="1134" cy="1134"/>
            </a:xfrm>
            <a:prstGeom prst="cube">
              <a:avLst/>
            </a:prstGeom>
            <a:solidFill>
              <a:srgbClr val="CCE9AD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立方体 78"/>
          <p:cNvSpPr/>
          <p:nvPr/>
        </p:nvSpPr>
        <p:spPr>
          <a:xfrm>
            <a:off x="6747510" y="4363130"/>
            <a:ext cx="720000" cy="720000"/>
          </a:xfrm>
          <a:prstGeom prst="cube">
            <a:avLst/>
          </a:prstGeom>
          <a:solidFill>
            <a:srgbClr val="CCE9A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立方体 79"/>
          <p:cNvSpPr/>
          <p:nvPr/>
        </p:nvSpPr>
        <p:spPr>
          <a:xfrm>
            <a:off x="7590065" y="4363130"/>
            <a:ext cx="719455" cy="720000"/>
          </a:xfrm>
          <a:prstGeom prst="cube">
            <a:avLst/>
          </a:prstGeom>
          <a:solidFill>
            <a:srgbClr val="CCE9A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立方体 80"/>
          <p:cNvSpPr/>
          <p:nvPr/>
        </p:nvSpPr>
        <p:spPr>
          <a:xfrm>
            <a:off x="8432075" y="4363130"/>
            <a:ext cx="719455" cy="720000"/>
          </a:xfrm>
          <a:prstGeom prst="cube">
            <a:avLst/>
          </a:prstGeom>
          <a:solidFill>
            <a:srgbClr val="CCE9A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立方体 81"/>
          <p:cNvSpPr/>
          <p:nvPr/>
        </p:nvSpPr>
        <p:spPr>
          <a:xfrm>
            <a:off x="9274085" y="4363130"/>
            <a:ext cx="719455" cy="720000"/>
          </a:xfrm>
          <a:prstGeom prst="cube">
            <a:avLst/>
          </a:prstGeom>
          <a:solidFill>
            <a:srgbClr val="CCE9A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立方体 82"/>
          <p:cNvSpPr/>
          <p:nvPr/>
        </p:nvSpPr>
        <p:spPr>
          <a:xfrm>
            <a:off x="10116095" y="4363130"/>
            <a:ext cx="719455" cy="720000"/>
          </a:xfrm>
          <a:prstGeom prst="cube">
            <a:avLst/>
          </a:prstGeom>
          <a:solidFill>
            <a:srgbClr val="CCE9A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立方体 83"/>
          <p:cNvSpPr/>
          <p:nvPr/>
        </p:nvSpPr>
        <p:spPr>
          <a:xfrm>
            <a:off x="10958105" y="4363130"/>
            <a:ext cx="719455" cy="720000"/>
          </a:xfrm>
          <a:prstGeom prst="cube">
            <a:avLst/>
          </a:prstGeom>
          <a:solidFill>
            <a:srgbClr val="CCE9A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6" name="组合 95"/>
          <p:cNvGrpSpPr/>
          <p:nvPr/>
        </p:nvGrpSpPr>
        <p:grpSpPr>
          <a:xfrm>
            <a:off x="525145" y="5443220"/>
            <a:ext cx="5573395" cy="720090"/>
            <a:chOff x="827" y="8234"/>
            <a:chExt cx="8777" cy="1134"/>
          </a:xfrm>
          <a:solidFill>
            <a:srgbClr val="FCCDF5"/>
          </a:solidFill>
        </p:grpSpPr>
        <p:sp>
          <p:nvSpPr>
            <p:cNvPr id="85" name="立方体 84"/>
            <p:cNvSpPr/>
            <p:nvPr/>
          </p:nvSpPr>
          <p:spPr>
            <a:xfrm>
              <a:off x="827" y="8234"/>
              <a:ext cx="1134" cy="1134"/>
            </a:xfrm>
            <a:prstGeom prst="cube">
              <a:avLst/>
            </a:prstGeom>
            <a:grpFill/>
            <a:ln>
              <a:solidFill>
                <a:srgbClr val="7030A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立方体 85"/>
            <p:cNvSpPr/>
            <p:nvPr/>
          </p:nvSpPr>
          <p:spPr>
            <a:xfrm>
              <a:off x="1672" y="8234"/>
              <a:ext cx="1134" cy="1134"/>
            </a:xfrm>
            <a:prstGeom prst="cube">
              <a:avLst/>
            </a:prstGeom>
            <a:grpFill/>
            <a:ln>
              <a:solidFill>
                <a:srgbClr val="7030A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立方体 86"/>
            <p:cNvSpPr/>
            <p:nvPr/>
          </p:nvSpPr>
          <p:spPr>
            <a:xfrm>
              <a:off x="2528" y="8234"/>
              <a:ext cx="1134" cy="1134"/>
            </a:xfrm>
            <a:prstGeom prst="cube">
              <a:avLst/>
            </a:prstGeom>
            <a:grpFill/>
            <a:ln>
              <a:solidFill>
                <a:srgbClr val="7030A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立方体 87"/>
            <p:cNvSpPr/>
            <p:nvPr/>
          </p:nvSpPr>
          <p:spPr>
            <a:xfrm>
              <a:off x="3367" y="8234"/>
              <a:ext cx="1134" cy="1134"/>
            </a:xfrm>
            <a:prstGeom prst="cube">
              <a:avLst/>
            </a:prstGeom>
            <a:grpFill/>
            <a:ln>
              <a:solidFill>
                <a:srgbClr val="7030A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立方体 88"/>
            <p:cNvSpPr/>
            <p:nvPr/>
          </p:nvSpPr>
          <p:spPr>
            <a:xfrm>
              <a:off x="4212" y="8234"/>
              <a:ext cx="1134" cy="1134"/>
            </a:xfrm>
            <a:prstGeom prst="cube">
              <a:avLst/>
            </a:prstGeom>
            <a:grpFill/>
            <a:ln>
              <a:solidFill>
                <a:srgbClr val="7030A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立方体 89"/>
            <p:cNvSpPr/>
            <p:nvPr/>
          </p:nvSpPr>
          <p:spPr>
            <a:xfrm>
              <a:off x="5068" y="8234"/>
              <a:ext cx="1134" cy="1134"/>
            </a:xfrm>
            <a:prstGeom prst="cube">
              <a:avLst/>
            </a:prstGeom>
            <a:grpFill/>
            <a:ln>
              <a:solidFill>
                <a:srgbClr val="7030A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立方体 90"/>
            <p:cNvSpPr/>
            <p:nvPr/>
          </p:nvSpPr>
          <p:spPr>
            <a:xfrm>
              <a:off x="5913" y="8234"/>
              <a:ext cx="1134" cy="1134"/>
            </a:xfrm>
            <a:prstGeom prst="cube">
              <a:avLst/>
            </a:prstGeom>
            <a:grpFill/>
            <a:ln>
              <a:solidFill>
                <a:srgbClr val="7030A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立方体 91"/>
            <p:cNvSpPr/>
            <p:nvPr/>
          </p:nvSpPr>
          <p:spPr>
            <a:xfrm>
              <a:off x="6769" y="8234"/>
              <a:ext cx="1134" cy="1134"/>
            </a:xfrm>
            <a:prstGeom prst="cube">
              <a:avLst/>
            </a:prstGeom>
            <a:grpFill/>
            <a:ln>
              <a:solidFill>
                <a:srgbClr val="7030A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立方体 92"/>
            <p:cNvSpPr/>
            <p:nvPr/>
          </p:nvSpPr>
          <p:spPr>
            <a:xfrm>
              <a:off x="7631" y="8234"/>
              <a:ext cx="1134" cy="1134"/>
            </a:xfrm>
            <a:prstGeom prst="cube">
              <a:avLst/>
            </a:prstGeom>
            <a:grpFill/>
            <a:ln>
              <a:solidFill>
                <a:srgbClr val="7030A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立方体 93"/>
            <p:cNvSpPr/>
            <p:nvPr/>
          </p:nvSpPr>
          <p:spPr>
            <a:xfrm>
              <a:off x="8470" y="8234"/>
              <a:ext cx="1134" cy="1134"/>
            </a:xfrm>
            <a:prstGeom prst="cube">
              <a:avLst/>
            </a:prstGeom>
            <a:grpFill/>
            <a:ln>
              <a:solidFill>
                <a:srgbClr val="7030A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1" name="任意多边形 100"/>
          <p:cNvSpPr/>
          <p:nvPr/>
        </p:nvSpPr>
        <p:spPr>
          <a:xfrm>
            <a:off x="6551295" y="1987550"/>
            <a:ext cx="3504565" cy="3233420"/>
          </a:xfrm>
          <a:custGeom>
            <a:avLst/>
            <a:gdLst>
              <a:gd name="connsiteX0" fmla="*/ 0 w 5519"/>
              <a:gd name="connsiteY0" fmla="*/ 0 h 5092"/>
              <a:gd name="connsiteX1" fmla="*/ 4212 w 5519"/>
              <a:gd name="connsiteY1" fmla="*/ 0 h 5092"/>
              <a:gd name="connsiteX2" fmla="*/ 4223 w 5519"/>
              <a:gd name="connsiteY2" fmla="*/ 3316 h 5092"/>
              <a:gd name="connsiteX3" fmla="*/ 5519 w 5519"/>
              <a:gd name="connsiteY3" fmla="*/ 3316 h 5092"/>
              <a:gd name="connsiteX4" fmla="*/ 5519 w 5519"/>
              <a:gd name="connsiteY4" fmla="*/ 5092 h 5092"/>
              <a:gd name="connsiteX5" fmla="*/ 0 w 5519"/>
              <a:gd name="connsiteY5" fmla="*/ 5085 h 5092"/>
              <a:gd name="connsiteX6" fmla="*/ 0 w 5519"/>
              <a:gd name="connsiteY6" fmla="*/ 0 h 5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19" h="5092">
                <a:moveTo>
                  <a:pt x="0" y="0"/>
                </a:moveTo>
                <a:lnTo>
                  <a:pt x="4212" y="0"/>
                </a:lnTo>
                <a:lnTo>
                  <a:pt x="4223" y="3316"/>
                </a:lnTo>
                <a:lnTo>
                  <a:pt x="5519" y="3316"/>
                </a:lnTo>
                <a:lnTo>
                  <a:pt x="5519" y="5092"/>
                </a:lnTo>
                <a:lnTo>
                  <a:pt x="0" y="5085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mph" presetSubtype="0" grpId="1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rctx="PPT">
                                        <p:cTn id="43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4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rctx="PPT">
                                        <p:cTn id="46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7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rctx="PPT">
                                        <p:cTn id="49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0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mph" presetSubtype="0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rctx="PPT">
                                        <p:cTn id="52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3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mph" presetSubtype="0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rctx="PPT">
                                        <p:cTn id="55" dur="indefinit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6" dur="indefinite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mph" presetSubtype="0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rctx="PPT">
                                        <p:cTn id="58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9" dur="indefinite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mph" presetSubtype="0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rctx="PPT">
                                        <p:cTn id="61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2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mph" presetSubtype="0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rctx="PPT">
                                        <p:cTn id="64" dur="indefinite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mph" presetSubtype="0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rctx="PPT">
                                        <p:cTn id="67" dur="indefinit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8" dur="indefinite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mph" presetSubtype="0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rctx="PPT">
                                        <p:cTn id="70" dur="indefinite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mph" presetSubtype="0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rctx="PPT">
                                        <p:cTn id="73" dur="indefinite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4" dur="indefinite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ldLvl="0" animBg="1"/>
      <p:bldP spid="47" grpId="1" bldLvl="0" animBg="1"/>
      <p:bldP spid="48" grpId="0" bldLvl="0" animBg="1"/>
      <p:bldP spid="48" grpId="1" bldLvl="0" animBg="1"/>
      <p:bldP spid="49" grpId="0" bldLvl="0" animBg="1"/>
      <p:bldP spid="49" grpId="1" bldLvl="0" animBg="1"/>
      <p:bldP spid="63" grpId="0" bldLvl="0" animBg="1"/>
      <p:bldP spid="63" grpId="1" bldLvl="0" animBg="1"/>
      <p:bldP spid="64" grpId="0" bldLvl="0" animBg="1"/>
      <p:bldP spid="64" grpId="1" bldLvl="0" animBg="1"/>
      <p:bldP spid="65" grpId="0" bldLvl="0" animBg="1"/>
      <p:bldP spid="65" grpId="1" bldLvl="0" animBg="1"/>
      <p:bldP spid="79" grpId="0" bldLvl="0" animBg="1"/>
      <p:bldP spid="79" grpId="1" bldLvl="0" animBg="1"/>
      <p:bldP spid="80" grpId="0" bldLvl="0" animBg="1"/>
      <p:bldP spid="80" grpId="1" bldLvl="0" animBg="1"/>
      <p:bldP spid="81" grpId="0" bldLvl="0" animBg="1"/>
      <p:bldP spid="81" grpId="1" bldLvl="0" animBg="1"/>
      <p:bldP spid="82" grpId="0" bldLvl="0" animBg="1"/>
      <p:bldP spid="82" grpId="1" bldLvl="0" animBg="1"/>
      <p:bldP spid="101" grpId="0" bldLvl="0" animBg="1"/>
      <p:bldP spid="101" grpId="1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4079876" y="625264"/>
            <a:ext cx="4032249" cy="770467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16×3</a:t>
            </a:r>
            <a:r>
              <a:rPr lang="zh-CN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</a:t>
            </a:r>
            <a:endParaRPr lang="zh-CN" altLang="en-US" sz="4265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4361" name="图片 22" descr="E:\本地\1.日常\状元成才路人物图\公司画图\9.png9"/>
          <p:cNvPicPr>
            <a:picLocks noChangeAspect="1" noChangeArrowheads="1"/>
          </p:cNvPicPr>
          <p:nvPr/>
        </p:nvPicPr>
        <p:blipFill>
          <a:blip r:embed="rId2"/>
          <a:srcRect b="48719"/>
          <a:stretch>
            <a:fillRect/>
          </a:stretch>
        </p:blipFill>
        <p:spPr bwMode="auto">
          <a:xfrm>
            <a:off x="1271270" y="1557546"/>
            <a:ext cx="1318260" cy="13284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712" h="3742">
                <a:moveTo>
                  <a:pt x="1856" y="0"/>
                </a:moveTo>
                <a:cubicBezTo>
                  <a:pt x="2809" y="0"/>
                  <a:pt x="3595" y="712"/>
                  <a:pt x="3712" y="1633"/>
                </a:cubicBezTo>
                <a:lnTo>
                  <a:pt x="3712" y="1633"/>
                </a:lnTo>
                <a:lnTo>
                  <a:pt x="3712" y="2109"/>
                </a:lnTo>
                <a:lnTo>
                  <a:pt x="3712" y="2109"/>
                </a:lnTo>
                <a:cubicBezTo>
                  <a:pt x="3595" y="3030"/>
                  <a:pt x="2809" y="3742"/>
                  <a:pt x="1856" y="3742"/>
                </a:cubicBezTo>
                <a:cubicBezTo>
                  <a:pt x="903" y="3742"/>
                  <a:pt x="117" y="3030"/>
                  <a:pt x="0" y="2109"/>
                </a:cubicBezTo>
                <a:lnTo>
                  <a:pt x="0" y="2109"/>
                </a:lnTo>
                <a:lnTo>
                  <a:pt x="0" y="1633"/>
                </a:lnTo>
                <a:lnTo>
                  <a:pt x="0" y="1633"/>
                </a:lnTo>
                <a:cubicBezTo>
                  <a:pt x="117" y="712"/>
                  <a:pt x="903" y="0"/>
                  <a:pt x="1856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</a:ln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3287395" y="1814404"/>
            <a:ext cx="5713730" cy="814705"/>
          </a:xfrm>
          <a:prstGeom prst="wedgeRoundRectCallout">
            <a:avLst>
              <a:gd name="adj1" fmla="val -57923"/>
              <a:gd name="adj2" fmla="val -12353"/>
              <a:gd name="adj3" fmla="val 16667"/>
            </a:avLst>
          </a:prstGeom>
          <a:solidFill>
            <a:srgbClr val="F9FEA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16是由1个十和6个一组成的。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5" name="圆角矩形 194"/>
          <p:cNvSpPr/>
          <p:nvPr/>
        </p:nvSpPr>
        <p:spPr>
          <a:xfrm>
            <a:off x="1199515" y="3933825"/>
            <a:ext cx="10393045" cy="199517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dash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2" name="Rectangle 51"/>
          <p:cNvSpPr>
            <a:spLocks noChangeArrowheads="1"/>
          </p:cNvSpPr>
          <p:nvPr/>
        </p:nvSpPr>
        <p:spPr bwMode="auto">
          <a:xfrm>
            <a:off x="1285378" y="4556917"/>
            <a:ext cx="16414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16×3</a:t>
            </a:r>
          </a:p>
        </p:txBody>
      </p:sp>
      <p:sp>
        <p:nvSpPr>
          <p:cNvPr id="19" name="左大括号 18"/>
          <p:cNvSpPr/>
          <p:nvPr/>
        </p:nvSpPr>
        <p:spPr>
          <a:xfrm>
            <a:off x="2734832" y="4360729"/>
            <a:ext cx="288032" cy="1248139"/>
          </a:xfrm>
          <a:prstGeom prst="leftBrace">
            <a:avLst>
              <a:gd name="adj1" fmla="val 52425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51"/>
          <p:cNvSpPr>
            <a:spLocks noChangeArrowheads="1"/>
          </p:cNvSpPr>
          <p:nvPr/>
        </p:nvSpPr>
        <p:spPr bwMode="auto">
          <a:xfrm>
            <a:off x="3006725" y="3928745"/>
            <a:ext cx="743585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1" name="Rectangle 51"/>
          <p:cNvSpPr>
            <a:spLocks noChangeArrowheads="1"/>
          </p:cNvSpPr>
          <p:nvPr/>
        </p:nvSpPr>
        <p:spPr bwMode="auto">
          <a:xfrm>
            <a:off x="3006725" y="5086364"/>
            <a:ext cx="1056117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3" name="Rectangle 51"/>
          <p:cNvSpPr>
            <a:spLocks noChangeArrowheads="1"/>
          </p:cNvSpPr>
          <p:nvPr/>
        </p:nvSpPr>
        <p:spPr bwMode="auto">
          <a:xfrm>
            <a:off x="3317471" y="3945089"/>
            <a:ext cx="2688299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×3</a:t>
            </a:r>
            <a:r>
              <a:rPr lang="zh-CN" altLang="en-US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24" name="Rectangle 51"/>
          <p:cNvSpPr>
            <a:spLocks noChangeArrowheads="1"/>
          </p:cNvSpPr>
          <p:nvPr/>
        </p:nvSpPr>
        <p:spPr bwMode="auto">
          <a:xfrm>
            <a:off x="3460981" y="5095161"/>
            <a:ext cx="2688299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×3</a:t>
            </a:r>
            <a:r>
              <a:rPr lang="zh-CN" altLang="en-US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27" name="左大括号 26"/>
          <p:cNvSpPr/>
          <p:nvPr/>
        </p:nvSpPr>
        <p:spPr>
          <a:xfrm rot="10800000">
            <a:off x="5296249" y="4332122"/>
            <a:ext cx="288032" cy="1248139"/>
          </a:xfrm>
          <a:prstGeom prst="leftBrace">
            <a:avLst>
              <a:gd name="adj1" fmla="val 52425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Rectangle 51"/>
          <p:cNvSpPr>
            <a:spLocks noChangeArrowheads="1"/>
          </p:cNvSpPr>
          <p:nvPr/>
        </p:nvSpPr>
        <p:spPr bwMode="auto">
          <a:xfrm>
            <a:off x="5584281" y="4563692"/>
            <a:ext cx="3719016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zh-CN" altLang="en-US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zh-CN" altLang="en-US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29" name="箭头: 右 14"/>
          <p:cNvSpPr/>
          <p:nvPr/>
        </p:nvSpPr>
        <p:spPr>
          <a:xfrm>
            <a:off x="8225634" y="4772135"/>
            <a:ext cx="633600" cy="36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"/>
              <a:t>.</a:t>
            </a:r>
          </a:p>
        </p:txBody>
      </p:sp>
      <p:sp>
        <p:nvSpPr>
          <p:cNvPr id="30" name="Rectangle 51"/>
          <p:cNvSpPr>
            <a:spLocks noChangeArrowheads="1"/>
          </p:cNvSpPr>
          <p:nvPr/>
        </p:nvSpPr>
        <p:spPr bwMode="auto">
          <a:xfrm>
            <a:off x="9000490" y="4563745"/>
            <a:ext cx="277431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16×3</a:t>
            </a:r>
            <a:r>
              <a:rPr lang="zh-CN" altLang="en-US" sz="36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271270" y="3285490"/>
            <a:ext cx="228409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16 = 10 + 6</a:t>
            </a:r>
          </a:p>
        </p:txBody>
      </p:sp>
      <p:pic>
        <p:nvPicPr>
          <p:cNvPr id="39" name="图片 3" descr="E:\本地\1.日常\状元成才路人物图\公司画图\86.png86"/>
          <p:cNvPicPr>
            <a:picLocks noChangeAspect="1" noChangeArrowheads="1"/>
          </p:cNvPicPr>
          <p:nvPr/>
        </p:nvPicPr>
        <p:blipFill>
          <a:blip r:embed="rId3"/>
          <a:srcRect r="74" b="43392"/>
          <a:stretch>
            <a:fillRect/>
          </a:stretch>
        </p:blipFill>
        <p:spPr bwMode="auto">
          <a:xfrm flipH="1">
            <a:off x="8976360" y="2063115"/>
            <a:ext cx="1246505" cy="125031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29" h="5444">
                <a:moveTo>
                  <a:pt x="2707" y="0"/>
                </a:moveTo>
                <a:cubicBezTo>
                  <a:pt x="4210" y="0"/>
                  <a:pt x="5429" y="1219"/>
                  <a:pt x="5429" y="2722"/>
                </a:cubicBezTo>
                <a:cubicBezTo>
                  <a:pt x="5429" y="4225"/>
                  <a:pt x="4210" y="5444"/>
                  <a:pt x="2707" y="5444"/>
                </a:cubicBezTo>
                <a:cubicBezTo>
                  <a:pt x="1309" y="5444"/>
                  <a:pt x="158" y="4391"/>
                  <a:pt x="3" y="3035"/>
                </a:cubicBezTo>
                <a:lnTo>
                  <a:pt x="0" y="3009"/>
                </a:lnTo>
                <a:lnTo>
                  <a:pt x="0" y="2435"/>
                </a:lnTo>
                <a:lnTo>
                  <a:pt x="3" y="2409"/>
                </a:lnTo>
                <a:cubicBezTo>
                  <a:pt x="158" y="1053"/>
                  <a:pt x="1309" y="0"/>
                  <a:pt x="2707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000000"/>
            </a:solidFill>
          </a:ln>
        </p:spPr>
      </p:pic>
      <p:sp>
        <p:nvSpPr>
          <p:cNvPr id="40" name="AutoShape 27"/>
          <p:cNvSpPr>
            <a:spLocks noChangeArrowheads="1"/>
          </p:cNvSpPr>
          <p:nvPr/>
        </p:nvSpPr>
        <p:spPr bwMode="auto">
          <a:xfrm>
            <a:off x="4614545" y="2207260"/>
            <a:ext cx="4014470" cy="814705"/>
          </a:xfrm>
          <a:prstGeom prst="wedgeRoundRectCallout">
            <a:avLst>
              <a:gd name="adj1" fmla="val 55726"/>
              <a:gd name="adj2" fmla="val 13055"/>
              <a:gd name="adj3" fmla="val 16667"/>
            </a:avLst>
          </a:prstGeom>
          <a:solidFill>
            <a:srgbClr val="F9FEA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我可以连加计算。</a:t>
            </a:r>
            <a:endParaRPr 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Rectangle 51"/>
          <p:cNvSpPr>
            <a:spLocks noChangeArrowheads="1"/>
          </p:cNvSpPr>
          <p:nvPr/>
        </p:nvSpPr>
        <p:spPr bwMode="auto">
          <a:xfrm>
            <a:off x="4440011" y="3791532"/>
            <a:ext cx="3719016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CN" altLang="en-US" sz="373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＋</a:t>
            </a:r>
            <a:r>
              <a:rPr lang="en-US" altLang="zh-CN" sz="373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16</a:t>
            </a:r>
            <a:r>
              <a:rPr lang="zh-CN" altLang="en-US" sz="373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＋</a:t>
            </a:r>
            <a:r>
              <a:rPr lang="en-US" altLang="zh-CN" sz="373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16</a:t>
            </a:r>
            <a:r>
              <a:rPr lang="zh-CN" altLang="en-US" sz="3735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735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95" grpId="0" bldLvl="0" animBg="1"/>
      <p:bldP spid="2" grpId="0"/>
      <p:bldP spid="19" grpId="0" bldLvl="0" animBg="1"/>
      <p:bldP spid="20" grpId="0"/>
      <p:bldP spid="21" grpId="0"/>
      <p:bldP spid="23" grpId="0"/>
      <p:bldP spid="24" grpId="0"/>
      <p:bldP spid="27" grpId="0" bldLvl="0" animBg="1"/>
      <p:bldP spid="28" grpId="0"/>
      <p:bldP spid="29" grpId="0" bldLvl="0" animBg="1"/>
      <p:bldP spid="30" grpId="0"/>
      <p:bldP spid="22" grpId="0"/>
      <p:bldP spid="40" grpId="0" bldLvl="0" animBg="1"/>
      <p:bldP spid="40" grpId="1" bldLvl="0" animBg="1"/>
      <p:bldP spid="4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4079876" y="625264"/>
            <a:ext cx="4032249" cy="770467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16×3</a:t>
            </a:r>
            <a:r>
              <a:rPr lang="zh-CN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</a:t>
            </a:r>
            <a:endParaRPr lang="zh-CN" altLang="en-US" sz="4265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 Box 89"/>
          <p:cNvSpPr txBox="1">
            <a:spLocks noChangeArrowheads="1"/>
          </p:cNvSpPr>
          <p:nvPr/>
        </p:nvSpPr>
        <p:spPr bwMode="auto">
          <a:xfrm>
            <a:off x="5747385" y="3768725"/>
            <a:ext cx="12268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6×3</a:t>
            </a:r>
          </a:p>
        </p:txBody>
      </p:sp>
      <p:sp>
        <p:nvSpPr>
          <p:cNvPr id="2" name="Text Box 90"/>
          <p:cNvSpPr txBox="1">
            <a:spLocks noChangeArrowheads="1"/>
          </p:cNvSpPr>
          <p:nvPr/>
        </p:nvSpPr>
        <p:spPr bwMode="auto">
          <a:xfrm>
            <a:off x="4457700" y="4265295"/>
            <a:ext cx="139827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4" name="Rectangle 23"/>
          <p:cNvSpPr>
            <a:spLocks noChangeArrowheads="1"/>
          </p:cNvSpPr>
          <p:nvPr/>
        </p:nvSpPr>
        <p:spPr bwMode="auto">
          <a:xfrm>
            <a:off x="2702168" y="5155777"/>
            <a:ext cx="16078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1C1C1C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4        8</a:t>
            </a:r>
            <a:endParaRPr lang="zh-CN" altLang="en-US" sz="3735" b="1">
              <a:solidFill>
                <a:srgbClr val="1C1C1C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Line 24"/>
          <p:cNvSpPr>
            <a:spLocks noChangeShapeType="1"/>
          </p:cNvSpPr>
          <p:nvPr/>
        </p:nvSpPr>
        <p:spPr bwMode="auto">
          <a:xfrm>
            <a:off x="2149988" y="3743960"/>
            <a:ext cx="2160000" cy="63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 sz="100"/>
          </a:p>
        </p:txBody>
      </p:sp>
      <p:sp>
        <p:nvSpPr>
          <p:cNvPr id="16" name="Line 25"/>
          <p:cNvSpPr>
            <a:spLocks noChangeShapeType="1"/>
          </p:cNvSpPr>
          <p:nvPr/>
        </p:nvSpPr>
        <p:spPr bwMode="auto">
          <a:xfrm>
            <a:off x="2149988" y="5085080"/>
            <a:ext cx="2160000" cy="63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 sz="100"/>
          </a:p>
        </p:txBody>
      </p:sp>
      <p:sp>
        <p:nvSpPr>
          <p:cNvPr id="18" name="Rectangle 26"/>
          <p:cNvSpPr>
            <a:spLocks noChangeArrowheads="1"/>
          </p:cNvSpPr>
          <p:nvPr/>
        </p:nvSpPr>
        <p:spPr bwMode="auto">
          <a:xfrm>
            <a:off x="2702168" y="2222923"/>
            <a:ext cx="16078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1        6</a:t>
            </a:r>
            <a:endParaRPr lang="zh-CN" altLang="en-US" sz="3735" b="1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3889618" y="3031702"/>
            <a:ext cx="42037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735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2158788" y="3143886"/>
            <a:ext cx="899584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zh-CN" sz="266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en-US" altLang="zh-CN" sz="2665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2702168" y="3750945"/>
            <a:ext cx="16078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1        8</a:t>
            </a:r>
            <a:endParaRPr lang="zh-CN" altLang="en-US" sz="3735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2698750" y="4387850"/>
            <a:ext cx="42164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735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3770873" y="4400551"/>
            <a:ext cx="539115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0</a:t>
            </a:r>
            <a:endParaRPr lang="zh-CN" altLang="en-US" sz="3735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AutoShape 97"/>
          <p:cNvSpPr>
            <a:spLocks noChangeArrowheads="1"/>
          </p:cNvSpPr>
          <p:nvPr/>
        </p:nvSpPr>
        <p:spPr bwMode="auto">
          <a:xfrm>
            <a:off x="7176135" y="3429000"/>
            <a:ext cx="866140" cy="493395"/>
          </a:xfrm>
          <a:prstGeom prst="rightArrow">
            <a:avLst>
              <a:gd name="adj1" fmla="val 50000"/>
              <a:gd name="adj2" fmla="val 46889"/>
            </a:avLst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665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9407948" y="3904403"/>
            <a:ext cx="423333" cy="42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21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6" name="Line 30"/>
          <p:cNvSpPr>
            <a:spLocks noChangeShapeType="1"/>
          </p:cNvSpPr>
          <p:nvPr/>
        </p:nvSpPr>
        <p:spPr bwMode="auto">
          <a:xfrm>
            <a:off x="8564668" y="4323715"/>
            <a:ext cx="176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0"/>
          </a:p>
        </p:txBody>
      </p:sp>
      <p:sp>
        <p:nvSpPr>
          <p:cNvPr id="27" name="Rectangle 23"/>
          <p:cNvSpPr>
            <a:spLocks noChangeArrowheads="1"/>
          </p:cNvSpPr>
          <p:nvPr/>
        </p:nvSpPr>
        <p:spPr bwMode="auto">
          <a:xfrm>
            <a:off x="8956252" y="4341495"/>
            <a:ext cx="42037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1C1C1C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</a:t>
            </a:r>
            <a:endParaRPr lang="zh-CN" altLang="en-US" sz="3735" b="1">
              <a:solidFill>
                <a:srgbClr val="1C1C1C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8952019" y="2936029"/>
            <a:ext cx="137033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1      6</a:t>
            </a:r>
            <a:endParaRPr lang="zh-CN" altLang="en-US" sz="3735" b="1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9901979" y="3573780"/>
            <a:ext cx="42037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735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8564668" y="3675380"/>
            <a:ext cx="899584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zh-CN" sz="266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en-US" altLang="zh-CN" sz="2665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Rectangle 23"/>
          <p:cNvSpPr>
            <a:spLocks noChangeArrowheads="1"/>
          </p:cNvSpPr>
          <p:nvPr/>
        </p:nvSpPr>
        <p:spPr bwMode="auto">
          <a:xfrm>
            <a:off x="9901979" y="4352079"/>
            <a:ext cx="42037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1C1C1C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8</a:t>
            </a:r>
            <a:endParaRPr lang="zh-CN" altLang="en-US" sz="3735" b="1">
              <a:solidFill>
                <a:srgbClr val="1C1C1C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Text Box 89"/>
          <p:cNvSpPr txBox="1">
            <a:spLocks noChangeArrowheads="1"/>
          </p:cNvSpPr>
          <p:nvPr/>
        </p:nvSpPr>
        <p:spPr bwMode="auto">
          <a:xfrm>
            <a:off x="4457700" y="3625215"/>
            <a:ext cx="12268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37" name="Text Box 90"/>
          <p:cNvSpPr txBox="1">
            <a:spLocks noChangeArrowheads="1"/>
          </p:cNvSpPr>
          <p:nvPr/>
        </p:nvSpPr>
        <p:spPr bwMode="auto">
          <a:xfrm>
            <a:off x="5575935" y="4408805"/>
            <a:ext cx="139827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10×3</a:t>
            </a:r>
          </a:p>
        </p:txBody>
      </p:sp>
      <p:pic>
        <p:nvPicPr>
          <p:cNvPr id="40" name="图片 39" descr="1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63525" y="1484630"/>
            <a:ext cx="2532380" cy="4979035"/>
          </a:xfrm>
          <a:prstGeom prst="rect">
            <a:avLst/>
          </a:prstGeom>
        </p:spPr>
      </p:pic>
      <p:sp>
        <p:nvSpPr>
          <p:cNvPr id="41" name="圆角矩形标注 40"/>
          <p:cNvSpPr/>
          <p:nvPr/>
        </p:nvSpPr>
        <p:spPr>
          <a:xfrm>
            <a:off x="2783840" y="1628775"/>
            <a:ext cx="7741920" cy="935990"/>
          </a:xfrm>
          <a:prstGeom prst="wedgeRoundRectCallout">
            <a:avLst>
              <a:gd name="adj1" fmla="val -55017"/>
              <a:gd name="adj2" fmla="val 27204"/>
              <a:gd name="adj3" fmla="val 16667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rgbClr val="000000"/>
                </a:solidFill>
              </a:rPr>
              <a:t>你能列出对应的竖式吗？应该怎样列？</a:t>
            </a:r>
          </a:p>
        </p:txBody>
      </p:sp>
      <p:cxnSp>
        <p:nvCxnSpPr>
          <p:cNvPr id="50" name="直接连接符 49"/>
          <p:cNvCxnSpPr/>
          <p:nvPr/>
        </p:nvCxnSpPr>
        <p:spPr>
          <a:xfrm>
            <a:off x="3504565" y="1772920"/>
            <a:ext cx="0" cy="4140000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 hidden="1"/>
          <p:cNvGrpSpPr/>
          <p:nvPr/>
        </p:nvGrpSpPr>
        <p:grpSpPr>
          <a:xfrm>
            <a:off x="7896225" y="1988820"/>
            <a:ext cx="3550920" cy="1390650"/>
            <a:chOff x="8794" y="9636"/>
            <a:chExt cx="5592" cy="2190"/>
          </a:xfrm>
        </p:grpSpPr>
        <p:sp>
          <p:nvSpPr>
            <p:cNvPr id="51" name="云形标注 50"/>
            <p:cNvSpPr/>
            <p:nvPr/>
          </p:nvSpPr>
          <p:spPr>
            <a:xfrm>
              <a:off x="8794" y="9636"/>
              <a:ext cx="5592" cy="2191"/>
            </a:xfrm>
            <a:prstGeom prst="cloudCallout">
              <a:avLst>
                <a:gd name="adj1" fmla="val -13863"/>
                <a:gd name="adj2" fmla="val 22575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000000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9332" y="10232"/>
              <a:ext cx="4789" cy="9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>
                  <a:solidFill>
                    <a:srgbClr val="FF0000"/>
                  </a:solidFill>
                  <a:sym typeface="+mn-ea"/>
                </a:rPr>
                <a:t>相同数位要对齐</a:t>
              </a:r>
            </a:p>
          </p:txBody>
        </p:sp>
      </p:grpSp>
      <p:grpSp>
        <p:nvGrpSpPr>
          <p:cNvPr id="54" name="组合 53" hidden="1"/>
          <p:cNvGrpSpPr/>
          <p:nvPr/>
        </p:nvGrpSpPr>
        <p:grpSpPr>
          <a:xfrm>
            <a:off x="7174230" y="3789045"/>
            <a:ext cx="3550920" cy="1391285"/>
            <a:chOff x="8794" y="9636"/>
            <a:chExt cx="5592" cy="2191"/>
          </a:xfrm>
        </p:grpSpPr>
        <p:sp>
          <p:nvSpPr>
            <p:cNvPr id="55" name="云形标注 54"/>
            <p:cNvSpPr/>
            <p:nvPr/>
          </p:nvSpPr>
          <p:spPr>
            <a:xfrm>
              <a:off x="8794" y="9636"/>
              <a:ext cx="5592" cy="2191"/>
            </a:xfrm>
            <a:prstGeom prst="cloudCallout">
              <a:avLst>
                <a:gd name="adj1" fmla="val -13863"/>
                <a:gd name="adj2" fmla="val 22575"/>
              </a:avLst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000000"/>
                </a:solidFill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9977" y="10232"/>
              <a:ext cx="3503" cy="9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>
                  <a:solidFill>
                    <a:srgbClr val="FF0000"/>
                  </a:solidFill>
                  <a:sym typeface="+mn-ea"/>
                </a:rPr>
                <a:t>从个位算起</a:t>
              </a:r>
              <a:r>
                <a:rPr lang="en-US" altLang="zh-CN" sz="3200" b="1">
                  <a:solidFill>
                    <a:srgbClr val="FF0000"/>
                  </a:solidFill>
                  <a:sym typeface="+mn-ea"/>
                </a:rPr>
                <a:t>	</a:t>
              </a:r>
            </a:p>
          </p:txBody>
        </p:sp>
      </p:grpSp>
      <p:cxnSp>
        <p:nvCxnSpPr>
          <p:cNvPr id="57" name="直接箭头连接符 56"/>
          <p:cNvCxnSpPr/>
          <p:nvPr/>
        </p:nvCxnSpPr>
        <p:spPr>
          <a:xfrm flipV="1">
            <a:off x="4098925" y="2781300"/>
            <a:ext cx="0" cy="324000"/>
          </a:xfrm>
          <a:prstGeom prst="straightConnector1">
            <a:avLst/>
          </a:prstGeom>
          <a:ln w="1905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/>
          <p:nvPr/>
        </p:nvCxnSpPr>
        <p:spPr>
          <a:xfrm flipH="1" flipV="1">
            <a:off x="2927985" y="2780815"/>
            <a:ext cx="1080135" cy="360045"/>
          </a:xfrm>
          <a:prstGeom prst="straightConnector1">
            <a:avLst/>
          </a:prstGeom>
          <a:ln w="1905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/>
          <p:cNvSpPr txBox="1"/>
          <p:nvPr/>
        </p:nvSpPr>
        <p:spPr>
          <a:xfrm>
            <a:off x="7574915" y="5589270"/>
            <a:ext cx="433768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/>
            <a:r>
              <a:rPr lang="zh-CN" altLang="en-US" sz="2800">
                <a:solidFill>
                  <a:srgbClr val="0000FF"/>
                </a:solidFill>
              </a:rPr>
              <a:t>十位上的4是怎样得来的？</a:t>
            </a:r>
          </a:p>
        </p:txBody>
      </p:sp>
      <p:cxnSp>
        <p:nvCxnSpPr>
          <p:cNvPr id="61" name="直接箭头连接符 60"/>
          <p:cNvCxnSpPr/>
          <p:nvPr/>
        </p:nvCxnSpPr>
        <p:spPr>
          <a:xfrm flipV="1">
            <a:off x="9192260" y="5085080"/>
            <a:ext cx="0" cy="360000"/>
          </a:xfrm>
          <a:prstGeom prst="straightConnector1">
            <a:avLst/>
          </a:prstGeom>
          <a:ln w="190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2"/>
          <p:cNvSpPr>
            <a:spLocks noChangeArrowheads="1"/>
          </p:cNvSpPr>
          <p:nvPr/>
        </p:nvSpPr>
        <p:spPr bwMode="auto">
          <a:xfrm>
            <a:off x="6311900" y="548640"/>
            <a:ext cx="1017270" cy="77025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sz="4265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42" name="Text Box 90">
            <a:extLst>
              <a:ext uri="{FF2B5EF4-FFF2-40B4-BE49-F238E27FC236}">
                <a16:creationId xmlns:a16="http://schemas.microsoft.com/office/drawing/2014/main" id="{4BF12B71-10B5-432F-AD9B-5C584E98D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700" y="5018722"/>
            <a:ext cx="139827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47" name="Text Box 90">
            <a:extLst>
              <a:ext uri="{FF2B5EF4-FFF2-40B4-BE49-F238E27FC236}">
                <a16:creationId xmlns:a16="http://schemas.microsoft.com/office/drawing/2014/main" id="{DF4DD04A-E89A-41CC-8051-12C0E8AE2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5934" y="5162232"/>
            <a:ext cx="1753219" cy="66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18+30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14" grpId="0"/>
      <p:bldP spid="18" grpId="0"/>
      <p:bldP spid="19" grpId="0"/>
      <p:bldP spid="20" grpId="0"/>
      <p:bldP spid="21" grpId="0"/>
      <p:bldP spid="22" grpId="0"/>
      <p:bldP spid="23" grpId="0"/>
      <p:bldP spid="24" grpId="0" bldLvl="0" animBg="1"/>
      <p:bldP spid="25" grpId="0"/>
      <p:bldP spid="27" grpId="0"/>
      <p:bldP spid="28" grpId="0"/>
      <p:bldP spid="29" grpId="0"/>
      <p:bldP spid="30" grpId="0"/>
      <p:bldP spid="31" grpId="0"/>
      <p:bldP spid="36" grpId="0"/>
      <p:bldP spid="37" grpId="0"/>
      <p:bldP spid="41" grpId="0" animBg="1"/>
      <p:bldP spid="59" grpId="0"/>
      <p:bldP spid="62" grpId="0"/>
      <p:bldP spid="42" grpId="0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911225" y="620395"/>
            <a:ext cx="311594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800" b="1">
                <a:solidFill>
                  <a:srgbClr val="C00000"/>
                </a:solidFill>
                <a:latin typeface="方正卡通简体" panose="03000509000000000000" charset="-122"/>
                <a:ea typeface="方正卡通简体" panose="03000509000000000000" charset="-122"/>
              </a:rPr>
              <a:t>试一试：</a:t>
            </a:r>
            <a:endParaRPr lang="zh-CN" altLang="en-US" sz="4800" b="1">
              <a:solidFill>
                <a:srgbClr val="C00000"/>
              </a:solidFill>
              <a:latin typeface="方正卡通简体" panose="03000509000000000000" charset="-122"/>
              <a:ea typeface="方正卡通简体" panose="03000509000000000000" charset="-122"/>
              <a:cs typeface="Times New Roman" panose="02020603050405020304" pitchFamily="18" charset="0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1631950" y="1844675"/>
            <a:ext cx="3352800" cy="77025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162 × 4 </a:t>
            </a:r>
            <a:r>
              <a:rPr lang="zh-CN" altLang="zh-CN" sz="40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endParaRPr lang="en-US" altLang="zh-CN" sz="4000" b="1" dirty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" name="Line 30"/>
          <p:cNvSpPr>
            <a:spLocks noChangeShapeType="1"/>
          </p:cNvSpPr>
          <p:nvPr/>
        </p:nvSpPr>
        <p:spPr bwMode="auto">
          <a:xfrm>
            <a:off x="1699683" y="4971415"/>
            <a:ext cx="2340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0"/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2076239" y="3583729"/>
            <a:ext cx="1844675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1    6</a:t>
            </a:r>
            <a:r>
              <a:rPr lang="en-US" altLang="zh-CN" sz="3730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+mn-ea"/>
              </a:rPr>
              <a:t>    2</a:t>
            </a:r>
            <a:endParaRPr lang="zh-CN" altLang="en-US" sz="3735" b="1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3500544" y="4221480"/>
            <a:ext cx="42037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735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1688888" y="4323080"/>
            <a:ext cx="899584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zh-CN" sz="266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en-US" altLang="zh-CN" sz="2665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矩形 15"/>
          <p:cNvSpPr>
            <a:spLocks noChangeArrowheads="1"/>
          </p:cNvSpPr>
          <p:nvPr/>
        </p:nvSpPr>
        <p:spPr bwMode="auto">
          <a:xfrm>
            <a:off x="3295015" y="3068955"/>
            <a:ext cx="89789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个位</a:t>
            </a:r>
          </a:p>
        </p:txBody>
      </p:sp>
      <p:sp>
        <p:nvSpPr>
          <p:cNvPr id="46" name="矩形 15"/>
          <p:cNvSpPr>
            <a:spLocks noChangeArrowheads="1"/>
          </p:cNvSpPr>
          <p:nvPr/>
        </p:nvSpPr>
        <p:spPr bwMode="auto">
          <a:xfrm>
            <a:off x="2538730" y="3068955"/>
            <a:ext cx="89789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十位</a:t>
            </a:r>
          </a:p>
        </p:txBody>
      </p:sp>
      <p:sp>
        <p:nvSpPr>
          <p:cNvPr id="2" name="矩形 15"/>
          <p:cNvSpPr>
            <a:spLocks noChangeArrowheads="1"/>
          </p:cNvSpPr>
          <p:nvPr/>
        </p:nvSpPr>
        <p:spPr bwMode="auto">
          <a:xfrm>
            <a:off x="1782445" y="3068320"/>
            <a:ext cx="89789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百位</a:t>
            </a:r>
          </a:p>
        </p:txBody>
      </p:sp>
      <p:sp>
        <p:nvSpPr>
          <p:cNvPr id="3" name="矩形 2"/>
          <p:cNvSpPr/>
          <p:nvPr/>
        </p:nvSpPr>
        <p:spPr>
          <a:xfrm>
            <a:off x="1998980" y="5156835"/>
            <a:ext cx="540000" cy="5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725035" y="5156835"/>
            <a:ext cx="539750" cy="5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450840" y="5156835"/>
            <a:ext cx="539750" cy="54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标注 5"/>
          <p:cNvSpPr/>
          <p:nvPr/>
        </p:nvSpPr>
        <p:spPr>
          <a:xfrm>
            <a:off x="5879465" y="2781300"/>
            <a:ext cx="4216400" cy="641350"/>
          </a:xfrm>
          <a:prstGeom prst="wedgeRoundRectCallout">
            <a:avLst>
              <a:gd name="adj1" fmla="val 34759"/>
              <a:gd name="adj2" fmla="val 10099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你能说一说乘的顺序吗？</a:t>
            </a:r>
          </a:p>
        </p:txBody>
      </p:sp>
      <p:pic>
        <p:nvPicPr>
          <p:cNvPr id="47" name="图片 46" descr="69"/>
          <p:cNvPicPr>
            <a:picLocks noChangeAspect="1"/>
          </p:cNvPicPr>
          <p:nvPr/>
        </p:nvPicPr>
        <p:blipFill>
          <a:blip r:embed="rId2"/>
          <a:srcRect l="4494" t="-7583" b="42444"/>
          <a:stretch>
            <a:fillRect/>
          </a:stretch>
        </p:blipFill>
        <p:spPr>
          <a:xfrm>
            <a:off x="9264015" y="3860800"/>
            <a:ext cx="1739900" cy="17399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035" h="7035">
                <a:moveTo>
                  <a:pt x="3518" y="0"/>
                </a:moveTo>
                <a:cubicBezTo>
                  <a:pt x="5460" y="0"/>
                  <a:pt x="7035" y="1575"/>
                  <a:pt x="7035" y="3518"/>
                </a:cubicBezTo>
                <a:cubicBezTo>
                  <a:pt x="7035" y="5460"/>
                  <a:pt x="5460" y="7035"/>
                  <a:pt x="3518" y="7035"/>
                </a:cubicBezTo>
                <a:cubicBezTo>
                  <a:pt x="1575" y="7035"/>
                  <a:pt x="0" y="5460"/>
                  <a:pt x="0" y="3518"/>
                </a:cubicBezTo>
                <a:cubicBezTo>
                  <a:pt x="0" y="1575"/>
                  <a:pt x="1575" y="0"/>
                  <a:pt x="3518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514514" y="5116830"/>
            <a:ext cx="41148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783629" y="5116830"/>
            <a:ext cx="41148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063539" y="5116830"/>
            <a:ext cx="41148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2" name="矩形 11"/>
          <p:cNvSpPr/>
          <p:nvPr/>
        </p:nvSpPr>
        <p:spPr>
          <a:xfrm>
            <a:off x="5935746" y="1364372"/>
            <a:ext cx="5400000" cy="1272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eaLnBrk="1" latinLnBrk="0" hangingPunct="1">
              <a:lnSpc>
                <a:spcPct val="120000"/>
              </a:lnSpc>
              <a:buFont typeface="Wingdings" panose="05000000000000000000" charset="0"/>
              <a:buChar char="Ø"/>
              <a:defRPr/>
            </a:pPr>
            <a:r>
              <a:rPr lang="zh-CN" altLang="zh-CN" sz="3200" b="1" dirty="0">
                <a:solidFill>
                  <a:srgbClr val="7030A0"/>
                </a:solidFill>
                <a:latin typeface="+mn-lt"/>
              </a:rPr>
              <a:t>从个位乘起，先用</a:t>
            </a:r>
            <a:r>
              <a:rPr lang="en-US" altLang="zh-CN" sz="3200" b="1" dirty="0">
                <a:solidFill>
                  <a:srgbClr val="7030A0"/>
                </a:solidFill>
                <a:latin typeface="+mn-lt"/>
              </a:rPr>
              <a:t>4</a:t>
            </a:r>
            <a:r>
              <a:rPr lang="zh-CN" altLang="zh-CN" sz="3200" b="1" dirty="0">
                <a:solidFill>
                  <a:srgbClr val="7030A0"/>
                </a:solidFill>
                <a:latin typeface="+mn-lt"/>
              </a:rPr>
              <a:t>乘</a:t>
            </a:r>
            <a:r>
              <a:rPr lang="en-US" altLang="zh-CN" sz="3200" b="1" dirty="0">
                <a:solidFill>
                  <a:srgbClr val="7030A0"/>
                </a:solidFill>
                <a:latin typeface="+mn-lt"/>
              </a:rPr>
              <a:t>2</a:t>
            </a:r>
            <a:r>
              <a:rPr lang="zh-CN" altLang="zh-CN" sz="3200" b="1" dirty="0">
                <a:solidFill>
                  <a:srgbClr val="7030A0"/>
                </a:solidFill>
                <a:latin typeface="+mn-lt"/>
              </a:rPr>
              <a:t>得</a:t>
            </a:r>
            <a:r>
              <a:rPr lang="en-US" altLang="zh-CN" sz="3200" b="1" dirty="0">
                <a:solidFill>
                  <a:srgbClr val="7030A0"/>
                </a:solidFill>
                <a:latin typeface="+mn-lt"/>
              </a:rPr>
              <a:t>8</a:t>
            </a:r>
            <a:r>
              <a:rPr lang="zh-CN" altLang="zh-CN" sz="3200" b="1" dirty="0">
                <a:solidFill>
                  <a:srgbClr val="7030A0"/>
                </a:solidFill>
                <a:latin typeface="+mn-lt"/>
              </a:rPr>
              <a:t>，把</a:t>
            </a:r>
            <a:r>
              <a:rPr lang="en-US" altLang="zh-CN" sz="3200" b="1" dirty="0">
                <a:solidFill>
                  <a:srgbClr val="7030A0"/>
                </a:solidFill>
                <a:latin typeface="+mn-lt"/>
              </a:rPr>
              <a:t>8</a:t>
            </a:r>
            <a:r>
              <a:rPr lang="zh-CN" altLang="zh-CN" sz="3200" b="1" dirty="0">
                <a:solidFill>
                  <a:srgbClr val="7030A0"/>
                </a:solidFill>
                <a:latin typeface="+mn-lt"/>
              </a:rPr>
              <a:t>写在个位上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466764" y="4526280"/>
            <a:ext cx="3352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4152054" y="1876425"/>
            <a:ext cx="94488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648</a:t>
            </a:r>
          </a:p>
        </p:txBody>
      </p:sp>
      <p:sp>
        <p:nvSpPr>
          <p:cNvPr id="15" name="左箭头 14"/>
          <p:cNvSpPr/>
          <p:nvPr/>
        </p:nvSpPr>
        <p:spPr>
          <a:xfrm>
            <a:off x="1703705" y="2708275"/>
            <a:ext cx="2448560" cy="288290"/>
          </a:xfrm>
          <a:prstGeom prst="leftArrow">
            <a:avLst/>
          </a:prstGeom>
          <a:solidFill>
            <a:srgbClr val="F5F7F9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259789" y="2677356"/>
            <a:ext cx="5400000" cy="1863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eaLnBrk="1" latinLnBrk="0" hangingPunct="1">
              <a:lnSpc>
                <a:spcPct val="120000"/>
              </a:lnSpc>
              <a:buFont typeface="Wingdings" panose="05000000000000000000" charset="0"/>
              <a:buChar char="Ø"/>
              <a:defRPr/>
            </a:pPr>
            <a:r>
              <a:rPr lang="zh-CN" altLang="zh-CN" sz="3200" b="1" dirty="0">
                <a:solidFill>
                  <a:srgbClr val="7030A0"/>
                </a:solidFill>
                <a:latin typeface="+mn-lt"/>
              </a:rPr>
              <a:t>再用</a:t>
            </a:r>
            <a:r>
              <a:rPr lang="en-US" altLang="zh-CN" sz="3200" b="1" dirty="0">
                <a:solidFill>
                  <a:srgbClr val="7030A0"/>
                </a:solidFill>
                <a:latin typeface="+mn-lt"/>
              </a:rPr>
              <a:t>4</a:t>
            </a:r>
            <a:r>
              <a:rPr lang="zh-CN" altLang="zh-CN" sz="3200" b="1" dirty="0">
                <a:solidFill>
                  <a:srgbClr val="7030A0"/>
                </a:solidFill>
                <a:latin typeface="+mn-lt"/>
              </a:rPr>
              <a:t>乘十位上的</a:t>
            </a:r>
            <a:r>
              <a:rPr lang="en-US" altLang="zh-CN" sz="3200" b="1" dirty="0">
                <a:solidFill>
                  <a:srgbClr val="7030A0"/>
                </a:solidFill>
                <a:latin typeface="+mn-lt"/>
              </a:rPr>
              <a:t>6</a:t>
            </a:r>
            <a:r>
              <a:rPr lang="zh-CN" altLang="zh-CN" sz="3200" b="1" dirty="0">
                <a:solidFill>
                  <a:srgbClr val="7030A0"/>
                </a:solidFill>
                <a:latin typeface="+mn-lt"/>
              </a:rPr>
              <a:t>得</a:t>
            </a:r>
            <a:r>
              <a:rPr lang="en-US" altLang="zh-CN" sz="3200" b="1" dirty="0">
                <a:solidFill>
                  <a:srgbClr val="7030A0"/>
                </a:solidFill>
                <a:latin typeface="+mn-lt"/>
              </a:rPr>
              <a:t>24</a:t>
            </a:r>
            <a:r>
              <a:rPr lang="zh-CN" altLang="zh-CN" sz="3200" b="1" dirty="0">
                <a:solidFill>
                  <a:srgbClr val="7030A0"/>
                </a:solidFill>
                <a:latin typeface="+mn-lt"/>
              </a:rPr>
              <a:t>个十，</a:t>
            </a:r>
            <a:r>
              <a:rPr lang="zh-CN" altLang="zh-CN" sz="3200" b="1" dirty="0">
                <a:solidFill>
                  <a:srgbClr val="7030A0"/>
                </a:solidFill>
                <a:latin typeface="+mn-lt"/>
                <a:sym typeface="+mn-ea"/>
              </a:rPr>
              <a:t>把</a:t>
            </a:r>
            <a:r>
              <a:rPr lang="en-US" altLang="zh-CN" sz="3200" b="1" dirty="0">
                <a:solidFill>
                  <a:srgbClr val="7030A0"/>
                </a:solidFill>
                <a:latin typeface="+mn-lt"/>
                <a:sym typeface="+mn-ea"/>
              </a:rPr>
              <a:t>4</a:t>
            </a:r>
            <a:r>
              <a:rPr lang="zh-CN" altLang="zh-CN" sz="3200" b="1" dirty="0">
                <a:solidFill>
                  <a:srgbClr val="7030A0"/>
                </a:solidFill>
                <a:latin typeface="+mn-lt"/>
                <a:sym typeface="+mn-ea"/>
              </a:rPr>
              <a:t>写在积的十位上，</a:t>
            </a:r>
            <a:r>
              <a:rPr lang="en-US" altLang="zh-CN" sz="3200" b="1" dirty="0">
                <a:solidFill>
                  <a:srgbClr val="7030A0"/>
                </a:solidFill>
                <a:latin typeface="+mn-lt"/>
                <a:sym typeface="+mn-ea"/>
              </a:rPr>
              <a:t>2</a:t>
            </a:r>
            <a:r>
              <a:rPr lang="zh-CN" altLang="zh-CN" sz="3200" b="1" dirty="0">
                <a:solidFill>
                  <a:srgbClr val="7030A0"/>
                </a:solidFill>
                <a:latin typeface="+mn-lt"/>
                <a:sym typeface="+mn-ea"/>
              </a:rPr>
              <a:t>表示</a:t>
            </a:r>
            <a:r>
              <a:rPr lang="en-US" altLang="zh-CN" sz="3200" b="1" dirty="0">
                <a:solidFill>
                  <a:srgbClr val="7030A0"/>
                </a:solidFill>
                <a:latin typeface="+mn-lt"/>
                <a:sym typeface="+mn-ea"/>
              </a:rPr>
              <a:t>2</a:t>
            </a:r>
            <a:r>
              <a:rPr lang="zh-CN" altLang="zh-CN" sz="3200" b="1" dirty="0">
                <a:solidFill>
                  <a:srgbClr val="7030A0"/>
                </a:solidFill>
                <a:latin typeface="+mn-lt"/>
                <a:sym typeface="+mn-ea"/>
              </a:rPr>
              <a:t>个百，向百位进</a:t>
            </a:r>
            <a:r>
              <a:rPr lang="en-US" altLang="zh-CN" sz="3200" b="1" dirty="0">
                <a:solidFill>
                  <a:srgbClr val="7030A0"/>
                </a:solidFill>
                <a:latin typeface="+mn-lt"/>
                <a:sym typeface="+mn-ea"/>
              </a:rPr>
              <a:t>2</a:t>
            </a:r>
            <a:r>
              <a:rPr lang="zh-CN" altLang="zh-CN" sz="3200" b="1" dirty="0">
                <a:solidFill>
                  <a:srgbClr val="7030A0"/>
                </a:solidFill>
                <a:latin typeface="+mn-lt"/>
                <a:sym typeface="+mn-ea"/>
              </a:rPr>
              <a:t>；</a:t>
            </a:r>
          </a:p>
        </p:txBody>
      </p:sp>
      <p:sp>
        <p:nvSpPr>
          <p:cNvPr id="18" name="矩形 17"/>
          <p:cNvSpPr/>
          <p:nvPr/>
        </p:nvSpPr>
        <p:spPr>
          <a:xfrm>
            <a:off x="4583832" y="4580890"/>
            <a:ext cx="5400000" cy="1808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eaLnBrk="1" latinLnBrk="0" hangingPunct="1">
              <a:lnSpc>
                <a:spcPct val="120000"/>
              </a:lnSpc>
              <a:buFont typeface="Wingdings" panose="05000000000000000000" charset="0"/>
              <a:buChar char="Ø"/>
              <a:defRPr/>
            </a:pPr>
            <a:r>
              <a:rPr lang="zh-CN" altLang="zh-CN" sz="3200" b="1" dirty="0">
                <a:solidFill>
                  <a:srgbClr val="7030A0"/>
                </a:solidFill>
                <a:latin typeface="+mn-lt"/>
              </a:rPr>
              <a:t>再用</a:t>
            </a:r>
            <a:r>
              <a:rPr lang="en-US" altLang="zh-CN" sz="3200" b="1" dirty="0">
                <a:solidFill>
                  <a:srgbClr val="7030A0"/>
                </a:solidFill>
                <a:latin typeface="+mn-lt"/>
              </a:rPr>
              <a:t>4</a:t>
            </a:r>
            <a:r>
              <a:rPr lang="zh-CN" altLang="zh-CN" sz="3200" b="1" dirty="0">
                <a:solidFill>
                  <a:srgbClr val="7030A0"/>
                </a:solidFill>
                <a:latin typeface="+mn-lt"/>
              </a:rPr>
              <a:t>乘百位上的</a:t>
            </a:r>
            <a:r>
              <a:rPr lang="en-US" altLang="zh-CN" sz="3200" b="1" dirty="0">
                <a:solidFill>
                  <a:srgbClr val="7030A0"/>
                </a:solidFill>
                <a:latin typeface="+mn-lt"/>
              </a:rPr>
              <a:t>1</a:t>
            </a:r>
            <a:r>
              <a:rPr lang="zh-CN" altLang="zh-CN" sz="3200" b="1" dirty="0">
                <a:solidFill>
                  <a:srgbClr val="7030A0"/>
                </a:solidFill>
                <a:latin typeface="+mn-lt"/>
              </a:rPr>
              <a:t>得</a:t>
            </a:r>
            <a:r>
              <a:rPr lang="en-US" altLang="zh-CN" sz="3200" b="1" dirty="0">
                <a:solidFill>
                  <a:srgbClr val="7030A0"/>
                </a:solidFill>
                <a:latin typeface="+mn-lt"/>
              </a:rPr>
              <a:t>4</a:t>
            </a:r>
            <a:r>
              <a:rPr lang="zh-CN" altLang="zh-CN" sz="3200" b="1" dirty="0">
                <a:solidFill>
                  <a:srgbClr val="7030A0"/>
                </a:solidFill>
                <a:latin typeface="+mn-lt"/>
              </a:rPr>
              <a:t>个百，再加上进上来的</a:t>
            </a:r>
            <a:r>
              <a:rPr lang="en-US" altLang="zh-CN" sz="3200" b="1" dirty="0">
                <a:solidFill>
                  <a:srgbClr val="7030A0"/>
                </a:solidFill>
                <a:latin typeface="+mn-lt"/>
              </a:rPr>
              <a:t>2</a:t>
            </a:r>
            <a:r>
              <a:rPr lang="zh-CN" altLang="zh-CN" sz="3200" b="1" dirty="0">
                <a:solidFill>
                  <a:srgbClr val="7030A0"/>
                </a:solidFill>
                <a:latin typeface="+mn-lt"/>
              </a:rPr>
              <a:t>个百是</a:t>
            </a:r>
            <a:r>
              <a:rPr lang="en-US" altLang="zh-CN" sz="3200" b="1" dirty="0">
                <a:solidFill>
                  <a:srgbClr val="7030A0"/>
                </a:solidFill>
                <a:latin typeface="+mn-lt"/>
              </a:rPr>
              <a:t>6</a:t>
            </a:r>
            <a:r>
              <a:rPr lang="zh-CN" altLang="zh-CN" sz="3200" b="1" dirty="0">
                <a:solidFill>
                  <a:srgbClr val="7030A0"/>
                </a:solidFill>
                <a:latin typeface="+mn-lt"/>
              </a:rPr>
              <a:t>个百。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2" grpId="0"/>
      <p:bldP spid="6" grpId="1" bldLvl="0" animBg="1"/>
      <p:bldP spid="9" grpId="0"/>
      <p:bldP spid="10" grpId="0"/>
      <p:bldP spid="11" grpId="0"/>
      <p:bldP spid="12" grpId="0"/>
      <p:bldP spid="13" grpId="0"/>
      <p:bldP spid="14" grpId="0"/>
      <p:bldP spid="15" grpId="0" bldLvl="0" animBg="1"/>
      <p:bldP spid="16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27051" y="1604433"/>
            <a:ext cx="11133667" cy="3841751"/>
          </a:xfrm>
          <a:prstGeom prst="rect">
            <a:avLst/>
          </a:prstGeom>
          <a:solidFill>
            <a:srgbClr val="FBFAF5"/>
          </a:solidFill>
          <a:ln>
            <a:solidFill>
              <a:srgbClr val="F08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21507" name="图片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0717" y="4580467"/>
            <a:ext cx="1185333" cy="1185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704167" y="1951567"/>
            <a:ext cx="495173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计算时，要注意什么？</a:t>
            </a:r>
          </a:p>
        </p:txBody>
      </p:sp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1225551" y="2838451"/>
            <a:ext cx="9349316" cy="1817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3735" b="1" dirty="0">
                <a:latin typeface="黑体" panose="02010609060101010101" pitchFamily="49" charset="-122"/>
                <a:ea typeface="黑体" panose="02010609060101010101" pitchFamily="49" charset="-122"/>
              </a:rPr>
              <a:t>    哪一位相乘满几十，就向前一位进几，计算前一位时，要加上进位的数。</a:t>
            </a:r>
          </a:p>
        </p:txBody>
      </p:sp>
      <p:pic>
        <p:nvPicPr>
          <p:cNvPr id="215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0" t="51401" r="8002" b="14999"/>
          <a:stretch>
            <a:fillRect/>
          </a:stretch>
        </p:blipFill>
        <p:spPr bwMode="auto">
          <a:xfrm>
            <a:off x="300567" y="5242984"/>
            <a:ext cx="2112433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34"/>
          <p:cNvGrpSpPr/>
          <p:nvPr/>
        </p:nvGrpSpPr>
        <p:grpSpPr bwMode="auto">
          <a:xfrm>
            <a:off x="717551" y="2605617"/>
            <a:ext cx="2307167" cy="1344083"/>
            <a:chOff x="566952" y="2092325"/>
            <a:chExt cx="1728961" cy="1008063"/>
          </a:xfrm>
        </p:grpSpPr>
        <p:sp>
          <p:nvSpPr>
            <p:cNvPr id="22566" name="Text Box 8"/>
            <p:cNvSpPr txBox="1">
              <a:spLocks noChangeArrowheads="1"/>
            </p:cNvSpPr>
            <p:nvPr/>
          </p:nvSpPr>
          <p:spPr bwMode="auto">
            <a:xfrm>
              <a:off x="1071364" y="2092325"/>
              <a:ext cx="1224549" cy="499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2  7</a:t>
              </a:r>
            </a:p>
          </p:txBody>
        </p:sp>
        <p:sp>
          <p:nvSpPr>
            <p:cNvPr id="22567" name="Text Box 9"/>
            <p:cNvSpPr txBox="1">
              <a:spLocks noChangeArrowheads="1"/>
            </p:cNvSpPr>
            <p:nvPr/>
          </p:nvSpPr>
          <p:spPr bwMode="auto">
            <a:xfrm>
              <a:off x="1433019" y="2576512"/>
              <a:ext cx="504412" cy="499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566952" y="2576512"/>
              <a:ext cx="504412" cy="49958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735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2569" name="Line 11"/>
            <p:cNvSpPr>
              <a:spLocks noChangeShapeType="1"/>
            </p:cNvSpPr>
            <p:nvPr/>
          </p:nvSpPr>
          <p:spPr bwMode="auto">
            <a:xfrm>
              <a:off x="566952" y="3100388"/>
              <a:ext cx="12975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</p:grp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1820333" y="4002617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1382184" y="4002617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5</a:t>
            </a:r>
          </a:p>
        </p:txBody>
      </p:sp>
      <p:grpSp>
        <p:nvGrpSpPr>
          <p:cNvPr id="22533" name="组合 35"/>
          <p:cNvGrpSpPr/>
          <p:nvPr/>
        </p:nvGrpSpPr>
        <p:grpSpPr bwMode="auto">
          <a:xfrm>
            <a:off x="3149600" y="2669117"/>
            <a:ext cx="2529417" cy="1286933"/>
            <a:chOff x="2183472" y="2157661"/>
            <a:chExt cx="1898153" cy="965200"/>
          </a:xfrm>
        </p:grpSpPr>
        <p:sp>
          <p:nvSpPr>
            <p:cNvPr id="22562" name="Text Box 24"/>
            <p:cNvSpPr txBox="1">
              <a:spLocks noChangeArrowheads="1"/>
            </p:cNvSpPr>
            <p:nvPr/>
          </p:nvSpPr>
          <p:spPr bwMode="auto">
            <a:xfrm>
              <a:off x="2928438" y="2157661"/>
              <a:ext cx="1153187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5  1</a:t>
              </a:r>
            </a:p>
          </p:txBody>
        </p:sp>
        <p:sp>
          <p:nvSpPr>
            <p:cNvPr id="22563" name="Text Box 25"/>
            <p:cNvSpPr txBox="1">
              <a:spLocks noChangeArrowheads="1"/>
            </p:cNvSpPr>
            <p:nvPr/>
          </p:nvSpPr>
          <p:spPr bwMode="auto">
            <a:xfrm>
              <a:off x="3268358" y="2594223"/>
              <a:ext cx="505115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3" name="Text Box 26"/>
            <p:cNvSpPr txBox="1">
              <a:spLocks noChangeArrowheads="1"/>
            </p:cNvSpPr>
            <p:nvPr/>
          </p:nvSpPr>
          <p:spPr bwMode="auto">
            <a:xfrm>
              <a:off x="2183472" y="2594223"/>
              <a:ext cx="505115" cy="49958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735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2565" name="Line 27"/>
            <p:cNvSpPr>
              <a:spLocks noChangeShapeType="1"/>
            </p:cNvSpPr>
            <p:nvPr/>
          </p:nvSpPr>
          <p:spPr bwMode="auto">
            <a:xfrm>
              <a:off x="2183472" y="3122861"/>
              <a:ext cx="169960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</p:grpSp>
      <p:grpSp>
        <p:nvGrpSpPr>
          <p:cNvPr id="22534" name="组合 36"/>
          <p:cNvGrpSpPr/>
          <p:nvPr/>
        </p:nvGrpSpPr>
        <p:grpSpPr bwMode="auto">
          <a:xfrm>
            <a:off x="9121989" y="2564765"/>
            <a:ext cx="2658532" cy="1368213"/>
            <a:chOff x="4438564" y="2187576"/>
            <a:chExt cx="1993908" cy="1026160"/>
          </a:xfrm>
        </p:grpSpPr>
        <p:sp>
          <p:nvSpPr>
            <p:cNvPr id="22558" name="Text Box 32"/>
            <p:cNvSpPr txBox="1">
              <a:spLocks noChangeArrowheads="1"/>
            </p:cNvSpPr>
            <p:nvPr/>
          </p:nvSpPr>
          <p:spPr bwMode="auto">
            <a:xfrm>
              <a:off x="4992602" y="2187576"/>
              <a:ext cx="1439870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2  5  3</a:t>
              </a:r>
            </a:p>
          </p:txBody>
        </p:sp>
        <p:sp>
          <p:nvSpPr>
            <p:cNvPr id="22559" name="Text Box 33"/>
            <p:cNvSpPr txBox="1">
              <a:spLocks noChangeArrowheads="1"/>
            </p:cNvSpPr>
            <p:nvPr/>
          </p:nvSpPr>
          <p:spPr bwMode="auto">
            <a:xfrm>
              <a:off x="5705394" y="2701926"/>
              <a:ext cx="504827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9" name="Text Box 34"/>
            <p:cNvSpPr txBox="1">
              <a:spLocks noChangeArrowheads="1"/>
            </p:cNvSpPr>
            <p:nvPr/>
          </p:nvSpPr>
          <p:spPr bwMode="auto">
            <a:xfrm>
              <a:off x="4447451" y="2682876"/>
              <a:ext cx="504827" cy="49958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735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2561" name="Line 35"/>
            <p:cNvSpPr>
              <a:spLocks noChangeShapeType="1"/>
            </p:cNvSpPr>
            <p:nvPr/>
          </p:nvSpPr>
          <p:spPr bwMode="auto">
            <a:xfrm>
              <a:off x="4438564" y="3213736"/>
              <a:ext cx="170100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</p:grpSp>
      <p:grpSp>
        <p:nvGrpSpPr>
          <p:cNvPr id="22535" name="组合 37"/>
          <p:cNvGrpSpPr/>
          <p:nvPr/>
        </p:nvGrpSpPr>
        <p:grpSpPr bwMode="auto">
          <a:xfrm>
            <a:off x="5891319" y="2580217"/>
            <a:ext cx="2880783" cy="1361016"/>
            <a:chOff x="6494655" y="2181225"/>
            <a:chExt cx="2161190" cy="1020111"/>
          </a:xfrm>
        </p:grpSpPr>
        <p:sp>
          <p:nvSpPr>
            <p:cNvPr id="22554" name="Text Box 41"/>
            <p:cNvSpPr txBox="1">
              <a:spLocks noChangeArrowheads="1"/>
            </p:cNvSpPr>
            <p:nvPr/>
          </p:nvSpPr>
          <p:spPr bwMode="auto">
            <a:xfrm>
              <a:off x="7952387" y="2684141"/>
              <a:ext cx="504966" cy="499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 3</a:t>
              </a:r>
            </a:p>
          </p:txBody>
        </p:sp>
        <p:sp>
          <p:nvSpPr>
            <p:cNvPr id="27" name="Text Box 42"/>
            <p:cNvSpPr txBox="1">
              <a:spLocks noChangeArrowheads="1"/>
            </p:cNvSpPr>
            <p:nvPr/>
          </p:nvSpPr>
          <p:spPr bwMode="auto">
            <a:xfrm>
              <a:off x="6494655" y="2668276"/>
              <a:ext cx="504966" cy="49926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735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2556" name="Line 43"/>
            <p:cNvSpPr>
              <a:spLocks noChangeShapeType="1"/>
            </p:cNvSpPr>
            <p:nvPr/>
          </p:nvSpPr>
          <p:spPr bwMode="auto">
            <a:xfrm>
              <a:off x="6604223" y="3201336"/>
              <a:ext cx="182772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  <p:sp>
          <p:nvSpPr>
            <p:cNvPr id="22557" name="Text Box 49"/>
            <p:cNvSpPr txBox="1">
              <a:spLocks noChangeArrowheads="1"/>
            </p:cNvSpPr>
            <p:nvPr/>
          </p:nvSpPr>
          <p:spPr bwMode="auto">
            <a:xfrm>
              <a:off x="7345792" y="2181225"/>
              <a:ext cx="1310053" cy="499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4  2  1</a:t>
              </a:r>
            </a:p>
          </p:txBody>
        </p:sp>
      </p:grpSp>
      <p:sp>
        <p:nvSpPr>
          <p:cNvPr id="22536" name="矩形 5"/>
          <p:cNvSpPr>
            <a:spLocks noChangeArrowheads="1"/>
          </p:cNvSpPr>
          <p:nvPr/>
        </p:nvSpPr>
        <p:spPr bwMode="auto">
          <a:xfrm>
            <a:off x="1055582" y="1556597"/>
            <a:ext cx="394144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P44 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537" name="Rectangle 25"/>
          <p:cNvSpPr>
            <a:spLocks noChangeArrowheads="1"/>
          </p:cNvSpPr>
          <p:nvPr/>
        </p:nvSpPr>
        <p:spPr bwMode="auto">
          <a:xfrm>
            <a:off x="575098" y="1467697"/>
            <a:ext cx="66167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1.</a:t>
            </a:r>
            <a:endParaRPr lang="zh-CN" altLang="en-US" sz="3735" b="1">
              <a:latin typeface="楷体" panose="02010609060101010101" pitchFamily="49" charset="-122"/>
              <a:ea typeface="楷体" panose="02010609060101010101" pitchFamily="49" charset="-122"/>
              <a:cs typeface="Arial Unicode MS" pitchFamily="34" charset="-122"/>
            </a:endParaRPr>
          </a:p>
        </p:txBody>
      </p:sp>
      <p:sp>
        <p:nvSpPr>
          <p:cNvPr id="35" name="Text Box 48"/>
          <p:cNvSpPr txBox="1">
            <a:spLocks noChangeArrowheads="1"/>
          </p:cNvSpPr>
          <p:nvPr/>
        </p:nvSpPr>
        <p:spPr bwMode="auto">
          <a:xfrm>
            <a:off x="1481667" y="3479800"/>
            <a:ext cx="673100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0" name="Text Box 28"/>
          <p:cNvSpPr txBox="1">
            <a:spLocks noChangeArrowheads="1"/>
          </p:cNvSpPr>
          <p:nvPr/>
        </p:nvSpPr>
        <p:spPr bwMode="auto">
          <a:xfrm>
            <a:off x="4629151" y="4002617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1" name="Text Box 29"/>
          <p:cNvSpPr txBox="1">
            <a:spLocks noChangeArrowheads="1"/>
          </p:cNvSpPr>
          <p:nvPr/>
        </p:nvSpPr>
        <p:spPr bwMode="auto">
          <a:xfrm>
            <a:off x="4184651" y="4002617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8" name="Text Box 29"/>
          <p:cNvSpPr txBox="1">
            <a:spLocks noChangeArrowheads="1"/>
          </p:cNvSpPr>
          <p:nvPr/>
        </p:nvSpPr>
        <p:spPr bwMode="auto">
          <a:xfrm>
            <a:off x="3691467" y="4002617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1" name="Text Box 36"/>
          <p:cNvSpPr txBox="1">
            <a:spLocks noChangeArrowheads="1"/>
          </p:cNvSpPr>
          <p:nvPr/>
        </p:nvSpPr>
        <p:spPr bwMode="auto">
          <a:xfrm>
            <a:off x="10764521" y="4001982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6</a:t>
            </a:r>
          </a:p>
        </p:txBody>
      </p:sp>
      <p:sp>
        <p:nvSpPr>
          <p:cNvPr id="52" name="Text Box 37"/>
          <p:cNvSpPr txBox="1">
            <a:spLocks noChangeArrowheads="1"/>
          </p:cNvSpPr>
          <p:nvPr/>
        </p:nvSpPr>
        <p:spPr bwMode="auto">
          <a:xfrm>
            <a:off x="10381403" y="4001982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3" name="Text Box 39"/>
          <p:cNvSpPr txBox="1">
            <a:spLocks noChangeArrowheads="1"/>
          </p:cNvSpPr>
          <p:nvPr/>
        </p:nvSpPr>
        <p:spPr bwMode="auto">
          <a:xfrm>
            <a:off x="9900921" y="4001982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9" name="Text Box 44"/>
          <p:cNvSpPr txBox="1">
            <a:spLocks noChangeArrowheads="1"/>
          </p:cNvSpPr>
          <p:nvPr/>
        </p:nvSpPr>
        <p:spPr bwMode="auto">
          <a:xfrm>
            <a:off x="7870402" y="4002617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3</a:t>
            </a:r>
          </a:p>
        </p:txBody>
      </p:sp>
      <p:sp>
        <p:nvSpPr>
          <p:cNvPr id="60" name="Text Box 45"/>
          <p:cNvSpPr txBox="1">
            <a:spLocks noChangeArrowheads="1"/>
          </p:cNvSpPr>
          <p:nvPr/>
        </p:nvSpPr>
        <p:spPr bwMode="auto">
          <a:xfrm>
            <a:off x="7504219" y="4002617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1" name="Text Box 47"/>
          <p:cNvSpPr txBox="1">
            <a:spLocks noChangeArrowheads="1"/>
          </p:cNvSpPr>
          <p:nvPr/>
        </p:nvSpPr>
        <p:spPr bwMode="auto">
          <a:xfrm>
            <a:off x="7025852" y="4002617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2" name="Text Box 47"/>
          <p:cNvSpPr txBox="1">
            <a:spLocks noChangeArrowheads="1"/>
          </p:cNvSpPr>
          <p:nvPr/>
        </p:nvSpPr>
        <p:spPr bwMode="auto">
          <a:xfrm>
            <a:off x="6500919" y="4002617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2551" name="文本框 38"/>
          <p:cNvSpPr txBox="1">
            <a:spLocks noChangeArrowheads="1"/>
          </p:cNvSpPr>
          <p:nvPr/>
        </p:nvSpPr>
        <p:spPr bwMode="auto">
          <a:xfrm>
            <a:off x="1575859" y="524722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随堂练习</a:t>
            </a:r>
          </a:p>
        </p:txBody>
      </p:sp>
      <p:pic>
        <p:nvPicPr>
          <p:cNvPr id="22552" name="图片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98" y="332106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53" name="图片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0" t="51401" r="8002" b="14999"/>
          <a:stretch>
            <a:fillRect/>
          </a:stretch>
        </p:blipFill>
        <p:spPr bwMode="auto">
          <a:xfrm>
            <a:off x="9745133" y="5253567"/>
            <a:ext cx="2112433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48">
            <a:extLst>
              <a:ext uri="{FF2B5EF4-FFF2-40B4-BE49-F238E27FC236}">
                <a16:creationId xmlns:a16="http://schemas.microsoft.com/office/drawing/2014/main" id="{E3018D6E-00F5-F8FC-D748-01F232DA3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8448" y="3479800"/>
            <a:ext cx="673100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35" grpId="0"/>
      <p:bldP spid="40" grpId="0"/>
      <p:bldP spid="41" grpId="0"/>
      <p:bldP spid="48" grpId="0"/>
      <p:bldP spid="51" grpId="0"/>
      <p:bldP spid="52" grpId="0"/>
      <p:bldP spid="53" grpId="0"/>
      <p:bldP spid="59" grpId="0"/>
      <p:bldP spid="60" grpId="0"/>
      <p:bldP spid="61" grpId="0"/>
      <p:bldP spid="62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5"/>
          <p:cNvSpPr>
            <a:spLocks noChangeArrowheads="1"/>
          </p:cNvSpPr>
          <p:nvPr/>
        </p:nvSpPr>
        <p:spPr bwMode="auto">
          <a:xfrm>
            <a:off x="4440132" y="1484630"/>
            <a:ext cx="394144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P44 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55" name="Rectangle 25"/>
          <p:cNvSpPr>
            <a:spLocks noChangeArrowheads="1"/>
          </p:cNvSpPr>
          <p:nvPr/>
        </p:nvSpPr>
        <p:spPr bwMode="auto">
          <a:xfrm>
            <a:off x="982768" y="1412875"/>
            <a:ext cx="352298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2.</a:t>
            </a:r>
            <a:r>
              <a:rPr lang="zh-CN" altLang="en-US" sz="3735" b="1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列竖式计算。</a:t>
            </a:r>
          </a:p>
        </p:txBody>
      </p:sp>
      <p:sp>
        <p:nvSpPr>
          <p:cNvPr id="23557" name="文本框 4"/>
          <p:cNvSpPr txBox="1">
            <a:spLocks noChangeArrowheads="1"/>
          </p:cNvSpPr>
          <p:nvPr/>
        </p:nvSpPr>
        <p:spPr bwMode="auto">
          <a:xfrm>
            <a:off x="700617" y="2675467"/>
            <a:ext cx="103737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39</a:t>
            </a:r>
            <a:r>
              <a:rPr lang="zh-CN" altLang="en-US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2             41</a:t>
            </a:r>
            <a:r>
              <a:rPr lang="zh-CN" altLang="en-US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8            52</a:t>
            </a:r>
            <a:r>
              <a:rPr lang="zh-CN" altLang="en-US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4            27</a:t>
            </a:r>
            <a:r>
              <a:rPr lang="zh-CN" altLang="en-US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4</a:t>
            </a:r>
          </a:p>
        </p:txBody>
      </p:sp>
      <p:sp>
        <p:nvSpPr>
          <p:cNvPr id="6" name="文本框 4"/>
          <p:cNvSpPr txBox="1">
            <a:spLocks noChangeArrowheads="1"/>
          </p:cNvSpPr>
          <p:nvPr/>
        </p:nvSpPr>
        <p:spPr bwMode="auto">
          <a:xfrm>
            <a:off x="700617" y="3515784"/>
            <a:ext cx="2264833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     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3  9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        </a:t>
            </a:r>
            <a:r>
              <a:rPr lang="en-US" altLang="zh-CN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2</a:t>
            </a:r>
          </a:p>
        </p:txBody>
      </p:sp>
      <p:sp>
        <p:nvSpPr>
          <p:cNvPr id="7" name="文本框 4"/>
          <p:cNvSpPr txBox="1">
            <a:spLocks noChangeArrowheads="1"/>
          </p:cNvSpPr>
          <p:nvPr/>
        </p:nvSpPr>
        <p:spPr bwMode="auto">
          <a:xfrm>
            <a:off x="2126616" y="4677833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8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633220" y="4678045"/>
            <a:ext cx="38735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7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945217" y="2692400"/>
            <a:ext cx="17758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=78</a:t>
            </a:r>
          </a:p>
        </p:txBody>
      </p:sp>
      <p:sp>
        <p:nvSpPr>
          <p:cNvPr id="10" name="文本框 4"/>
          <p:cNvSpPr txBox="1">
            <a:spLocks noChangeArrowheads="1"/>
          </p:cNvSpPr>
          <p:nvPr/>
        </p:nvSpPr>
        <p:spPr bwMode="auto">
          <a:xfrm>
            <a:off x="3484033" y="3515784"/>
            <a:ext cx="2266951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 4  1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       </a:t>
            </a:r>
            <a:r>
              <a:rPr lang="en-US" altLang="zh-CN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8</a:t>
            </a:r>
          </a:p>
        </p:txBody>
      </p:sp>
      <p:sp>
        <p:nvSpPr>
          <p:cNvPr id="11" name="文本框 4"/>
          <p:cNvSpPr txBox="1">
            <a:spLocks noChangeArrowheads="1"/>
          </p:cNvSpPr>
          <p:nvPr/>
        </p:nvSpPr>
        <p:spPr bwMode="auto">
          <a:xfrm>
            <a:off x="4787900" y="4677833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8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3852545" y="4673600"/>
            <a:ext cx="974725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3  2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4629151" y="2688167"/>
            <a:ext cx="17758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=328</a:t>
            </a:r>
          </a:p>
        </p:txBody>
      </p:sp>
      <p:sp>
        <p:nvSpPr>
          <p:cNvPr id="14" name="文本框 4"/>
          <p:cNvSpPr txBox="1">
            <a:spLocks noChangeArrowheads="1"/>
          </p:cNvSpPr>
          <p:nvPr/>
        </p:nvSpPr>
        <p:spPr bwMode="auto">
          <a:xfrm>
            <a:off x="6127751" y="3515784"/>
            <a:ext cx="2266949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 5  2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       </a:t>
            </a:r>
            <a:r>
              <a:rPr lang="en-US" altLang="zh-CN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4</a:t>
            </a:r>
          </a:p>
        </p:txBody>
      </p:sp>
      <p:sp>
        <p:nvSpPr>
          <p:cNvPr id="15" name="文本框 4"/>
          <p:cNvSpPr txBox="1">
            <a:spLocks noChangeArrowheads="1"/>
          </p:cNvSpPr>
          <p:nvPr/>
        </p:nvSpPr>
        <p:spPr bwMode="auto">
          <a:xfrm>
            <a:off x="7450667" y="4643967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8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6551084" y="4656667"/>
            <a:ext cx="12297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2  0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7308850" y="2696845"/>
            <a:ext cx="155194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=208</a:t>
            </a:r>
          </a:p>
        </p:txBody>
      </p:sp>
      <p:sp>
        <p:nvSpPr>
          <p:cNvPr id="18" name="文本框 4"/>
          <p:cNvSpPr txBox="1">
            <a:spLocks noChangeArrowheads="1"/>
          </p:cNvSpPr>
          <p:nvPr/>
        </p:nvSpPr>
        <p:spPr bwMode="auto">
          <a:xfrm>
            <a:off x="8667751" y="3549651"/>
            <a:ext cx="2266949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     </a:t>
            </a: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2  7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        </a:t>
            </a:r>
            <a:r>
              <a:rPr lang="en-US" altLang="zh-CN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4</a:t>
            </a:r>
          </a:p>
        </p:txBody>
      </p:sp>
      <p:sp>
        <p:nvSpPr>
          <p:cNvPr id="19" name="文本框 4"/>
          <p:cNvSpPr txBox="1">
            <a:spLocks noChangeArrowheads="1"/>
          </p:cNvSpPr>
          <p:nvPr/>
        </p:nvSpPr>
        <p:spPr bwMode="auto">
          <a:xfrm>
            <a:off x="10109200" y="4658784"/>
            <a:ext cx="670984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8</a:t>
            </a: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9182100" y="4669155"/>
            <a:ext cx="101219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1  0</a:t>
            </a: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9853084" y="2679700"/>
            <a:ext cx="14097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=108</a:t>
            </a:r>
          </a:p>
        </p:txBody>
      </p:sp>
      <p:pic>
        <p:nvPicPr>
          <p:cNvPr id="23576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0" t="51401" r="8002" b="14999"/>
          <a:stretch>
            <a:fillRect/>
          </a:stretch>
        </p:blipFill>
        <p:spPr bwMode="auto">
          <a:xfrm>
            <a:off x="9745133" y="5253567"/>
            <a:ext cx="2112433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48"/>
          <p:cNvSpPr txBox="1">
            <a:spLocks noChangeArrowheads="1"/>
          </p:cNvSpPr>
          <p:nvPr/>
        </p:nvSpPr>
        <p:spPr bwMode="auto">
          <a:xfrm>
            <a:off x="1847401" y="4220745"/>
            <a:ext cx="673100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2" name="Text Box 48"/>
          <p:cNvSpPr txBox="1">
            <a:spLocks noChangeArrowheads="1"/>
          </p:cNvSpPr>
          <p:nvPr/>
        </p:nvSpPr>
        <p:spPr bwMode="auto">
          <a:xfrm>
            <a:off x="9898380" y="4239895"/>
            <a:ext cx="38481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7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4"/>
          <p:cNvSpPr txBox="1">
            <a:spLocks noChangeArrowheads="1"/>
          </p:cNvSpPr>
          <p:nvPr/>
        </p:nvSpPr>
        <p:spPr bwMode="auto">
          <a:xfrm>
            <a:off x="5725796" y="3549651"/>
            <a:ext cx="2266949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   </a:t>
            </a:r>
            <a:r>
              <a:rPr lang="en-US" altLang="zh-CN" sz="3735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2 8 4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        </a:t>
            </a:r>
            <a:r>
              <a:rPr lang="en-US" altLang="zh-CN" sz="3735" b="1" u="sng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2</a:t>
            </a:r>
            <a:endParaRPr lang="en-US" altLang="zh-CN" sz="3735" b="1" u="sng" dirty="0">
              <a:latin typeface="Times New Roman" panose="02020603050405020304" pitchFamily="18" charset="0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32" name="Text Box 48"/>
          <p:cNvSpPr txBox="1">
            <a:spLocks noChangeArrowheads="1"/>
          </p:cNvSpPr>
          <p:nvPr/>
        </p:nvSpPr>
        <p:spPr bwMode="auto">
          <a:xfrm>
            <a:off x="6669130" y="4239749"/>
            <a:ext cx="673100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3557" name="文本框 4"/>
          <p:cNvSpPr txBox="1">
            <a:spLocks noChangeArrowheads="1"/>
          </p:cNvSpPr>
          <p:nvPr/>
        </p:nvSpPr>
        <p:spPr bwMode="auto">
          <a:xfrm>
            <a:off x="700617" y="2675467"/>
            <a:ext cx="103737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193</a:t>
            </a:r>
            <a:r>
              <a:rPr lang="zh-CN" altLang="en-US" sz="3735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  <a:r>
              <a:rPr lang="en-US" altLang="zh-CN" sz="3735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2           318</a:t>
            </a:r>
            <a:r>
              <a:rPr lang="zh-CN" altLang="en-US" sz="3735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  <a:r>
              <a:rPr lang="en-US" altLang="zh-CN" sz="3735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3          284</a:t>
            </a:r>
            <a:r>
              <a:rPr lang="zh-CN" altLang="en-US" sz="3735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  <a:r>
              <a:rPr lang="en-US" altLang="zh-CN" sz="3735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2</a:t>
            </a:r>
            <a:r>
              <a:rPr lang="en-US" altLang="zh-CN" sz="3730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         612</a:t>
            </a:r>
            <a:r>
              <a:rPr lang="zh-CN" altLang="en-US" sz="3730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</a:t>
            </a:r>
            <a:r>
              <a:rPr lang="en-US" altLang="zh-CN" sz="3730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7</a:t>
            </a:r>
          </a:p>
        </p:txBody>
      </p:sp>
      <p:sp>
        <p:nvSpPr>
          <p:cNvPr id="6" name="文本框 4"/>
          <p:cNvSpPr txBox="1">
            <a:spLocks noChangeArrowheads="1"/>
          </p:cNvSpPr>
          <p:nvPr/>
        </p:nvSpPr>
        <p:spPr bwMode="auto">
          <a:xfrm>
            <a:off x="700619" y="3515784"/>
            <a:ext cx="223943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   </a:t>
            </a:r>
            <a:r>
              <a:rPr lang="en-US" altLang="zh-CN" sz="3735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1 9 3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u="sng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        </a:t>
            </a:r>
            <a:r>
              <a:rPr lang="en-US" altLang="zh-CN" sz="3735" b="1" u="sng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2</a:t>
            </a:r>
          </a:p>
        </p:txBody>
      </p:sp>
      <p:sp>
        <p:nvSpPr>
          <p:cNvPr id="7" name="文本框 4"/>
          <p:cNvSpPr txBox="1">
            <a:spLocks noChangeArrowheads="1"/>
          </p:cNvSpPr>
          <p:nvPr/>
        </p:nvSpPr>
        <p:spPr bwMode="auto">
          <a:xfrm>
            <a:off x="2158537" y="4666131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6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417320" y="4678045"/>
            <a:ext cx="549275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3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207895" y="2668905"/>
            <a:ext cx="136017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=386</a:t>
            </a:r>
          </a:p>
        </p:txBody>
      </p:sp>
      <p:sp>
        <p:nvSpPr>
          <p:cNvPr id="10" name="文本框 4"/>
          <p:cNvSpPr txBox="1">
            <a:spLocks noChangeArrowheads="1"/>
          </p:cNvSpPr>
          <p:nvPr/>
        </p:nvSpPr>
        <p:spPr bwMode="auto">
          <a:xfrm>
            <a:off x="8693573" y="3491019"/>
            <a:ext cx="2266951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</a:t>
            </a:r>
            <a:r>
              <a:rPr lang="en-US" altLang="zh-CN" sz="3735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6 1 2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u="sng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       </a:t>
            </a:r>
            <a:r>
              <a:rPr lang="en-US" altLang="zh-CN" sz="3735" b="1" u="sng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7</a:t>
            </a:r>
          </a:p>
        </p:txBody>
      </p:sp>
      <p:sp>
        <p:nvSpPr>
          <p:cNvPr id="11" name="文本框 4"/>
          <p:cNvSpPr txBox="1">
            <a:spLocks noChangeArrowheads="1"/>
          </p:cNvSpPr>
          <p:nvPr/>
        </p:nvSpPr>
        <p:spPr bwMode="auto">
          <a:xfrm>
            <a:off x="9997440" y="4653068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4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9620673" y="4648956"/>
            <a:ext cx="5926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8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10349178" y="2709122"/>
            <a:ext cx="17758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=4284</a:t>
            </a:r>
          </a:p>
        </p:txBody>
      </p:sp>
      <p:sp>
        <p:nvSpPr>
          <p:cNvPr id="14" name="文本框 4"/>
          <p:cNvSpPr txBox="1">
            <a:spLocks noChangeArrowheads="1"/>
          </p:cNvSpPr>
          <p:nvPr/>
        </p:nvSpPr>
        <p:spPr bwMode="auto">
          <a:xfrm>
            <a:off x="3329306" y="3515784"/>
            <a:ext cx="2266949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 </a:t>
            </a:r>
            <a:r>
              <a:rPr lang="en-US" altLang="zh-CN" sz="3735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  3 1 8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u="sng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×       </a:t>
            </a:r>
            <a:r>
              <a:rPr lang="en-US" altLang="zh-CN" sz="3735" b="1" u="sng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3</a:t>
            </a:r>
          </a:p>
        </p:txBody>
      </p:sp>
      <p:sp>
        <p:nvSpPr>
          <p:cNvPr id="15" name="文本框 4"/>
          <p:cNvSpPr txBox="1">
            <a:spLocks noChangeArrowheads="1"/>
          </p:cNvSpPr>
          <p:nvPr/>
        </p:nvSpPr>
        <p:spPr bwMode="auto">
          <a:xfrm>
            <a:off x="4652222" y="4643967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4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4302443" y="4656667"/>
            <a:ext cx="5312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5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4985676" y="2637155"/>
            <a:ext cx="17758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=954</a:t>
            </a:r>
          </a:p>
        </p:txBody>
      </p:sp>
      <p:sp>
        <p:nvSpPr>
          <p:cNvPr id="19" name="文本框 4"/>
          <p:cNvSpPr txBox="1">
            <a:spLocks noChangeArrowheads="1"/>
          </p:cNvSpPr>
          <p:nvPr/>
        </p:nvSpPr>
        <p:spPr bwMode="auto">
          <a:xfrm>
            <a:off x="7168482" y="4663143"/>
            <a:ext cx="670984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8</a:t>
            </a:r>
            <a:endParaRPr lang="en-US" altLang="zh-CN" sz="3735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6811373" y="4671729"/>
            <a:ext cx="48296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6</a:t>
            </a:r>
            <a:endParaRPr lang="en-US" altLang="zh-CN" sz="3735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7608616" y="2637155"/>
            <a:ext cx="14097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=568</a:t>
            </a:r>
            <a:endParaRPr lang="en-US" altLang="zh-CN" sz="3735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23576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0" t="51401" r="8002" b="14999"/>
          <a:stretch>
            <a:fillRect/>
          </a:stretch>
        </p:blipFill>
        <p:spPr bwMode="auto">
          <a:xfrm>
            <a:off x="9745133" y="5253567"/>
            <a:ext cx="2112433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4"/>
          <p:cNvSpPr txBox="1">
            <a:spLocks noChangeArrowheads="1"/>
          </p:cNvSpPr>
          <p:nvPr/>
        </p:nvSpPr>
        <p:spPr bwMode="auto">
          <a:xfrm>
            <a:off x="1797050" y="4678045"/>
            <a:ext cx="437515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8</a:t>
            </a:r>
          </a:p>
        </p:txBody>
      </p:sp>
      <p:sp>
        <p:nvSpPr>
          <p:cNvPr id="27" name="Text Box 48"/>
          <p:cNvSpPr txBox="1">
            <a:spLocks noChangeArrowheads="1"/>
          </p:cNvSpPr>
          <p:nvPr/>
        </p:nvSpPr>
        <p:spPr bwMode="auto">
          <a:xfrm>
            <a:off x="9815195" y="4180840"/>
            <a:ext cx="260985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8955405" y="4640580"/>
            <a:ext cx="89789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4 2</a:t>
            </a:r>
          </a:p>
        </p:txBody>
      </p:sp>
      <p:sp>
        <p:nvSpPr>
          <p:cNvPr id="29" name="Text Box 48"/>
          <p:cNvSpPr txBox="1">
            <a:spLocks noChangeArrowheads="1"/>
          </p:cNvSpPr>
          <p:nvPr/>
        </p:nvSpPr>
        <p:spPr bwMode="auto">
          <a:xfrm>
            <a:off x="4421240" y="4205505"/>
            <a:ext cx="673100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3897990" y="4656667"/>
            <a:ext cx="5312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9</a:t>
            </a: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6462609" y="4663397"/>
            <a:ext cx="5926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5</a:t>
            </a:r>
            <a:endParaRPr lang="en-US" altLang="zh-CN" sz="3735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4440132" y="1484630"/>
            <a:ext cx="394144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P44 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25"/>
          <p:cNvSpPr>
            <a:spLocks noChangeArrowheads="1"/>
          </p:cNvSpPr>
          <p:nvPr/>
        </p:nvSpPr>
        <p:spPr bwMode="auto">
          <a:xfrm>
            <a:off x="982768" y="1412875"/>
            <a:ext cx="352298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2.</a:t>
            </a:r>
            <a:r>
              <a:rPr lang="zh-CN" altLang="en-US" sz="3735" b="1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列竖式计算。</a:t>
            </a:r>
          </a:p>
        </p:txBody>
      </p:sp>
      <p:sp>
        <p:nvSpPr>
          <p:cNvPr id="4" name="Text Box 48"/>
          <p:cNvSpPr txBox="1">
            <a:spLocks noChangeArrowheads="1"/>
          </p:cNvSpPr>
          <p:nvPr/>
        </p:nvSpPr>
        <p:spPr bwMode="auto">
          <a:xfrm>
            <a:off x="1632136" y="4220745"/>
            <a:ext cx="673100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2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6" grpId="0"/>
      <p:bldP spid="27" grpId="0"/>
      <p:bldP spid="28" grpId="0"/>
      <p:bldP spid="29" grpId="0"/>
      <p:bldP spid="30" grpId="0"/>
      <p:bldP spid="3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5">
            <a:extLst>
              <a:ext uri="{FF2B5EF4-FFF2-40B4-BE49-F238E27FC236}">
                <a16:creationId xmlns:a16="http://schemas.microsoft.com/office/drawing/2014/main" id="{AE9EE3EC-09A6-4131-B5C8-C5A5C2A50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408" y="980728"/>
            <a:ext cx="10873208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3.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下面的计算正确吗？把错误的改正过来。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E15C073-624D-46BE-B30F-CA856521F6FF}"/>
              </a:ext>
            </a:extLst>
          </p:cNvPr>
          <p:cNvGrpSpPr/>
          <p:nvPr/>
        </p:nvGrpSpPr>
        <p:grpSpPr>
          <a:xfrm>
            <a:off x="488555" y="1910198"/>
            <a:ext cx="2516472" cy="1936785"/>
            <a:chOff x="767408" y="1772816"/>
            <a:chExt cx="2516472" cy="1936785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F9270DE0-9A19-4FF1-A6EC-AEA613975D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5440" y="1772816"/>
              <a:ext cx="2099099" cy="667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sym typeface="黑体" panose="02010609060101010101" pitchFamily="49" charset="-122"/>
                </a:rPr>
                <a:t>1  2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B0069FC1-B2D0-43E6-B2A3-8DD50C73E4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408" y="2353735"/>
              <a:ext cx="2387131" cy="667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73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sym typeface="黑体" panose="02010609060101010101" pitchFamily="49" charset="-122"/>
                </a:rPr>
                <a:t>   </a:t>
              </a: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sym typeface="黑体" panose="02010609060101010101" pitchFamily="49" charset="-122"/>
                </a:rPr>
                <a:t>×       7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5519AF1-A843-492D-8B95-4F8284DFB250}"/>
                </a:ext>
              </a:extLst>
            </p:cNvPr>
            <p:cNvCxnSpPr/>
            <p:nvPr/>
          </p:nvCxnSpPr>
          <p:spPr>
            <a:xfrm>
              <a:off x="1415480" y="3020841"/>
              <a:ext cx="18684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09F1EF7A-9798-46E8-B86D-93B9CDBE0C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5440" y="3042495"/>
              <a:ext cx="2099099" cy="667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sym typeface="黑体" panose="02010609060101010101" pitchFamily="49" charset="-122"/>
                </a:rPr>
                <a:t>7  4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3CC5AE74-A2ED-4AD4-8672-E4E527A83DCD}"/>
              </a:ext>
            </a:extLst>
          </p:cNvPr>
          <p:cNvGrpSpPr/>
          <p:nvPr/>
        </p:nvGrpSpPr>
        <p:grpSpPr>
          <a:xfrm>
            <a:off x="3226691" y="1910198"/>
            <a:ext cx="2516472" cy="1936785"/>
            <a:chOff x="3152851" y="1910198"/>
            <a:chExt cx="2516472" cy="1936785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6EA5F2DB-755A-44A0-B92D-B257280C795C}"/>
                </a:ext>
              </a:extLst>
            </p:cNvPr>
            <p:cNvGrpSpPr/>
            <p:nvPr/>
          </p:nvGrpSpPr>
          <p:grpSpPr>
            <a:xfrm>
              <a:off x="3152851" y="1910198"/>
              <a:ext cx="2516472" cy="1936785"/>
              <a:chOff x="767408" y="1772816"/>
              <a:chExt cx="2516472" cy="1936785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DBD2C685-01D6-4A0F-8617-DA78146F0C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5440" y="1772816"/>
                <a:ext cx="2099099" cy="667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黑体" panose="02010609060101010101" pitchFamily="49" charset="-122"/>
                    <a:sym typeface="黑体" panose="02010609060101010101" pitchFamily="49" charset="-122"/>
                  </a:rPr>
                  <a:t>2  8</a:t>
                </a: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6638F00A-D5B5-4747-B0CF-7D0650D679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7408" y="2353735"/>
                <a:ext cx="2387131" cy="667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3735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黑体" panose="02010609060101010101" pitchFamily="49" charset="-122"/>
                  </a:rPr>
                  <a:t>   </a:t>
                </a:r>
                <a:r>
                  <a:rPr lang="en-US" altLang="zh-CN" sz="3735" b="1" dirty="0">
                    <a:latin typeface="Times New Roman" panose="02020603050405020304" pitchFamily="18" charset="0"/>
                    <a:ea typeface="黑体" panose="02010609060101010101" pitchFamily="49" charset="-122"/>
                    <a:sym typeface="黑体" panose="02010609060101010101" pitchFamily="49" charset="-122"/>
                  </a:rPr>
                  <a:t>×       3</a:t>
                </a:r>
              </a:p>
            </p:txBody>
          </p: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1A8524C2-2ED0-4CDC-A684-B851568E7B40}"/>
                  </a:ext>
                </a:extLst>
              </p:cNvPr>
              <p:cNvCxnSpPr/>
              <p:nvPr/>
            </p:nvCxnSpPr>
            <p:spPr>
              <a:xfrm>
                <a:off x="1415480" y="3020841"/>
                <a:ext cx="1868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A57930AD-CB90-4F7A-A58F-70DC207D44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5440" y="3042495"/>
                <a:ext cx="2099099" cy="667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黑体" panose="02010609060101010101" pitchFamily="49" charset="-122"/>
                    <a:sym typeface="黑体" panose="02010609060101010101" pitchFamily="49" charset="-122"/>
                  </a:rPr>
                  <a:t>4  4</a:t>
                </a:r>
              </a:p>
            </p:txBody>
          </p:sp>
        </p:grp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5CDA1630-F988-4123-B6CD-D2A5235D14FB}"/>
                </a:ext>
              </a:extLst>
            </p:cNvPr>
            <p:cNvSpPr txBox="1"/>
            <p:nvPr/>
          </p:nvSpPr>
          <p:spPr>
            <a:xfrm>
              <a:off x="4953051" y="2754595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/>
                <a:t>2</a:t>
              </a:r>
              <a:endParaRPr lang="zh-CN" altLang="en-US" sz="2400" b="1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73014F8B-A4CA-405C-BA52-92CD9A9CECB2}"/>
              </a:ext>
            </a:extLst>
          </p:cNvPr>
          <p:cNvGrpSpPr/>
          <p:nvPr/>
        </p:nvGrpSpPr>
        <p:grpSpPr>
          <a:xfrm>
            <a:off x="5964827" y="1910198"/>
            <a:ext cx="2516472" cy="1936785"/>
            <a:chOff x="767408" y="1772816"/>
            <a:chExt cx="2516472" cy="1936785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23184D97-5851-4237-91A6-E2D904F837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5440" y="1772816"/>
              <a:ext cx="2099099" cy="667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sym typeface="黑体" panose="02010609060101010101" pitchFamily="49" charset="-122"/>
                </a:rPr>
                <a:t>1  8  3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E5F46C82-BBF6-4480-A52D-662F2ACC61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408" y="2353735"/>
              <a:ext cx="2387131" cy="667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73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sym typeface="黑体" panose="02010609060101010101" pitchFamily="49" charset="-122"/>
                </a:rPr>
                <a:t>   </a:t>
              </a: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sym typeface="黑体" panose="02010609060101010101" pitchFamily="49" charset="-122"/>
                </a:rPr>
                <a:t>×        3</a:t>
              </a: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B96E12DC-8F9B-4796-B52A-548A6260AADE}"/>
                </a:ext>
              </a:extLst>
            </p:cNvPr>
            <p:cNvCxnSpPr/>
            <p:nvPr/>
          </p:nvCxnSpPr>
          <p:spPr>
            <a:xfrm>
              <a:off x="1415480" y="3020841"/>
              <a:ext cx="18684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02AE78D0-414D-442B-9C63-B4690FAEF6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5440" y="3042495"/>
              <a:ext cx="2099099" cy="667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sym typeface="黑体" panose="02010609060101010101" pitchFamily="49" charset="-122"/>
                </a:rPr>
                <a:t>5  4  9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C70D824-E50A-48B7-A2E4-A60AB0BD3B3B}"/>
              </a:ext>
            </a:extLst>
          </p:cNvPr>
          <p:cNvGrpSpPr/>
          <p:nvPr/>
        </p:nvGrpSpPr>
        <p:grpSpPr>
          <a:xfrm>
            <a:off x="8702963" y="1910198"/>
            <a:ext cx="2516472" cy="1936785"/>
            <a:chOff x="767408" y="1772816"/>
            <a:chExt cx="2516472" cy="1936785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3EF4FECD-23A0-47A3-AC0C-D84693C1EC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5440" y="1772816"/>
              <a:ext cx="2099099" cy="667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sym typeface="黑体" panose="02010609060101010101" pitchFamily="49" charset="-122"/>
                </a:rPr>
                <a:t>2  3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A01EBFB3-331A-4EF1-98CE-FA8B5B66C4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408" y="2353735"/>
              <a:ext cx="2387131" cy="667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73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sym typeface="黑体" panose="02010609060101010101" pitchFamily="49" charset="-122"/>
                </a:rPr>
                <a:t>   </a:t>
              </a: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sym typeface="黑体" panose="02010609060101010101" pitchFamily="49" charset="-122"/>
                </a:rPr>
                <a:t>×       4</a:t>
              </a: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9073FD9A-A2C4-42B7-ACAA-AEC0A27DAC85}"/>
                </a:ext>
              </a:extLst>
            </p:cNvPr>
            <p:cNvCxnSpPr/>
            <p:nvPr/>
          </p:nvCxnSpPr>
          <p:spPr>
            <a:xfrm>
              <a:off x="1415480" y="3020841"/>
              <a:ext cx="18684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7D2F2EBC-0DF8-4265-BBD6-1D1FE51BAC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5440" y="3042495"/>
              <a:ext cx="2099099" cy="667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sym typeface="黑体" panose="02010609060101010101" pitchFamily="49" charset="-122"/>
                </a:rPr>
                <a:t>8  1  2</a:t>
              </a:r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D1A2EC02-22D7-4146-82FA-3850B1A3E151}"/>
              </a:ext>
            </a:extLst>
          </p:cNvPr>
          <p:cNvSpPr txBox="1"/>
          <p:nvPr/>
        </p:nvSpPr>
        <p:spPr>
          <a:xfrm>
            <a:off x="2711298" y="3284278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+mj-ea"/>
                <a:ea typeface="+mj-ea"/>
              </a:rPr>
              <a:t>×</a:t>
            </a:r>
            <a:endParaRPr lang="zh-CN" altLang="en-US" sz="4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D857D402-31A9-4007-89EE-2E6E772EAEE1}"/>
              </a:ext>
            </a:extLst>
          </p:cNvPr>
          <p:cNvGrpSpPr/>
          <p:nvPr/>
        </p:nvGrpSpPr>
        <p:grpSpPr>
          <a:xfrm>
            <a:off x="488555" y="3940487"/>
            <a:ext cx="2516472" cy="1936785"/>
            <a:chOff x="488555" y="3940487"/>
            <a:chExt cx="2516472" cy="1936785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A64179B0-848A-43E7-A8F9-AB433D784425}"/>
                </a:ext>
              </a:extLst>
            </p:cNvPr>
            <p:cNvGrpSpPr/>
            <p:nvPr/>
          </p:nvGrpSpPr>
          <p:grpSpPr>
            <a:xfrm>
              <a:off x="488555" y="3940487"/>
              <a:ext cx="2516472" cy="1936785"/>
              <a:chOff x="767408" y="1772816"/>
              <a:chExt cx="2516472" cy="1936785"/>
            </a:xfrm>
          </p:grpSpPr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6F37D8DB-23C5-4900-B937-D96585CAE2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5440" y="1772816"/>
                <a:ext cx="2099099" cy="667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3735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黑体" panose="02010609060101010101" pitchFamily="49" charset="-122"/>
                  </a:rPr>
                  <a:t>1  2</a:t>
                </a: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88EF5620-B398-4DC3-A07D-6A9E5615F9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7408" y="2353735"/>
                <a:ext cx="2387131" cy="667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3735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黑体" panose="02010609060101010101" pitchFamily="49" charset="-122"/>
                  </a:rPr>
                  <a:t>   ×       7</a:t>
                </a:r>
              </a:p>
            </p:txBody>
          </p: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B45B4DC0-0C06-4462-84BE-43234F080F81}"/>
                  </a:ext>
                </a:extLst>
              </p:cNvPr>
              <p:cNvCxnSpPr/>
              <p:nvPr/>
            </p:nvCxnSpPr>
            <p:spPr>
              <a:xfrm>
                <a:off x="1415480" y="3020841"/>
                <a:ext cx="18684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47C1919B-5324-449C-8D24-7BCDE7E7CF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5440" y="3042495"/>
                <a:ext cx="2099099" cy="667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3735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黑体" panose="02010609060101010101" pitchFamily="49" charset="-122"/>
                  </a:rPr>
                  <a:t>8  4</a:t>
                </a:r>
              </a:p>
            </p:txBody>
          </p:sp>
        </p:grp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D202374F-20F3-410C-A280-9A0F11F264C6}"/>
                </a:ext>
              </a:extLst>
            </p:cNvPr>
            <p:cNvSpPr txBox="1"/>
            <p:nvPr/>
          </p:nvSpPr>
          <p:spPr>
            <a:xfrm>
              <a:off x="2229054" y="4767535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</a:rPr>
                <a:t>1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id="{33B7C26A-B302-48D6-B038-39C42E22B707}"/>
              </a:ext>
            </a:extLst>
          </p:cNvPr>
          <p:cNvSpPr txBox="1"/>
          <p:nvPr/>
        </p:nvSpPr>
        <p:spPr>
          <a:xfrm>
            <a:off x="5500769" y="3284278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+mj-ea"/>
                <a:ea typeface="+mj-ea"/>
              </a:rPr>
              <a:t>×</a:t>
            </a:r>
            <a:endParaRPr lang="zh-CN" altLang="en-US" sz="4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74C04926-2A6B-4CA9-A093-6925DCDA95BA}"/>
              </a:ext>
            </a:extLst>
          </p:cNvPr>
          <p:cNvGrpSpPr/>
          <p:nvPr/>
        </p:nvGrpSpPr>
        <p:grpSpPr>
          <a:xfrm>
            <a:off x="3226691" y="3940487"/>
            <a:ext cx="2516472" cy="1936785"/>
            <a:chOff x="488555" y="3940487"/>
            <a:chExt cx="2516472" cy="1936785"/>
          </a:xfrm>
        </p:grpSpPr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6D6C4A7E-F1D0-4351-A637-6D67F3AA614B}"/>
                </a:ext>
              </a:extLst>
            </p:cNvPr>
            <p:cNvGrpSpPr/>
            <p:nvPr/>
          </p:nvGrpSpPr>
          <p:grpSpPr>
            <a:xfrm>
              <a:off x="488555" y="3940487"/>
              <a:ext cx="2516472" cy="1936785"/>
              <a:chOff x="767408" y="1772816"/>
              <a:chExt cx="2516472" cy="1936785"/>
            </a:xfrm>
          </p:grpSpPr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C080A374-8566-421C-B800-A8DB1B919E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5440" y="1772816"/>
                <a:ext cx="2099099" cy="667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3735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黑体" panose="02010609060101010101" pitchFamily="49" charset="-122"/>
                  </a:rPr>
                  <a:t>2  8</a:t>
                </a: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C5383DFA-0E3C-4531-AC5A-B421A6A6B1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7408" y="2353735"/>
                <a:ext cx="2387131" cy="667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3735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黑体" panose="02010609060101010101" pitchFamily="49" charset="-122"/>
                  </a:rPr>
                  <a:t>   ×       3</a:t>
                </a:r>
              </a:p>
            </p:txBody>
          </p:sp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id="{5E5D341B-6B04-418F-8628-2B84EC929D4D}"/>
                  </a:ext>
                </a:extLst>
              </p:cNvPr>
              <p:cNvCxnSpPr/>
              <p:nvPr/>
            </p:nvCxnSpPr>
            <p:spPr>
              <a:xfrm>
                <a:off x="1415480" y="3020841"/>
                <a:ext cx="18684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D6655E7F-0C4F-45DD-8DC8-B036BA70EA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5440" y="3042495"/>
                <a:ext cx="2099099" cy="667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3735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黑体" panose="02010609060101010101" pitchFamily="49" charset="-122"/>
                  </a:rPr>
                  <a:t>8  4</a:t>
                </a:r>
              </a:p>
            </p:txBody>
          </p:sp>
        </p:grp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1E676EB9-7BA4-4734-9CDB-1CADB6D86101}"/>
                </a:ext>
              </a:extLst>
            </p:cNvPr>
            <p:cNvSpPr txBox="1"/>
            <p:nvPr/>
          </p:nvSpPr>
          <p:spPr>
            <a:xfrm>
              <a:off x="2229054" y="4767535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</a:rPr>
                <a:t>2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6" name="文本框 55">
            <a:extLst>
              <a:ext uri="{FF2B5EF4-FFF2-40B4-BE49-F238E27FC236}">
                <a16:creationId xmlns:a16="http://schemas.microsoft.com/office/drawing/2014/main" id="{B97E6586-DEA9-41AD-8C0A-D11875677DE4}"/>
              </a:ext>
            </a:extLst>
          </p:cNvPr>
          <p:cNvSpPr txBox="1"/>
          <p:nvPr/>
        </p:nvSpPr>
        <p:spPr>
          <a:xfrm>
            <a:off x="8289742" y="3284278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+mj-ea"/>
                <a:ea typeface="+mj-ea"/>
              </a:rPr>
              <a:t>√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5DF2F868-98FE-43E9-9DB4-7A92ED4A479D}"/>
              </a:ext>
            </a:extLst>
          </p:cNvPr>
          <p:cNvSpPr txBox="1"/>
          <p:nvPr/>
        </p:nvSpPr>
        <p:spPr>
          <a:xfrm>
            <a:off x="11059665" y="3284278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+mj-ea"/>
                <a:ea typeface="+mj-ea"/>
              </a:rPr>
              <a:t>×</a:t>
            </a:r>
            <a:endParaRPr lang="zh-CN" altLang="en-US" sz="4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77B0CCBB-D546-4413-B7A0-2C376DA7637C}"/>
              </a:ext>
            </a:extLst>
          </p:cNvPr>
          <p:cNvGrpSpPr/>
          <p:nvPr/>
        </p:nvGrpSpPr>
        <p:grpSpPr>
          <a:xfrm>
            <a:off x="8782308" y="3940487"/>
            <a:ext cx="2516472" cy="1936785"/>
            <a:chOff x="488555" y="3940487"/>
            <a:chExt cx="2516472" cy="1936785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A1881F3A-8810-478E-BE67-C1D6FA23A1AA}"/>
                </a:ext>
              </a:extLst>
            </p:cNvPr>
            <p:cNvGrpSpPr/>
            <p:nvPr/>
          </p:nvGrpSpPr>
          <p:grpSpPr>
            <a:xfrm>
              <a:off x="488555" y="3940487"/>
              <a:ext cx="2516472" cy="1936785"/>
              <a:chOff x="767408" y="1772816"/>
              <a:chExt cx="2516472" cy="1936785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00A63857-E5C1-4FBF-8FB0-3D908D43C9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5440" y="1772816"/>
                <a:ext cx="2099099" cy="667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3735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黑体" panose="02010609060101010101" pitchFamily="49" charset="-122"/>
                  </a:rPr>
                  <a:t>2  3</a:t>
                </a:r>
              </a:p>
            </p:txBody>
          </p:sp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BE3979E4-EFFE-4377-842D-821CD03DD4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7408" y="2353735"/>
                <a:ext cx="2387131" cy="667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3735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黑体" panose="02010609060101010101" pitchFamily="49" charset="-122"/>
                  </a:rPr>
                  <a:t>   ×       4</a:t>
                </a:r>
              </a:p>
            </p:txBody>
          </p:sp>
          <p:cxnSp>
            <p:nvCxnSpPr>
              <p:cNvPr id="63" name="直接连接符 62">
                <a:extLst>
                  <a:ext uri="{FF2B5EF4-FFF2-40B4-BE49-F238E27FC236}">
                    <a16:creationId xmlns:a16="http://schemas.microsoft.com/office/drawing/2014/main" id="{450A0A69-DD3F-47FD-B810-C2C29056FA5E}"/>
                  </a:ext>
                </a:extLst>
              </p:cNvPr>
              <p:cNvCxnSpPr/>
              <p:nvPr/>
            </p:nvCxnSpPr>
            <p:spPr>
              <a:xfrm>
                <a:off x="1415480" y="3020841"/>
                <a:ext cx="18684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97B367C2-5001-486B-8359-A5D2C07D20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5440" y="3042495"/>
                <a:ext cx="2099099" cy="667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3735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黑体" panose="02010609060101010101" pitchFamily="49" charset="-122"/>
                  </a:rPr>
                  <a:t>9  4</a:t>
                </a:r>
              </a:p>
            </p:txBody>
          </p:sp>
        </p:grp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3E96AAF1-F8B7-438A-B4F6-B5D761CF78AB}"/>
                </a:ext>
              </a:extLst>
            </p:cNvPr>
            <p:cNvSpPr txBox="1"/>
            <p:nvPr/>
          </p:nvSpPr>
          <p:spPr>
            <a:xfrm>
              <a:off x="2229054" y="4767535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</a:rPr>
                <a:t>1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463866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8" grpId="0"/>
      <p:bldP spid="56" grpId="0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5">
            <a:extLst>
              <a:ext uri="{FF2B5EF4-FFF2-40B4-BE49-F238E27FC236}">
                <a16:creationId xmlns:a16="http://schemas.microsoft.com/office/drawing/2014/main" id="{4195482C-1851-4E97-A81B-A83ECB812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408" y="1286552"/>
            <a:ext cx="10873208" cy="199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4.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有五种颜色的球，按红、黄、蓝、绿、紫的顺序依次排列，共排了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13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组，还有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4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个。一共有多少个球？第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67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个球是什么颜色？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C872235-0EF5-4C3A-B875-AD9C5542AD48}"/>
              </a:ext>
            </a:extLst>
          </p:cNvPr>
          <p:cNvSpPr txBox="1"/>
          <p:nvPr/>
        </p:nvSpPr>
        <p:spPr>
          <a:xfrm>
            <a:off x="3431704" y="3506231"/>
            <a:ext cx="3785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sym typeface="Times New Roman" panose="02020603050405020304" pitchFamily="18" charset="0"/>
              </a:rPr>
              <a:t>13×5 = 65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sym typeface="Times New Roman" panose="02020603050405020304" pitchFamily="18" charset="0"/>
              </a:rPr>
              <a:t>（个）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ACE8A5B-0D7F-4611-AE71-BA1A68EAA312}"/>
              </a:ext>
            </a:extLst>
          </p:cNvPr>
          <p:cNvSpPr txBox="1"/>
          <p:nvPr/>
        </p:nvSpPr>
        <p:spPr>
          <a:xfrm>
            <a:off x="3431704" y="4296578"/>
            <a:ext cx="3400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ea typeface="+mj-ea"/>
              </a:defRPr>
            </a:lvl1pPr>
          </a:lstStyle>
          <a:p>
            <a:r>
              <a:rPr lang="en-US" altLang="zh-CN" dirty="0">
                <a:sym typeface="Times New Roman" panose="02020603050405020304" pitchFamily="18" charset="0"/>
              </a:rPr>
              <a:t>65+4 =69</a:t>
            </a:r>
            <a:r>
              <a:rPr lang="zh-CN" altLang="en-US" dirty="0">
                <a:sym typeface="Times New Roman" panose="02020603050405020304" pitchFamily="18" charset="0"/>
              </a:rPr>
              <a:t>（个）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691EB34-7293-4D55-A12B-69DBF9A1BA21}"/>
              </a:ext>
            </a:extLst>
          </p:cNvPr>
          <p:cNvSpPr txBox="1"/>
          <p:nvPr/>
        </p:nvSpPr>
        <p:spPr>
          <a:xfrm>
            <a:off x="1775520" y="5086925"/>
            <a:ext cx="9217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ea typeface="+mj-ea"/>
              </a:defRPr>
            </a:lvl1pPr>
          </a:lstStyle>
          <a:p>
            <a:r>
              <a:rPr lang="zh-CN" altLang="en-US" dirty="0">
                <a:sym typeface="Times New Roman" panose="02020603050405020304" pitchFamily="18" charset="0"/>
              </a:rPr>
              <a:t>答：一共有</a:t>
            </a:r>
            <a:r>
              <a:rPr lang="en-US" altLang="zh-CN" dirty="0">
                <a:sym typeface="Times New Roman" panose="02020603050405020304" pitchFamily="18" charset="0"/>
              </a:rPr>
              <a:t>69</a:t>
            </a:r>
            <a:r>
              <a:rPr lang="zh-CN" altLang="en-US" dirty="0">
                <a:sym typeface="Times New Roman" panose="02020603050405020304" pitchFamily="18" charset="0"/>
              </a:rPr>
              <a:t>个球，第</a:t>
            </a:r>
            <a:r>
              <a:rPr lang="en-US" altLang="zh-CN" dirty="0">
                <a:sym typeface="Times New Roman" panose="02020603050405020304" pitchFamily="18" charset="0"/>
              </a:rPr>
              <a:t>67</a:t>
            </a:r>
            <a:r>
              <a:rPr lang="zh-CN" altLang="en-US" dirty="0">
                <a:sym typeface="Times New Roman" panose="02020603050405020304" pitchFamily="18" charset="0"/>
              </a:rPr>
              <a:t>个球是黄颜色的。</a:t>
            </a:r>
          </a:p>
        </p:txBody>
      </p:sp>
    </p:spTree>
    <p:extLst>
      <p:ext uri="{BB962C8B-B14F-4D97-AF65-F5344CB8AC3E}">
        <p14:creationId xmlns:p14="http://schemas.microsoft.com/office/powerpoint/2010/main" val="102051913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文本框 7"/>
          <p:cNvSpPr txBox="1">
            <a:spLocks noChangeArrowheads="1"/>
          </p:cNvSpPr>
          <p:nvPr/>
        </p:nvSpPr>
        <p:spPr bwMode="auto">
          <a:xfrm>
            <a:off x="1648884" y="668867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课堂小结</a:t>
            </a:r>
          </a:p>
        </p:txBody>
      </p:sp>
      <p:pic>
        <p:nvPicPr>
          <p:cNvPr id="22535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23" y="476251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矩形: 圆角 19"/>
          <p:cNvSpPr/>
          <p:nvPr/>
        </p:nvSpPr>
        <p:spPr>
          <a:xfrm>
            <a:off x="839245" y="1700265"/>
            <a:ext cx="8204650" cy="3460011"/>
          </a:xfrm>
          <a:prstGeom prst="roundRect">
            <a:avLst>
              <a:gd name="adj" fmla="val 2710"/>
            </a:avLst>
          </a:prstGeom>
          <a:solidFill>
            <a:srgbClr val="CCFFB3">
              <a:alpha val="60000"/>
            </a:srgbClr>
          </a:solidFill>
          <a:ln w="1905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5801" rIns="251767" bIns="80925"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655" indent="-456565" algn="ctr">
              <a:lnSpc>
                <a:spcPts val="3855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多位数乘一位数（不连续进位）的笔算方法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87655" indent="-456565" algn="just">
              <a:lnSpc>
                <a:spcPts val="3855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相同数位对齐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：把一位数写在多位数下面，与多位数的个位对齐。</a:t>
            </a:r>
            <a:endParaRPr lang="en-US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87655" indent="-456565" algn="just">
              <a:lnSpc>
                <a:spcPts val="3855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从个位乘起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：用一位数依次去乘多位数每一个数位上的数。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88290" indent="-457200" algn="just" defTabSz="4565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哪一位上乘得的积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满几十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就要向前一位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进几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，前一位乘完所得的积要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加上进位的数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25" name="图片 124"/>
          <p:cNvPicPr/>
          <p:nvPr/>
        </p:nvPicPr>
        <p:blipFill>
          <a:blip r:embed="rId3"/>
          <a:stretch>
            <a:fillRect/>
          </a:stretch>
        </p:blipFill>
        <p:spPr>
          <a:xfrm>
            <a:off x="9264015" y="2204720"/>
            <a:ext cx="2270760" cy="2495550"/>
          </a:xfrm>
          <a:prstGeom prst="rect">
            <a:avLst/>
          </a:prstGeom>
          <a:noFill/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3" name="流程图: 终止 2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921</Words>
  <Application>Microsoft Office PowerPoint</Application>
  <PresentationFormat>宽屏</PresentationFormat>
  <Paragraphs>248</Paragraphs>
  <Slides>20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等线</vt:lpstr>
      <vt:lpstr>等线 Light</vt:lpstr>
      <vt:lpstr>方正卡通简体</vt:lpstr>
      <vt:lpstr>黑体</vt:lpstr>
      <vt:lpstr>华文琥珀</vt:lpstr>
      <vt:lpstr>楷体</vt:lpstr>
      <vt:lpstr>Arial</vt:lpstr>
      <vt:lpstr>Times New Roman</vt:lpstr>
      <vt:lpstr>Wingdings</vt:lpstr>
      <vt:lpstr>1_自定义设计方案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497</cp:revision>
  <dcterms:created xsi:type="dcterms:W3CDTF">2015-08-27T07:30:00Z</dcterms:created>
  <dcterms:modified xsi:type="dcterms:W3CDTF">2025-07-18T05:57:01Z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3DA87F68A4A64EFD88AF3A8C78A6C0A8</vt:lpwstr>
  </property>
</Properties>
</file>