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19"/>
  </p:notesMasterIdLst>
  <p:sldIdLst>
    <p:sldId id="397" r:id="rId3"/>
    <p:sldId id="414" r:id="rId4"/>
    <p:sldId id="334" r:id="rId5"/>
    <p:sldId id="433" r:id="rId6"/>
    <p:sldId id="434" r:id="rId7"/>
    <p:sldId id="435" r:id="rId8"/>
    <p:sldId id="418" r:id="rId9"/>
    <p:sldId id="385" r:id="rId10"/>
    <p:sldId id="364" r:id="rId11"/>
    <p:sldId id="436" r:id="rId12"/>
    <p:sldId id="437" r:id="rId13"/>
    <p:sldId id="387" r:id="rId14"/>
    <p:sldId id="432" r:id="rId15"/>
    <p:sldId id="277" r:id="rId16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orient="horz" pos="953">
          <p15:clr>
            <a:srgbClr val="A4A3A4"/>
          </p15:clr>
        </p15:guide>
        <p15:guide id="3" orient="horz" pos="3842">
          <p15:clr>
            <a:srgbClr val="A4A3A4"/>
          </p15:clr>
        </p15:guide>
        <p15:guide id="4" pos="210">
          <p15:clr>
            <a:srgbClr val="A4A3A4"/>
          </p15:clr>
        </p15:guide>
        <p15:guide id="5" pos="493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0000FF"/>
    <a:srgbClr val="FFFFFF"/>
    <a:srgbClr val="000000"/>
    <a:srgbClr val="FE5A00"/>
    <a:srgbClr val="E1F0F4"/>
    <a:srgbClr val="7F7F7F"/>
    <a:srgbClr val="FDFCED"/>
    <a:srgbClr val="F1E0B4"/>
    <a:srgbClr val="CFD7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5238" autoAdjust="0"/>
  </p:normalViewPr>
  <p:slideViewPr>
    <p:cSldViewPr>
      <p:cViewPr varScale="1">
        <p:scale>
          <a:sx n="59" d="100"/>
          <a:sy n="59" d="100"/>
        </p:scale>
        <p:origin x="102" y="1260"/>
      </p:cViewPr>
      <p:guideLst>
        <p:guide orient="horz" pos="2160"/>
        <p:guide orient="horz" pos="953"/>
        <p:guide orient="horz" pos="3842"/>
        <p:guide pos="210"/>
        <p:guide pos="493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A3F799DD-1A9F-498B-AE97-B51E34A32C24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F687C1FD-AF1C-4D7D-B60C-3B286CA2D139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9833" y="-220133"/>
            <a:ext cx="8128000" cy="812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933" y="74084"/>
            <a:ext cx="6779684" cy="6779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9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0"/>
            <a:ext cx="11713633" cy="378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4667" y="-42333"/>
            <a:ext cx="2823633" cy="17547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7684" y="853017"/>
            <a:ext cx="738716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1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67" y="4292600"/>
            <a:ext cx="884767" cy="1020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13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917" y="1885951"/>
            <a:ext cx="1068916" cy="9842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圆角矩形 7"/>
          <p:cNvSpPr/>
          <p:nvPr userDrawn="1"/>
        </p:nvSpPr>
        <p:spPr>
          <a:xfrm>
            <a:off x="292100" y="357717"/>
            <a:ext cx="11573933" cy="6108700"/>
          </a:xfrm>
          <a:prstGeom prst="roundRect">
            <a:avLst>
              <a:gd name="adj" fmla="val 238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1"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4FD0A81D-EE3B-4892-8E1E-88264ED4E5DD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4369A181-2D8A-4950-B425-636DFCDBAEC1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矩形 2"/>
          <p:cNvSpPr>
            <a:spLocks noChangeArrowheads="1"/>
          </p:cNvSpPr>
          <p:nvPr/>
        </p:nvSpPr>
        <p:spPr bwMode="auto">
          <a:xfrm>
            <a:off x="4871508" y="3285067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笔算乘法（</a:t>
            </a: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3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）</a:t>
            </a:r>
          </a:p>
        </p:txBody>
      </p:sp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19888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5400" b="1">
                <a:solidFill>
                  <a:srgbClr val="000000"/>
                </a:solidFill>
                <a:latin typeface="楷体" panose="02010609060101010101" pitchFamily="49" charset="-122"/>
              </a:rPr>
              <a:t>2.</a:t>
            </a:r>
            <a:r>
              <a:rPr lang="zh-CN" altLang="en-US" sz="5400" b="1">
                <a:solidFill>
                  <a:srgbClr val="000000"/>
                </a:solidFill>
                <a:latin typeface="楷体" panose="02010609060101010101" pitchFamily="49" charset="-122"/>
              </a:rPr>
              <a:t>笔算乘法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7398" y="1506220"/>
            <a:ext cx="10657205" cy="4788000"/>
          </a:xfrm>
          <a:prstGeom prst="rect">
            <a:avLst/>
          </a:prstGeom>
          <a:noFill/>
          <a:ln w="2540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591" name="文本框 18"/>
          <p:cNvSpPr txBox="1">
            <a:spLocks noChangeArrowheads="1"/>
          </p:cNvSpPr>
          <p:nvPr/>
        </p:nvSpPr>
        <p:spPr bwMode="auto">
          <a:xfrm>
            <a:off x="1703494" y="621242"/>
            <a:ext cx="349821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Times New Roman" panose="02020603050405020304" pitchFamily="18" charset="0"/>
                <a:ea typeface="楷体" panose="02010609060101010101" pitchFamily="49" charset="-122"/>
              </a:rPr>
              <a:t>物资清单大排查</a:t>
            </a:r>
          </a:p>
        </p:txBody>
      </p:sp>
      <p:pic>
        <p:nvPicPr>
          <p:cNvPr id="24592" name="图片 1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18"/>
          <p:cNvSpPr txBox="1">
            <a:spLocks noChangeArrowheads="1"/>
          </p:cNvSpPr>
          <p:nvPr/>
        </p:nvSpPr>
        <p:spPr bwMode="auto">
          <a:xfrm>
            <a:off x="901700" y="1579880"/>
            <a:ext cx="5005070" cy="128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1.每个班级领用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37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个气球，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个班级需要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_____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个。</a:t>
            </a:r>
          </a:p>
        </p:txBody>
      </p:sp>
      <p:sp>
        <p:nvSpPr>
          <p:cNvPr id="7" name="文本框 18"/>
          <p:cNvSpPr txBox="1">
            <a:spLocks noChangeArrowheads="1"/>
          </p:cNvSpPr>
          <p:nvPr/>
        </p:nvSpPr>
        <p:spPr bwMode="auto">
          <a:xfrm>
            <a:off x="6302375" y="1579880"/>
            <a:ext cx="4989830" cy="12818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2.每包彩纸有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62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张，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4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包共有</a:t>
            </a:r>
            <a:r>
              <a:rPr lang="en-US" altLang="zh-CN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_____</a:t>
            </a: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</a:rPr>
              <a:t>张。</a:t>
            </a:r>
          </a:p>
        </p:txBody>
      </p:sp>
      <p:sp>
        <p:nvSpPr>
          <p:cNvPr id="6" name="文本框 18"/>
          <p:cNvSpPr txBox="1">
            <a:spLocks noChangeArrowheads="1"/>
          </p:cNvSpPr>
          <p:nvPr/>
        </p:nvSpPr>
        <p:spPr bwMode="auto">
          <a:xfrm>
            <a:off x="2800985" y="3231515"/>
            <a:ext cx="120650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ctr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18"/>
          <p:cNvSpPr txBox="1">
            <a:spLocks noChangeArrowheads="1"/>
          </p:cNvSpPr>
          <p:nvPr/>
        </p:nvSpPr>
        <p:spPr bwMode="auto">
          <a:xfrm>
            <a:off x="8191195" y="3231515"/>
            <a:ext cx="1212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ctr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62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772160" y="3091180"/>
            <a:ext cx="106362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767080" y="3955415"/>
            <a:ext cx="10636250" cy="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>
            <a:stCxn id="2" idx="0"/>
            <a:endCxn id="2" idx="2"/>
          </p:cNvCxnSpPr>
          <p:nvPr/>
        </p:nvCxnSpPr>
        <p:spPr>
          <a:xfrm>
            <a:off x="6096635" y="1506220"/>
            <a:ext cx="0" cy="4787900"/>
          </a:xfrm>
          <a:prstGeom prst="line">
            <a:avLst/>
          </a:prstGeom>
          <a:ln w="19050">
            <a:solidFill>
              <a:srgbClr val="0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8"/>
          <p:cNvSpPr txBox="1">
            <a:spLocks noChangeArrowheads="1"/>
          </p:cNvSpPr>
          <p:nvPr/>
        </p:nvSpPr>
        <p:spPr bwMode="auto">
          <a:xfrm>
            <a:off x="911225" y="3162935"/>
            <a:ext cx="1766887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列式</a:t>
            </a:r>
          </a:p>
        </p:txBody>
      </p:sp>
      <p:sp>
        <p:nvSpPr>
          <p:cNvPr id="14" name="文本框 18"/>
          <p:cNvSpPr txBox="1">
            <a:spLocks noChangeArrowheads="1"/>
          </p:cNvSpPr>
          <p:nvPr/>
        </p:nvSpPr>
        <p:spPr bwMode="auto">
          <a:xfrm>
            <a:off x="6311900" y="3162935"/>
            <a:ext cx="1873886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列式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2530" name="组合 34"/>
          <p:cNvGrpSpPr/>
          <p:nvPr/>
        </p:nvGrpSpPr>
        <p:grpSpPr bwMode="auto">
          <a:xfrm>
            <a:off x="2329816" y="4102312"/>
            <a:ext cx="2307167" cy="1344083"/>
            <a:chOff x="566952" y="2092325"/>
            <a:chExt cx="1728961" cy="1008063"/>
          </a:xfrm>
        </p:grpSpPr>
        <p:sp>
          <p:nvSpPr>
            <p:cNvPr id="22566" name="Text Box 8"/>
            <p:cNvSpPr txBox="1">
              <a:spLocks noChangeArrowheads="1"/>
            </p:cNvSpPr>
            <p:nvPr/>
          </p:nvSpPr>
          <p:spPr bwMode="auto">
            <a:xfrm>
              <a:off x="1071364" y="2092325"/>
              <a:ext cx="1224549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3  7</a:t>
              </a:r>
            </a:p>
          </p:txBody>
        </p:sp>
        <p:sp>
          <p:nvSpPr>
            <p:cNvPr id="22567" name="Text Box 9"/>
            <p:cNvSpPr txBox="1">
              <a:spLocks noChangeArrowheads="1"/>
            </p:cNvSpPr>
            <p:nvPr/>
          </p:nvSpPr>
          <p:spPr bwMode="auto">
            <a:xfrm>
              <a:off x="1433019" y="2576512"/>
              <a:ext cx="504412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566952" y="2576512"/>
              <a:ext cx="504412" cy="4995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2569" name="Line 11"/>
            <p:cNvSpPr>
              <a:spLocks noChangeShapeType="1"/>
            </p:cNvSpPr>
            <p:nvPr/>
          </p:nvSpPr>
          <p:spPr bwMode="auto">
            <a:xfrm>
              <a:off x="566952" y="3100388"/>
              <a:ext cx="1297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3494405" y="5499206"/>
            <a:ext cx="59817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7" name="Text Box 13"/>
          <p:cNvSpPr txBox="1">
            <a:spLocks noChangeArrowheads="1"/>
          </p:cNvSpPr>
          <p:nvPr/>
        </p:nvSpPr>
        <p:spPr bwMode="auto">
          <a:xfrm>
            <a:off x="2994449" y="5499206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5" name="Text Box 48"/>
          <p:cNvSpPr txBox="1">
            <a:spLocks noChangeArrowheads="1"/>
          </p:cNvSpPr>
          <p:nvPr/>
        </p:nvSpPr>
        <p:spPr bwMode="auto">
          <a:xfrm>
            <a:off x="3220720" y="4976495"/>
            <a:ext cx="546100" cy="50165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8" name="文本框 18"/>
          <p:cNvSpPr txBox="1">
            <a:spLocks noChangeArrowheads="1"/>
          </p:cNvSpPr>
          <p:nvPr/>
        </p:nvSpPr>
        <p:spPr bwMode="auto">
          <a:xfrm>
            <a:off x="911225" y="3954780"/>
            <a:ext cx="1766887" cy="6417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笔算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311900" y="3954780"/>
            <a:ext cx="4989830" cy="730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l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latin typeface="宋体" panose="02010600030101010101" pitchFamily="2" charset="-122"/>
                <a:ea typeface="宋体" panose="02010600030101010101" pitchFamily="2" charset="-122"/>
                <a:sym typeface="+mn-ea"/>
              </a:rPr>
              <a:t>笔算</a:t>
            </a:r>
            <a:endParaRPr lang="zh-CN" altLang="en-US" sz="3200" b="1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1" name="组合 34"/>
          <p:cNvGrpSpPr/>
          <p:nvPr/>
        </p:nvGrpSpPr>
        <p:grpSpPr bwMode="auto">
          <a:xfrm>
            <a:off x="7752081" y="4132157"/>
            <a:ext cx="2307167" cy="1344083"/>
            <a:chOff x="566952" y="2092325"/>
            <a:chExt cx="1728961" cy="1008063"/>
          </a:xfrm>
        </p:grpSpPr>
        <p:sp>
          <p:nvSpPr>
            <p:cNvPr id="22" name="Text Box 8"/>
            <p:cNvSpPr txBox="1">
              <a:spLocks noChangeArrowheads="1"/>
            </p:cNvSpPr>
            <p:nvPr/>
          </p:nvSpPr>
          <p:spPr bwMode="auto">
            <a:xfrm>
              <a:off x="1071364" y="2092325"/>
              <a:ext cx="1224549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6  2</a:t>
              </a:r>
            </a:p>
          </p:txBody>
        </p:sp>
        <p:sp>
          <p:nvSpPr>
            <p:cNvPr id="23" name="Text Box 9"/>
            <p:cNvSpPr txBox="1">
              <a:spLocks noChangeArrowheads="1"/>
            </p:cNvSpPr>
            <p:nvPr/>
          </p:nvSpPr>
          <p:spPr bwMode="auto">
            <a:xfrm>
              <a:off x="1433019" y="2576512"/>
              <a:ext cx="504412" cy="4995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24" name="Text Box 10"/>
            <p:cNvSpPr txBox="1">
              <a:spLocks noChangeArrowheads="1"/>
            </p:cNvSpPr>
            <p:nvPr/>
          </p:nvSpPr>
          <p:spPr bwMode="auto">
            <a:xfrm>
              <a:off x="566952" y="2576512"/>
              <a:ext cx="504412" cy="499587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735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25" name="Line 11"/>
            <p:cNvSpPr>
              <a:spLocks noChangeShapeType="1"/>
            </p:cNvSpPr>
            <p:nvPr/>
          </p:nvSpPr>
          <p:spPr bwMode="auto">
            <a:xfrm>
              <a:off x="566952" y="3100388"/>
              <a:ext cx="1297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8923655" y="5528945"/>
            <a:ext cx="6045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7" name="Text Box 13"/>
          <p:cNvSpPr txBox="1">
            <a:spLocks noChangeArrowheads="1"/>
          </p:cNvSpPr>
          <p:nvPr/>
        </p:nvSpPr>
        <p:spPr bwMode="auto">
          <a:xfrm>
            <a:off x="8416714" y="5529157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29" name="Text Box 13"/>
          <p:cNvSpPr txBox="1">
            <a:spLocks noChangeArrowheads="1"/>
          </p:cNvSpPr>
          <p:nvPr/>
        </p:nvSpPr>
        <p:spPr bwMode="auto">
          <a:xfrm>
            <a:off x="7954645" y="5529580"/>
            <a:ext cx="49339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30" name="文本框 18"/>
          <p:cNvSpPr txBox="1">
            <a:spLocks noChangeArrowheads="1"/>
          </p:cNvSpPr>
          <p:nvPr/>
        </p:nvSpPr>
        <p:spPr bwMode="auto">
          <a:xfrm>
            <a:off x="3448982" y="2298065"/>
            <a:ext cx="595036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ctr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74</a:t>
            </a:r>
          </a:p>
        </p:txBody>
      </p:sp>
      <p:sp>
        <p:nvSpPr>
          <p:cNvPr id="31" name="文本框 18"/>
          <p:cNvSpPr txBox="1">
            <a:spLocks noChangeArrowheads="1"/>
          </p:cNvSpPr>
          <p:nvPr/>
        </p:nvSpPr>
        <p:spPr bwMode="auto">
          <a:xfrm>
            <a:off x="6945570" y="2298065"/>
            <a:ext cx="800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marL="0" lvl="1" indent="0" algn="ctr" latinLnBrk="0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248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5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6" grpId="0"/>
      <p:bldP spid="17" grpId="0"/>
      <p:bldP spid="35" grpId="0"/>
      <p:bldP spid="26" grpId="0"/>
      <p:bldP spid="27" grpId="0"/>
      <p:bldP spid="29" grpId="0"/>
      <p:bldP spid="30" grpId="0"/>
      <p:bldP spid="3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100">
            <a:extLst>
              <a:ext uri="{FF2B5EF4-FFF2-40B4-BE49-F238E27FC236}">
                <a16:creationId xmlns:a16="http://schemas.microsoft.com/office/drawing/2014/main" id="{4E159FE0-51F6-EA0B-DD3E-69DD6CACFD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5763" y="1456450"/>
            <a:ext cx="5409600" cy="4060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组合 10"/>
          <p:cNvGrpSpPr/>
          <p:nvPr/>
        </p:nvGrpSpPr>
        <p:grpSpPr bwMode="auto">
          <a:xfrm>
            <a:off x="6644853" y="1448644"/>
            <a:ext cx="4960273" cy="1464732"/>
            <a:chOff x="6127505" y="1678144"/>
            <a:chExt cx="3719628" cy="1098442"/>
          </a:xfrm>
        </p:grpSpPr>
        <p:sp>
          <p:nvSpPr>
            <p:cNvPr id="12" name="AutoShape 27"/>
            <p:cNvSpPr>
              <a:spLocks noChangeArrowheads="1"/>
            </p:cNvSpPr>
            <p:nvPr/>
          </p:nvSpPr>
          <p:spPr bwMode="auto">
            <a:xfrm>
              <a:off x="6127505" y="1678144"/>
              <a:ext cx="2511036" cy="1098442"/>
            </a:xfrm>
            <a:prstGeom prst="wedgeRoundRectCallout">
              <a:avLst>
                <a:gd name="adj1" fmla="val 67105"/>
                <a:gd name="adj2" fmla="val 23695"/>
                <a:gd name="adj3" fmla="val 16667"/>
              </a:avLst>
            </a:prstGeom>
            <a:solidFill>
              <a:srgbClr val="CFD7C1"/>
            </a:solidFill>
            <a:ln w="19050">
              <a:noFill/>
              <a:miter lim="800000"/>
            </a:ln>
          </p:spPr>
          <p:txBody>
            <a:bodyPr/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3200" b="1" dirty="0">
                  <a:latin typeface="+mn-lt"/>
                </a:rPr>
                <a:t>看一看这幅图，你知道了什么？</a:t>
              </a:r>
            </a:p>
          </p:txBody>
        </p:sp>
        <p:pic>
          <p:nvPicPr>
            <p:cNvPr id="27663" name="图片 1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 flipH="1">
              <a:off x="8901328" y="1813397"/>
              <a:ext cx="945805" cy="963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5" name="文本框 12"/>
          <p:cNvSpPr txBox="1">
            <a:spLocks noChangeArrowheads="1"/>
          </p:cNvSpPr>
          <p:nvPr/>
        </p:nvSpPr>
        <p:spPr bwMode="auto">
          <a:xfrm>
            <a:off x="1703494" y="620607"/>
            <a:ext cx="39979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l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矿泉水采购大挑战</a:t>
            </a:r>
          </a:p>
        </p:txBody>
      </p:sp>
      <p:pic>
        <p:nvPicPr>
          <p:cNvPr id="27656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椭圆 2"/>
          <p:cNvSpPr/>
          <p:nvPr/>
        </p:nvSpPr>
        <p:spPr>
          <a:xfrm>
            <a:off x="1199456" y="3523178"/>
            <a:ext cx="576064" cy="57606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14" name="椭圆 13"/>
          <p:cNvSpPr/>
          <p:nvPr/>
        </p:nvSpPr>
        <p:spPr>
          <a:xfrm>
            <a:off x="839470" y="145733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7" name="椭圆 16"/>
          <p:cNvSpPr/>
          <p:nvPr/>
        </p:nvSpPr>
        <p:spPr>
          <a:xfrm>
            <a:off x="1458536" y="376320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1</a:t>
            </a:r>
          </a:p>
        </p:txBody>
      </p:sp>
      <p:sp>
        <p:nvSpPr>
          <p:cNvPr id="18" name="椭圆 17"/>
          <p:cNvSpPr/>
          <p:nvPr/>
        </p:nvSpPr>
        <p:spPr>
          <a:xfrm>
            <a:off x="2405321" y="3629223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2</a:t>
            </a:r>
          </a:p>
        </p:txBody>
      </p:sp>
      <p:sp>
        <p:nvSpPr>
          <p:cNvPr id="21" name="椭圆 20"/>
          <p:cNvSpPr/>
          <p:nvPr/>
        </p:nvSpPr>
        <p:spPr>
          <a:xfrm>
            <a:off x="3026986" y="3582233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3</a:t>
            </a:r>
          </a:p>
        </p:txBody>
      </p:sp>
      <p:sp>
        <p:nvSpPr>
          <p:cNvPr id="22" name="椭圆 21"/>
          <p:cNvSpPr/>
          <p:nvPr/>
        </p:nvSpPr>
        <p:spPr>
          <a:xfrm>
            <a:off x="1458536" y="433978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4</a:t>
            </a:r>
          </a:p>
        </p:txBody>
      </p:sp>
      <p:sp>
        <p:nvSpPr>
          <p:cNvPr id="23" name="椭圆 22"/>
          <p:cNvSpPr/>
          <p:nvPr/>
        </p:nvSpPr>
        <p:spPr>
          <a:xfrm>
            <a:off x="2423101" y="4147383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5</a:t>
            </a:r>
          </a:p>
        </p:txBody>
      </p:sp>
      <p:sp>
        <p:nvSpPr>
          <p:cNvPr id="24" name="椭圆 23"/>
          <p:cNvSpPr/>
          <p:nvPr/>
        </p:nvSpPr>
        <p:spPr>
          <a:xfrm>
            <a:off x="3071436" y="405149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6</a:t>
            </a:r>
          </a:p>
        </p:txBody>
      </p:sp>
      <p:sp>
        <p:nvSpPr>
          <p:cNvPr id="25" name="椭圆 24"/>
          <p:cNvSpPr/>
          <p:nvPr/>
        </p:nvSpPr>
        <p:spPr>
          <a:xfrm>
            <a:off x="2423101" y="465093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7</a:t>
            </a:r>
          </a:p>
        </p:txBody>
      </p:sp>
      <p:sp>
        <p:nvSpPr>
          <p:cNvPr id="26" name="椭圆 25"/>
          <p:cNvSpPr/>
          <p:nvPr/>
        </p:nvSpPr>
        <p:spPr>
          <a:xfrm>
            <a:off x="3071436" y="453282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8</a:t>
            </a:r>
          </a:p>
        </p:txBody>
      </p:sp>
      <p:sp>
        <p:nvSpPr>
          <p:cNvPr id="27" name="椭圆 26"/>
          <p:cNvSpPr/>
          <p:nvPr/>
        </p:nvSpPr>
        <p:spPr>
          <a:xfrm>
            <a:off x="4584006" y="4483298"/>
            <a:ext cx="432000" cy="432000"/>
          </a:xfrm>
          <a:prstGeom prst="ellipse">
            <a:avLst/>
          </a:prstGeom>
          <a:solidFill>
            <a:srgbClr val="FDFCED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>
                <a:solidFill>
                  <a:srgbClr val="FF00FF"/>
                </a:solidFill>
              </a:rPr>
              <a:t>9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621145" y="1622425"/>
            <a:ext cx="5069840" cy="4392295"/>
            <a:chOff x="10506" y="2905"/>
            <a:chExt cx="7984" cy="6917"/>
          </a:xfrm>
        </p:grpSpPr>
        <p:grpSp>
          <p:nvGrpSpPr>
            <p:cNvPr id="8" name="组合 7"/>
            <p:cNvGrpSpPr/>
            <p:nvPr/>
          </p:nvGrpSpPr>
          <p:grpSpPr>
            <a:xfrm>
              <a:off x="10507" y="2905"/>
              <a:ext cx="7976" cy="6917"/>
              <a:chOff x="10507" y="2905"/>
              <a:chExt cx="7976" cy="6917"/>
            </a:xfrm>
          </p:grpSpPr>
          <p:sp>
            <p:nvSpPr>
              <p:cNvPr id="5" name="折角形 4"/>
              <p:cNvSpPr/>
              <p:nvPr/>
            </p:nvSpPr>
            <p:spPr>
              <a:xfrm>
                <a:off x="10507" y="2905"/>
                <a:ext cx="7976" cy="6917"/>
              </a:xfrm>
              <a:prstGeom prst="foldedCorner">
                <a:avLst/>
              </a:prstGeom>
              <a:solidFill>
                <a:srgbClr val="FDFCED"/>
              </a:solidFill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lstStyle/>
              <a:p>
                <a:pPr lvl="0" algn="ctr">
                  <a:buClrTx/>
                  <a:buSzTx/>
                  <a:buFontTx/>
                  <a:defRPr/>
                </a:pPr>
                <a:endParaRPr lang="zh-CN" altLang="en-US" sz="100" b="1">
                  <a:sym typeface="+mn-ea"/>
                </a:endParaRPr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12743" y="3245"/>
                <a:ext cx="3504" cy="11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sz="4000" b="1">
                    <a:latin typeface="黑体" panose="02010609060101010101" pitchFamily="49" charset="-122"/>
                    <a:ea typeface="黑体" panose="02010609060101010101" pitchFamily="49" charset="-122"/>
                  </a:rPr>
                  <a:t>信息采集</a:t>
                </a:r>
              </a:p>
            </p:txBody>
          </p:sp>
        </p:grpSp>
        <p:cxnSp>
          <p:nvCxnSpPr>
            <p:cNvPr id="28" name="直接连接符 27"/>
            <p:cNvCxnSpPr/>
            <p:nvPr/>
          </p:nvCxnSpPr>
          <p:spPr>
            <a:xfrm>
              <a:off x="10506" y="4485"/>
              <a:ext cx="7984" cy="0"/>
            </a:xfrm>
            <a:prstGeom prst="line">
              <a:avLst/>
            </a:prstGeom>
            <a:ln w="12700">
              <a:solidFill>
                <a:srgbClr val="7F7F7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/>
          <p:cNvSpPr txBox="1"/>
          <p:nvPr/>
        </p:nvSpPr>
        <p:spPr>
          <a:xfrm>
            <a:off x="6693535" y="2886075"/>
            <a:ext cx="451421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/>
              <a:t>一箱矿泉水有</a:t>
            </a:r>
            <a:r>
              <a:rPr lang="en-US" altLang="zh-CN" sz="3200" b="1"/>
              <a:t>_____</a:t>
            </a:r>
            <a:r>
              <a:rPr lang="zh-CN" altLang="en-US" sz="3200" b="1"/>
              <a:t>瓶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6693535" y="3894455"/>
            <a:ext cx="369760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/>
              <a:t>需要采购</a:t>
            </a:r>
            <a:r>
              <a:rPr lang="en-US" altLang="zh-CN" sz="3200" b="1"/>
              <a:t>_____</a:t>
            </a:r>
            <a:r>
              <a:rPr lang="zh-CN" altLang="en-US" sz="3200" b="1">
                <a:sym typeface="+mn-ea"/>
              </a:rPr>
              <a:t>箱</a:t>
            </a:r>
            <a:endParaRPr lang="zh-CN" altLang="en-US" sz="3200" b="1"/>
          </a:p>
        </p:txBody>
      </p:sp>
      <p:sp>
        <p:nvSpPr>
          <p:cNvPr id="10" name="文本框 9"/>
          <p:cNvSpPr txBox="1"/>
          <p:nvPr/>
        </p:nvSpPr>
        <p:spPr>
          <a:xfrm>
            <a:off x="6693535" y="4902835"/>
            <a:ext cx="43053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zh-CN" altLang="en-US" sz="3200" b="1"/>
              <a:t>一共有</a:t>
            </a:r>
            <a:r>
              <a:rPr lang="en-US" altLang="zh-CN" sz="3200" b="1"/>
              <a:t>__</a:t>
            </a:r>
            <a:r>
              <a:rPr lang="en-US" altLang="zh-CN" sz="3200" b="1">
                <a:sym typeface="+mn-ea"/>
              </a:rPr>
              <a:t>_____</a:t>
            </a:r>
            <a:r>
              <a:rPr lang="en-US" altLang="zh-CN" sz="3200" b="1"/>
              <a:t>___</a:t>
            </a:r>
            <a:r>
              <a:rPr lang="zh-CN" altLang="en-US" sz="3200" b="1">
                <a:sym typeface="+mn-ea"/>
              </a:rPr>
              <a:t>瓶</a:t>
            </a:r>
            <a:endParaRPr lang="zh-CN" altLang="en-US" sz="3200" b="1"/>
          </a:p>
        </p:txBody>
      </p:sp>
      <p:sp>
        <p:nvSpPr>
          <p:cNvPr id="13" name="文本框 12"/>
          <p:cNvSpPr txBox="1"/>
          <p:nvPr/>
        </p:nvSpPr>
        <p:spPr>
          <a:xfrm>
            <a:off x="9862185" y="2814320"/>
            <a:ext cx="589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0000"/>
                </a:solidFill>
              </a:rPr>
              <a:t>24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9213215" y="3822065"/>
            <a:ext cx="3860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8853805" y="4830445"/>
            <a:ext cx="140398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3200" b="1">
                <a:solidFill>
                  <a:srgbClr val="FF0000"/>
                </a:solidFill>
              </a:rPr>
              <a:t>24 </a:t>
            </a:r>
            <a:r>
              <a:rPr lang="zh-CN" altLang="en-US" sz="3200" b="1">
                <a:solidFill>
                  <a:srgbClr val="FF0000"/>
                </a:solidFill>
              </a:rPr>
              <a:t>×</a:t>
            </a:r>
            <a:r>
              <a:rPr lang="en-US" altLang="zh-CN" sz="3200" b="1">
                <a:solidFill>
                  <a:srgbClr val="FF0000"/>
                </a:solidFill>
              </a:rPr>
              <a:t> </a:t>
            </a:r>
            <a:r>
              <a:rPr lang="en-US" sz="3200" b="1">
                <a:solidFill>
                  <a:srgbClr val="FF0000"/>
                </a:solidFill>
              </a:rPr>
              <a:t>9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46E2685B-644C-6ABC-5A40-DE7A81DFD3B2}"/>
              </a:ext>
            </a:extLst>
          </p:cNvPr>
          <p:cNvSpPr txBox="1"/>
          <p:nvPr/>
        </p:nvSpPr>
        <p:spPr>
          <a:xfrm>
            <a:off x="865763" y="5633899"/>
            <a:ext cx="611869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9 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+mn-lt"/>
                <a:ea typeface="+mj-ea"/>
              </a:rPr>
              <a:t>箱矿泉水一共有多少瓶？</a:t>
            </a:r>
            <a:endParaRPr lang="zh-CN" altLang="en-US" sz="4400" b="1" dirty="0">
              <a:latin typeface="+mn-lt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3" grpId="1" animBg="1"/>
      <p:bldP spid="17" grpId="0" bldLvl="0" animBg="1"/>
      <p:bldP spid="18" grpId="0" bldLvl="0" animBg="1"/>
      <p:bldP spid="21" grpId="0" bldLvl="0" animBg="1"/>
      <p:bldP spid="22" grpId="0" bldLvl="0" animBg="1"/>
      <p:bldP spid="23" grpId="0" bldLvl="0" animBg="1"/>
      <p:bldP spid="24" grpId="0" bldLvl="0" animBg="1"/>
      <p:bldP spid="25" grpId="0" bldLvl="0" animBg="1"/>
      <p:bldP spid="26" grpId="0" bldLvl="0" animBg="1"/>
      <p:bldP spid="27" grpId="0" bldLvl="0" animBg="1"/>
      <p:bldP spid="6" grpId="0"/>
      <p:bldP spid="9" grpId="0"/>
      <p:bldP spid="10" grpId="0"/>
      <p:bldP spid="13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A0CEB2-049A-04BB-092C-C97F4C5FB7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15">
            <a:extLst>
              <a:ext uri="{FF2B5EF4-FFF2-40B4-BE49-F238E27FC236}">
                <a16:creationId xmlns:a16="http://schemas.microsoft.com/office/drawing/2014/main" id="{4889F569-78EC-7BCB-72DE-018ED2C3AD6E}"/>
              </a:ext>
            </a:extLst>
          </p:cNvPr>
          <p:cNvSpPr txBox="1"/>
          <p:nvPr/>
        </p:nvSpPr>
        <p:spPr>
          <a:xfrm>
            <a:off x="5165090" y="430530"/>
            <a:ext cx="18618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4400" b="1">
                <a:solidFill>
                  <a:srgbClr val="FF0000"/>
                </a:solidFill>
              </a:rPr>
              <a:t>24 </a:t>
            </a:r>
            <a:r>
              <a:rPr lang="zh-CN" altLang="en-US" sz="4400" b="1">
                <a:solidFill>
                  <a:srgbClr val="FF0000"/>
                </a:solidFill>
              </a:rPr>
              <a:t>×</a:t>
            </a:r>
            <a:r>
              <a:rPr lang="en-US" altLang="zh-CN" sz="4400" b="1">
                <a:solidFill>
                  <a:srgbClr val="FF0000"/>
                </a:solidFill>
              </a:rPr>
              <a:t> </a:t>
            </a:r>
            <a:r>
              <a:rPr lang="en-US" sz="4400" b="1">
                <a:solidFill>
                  <a:srgbClr val="FF0000"/>
                </a:solidFill>
              </a:rPr>
              <a:t>9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BE05891-F821-2AA9-FB1C-D63CC1A26E3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1112" r="1851" b="21110"/>
          <a:stretch>
            <a:fillRect/>
          </a:stretch>
        </p:blipFill>
        <p:spPr>
          <a:xfrm flipH="1">
            <a:off x="1016635" y="1572895"/>
            <a:ext cx="10434320" cy="4821555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A68AC6C4-63E9-E21F-7F58-7A11BB7B5EFB}"/>
              </a:ext>
            </a:extLst>
          </p:cNvPr>
          <p:cNvSpPr txBox="1"/>
          <p:nvPr/>
        </p:nvSpPr>
        <p:spPr>
          <a:xfrm>
            <a:off x="1628775" y="2204864"/>
            <a:ext cx="2811041" cy="64633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36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CD69768-6C7D-09C1-87B7-63E290847BF5}"/>
              </a:ext>
            </a:extLst>
          </p:cNvPr>
          <p:cNvSpPr/>
          <p:nvPr/>
        </p:nvSpPr>
        <p:spPr>
          <a:xfrm>
            <a:off x="1805208" y="3067219"/>
            <a:ext cx="8857173" cy="24801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先估算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箱矿泉水大约是多少瓶？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尝试用竖式笔算出结果；</a:t>
            </a:r>
            <a:endParaRPr lang="en-US" alt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latinLnBrk="1">
              <a:lnSpc>
                <a:spcPct val="150000"/>
              </a:lnSpc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在小组内说一说你是怎样估算和笔算的。</a:t>
            </a:r>
          </a:p>
        </p:txBody>
      </p:sp>
    </p:spTree>
    <p:extLst>
      <p:ext uri="{BB962C8B-B14F-4D97-AF65-F5344CB8AC3E}">
        <p14:creationId xmlns:p14="http://schemas.microsoft.com/office/powerpoint/2010/main" val="12609268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48BE00DA-F2D0-89EF-D036-C76F792ACC06}"/>
              </a:ext>
            </a:extLst>
          </p:cNvPr>
          <p:cNvSpPr txBox="1"/>
          <p:nvPr/>
        </p:nvSpPr>
        <p:spPr>
          <a:xfrm>
            <a:off x="5165090" y="430530"/>
            <a:ext cx="18618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4400" b="1">
                <a:solidFill>
                  <a:srgbClr val="FF0000"/>
                </a:solidFill>
              </a:rPr>
              <a:t>24 </a:t>
            </a:r>
            <a:r>
              <a:rPr lang="zh-CN" altLang="en-US" sz="4400" b="1">
                <a:solidFill>
                  <a:srgbClr val="FF0000"/>
                </a:solidFill>
              </a:rPr>
              <a:t>×</a:t>
            </a:r>
            <a:r>
              <a:rPr lang="en-US" altLang="zh-CN" sz="4400" b="1">
                <a:solidFill>
                  <a:srgbClr val="FF0000"/>
                </a:solidFill>
              </a:rPr>
              <a:t> </a:t>
            </a:r>
            <a:r>
              <a:rPr lang="en-US" sz="4400" b="1">
                <a:solidFill>
                  <a:srgbClr val="FF0000"/>
                </a:solidFill>
              </a:rPr>
              <a:t>9</a:t>
            </a: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5991F467-F2B6-CE52-71E9-B6F4DC9B85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67408" y="3429000"/>
            <a:ext cx="1368152" cy="1368152"/>
          </a:xfrm>
          <a:prstGeom prst="rect">
            <a:avLst/>
          </a:prstGeom>
        </p:spPr>
      </p:pic>
      <p:sp>
        <p:nvSpPr>
          <p:cNvPr id="16" name="AutoShape 8">
            <a:extLst>
              <a:ext uri="{FF2B5EF4-FFF2-40B4-BE49-F238E27FC236}">
                <a16:creationId xmlns:a16="http://schemas.microsoft.com/office/drawing/2014/main" id="{A47F8A2D-0A65-CCB6-F01F-147B17C58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6991" y="3575532"/>
            <a:ext cx="6840760" cy="667863"/>
          </a:xfrm>
          <a:prstGeom prst="wedgeRoundRectCallout">
            <a:avLst>
              <a:gd name="adj1" fmla="val -55156"/>
              <a:gd name="adj2" fmla="val 42710"/>
              <a:gd name="adj3" fmla="val 16667"/>
            </a:avLst>
          </a:prstGeom>
          <a:solidFill>
            <a:srgbClr val="E1F0F4"/>
          </a:solidFill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98" tIns="34299" rIns="68598" bIns="34299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ea typeface="楷体" panose="02010609060101010101" pitchFamily="49" charset="-122"/>
              </a:rPr>
              <a:t>10</a:t>
            </a:r>
            <a:r>
              <a:rPr lang="zh-CN" altLang="en-US" sz="3200" b="1" dirty="0">
                <a:ea typeface="楷体" panose="02010609060101010101" pitchFamily="49" charset="-122"/>
              </a:rPr>
              <a:t>箱是</a:t>
            </a:r>
            <a:r>
              <a:rPr lang="en-US" altLang="zh-CN" sz="3200" b="1" dirty="0">
                <a:ea typeface="楷体" panose="02010609060101010101" pitchFamily="49" charset="-122"/>
              </a:rPr>
              <a:t>240</a:t>
            </a:r>
            <a:r>
              <a:rPr lang="zh-CN" altLang="en-US" sz="3200" b="1" dirty="0">
                <a:ea typeface="楷体" panose="02010609060101010101" pitchFamily="49" charset="-122"/>
              </a:rPr>
              <a:t>瓶，</a:t>
            </a:r>
            <a:r>
              <a:rPr lang="en-US" altLang="zh-CN" sz="3200" b="1" dirty="0">
                <a:ea typeface="楷体" panose="02010609060101010101" pitchFamily="49" charset="-122"/>
              </a:rPr>
              <a:t>9</a:t>
            </a:r>
            <a:r>
              <a:rPr lang="zh-CN" altLang="en-US" sz="3200" b="1" dirty="0">
                <a:ea typeface="楷体" panose="02010609060101010101" pitchFamily="49" charset="-122"/>
              </a:rPr>
              <a:t>箱一定比</a:t>
            </a:r>
            <a:r>
              <a:rPr lang="en-US" altLang="zh-CN" sz="3200" b="1" dirty="0">
                <a:ea typeface="楷体" panose="02010609060101010101" pitchFamily="49" charset="-122"/>
              </a:rPr>
              <a:t>240</a:t>
            </a:r>
            <a:r>
              <a:rPr lang="zh-CN" altLang="en-US" sz="3200" b="1" dirty="0">
                <a:ea typeface="楷体" panose="02010609060101010101" pitchFamily="49" charset="-122"/>
              </a:rPr>
              <a:t>瓶少。</a:t>
            </a:r>
          </a:p>
        </p:txBody>
      </p:sp>
      <p:sp>
        <p:nvSpPr>
          <p:cNvPr id="17" name="Line 22">
            <a:extLst>
              <a:ext uri="{FF2B5EF4-FFF2-40B4-BE49-F238E27FC236}">
                <a16:creationId xmlns:a16="http://schemas.microsoft.com/office/drawing/2014/main" id="{713A109C-119D-6AC7-F985-7C64381B187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420997" y="1124744"/>
            <a:ext cx="1026930" cy="49955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sp>
        <p:nvSpPr>
          <p:cNvPr id="18" name="Text Box 29">
            <a:extLst>
              <a:ext uri="{FF2B5EF4-FFF2-40B4-BE49-F238E27FC236}">
                <a16:creationId xmlns:a16="http://schemas.microsoft.com/office/drawing/2014/main" id="{DF55189E-2436-57CE-8163-02D9EB0BBC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1704" y="1628800"/>
            <a:ext cx="189151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5ADE"/>
            </a:solidFill>
            <a:prstDash val="sysDot"/>
          </a:ln>
          <a:effectLst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比</a:t>
            </a:r>
            <a:r>
              <a:rPr lang="en-US" altLang="zh-CN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20</a:t>
            </a:r>
            <a:r>
              <a:rPr lang="zh-CN" altLang="en-US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大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9AA172A-9014-A05C-1FF9-626C1ECB0250}"/>
              </a:ext>
            </a:extLst>
          </p:cNvPr>
          <p:cNvSpPr txBox="1"/>
          <p:nvPr/>
        </p:nvSpPr>
        <p:spPr>
          <a:xfrm>
            <a:off x="2993426" y="2374515"/>
            <a:ext cx="2768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20×9=180</a:t>
            </a:r>
            <a:endParaRPr lang="zh-CN" altLang="en-US" sz="2800" dirty="0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9026E31E-025B-AFDD-BF87-F54D179888F9}"/>
              </a:ext>
            </a:extLst>
          </p:cNvPr>
          <p:cNvSpPr txBox="1"/>
          <p:nvPr/>
        </p:nvSpPr>
        <p:spPr>
          <a:xfrm>
            <a:off x="5676470" y="2374515"/>
            <a:ext cx="276807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srgbClr val="0066FF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Times New Roman" panose="02020603050405020304" pitchFamily="18" charset="0"/>
              </a:rPr>
              <a:t>30×9=270</a:t>
            </a:r>
            <a:endParaRPr lang="zh-CN" altLang="en-US" sz="2800" dirty="0"/>
          </a:p>
        </p:txBody>
      </p:sp>
      <p:sp>
        <p:nvSpPr>
          <p:cNvPr id="23" name="Text Box 29">
            <a:extLst>
              <a:ext uri="{FF2B5EF4-FFF2-40B4-BE49-F238E27FC236}">
                <a16:creationId xmlns:a16="http://schemas.microsoft.com/office/drawing/2014/main" id="{BA13FD68-A75D-9B08-B7D1-59C0F31C9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5021" y="1628800"/>
            <a:ext cx="1891519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005ADE"/>
            </a:solidFill>
            <a:prstDash val="sysDot"/>
          </a:ln>
          <a:effectLst/>
        </p:spPr>
        <p:txBody>
          <a:bodyPr wrap="square">
            <a:spAutoFit/>
          </a:bodyPr>
          <a:lstStyle>
            <a:lvl1pPr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1pPr>
            <a:lvl2pPr marL="742950" indent="-28575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2pPr>
            <a:lvl3pPr marL="11430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3pPr>
            <a:lvl4pPr marL="16002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4pPr>
            <a:lvl5pPr marL="2057400" indent="-228600" eaLnBrk="0" hangingPunct="0"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5pPr>
            <a:lvl6pPr marL="25146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6pPr>
            <a:lvl7pPr marL="29718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7pPr>
            <a:lvl8pPr marL="34290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8pPr>
            <a:lvl9pPr marL="3886200" indent="-228600" eaLnBrk="0" fontAlgn="base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楷体_GB2312" panose="02010609030101010101" pitchFamily="49" charset="-122"/>
                <a:ea typeface="楷体_GB2312" panose="02010609030101010101" pitchFamily="49" charset="-122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r>
              <a:rPr lang="zh-CN" altLang="en-US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比</a:t>
            </a:r>
            <a:r>
              <a:rPr lang="en-US" altLang="zh-CN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30</a:t>
            </a:r>
            <a:r>
              <a:rPr lang="zh-CN" altLang="en-US" sz="3600" dirty="0">
                <a:solidFill>
                  <a:srgbClr val="0066FF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小</a:t>
            </a:r>
          </a:p>
        </p:txBody>
      </p:sp>
      <p:sp>
        <p:nvSpPr>
          <p:cNvPr id="24" name="Line 22">
            <a:extLst>
              <a:ext uri="{FF2B5EF4-FFF2-40B4-BE49-F238E27FC236}">
                <a16:creationId xmlns:a16="http://schemas.microsoft.com/office/drawing/2014/main" id="{D89DFA00-8CEE-004E-AD75-7A2CA066E141}"/>
              </a:ext>
            </a:extLst>
          </p:cNvPr>
          <p:cNvSpPr>
            <a:spLocks noChangeShapeType="1"/>
          </p:cNvSpPr>
          <p:nvPr/>
        </p:nvSpPr>
        <p:spPr bwMode="auto">
          <a:xfrm>
            <a:off x="5553851" y="1124744"/>
            <a:ext cx="1026930" cy="499558"/>
          </a:xfrm>
          <a:prstGeom prst="line">
            <a:avLst/>
          </a:prstGeom>
          <a:noFill/>
          <a:ln w="28575">
            <a:solidFill>
              <a:srgbClr val="0066FF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>
              <a:latin typeface="Times New Roman" panose="02020603050405020304" pitchFamily="18" charset="0"/>
              <a:sym typeface="Times New Roman" panose="02020603050405020304" pitchFamily="18" charset="0"/>
            </a:endParaRPr>
          </a:p>
        </p:txBody>
      </p:sp>
      <p:pic>
        <p:nvPicPr>
          <p:cNvPr id="27" name="图片 26">
            <a:extLst>
              <a:ext uri="{FF2B5EF4-FFF2-40B4-BE49-F238E27FC236}">
                <a16:creationId xmlns:a16="http://schemas.microsoft.com/office/drawing/2014/main" id="{532EC913-A4EC-B665-196B-273DF31CB2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3511" y="4725144"/>
            <a:ext cx="1368000" cy="1368000"/>
          </a:xfrm>
          <a:prstGeom prst="rect">
            <a:avLst/>
          </a:prstGeom>
        </p:spPr>
      </p:pic>
      <p:sp>
        <p:nvSpPr>
          <p:cNvPr id="28" name="AutoShape 8">
            <a:extLst>
              <a:ext uri="{FF2B5EF4-FFF2-40B4-BE49-F238E27FC236}">
                <a16:creationId xmlns:a16="http://schemas.microsoft.com/office/drawing/2014/main" id="{0350F19B-D8FF-7840-54FB-C218FDFD3E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46936" y="4854428"/>
            <a:ext cx="6840760" cy="667863"/>
          </a:xfrm>
          <a:prstGeom prst="wedgeRoundRectCallout">
            <a:avLst>
              <a:gd name="adj1" fmla="val 55477"/>
              <a:gd name="adj2" fmla="val 33971"/>
              <a:gd name="adj3" fmla="val 16667"/>
            </a:avLst>
          </a:prstGeom>
          <a:solidFill>
            <a:srgbClr val="E1F0F4"/>
          </a:solidFill>
          <a:ln>
            <a:solidFill>
              <a:srgbClr val="FFFFFF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68598" tIns="34299" rIns="68598" bIns="34299" anchor="ctr">
            <a:spAutoFit/>
          </a:bodyPr>
          <a:lstStyle>
            <a:defPPr>
              <a:defRPr lang="zh-CN"/>
            </a:defPPr>
            <a:lvl1pPr marL="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ea typeface="楷体" panose="02010609060101010101" pitchFamily="49" charset="-122"/>
              </a:rPr>
              <a:t>24×9</a:t>
            </a:r>
            <a:r>
              <a:rPr lang="zh-CN" altLang="en-US" sz="3200" b="1" dirty="0">
                <a:ea typeface="楷体" panose="02010609060101010101" pitchFamily="49" charset="-122"/>
              </a:rPr>
              <a:t>的得数应该在</a:t>
            </a:r>
            <a:r>
              <a:rPr lang="en-US" altLang="zh-CN" sz="3200" b="1" dirty="0">
                <a:ea typeface="楷体" panose="02010609060101010101" pitchFamily="49" charset="-122"/>
              </a:rPr>
              <a:t>180</a:t>
            </a:r>
            <a:r>
              <a:rPr lang="zh-CN" altLang="en-US" sz="3200" b="1" dirty="0">
                <a:ea typeface="楷体" panose="02010609060101010101" pitchFamily="49" charset="-122"/>
              </a:rPr>
              <a:t>和</a:t>
            </a:r>
            <a:r>
              <a:rPr lang="en-US" altLang="zh-CN" sz="3200" b="1" dirty="0">
                <a:ea typeface="楷体" panose="02010609060101010101" pitchFamily="49" charset="-122"/>
              </a:rPr>
              <a:t>240</a:t>
            </a:r>
            <a:r>
              <a:rPr lang="zh-CN" altLang="en-US" sz="3200" b="1" dirty="0">
                <a:ea typeface="楷体" panose="02010609060101010101" pitchFamily="49" charset="-122"/>
              </a:rPr>
              <a:t>之间。</a:t>
            </a:r>
          </a:p>
        </p:txBody>
      </p:sp>
    </p:spTree>
    <p:extLst>
      <p:ext uri="{BB962C8B-B14F-4D97-AF65-F5344CB8AC3E}">
        <p14:creationId xmlns:p14="http://schemas.microsoft.com/office/powerpoint/2010/main" val="349828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bldLvl="0" animBg="1"/>
      <p:bldP spid="19" grpId="0"/>
      <p:bldP spid="22" grpId="0"/>
      <p:bldP spid="23" grpId="0" bldLvl="0" animBg="1"/>
      <p:bldP spid="2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A2B0E619-48DC-40CA-CCE7-08C4CCA0CAC6}"/>
              </a:ext>
            </a:extLst>
          </p:cNvPr>
          <p:cNvSpPr txBox="1"/>
          <p:nvPr/>
        </p:nvSpPr>
        <p:spPr>
          <a:xfrm>
            <a:off x="5165090" y="430530"/>
            <a:ext cx="186182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24 </a:t>
            </a:r>
            <a:r>
              <a:rPr lang="zh-CN" altLang="en-US" sz="4400" b="1" dirty="0">
                <a:solidFill>
                  <a:srgbClr val="FF0000"/>
                </a:solidFill>
              </a:rPr>
              <a:t>×</a:t>
            </a:r>
            <a:r>
              <a:rPr lang="en-US" altLang="zh-CN" sz="4400" b="1" dirty="0">
                <a:solidFill>
                  <a:srgbClr val="FF0000"/>
                </a:solidFill>
              </a:rPr>
              <a:t> </a:t>
            </a:r>
            <a:r>
              <a:rPr lang="en-US" sz="4400" b="1" dirty="0">
                <a:solidFill>
                  <a:srgbClr val="FF0000"/>
                </a:solidFill>
              </a:rPr>
              <a:t>9</a:t>
            </a:r>
          </a:p>
        </p:txBody>
      </p:sp>
      <p:grpSp>
        <p:nvGrpSpPr>
          <p:cNvPr id="4" name="组合 34">
            <a:extLst>
              <a:ext uri="{FF2B5EF4-FFF2-40B4-BE49-F238E27FC236}">
                <a16:creationId xmlns:a16="http://schemas.microsoft.com/office/drawing/2014/main" id="{FF4988DB-392A-0144-7418-22345F6960B8}"/>
              </a:ext>
            </a:extLst>
          </p:cNvPr>
          <p:cNvGrpSpPr/>
          <p:nvPr/>
        </p:nvGrpSpPr>
        <p:grpSpPr bwMode="auto">
          <a:xfrm>
            <a:off x="1199456" y="2067430"/>
            <a:ext cx="2631654" cy="1440159"/>
            <a:chOff x="323785" y="2092325"/>
            <a:chExt cx="1972128" cy="1080119"/>
          </a:xfrm>
        </p:grpSpPr>
        <p:sp>
          <p:nvSpPr>
            <p:cNvPr id="5" name="Text Box 8">
              <a:extLst>
                <a:ext uri="{FF2B5EF4-FFF2-40B4-BE49-F238E27FC236}">
                  <a16:creationId xmlns:a16="http://schemas.microsoft.com/office/drawing/2014/main" id="{6AFC92AC-27D6-B749-FD64-654F1F7198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71364" y="2092325"/>
              <a:ext cx="1224549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4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2   4</a:t>
              </a:r>
            </a:p>
          </p:txBody>
        </p:sp>
        <p:sp>
          <p:nvSpPr>
            <p:cNvPr id="6" name="Text Box 9">
              <a:extLst>
                <a:ext uri="{FF2B5EF4-FFF2-40B4-BE49-F238E27FC236}">
                  <a16:creationId xmlns:a16="http://schemas.microsoft.com/office/drawing/2014/main" id="{890C46CC-BFB3-888C-B5F4-4C6C5F4FC01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94948" y="2576512"/>
              <a:ext cx="504412" cy="5770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4400" b="1" dirty="0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7" name="Text Box 10">
              <a:extLst>
                <a:ext uri="{FF2B5EF4-FFF2-40B4-BE49-F238E27FC236}">
                  <a16:creationId xmlns:a16="http://schemas.microsoft.com/office/drawing/2014/main" id="{B7B3FFD7-2B21-4D4A-DB71-159BB68F673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4764" y="2576512"/>
              <a:ext cx="504412" cy="577081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44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8" name="Line 11">
              <a:extLst>
                <a:ext uri="{FF2B5EF4-FFF2-40B4-BE49-F238E27FC236}">
                  <a16:creationId xmlns:a16="http://schemas.microsoft.com/office/drawing/2014/main" id="{2F333FB3-9ADE-60A9-BF1E-DCA7071DB3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3785" y="3172444"/>
              <a:ext cx="1722461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id="{3D7F4CA7-6304-D1A5-FA33-62EE37BEBF48}"/>
              </a:ext>
            </a:extLst>
          </p:cNvPr>
          <p:cNvSpPr txBox="1"/>
          <p:nvPr/>
        </p:nvSpPr>
        <p:spPr>
          <a:xfrm>
            <a:off x="5395244" y="1660278"/>
            <a:ext cx="6389388" cy="6686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600" b="1">
                <a:solidFill>
                  <a:srgbClr val="0000FF"/>
                </a:solidFill>
              </a:defRPr>
            </a:lvl1pPr>
          </a:lstStyle>
          <a:p>
            <a:r>
              <a:rPr lang="en-US" altLang="zh-CN" dirty="0"/>
              <a:t>1.</a:t>
            </a:r>
            <a:r>
              <a:rPr lang="zh-CN" altLang="en-US" dirty="0"/>
              <a:t>相同数位</a:t>
            </a:r>
            <a:r>
              <a:rPr lang="zh-CN" altLang="en-US" dirty="0">
                <a:solidFill>
                  <a:srgbClr val="FF0000"/>
                </a:solidFill>
              </a:rPr>
              <a:t>对齐</a:t>
            </a:r>
            <a:r>
              <a:rPr lang="zh-CN" altLang="en-US" dirty="0"/>
              <a:t>，从个数乘起。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34C22F0-0D8B-4839-3B45-48D3BDD1FBE6}"/>
              </a:ext>
            </a:extLst>
          </p:cNvPr>
          <p:cNvSpPr txBox="1"/>
          <p:nvPr/>
        </p:nvSpPr>
        <p:spPr>
          <a:xfrm>
            <a:off x="5395244" y="2458074"/>
            <a:ext cx="6389388" cy="130022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>
            <a:defPPr>
              <a:defRPr lang="zh-CN"/>
            </a:defPPr>
            <a:lvl1pPr eaLnBrk="1" hangingPunct="1">
              <a:lnSpc>
                <a:spcPct val="114000"/>
              </a:lnSpc>
              <a:defRPr sz="3600" b="1">
                <a:solidFill>
                  <a:srgbClr val="0000FF"/>
                </a:solidFill>
              </a:defRPr>
            </a:lvl1pPr>
          </a:lstStyle>
          <a:p>
            <a:r>
              <a:rPr lang="en-US" altLang="zh-CN" dirty="0"/>
              <a:t>2.</a:t>
            </a:r>
            <a:r>
              <a:rPr lang="zh-CN" altLang="en-US" dirty="0"/>
              <a:t>用一位数依次乘多位数的每一位。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E3C6ED25-94C8-7C4F-9FD5-FDF652D6A571}"/>
              </a:ext>
            </a:extLst>
          </p:cNvPr>
          <p:cNvSpPr txBox="1"/>
          <p:nvPr/>
        </p:nvSpPr>
        <p:spPr>
          <a:xfrm>
            <a:off x="5395244" y="3887453"/>
            <a:ext cx="6389388" cy="193181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14000"/>
              </a:lnSpc>
            </a:pPr>
            <a:r>
              <a:rPr lang="en-US" altLang="zh-CN" sz="3600" b="1" dirty="0">
                <a:solidFill>
                  <a:srgbClr val="0000FF"/>
                </a:solidFill>
              </a:rPr>
              <a:t>3.</a:t>
            </a:r>
            <a:r>
              <a:rPr lang="zh-CN" altLang="en-US" sz="3600" b="1" dirty="0">
                <a:solidFill>
                  <a:srgbClr val="0000FF"/>
                </a:solidFill>
              </a:rPr>
              <a:t>哪一位上乘得的积</a:t>
            </a:r>
            <a:r>
              <a:rPr lang="zh-CN" altLang="en-US" sz="3600" b="1" dirty="0">
                <a:solidFill>
                  <a:srgbClr val="FF0000"/>
                </a:solidFill>
              </a:rPr>
              <a:t>满几十</a:t>
            </a:r>
            <a:r>
              <a:rPr lang="zh-CN" altLang="en-US" sz="3600" b="1" dirty="0">
                <a:solidFill>
                  <a:srgbClr val="0000FF"/>
                </a:solidFill>
              </a:rPr>
              <a:t>就向前一位</a:t>
            </a:r>
            <a:r>
              <a:rPr lang="zh-CN" altLang="en-US" sz="3600" b="1" dirty="0">
                <a:solidFill>
                  <a:srgbClr val="FF0000"/>
                </a:solidFill>
              </a:rPr>
              <a:t>进几</a:t>
            </a:r>
            <a:r>
              <a:rPr lang="zh-CN" altLang="en-US" sz="3600" b="1" dirty="0">
                <a:solidFill>
                  <a:srgbClr val="0000FF"/>
                </a:solidFill>
              </a:rPr>
              <a:t>，与哪一位相乘，积就写在那一位的下面。</a:t>
            </a:r>
          </a:p>
        </p:txBody>
      </p:sp>
      <p:sp>
        <p:nvSpPr>
          <p:cNvPr id="13" name="矩形: 圆角 12">
            <a:extLst>
              <a:ext uri="{FF2B5EF4-FFF2-40B4-BE49-F238E27FC236}">
                <a16:creationId xmlns:a16="http://schemas.microsoft.com/office/drawing/2014/main" id="{0DD3BDDA-2613-03B2-F324-EB86102A646B}"/>
              </a:ext>
            </a:extLst>
          </p:cNvPr>
          <p:cNvSpPr/>
          <p:nvPr/>
        </p:nvSpPr>
        <p:spPr>
          <a:xfrm>
            <a:off x="2895726" y="2092960"/>
            <a:ext cx="465458" cy="1351280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对话气泡: 圆角矩形 13">
            <a:extLst>
              <a:ext uri="{FF2B5EF4-FFF2-40B4-BE49-F238E27FC236}">
                <a16:creationId xmlns:a16="http://schemas.microsoft.com/office/drawing/2014/main" id="{F21FE9A3-2C0A-9C15-1902-089E6A9AA49F}"/>
              </a:ext>
            </a:extLst>
          </p:cNvPr>
          <p:cNvSpPr/>
          <p:nvPr/>
        </p:nvSpPr>
        <p:spPr>
          <a:xfrm>
            <a:off x="3234835" y="4572418"/>
            <a:ext cx="2016224" cy="656781"/>
          </a:xfrm>
          <a:prstGeom prst="wedgeRoundRectCallout">
            <a:avLst>
              <a:gd name="adj1" fmla="val -42916"/>
              <a:gd name="adj2" fmla="val -114529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4×9=36</a:t>
            </a:r>
            <a:endParaRPr lang="zh-CN" altLang="en-US" sz="3600" b="1" dirty="0"/>
          </a:p>
        </p:txBody>
      </p:sp>
      <p:sp>
        <p:nvSpPr>
          <p:cNvPr id="15" name="对话气泡: 圆角矩形 14">
            <a:extLst>
              <a:ext uri="{FF2B5EF4-FFF2-40B4-BE49-F238E27FC236}">
                <a16:creationId xmlns:a16="http://schemas.microsoft.com/office/drawing/2014/main" id="{14AAABAB-60DC-317F-DD4C-5541E232E927}"/>
              </a:ext>
            </a:extLst>
          </p:cNvPr>
          <p:cNvSpPr/>
          <p:nvPr/>
        </p:nvSpPr>
        <p:spPr>
          <a:xfrm>
            <a:off x="421955" y="5162483"/>
            <a:ext cx="2592121" cy="656781"/>
          </a:xfrm>
          <a:prstGeom prst="wedgeRoundRectCallout">
            <a:avLst>
              <a:gd name="adj1" fmla="val 27244"/>
              <a:gd name="adj2" fmla="val -205798"/>
              <a:gd name="adj3" fmla="val 16667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/>
              <a:t>2×9+3=21</a:t>
            </a:r>
            <a:endParaRPr lang="zh-CN" altLang="en-US" sz="3600" b="1" dirty="0"/>
          </a:p>
        </p:txBody>
      </p:sp>
      <p:sp>
        <p:nvSpPr>
          <p:cNvPr id="16" name="Text Box 9">
            <a:extLst>
              <a:ext uri="{FF2B5EF4-FFF2-40B4-BE49-F238E27FC236}">
                <a16:creationId xmlns:a16="http://schemas.microsoft.com/office/drawing/2014/main" id="{4DB517DB-922B-35AF-40AD-916018178B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5726" y="3469374"/>
            <a:ext cx="673099" cy="769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7" name="Text Box 9">
            <a:extLst>
              <a:ext uri="{FF2B5EF4-FFF2-40B4-BE49-F238E27FC236}">
                <a16:creationId xmlns:a16="http://schemas.microsoft.com/office/drawing/2014/main" id="{5C2D9AFE-E1CB-B0E2-7B84-0716F93380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2581" y="3045924"/>
            <a:ext cx="67309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FB266BAC-0085-DEDC-3DED-97EBFD910B82}"/>
              </a:ext>
            </a:extLst>
          </p:cNvPr>
          <p:cNvSpPr/>
          <p:nvPr/>
        </p:nvSpPr>
        <p:spPr>
          <a:xfrm rot="18775306">
            <a:off x="2486368" y="1982408"/>
            <a:ext cx="517456" cy="1593508"/>
          </a:xfrm>
          <a:prstGeom prst="roundRect">
            <a:avLst/>
          </a:prstGeom>
          <a:noFill/>
          <a:ln w="19050">
            <a:solidFill>
              <a:srgbClr val="FF00FF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 Box 9">
            <a:extLst>
              <a:ext uri="{FF2B5EF4-FFF2-40B4-BE49-F238E27FC236}">
                <a16:creationId xmlns:a16="http://schemas.microsoft.com/office/drawing/2014/main" id="{2A1BCFA6-3732-0421-2CDC-2A65E393F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0680" y="3471445"/>
            <a:ext cx="163146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4400" b="1" dirty="0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2   1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BABB100-F2C5-BD3C-1239-6F221AE283A4}"/>
              </a:ext>
            </a:extLst>
          </p:cNvPr>
          <p:cNvSpPr txBox="1"/>
          <p:nvPr/>
        </p:nvSpPr>
        <p:spPr>
          <a:xfrm>
            <a:off x="7026910" y="429439"/>
            <a:ext cx="16613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4400" b="1" dirty="0">
                <a:solidFill>
                  <a:srgbClr val="FF0000"/>
                </a:solidFill>
              </a:rPr>
              <a:t>=216</a:t>
            </a:r>
          </a:p>
        </p:txBody>
      </p:sp>
    </p:spTree>
    <p:extLst>
      <p:ext uri="{BB962C8B-B14F-4D97-AF65-F5344CB8AC3E}">
        <p14:creationId xmlns:p14="http://schemas.microsoft.com/office/powerpoint/2010/main" val="199782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3" grpId="1" animBg="1"/>
      <p:bldP spid="14" grpId="0" animBg="1"/>
      <p:bldP spid="15" grpId="0" animBg="1"/>
      <p:bldP spid="16" grpId="0"/>
      <p:bldP spid="17" grpId="0"/>
      <p:bldP spid="18" grpId="0" animBg="1"/>
      <p:bldP spid="18" grpId="1" animBg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1199515" y="549275"/>
            <a:ext cx="236982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试一试</a:t>
            </a:r>
            <a:endParaRPr lang="zh-CN" altLang="en-US" sz="4800" b="1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15362" name="矩形 13"/>
          <p:cNvSpPr>
            <a:spLocks noChangeArrowheads="1"/>
          </p:cNvSpPr>
          <p:nvPr/>
        </p:nvSpPr>
        <p:spPr bwMode="auto">
          <a:xfrm>
            <a:off x="3568065" y="1197545"/>
            <a:ext cx="34239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326</a:t>
            </a:r>
            <a:r>
              <a:rPr lang="zh-CN" altLang="zh-CN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8 =______</a:t>
            </a:r>
            <a:endParaRPr lang="zh-CN" altLang="en-US" sz="3735" b="1" dirty="0">
              <a:latin typeface="Times New Roman" panose="02020603050405020304" pitchFamily="18" charset="0"/>
              <a:ea typeface="楷体" panose="02010609060101010101" pitchFamily="49" charset="-122"/>
            </a:endParaRPr>
          </a:p>
        </p:txBody>
      </p:sp>
      <p:sp>
        <p:nvSpPr>
          <p:cNvPr id="15394" name="TextBox 12"/>
          <p:cNvSpPr txBox="1">
            <a:spLocks noChangeArrowheads="1"/>
          </p:cNvSpPr>
          <p:nvPr/>
        </p:nvSpPr>
        <p:spPr bwMode="auto">
          <a:xfrm>
            <a:off x="8028940" y="3905885"/>
            <a:ext cx="235839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6×8 = 48</a:t>
            </a:r>
          </a:p>
        </p:txBody>
      </p:sp>
      <p:sp>
        <p:nvSpPr>
          <p:cNvPr id="15392" name="TextBox 12"/>
          <p:cNvSpPr txBox="1">
            <a:spLocks noChangeArrowheads="1"/>
          </p:cNvSpPr>
          <p:nvPr/>
        </p:nvSpPr>
        <p:spPr bwMode="auto">
          <a:xfrm>
            <a:off x="6732905" y="4868863"/>
            <a:ext cx="30416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t" anchorCtr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2×8</a:t>
            </a:r>
            <a:r>
              <a:rPr lang="zh-CN" altLang="en-US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6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= 20</a:t>
            </a:r>
          </a:p>
        </p:txBody>
      </p:sp>
      <p:sp>
        <p:nvSpPr>
          <p:cNvPr id="15390" name="TextBox 12"/>
          <p:cNvSpPr txBox="1">
            <a:spLocks noChangeArrowheads="1"/>
          </p:cNvSpPr>
          <p:nvPr/>
        </p:nvSpPr>
        <p:spPr bwMode="auto">
          <a:xfrm>
            <a:off x="3738880" y="5517515"/>
            <a:ext cx="288925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t" anchorCtr="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7030A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3×8＋2 = 26</a:t>
            </a:r>
          </a:p>
        </p:txBody>
      </p:sp>
      <p:sp>
        <p:nvSpPr>
          <p:cNvPr id="15383" name="矩形 43"/>
          <p:cNvSpPr>
            <a:spLocks noChangeArrowheads="1"/>
          </p:cNvSpPr>
          <p:nvPr/>
        </p:nvSpPr>
        <p:spPr bwMode="auto">
          <a:xfrm>
            <a:off x="4960620" y="2061845"/>
            <a:ext cx="194754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3   2   6 </a:t>
            </a:r>
            <a:endParaRPr lang="zh-CN" altLang="en-US" sz="4265" b="1"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4" name="矩形 44"/>
          <p:cNvSpPr>
            <a:spLocks noChangeArrowheads="1"/>
          </p:cNvSpPr>
          <p:nvPr/>
        </p:nvSpPr>
        <p:spPr bwMode="auto">
          <a:xfrm>
            <a:off x="4168168" y="2903855"/>
            <a:ext cx="659765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×</a:t>
            </a:r>
            <a:endParaRPr lang="zh-CN" altLang="en-US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385" name="矩形 45"/>
          <p:cNvSpPr>
            <a:spLocks noChangeArrowheads="1"/>
          </p:cNvSpPr>
          <p:nvPr/>
        </p:nvSpPr>
        <p:spPr bwMode="auto">
          <a:xfrm>
            <a:off x="6323330" y="2818765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</a:p>
        </p:txBody>
      </p:sp>
      <p:cxnSp>
        <p:nvCxnSpPr>
          <p:cNvPr id="47" name="直接连接符 46"/>
          <p:cNvCxnSpPr/>
          <p:nvPr/>
        </p:nvCxnSpPr>
        <p:spPr>
          <a:xfrm>
            <a:off x="4117975" y="3776980"/>
            <a:ext cx="277876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4895215" y="3940175"/>
            <a:ext cx="576000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5579800" y="3940175"/>
            <a:ext cx="575945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87" name="矩形 47"/>
          <p:cNvSpPr>
            <a:spLocks noChangeArrowheads="1"/>
          </p:cNvSpPr>
          <p:nvPr/>
        </p:nvSpPr>
        <p:spPr bwMode="auto">
          <a:xfrm>
            <a:off x="6325235" y="3864610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8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8" name="矩形 48"/>
          <p:cNvSpPr>
            <a:spLocks noChangeArrowheads="1"/>
          </p:cNvSpPr>
          <p:nvPr/>
        </p:nvSpPr>
        <p:spPr bwMode="auto">
          <a:xfrm>
            <a:off x="5643880" y="3862705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0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389" name="矩形 49"/>
          <p:cNvSpPr>
            <a:spLocks noChangeArrowheads="1"/>
          </p:cNvSpPr>
          <p:nvPr/>
        </p:nvSpPr>
        <p:spPr bwMode="auto">
          <a:xfrm>
            <a:off x="4962525" y="3866515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6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5" name="直接连接符 4"/>
          <p:cNvCxnSpPr>
            <a:stCxn id="4" idx="3"/>
            <a:endCxn id="15394" idx="1"/>
          </p:cNvCxnSpPr>
          <p:nvPr/>
        </p:nvCxnSpPr>
        <p:spPr>
          <a:xfrm>
            <a:off x="6840220" y="4228465"/>
            <a:ext cx="1188720" cy="0"/>
          </a:xfrm>
          <a:prstGeom prst="line">
            <a:avLst/>
          </a:prstGeom>
          <a:ln w="19050">
            <a:solidFill>
              <a:srgbClr val="FF000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肘形连接符 7"/>
          <p:cNvCxnSpPr>
            <a:stCxn id="3" idx="2"/>
            <a:endCxn id="15392" idx="1"/>
          </p:cNvCxnSpPr>
          <p:nvPr/>
        </p:nvCxnSpPr>
        <p:spPr>
          <a:xfrm rot="5400000" flipV="1">
            <a:off x="5962650" y="4421505"/>
            <a:ext cx="675640" cy="864870"/>
          </a:xfrm>
          <a:prstGeom prst="bentConnector2">
            <a:avLst/>
          </a:prstGeom>
          <a:ln w="19050">
            <a:solidFill>
              <a:srgbClr val="0000FF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4832033" y="4587875"/>
            <a:ext cx="0" cy="948055"/>
          </a:xfrm>
          <a:prstGeom prst="line">
            <a:avLst/>
          </a:prstGeom>
          <a:ln w="19050">
            <a:solidFill>
              <a:srgbClr val="7030A0"/>
            </a:solidFill>
            <a:prstDash val="dash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Rectangle 2"/>
          <p:cNvSpPr>
            <a:spLocks noChangeArrowheads="1"/>
          </p:cNvSpPr>
          <p:nvPr/>
        </p:nvSpPr>
        <p:spPr bwMode="auto">
          <a:xfrm>
            <a:off x="5941703" y="3285733"/>
            <a:ext cx="479162" cy="49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5232408" y="3285733"/>
            <a:ext cx="479162" cy="4987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36" tIns="60918" rIns="121836" bIns="60918" anchor="ctr"/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  <a:defRPr/>
            </a:pPr>
            <a:r>
              <a:rPr lang="en-US" altLang="zh-CN" sz="2400" b="1" dirty="0">
                <a:solidFill>
                  <a:srgbClr val="FF0000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0" name="矩形 9"/>
          <p:cNvSpPr/>
          <p:nvPr/>
        </p:nvSpPr>
        <p:spPr>
          <a:xfrm>
            <a:off x="4210050" y="3933190"/>
            <a:ext cx="576000" cy="576000"/>
          </a:xfrm>
          <a:prstGeom prst="rect">
            <a:avLst/>
          </a:prstGeom>
          <a:noFill/>
          <a:ln w="19050"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49"/>
          <p:cNvSpPr>
            <a:spLocks noChangeArrowheads="1"/>
          </p:cNvSpPr>
          <p:nvPr/>
        </p:nvSpPr>
        <p:spPr bwMode="auto">
          <a:xfrm>
            <a:off x="4295775" y="3860800"/>
            <a:ext cx="454025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2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Arial Unicode MS" pitchFamily="34" charset="-122"/>
              <a:cs typeface="Times New Roman" panose="02020603050405020304" pitchFamily="18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4207510" y="4586605"/>
            <a:ext cx="1247775" cy="0"/>
          </a:xfrm>
          <a:prstGeom prst="line">
            <a:avLst/>
          </a:prstGeom>
          <a:ln w="19050">
            <a:solidFill>
              <a:srgbClr val="7030A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>
            <a:extLst>
              <a:ext uri="{FF2B5EF4-FFF2-40B4-BE49-F238E27FC236}">
                <a16:creationId xmlns:a16="http://schemas.microsoft.com/office/drawing/2014/main" id="{1E82BD16-ABF2-68AC-A4DC-D4F50E366416}"/>
              </a:ext>
            </a:extLst>
          </p:cNvPr>
          <p:cNvSpPr txBox="1"/>
          <p:nvPr/>
        </p:nvSpPr>
        <p:spPr>
          <a:xfrm>
            <a:off x="5586750" y="1211261"/>
            <a:ext cx="1661378" cy="66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>
              <a:buNone/>
            </a:pPr>
            <a:r>
              <a:rPr lang="en-US" sz="3740" b="1" dirty="0">
                <a:solidFill>
                  <a:srgbClr val="FF0000"/>
                </a:solidFill>
              </a:rPr>
              <a:t>2608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3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5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53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94" grpId="0"/>
      <p:bldP spid="15392" grpId="0"/>
      <p:bldP spid="15390" grpId="0"/>
      <p:bldP spid="15388" grpId="0"/>
      <p:bldP spid="15389" grpId="0"/>
      <p:bldP spid="6" grpId="0"/>
      <p:bldP spid="12" grpId="0"/>
      <p:bldP spid="1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670560" y="1979295"/>
            <a:ext cx="10850880" cy="3168650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3795" name="矩形 1"/>
          <p:cNvSpPr>
            <a:spLocks noChangeArrowheads="1"/>
          </p:cNvSpPr>
          <p:nvPr/>
        </p:nvSpPr>
        <p:spPr bwMode="auto">
          <a:xfrm>
            <a:off x="670560" y="1007957"/>
            <a:ext cx="10249976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小组讨论：多位数乘一位数的乘法怎样计算？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1011555" y="2717800"/>
            <a:ext cx="100780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从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起，用一位数依次乘多位数的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_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______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4" name="矩形 3"/>
          <p:cNvSpPr>
            <a:spLocks noChangeArrowheads="1"/>
          </p:cNvSpPr>
          <p:nvPr/>
        </p:nvSpPr>
        <p:spPr bwMode="auto">
          <a:xfrm>
            <a:off x="1011555" y="3818255"/>
            <a:ext cx="1006157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哪一位上乘得的积满几十，就向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________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进</a:t>
            </a:r>
            <a:r>
              <a:rPr lang="en-US" altLang="zh-CN" sz="3200" b="1">
                <a:latin typeface="楷体" panose="02010609060101010101" pitchFamily="49" charset="-122"/>
                <a:ea typeface="楷体" panose="02010609060101010101" pitchFamily="49" charset="-122"/>
              </a:rPr>
              <a:t>____</a:t>
            </a:r>
            <a:r>
              <a:rPr lang="zh-CN" altLang="en-US" sz="3200" b="1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1995806" y="2616200"/>
            <a:ext cx="99949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个位</a:t>
            </a:r>
          </a:p>
        </p:txBody>
      </p:sp>
      <p:sp>
        <p:nvSpPr>
          <p:cNvPr id="6" name="矩形 5"/>
          <p:cNvSpPr>
            <a:spLocks noChangeArrowheads="1"/>
          </p:cNvSpPr>
          <p:nvPr/>
        </p:nvSpPr>
        <p:spPr bwMode="auto">
          <a:xfrm>
            <a:off x="8685742" y="2616200"/>
            <a:ext cx="140779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每一位</a:t>
            </a:r>
          </a:p>
        </p:txBody>
      </p:sp>
      <p:sp>
        <p:nvSpPr>
          <p:cNvPr id="7" name="矩形 6"/>
          <p:cNvSpPr>
            <a:spLocks noChangeArrowheads="1"/>
          </p:cNvSpPr>
          <p:nvPr/>
        </p:nvSpPr>
        <p:spPr bwMode="auto">
          <a:xfrm>
            <a:off x="7351819" y="3698029"/>
            <a:ext cx="140779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前一位</a:t>
            </a:r>
          </a:p>
        </p:txBody>
      </p:sp>
      <p:sp>
        <p:nvSpPr>
          <p:cNvPr id="8" name="矩形 7"/>
          <p:cNvSpPr>
            <a:spLocks noChangeArrowheads="1"/>
          </p:cNvSpPr>
          <p:nvPr/>
        </p:nvSpPr>
        <p:spPr bwMode="auto">
          <a:xfrm>
            <a:off x="9422766" y="3698029"/>
            <a:ext cx="59118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几</a:t>
            </a:r>
          </a:p>
        </p:txBody>
      </p:sp>
      <p:pic>
        <p:nvPicPr>
          <p:cNvPr id="33804" name="图片 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98243" y="3981451"/>
            <a:ext cx="1435100" cy="14329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组合 34"/>
          <p:cNvGrpSpPr/>
          <p:nvPr/>
        </p:nvGrpSpPr>
        <p:grpSpPr bwMode="auto">
          <a:xfrm>
            <a:off x="475827" y="3461155"/>
            <a:ext cx="2787649" cy="1344084"/>
            <a:chOff x="206438" y="2092325"/>
            <a:chExt cx="2089475" cy="1008063"/>
          </a:xfrm>
        </p:grpSpPr>
        <p:sp>
          <p:nvSpPr>
            <p:cNvPr id="35889" name="Text Box 8"/>
            <p:cNvSpPr txBox="1">
              <a:spLocks noChangeArrowheads="1"/>
            </p:cNvSpPr>
            <p:nvPr/>
          </p:nvSpPr>
          <p:spPr bwMode="auto">
            <a:xfrm>
              <a:off x="1071103" y="2092325"/>
              <a:ext cx="122481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4  8</a:t>
              </a:r>
            </a:p>
          </p:txBody>
        </p:sp>
        <p:sp>
          <p:nvSpPr>
            <p:cNvPr id="35890" name="Text Box 9"/>
            <p:cNvSpPr txBox="1">
              <a:spLocks noChangeArrowheads="1"/>
            </p:cNvSpPr>
            <p:nvPr/>
          </p:nvSpPr>
          <p:spPr bwMode="auto">
            <a:xfrm>
              <a:off x="1432834" y="2576513"/>
              <a:ext cx="504520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7</a:t>
              </a:r>
            </a:p>
          </p:txBody>
        </p:sp>
        <p:sp>
          <p:nvSpPr>
            <p:cNvPr id="7" name="Text Box 10"/>
            <p:cNvSpPr txBox="1">
              <a:spLocks noChangeArrowheads="1"/>
            </p:cNvSpPr>
            <p:nvPr/>
          </p:nvSpPr>
          <p:spPr bwMode="auto">
            <a:xfrm>
              <a:off x="206438" y="2632075"/>
              <a:ext cx="504520" cy="4376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5892" name="Line 11"/>
            <p:cNvSpPr>
              <a:spLocks noChangeShapeType="1"/>
            </p:cNvSpPr>
            <p:nvPr/>
          </p:nvSpPr>
          <p:spPr bwMode="auto">
            <a:xfrm>
              <a:off x="279419" y="3100388"/>
              <a:ext cx="158495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sp>
        <p:nvSpPr>
          <p:cNvPr id="9" name="Text Box 12"/>
          <p:cNvSpPr txBox="1">
            <a:spLocks noChangeArrowheads="1"/>
          </p:cNvSpPr>
          <p:nvPr/>
        </p:nvSpPr>
        <p:spPr bwMode="auto">
          <a:xfrm>
            <a:off x="2059094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6</a:t>
            </a:r>
          </a:p>
        </p:txBody>
      </p:sp>
      <p:sp>
        <p:nvSpPr>
          <p:cNvPr id="10" name="Text Box 13"/>
          <p:cNvSpPr txBox="1">
            <a:spLocks noChangeArrowheads="1"/>
          </p:cNvSpPr>
          <p:nvPr/>
        </p:nvSpPr>
        <p:spPr bwMode="auto">
          <a:xfrm>
            <a:off x="1620943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grpSp>
        <p:nvGrpSpPr>
          <p:cNvPr id="29701" name="组合 35"/>
          <p:cNvGrpSpPr/>
          <p:nvPr/>
        </p:nvGrpSpPr>
        <p:grpSpPr bwMode="auto">
          <a:xfrm>
            <a:off x="3422227" y="3524655"/>
            <a:ext cx="2529416" cy="1286934"/>
            <a:chOff x="2183472" y="2157661"/>
            <a:chExt cx="1898153" cy="965470"/>
          </a:xfrm>
        </p:grpSpPr>
        <p:sp>
          <p:nvSpPr>
            <p:cNvPr id="35885" name="Text Box 24"/>
            <p:cNvSpPr txBox="1">
              <a:spLocks noChangeArrowheads="1"/>
            </p:cNvSpPr>
            <p:nvPr/>
          </p:nvSpPr>
          <p:spPr bwMode="auto">
            <a:xfrm>
              <a:off x="2928437" y="2157661"/>
              <a:ext cx="1153188" cy="499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6  4</a:t>
              </a:r>
            </a:p>
          </p:txBody>
        </p:sp>
        <p:sp>
          <p:nvSpPr>
            <p:cNvPr id="35886" name="Text Box 25"/>
            <p:cNvSpPr txBox="1">
              <a:spLocks noChangeArrowheads="1"/>
            </p:cNvSpPr>
            <p:nvPr/>
          </p:nvSpPr>
          <p:spPr bwMode="auto">
            <a:xfrm>
              <a:off x="3268358" y="2594346"/>
              <a:ext cx="505115" cy="49972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8</a:t>
              </a:r>
            </a:p>
          </p:txBody>
        </p:sp>
        <p:sp>
          <p:nvSpPr>
            <p:cNvPr id="13" name="Text Box 26"/>
            <p:cNvSpPr txBox="1">
              <a:spLocks noChangeArrowheads="1"/>
            </p:cNvSpPr>
            <p:nvPr/>
          </p:nvSpPr>
          <p:spPr bwMode="auto">
            <a:xfrm>
              <a:off x="2183472" y="2662627"/>
              <a:ext cx="505115" cy="437796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5888" name="Line 27"/>
            <p:cNvSpPr>
              <a:spLocks noChangeShapeType="1"/>
            </p:cNvSpPr>
            <p:nvPr/>
          </p:nvSpPr>
          <p:spPr bwMode="auto">
            <a:xfrm>
              <a:off x="2183472" y="3123131"/>
              <a:ext cx="1590001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grpSp>
        <p:nvGrpSpPr>
          <p:cNvPr id="29702" name="组合 36"/>
          <p:cNvGrpSpPr/>
          <p:nvPr/>
        </p:nvGrpSpPr>
        <p:grpSpPr bwMode="auto">
          <a:xfrm>
            <a:off x="6239510" y="3420939"/>
            <a:ext cx="2647951" cy="1388533"/>
            <a:chOff x="4445484" y="2187576"/>
            <a:chExt cx="1986988" cy="1041400"/>
          </a:xfrm>
        </p:grpSpPr>
        <p:sp>
          <p:nvSpPr>
            <p:cNvPr id="35881" name="Text Box 32"/>
            <p:cNvSpPr txBox="1">
              <a:spLocks noChangeArrowheads="1"/>
            </p:cNvSpPr>
            <p:nvPr/>
          </p:nvSpPr>
          <p:spPr bwMode="auto">
            <a:xfrm>
              <a:off x="4991866" y="2187576"/>
              <a:ext cx="1440606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1  3  7</a:t>
              </a:r>
            </a:p>
          </p:txBody>
        </p:sp>
        <p:sp>
          <p:nvSpPr>
            <p:cNvPr id="35882" name="Text Box 33"/>
            <p:cNvSpPr txBox="1">
              <a:spLocks noChangeArrowheads="1"/>
            </p:cNvSpPr>
            <p:nvPr/>
          </p:nvSpPr>
          <p:spPr bwMode="auto">
            <a:xfrm>
              <a:off x="5705022" y="2701926"/>
              <a:ext cx="505086" cy="4995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9" name="Text Box 34"/>
            <p:cNvSpPr txBox="1">
              <a:spLocks noChangeArrowheads="1"/>
            </p:cNvSpPr>
            <p:nvPr/>
          </p:nvSpPr>
          <p:spPr bwMode="auto">
            <a:xfrm>
              <a:off x="4445484" y="2757488"/>
              <a:ext cx="505086" cy="43767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5884" name="Line 35"/>
            <p:cNvSpPr>
              <a:spLocks noChangeShapeType="1"/>
            </p:cNvSpPr>
            <p:nvPr/>
          </p:nvSpPr>
          <p:spPr bwMode="auto">
            <a:xfrm>
              <a:off x="4504252" y="3228976"/>
              <a:ext cx="160896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</p:grpSp>
      <p:grpSp>
        <p:nvGrpSpPr>
          <p:cNvPr id="29703" name="组合 37"/>
          <p:cNvGrpSpPr/>
          <p:nvPr/>
        </p:nvGrpSpPr>
        <p:grpSpPr bwMode="auto">
          <a:xfrm>
            <a:off x="9215543" y="3435755"/>
            <a:ext cx="2398184" cy="1361017"/>
            <a:chOff x="6855431" y="2181225"/>
            <a:chExt cx="1800414" cy="1020111"/>
          </a:xfrm>
        </p:grpSpPr>
        <p:sp>
          <p:nvSpPr>
            <p:cNvPr id="35877" name="Text Box 41"/>
            <p:cNvSpPr txBox="1">
              <a:spLocks noChangeArrowheads="1"/>
            </p:cNvSpPr>
            <p:nvPr/>
          </p:nvSpPr>
          <p:spPr bwMode="auto">
            <a:xfrm>
              <a:off x="7951888" y="2684142"/>
              <a:ext cx="505323" cy="49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4</a:t>
              </a:r>
            </a:p>
          </p:txBody>
        </p:sp>
        <p:sp>
          <p:nvSpPr>
            <p:cNvPr id="27" name="Text Box 42"/>
            <p:cNvSpPr txBox="1">
              <a:spLocks noChangeArrowheads="1"/>
            </p:cNvSpPr>
            <p:nvPr/>
          </p:nvSpPr>
          <p:spPr bwMode="auto">
            <a:xfrm>
              <a:off x="6855431" y="2739668"/>
              <a:ext cx="505323" cy="4373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3200" b="1" dirty="0">
                  <a:solidFill>
                    <a:schemeClr val="tx1"/>
                  </a:solidFill>
                  <a:latin typeface="Times New Roman" panose="02020603050405020304" pitchFamily="18" charset="0"/>
                  <a:ea typeface="+mn-ea"/>
                  <a:cs typeface="Times New Roman" panose="02020603050405020304" pitchFamily="18" charset="0"/>
                </a:rPr>
                <a:t>×</a:t>
              </a:r>
            </a:p>
          </p:txBody>
        </p:sp>
        <p:sp>
          <p:nvSpPr>
            <p:cNvPr id="35879" name="Line 43"/>
            <p:cNvSpPr>
              <a:spLocks noChangeShapeType="1"/>
            </p:cNvSpPr>
            <p:nvPr/>
          </p:nvSpPr>
          <p:spPr bwMode="auto">
            <a:xfrm>
              <a:off x="6855431" y="3201336"/>
              <a:ext cx="157635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anchor="ctr"/>
            <a:lstStyle/>
            <a:p>
              <a:endParaRPr lang="zh-CN" altLang="en-US" sz="100"/>
            </a:p>
          </p:txBody>
        </p:sp>
        <p:sp>
          <p:nvSpPr>
            <p:cNvPr id="35880" name="Text Box 49"/>
            <p:cNvSpPr txBox="1">
              <a:spLocks noChangeArrowheads="1"/>
            </p:cNvSpPr>
            <p:nvPr/>
          </p:nvSpPr>
          <p:spPr bwMode="auto">
            <a:xfrm>
              <a:off x="7346453" y="2181225"/>
              <a:ext cx="1309392" cy="4992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1  7  9</a:t>
              </a:r>
            </a:p>
          </p:txBody>
        </p:sp>
      </p:grpSp>
      <p:sp>
        <p:nvSpPr>
          <p:cNvPr id="35848" name="矩形 5"/>
          <p:cNvSpPr>
            <a:spLocks noChangeArrowheads="1"/>
          </p:cNvSpPr>
          <p:nvPr/>
        </p:nvSpPr>
        <p:spPr bwMode="auto">
          <a:xfrm>
            <a:off x="3224279" y="1736707"/>
            <a:ext cx="2916555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P45 </a:t>
            </a:r>
            <a:r>
              <a:rPr lang="zh-CN" altLang="en-US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665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665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Text Box 48"/>
          <p:cNvSpPr txBox="1">
            <a:spLocks noChangeArrowheads="1"/>
          </p:cNvSpPr>
          <p:nvPr/>
        </p:nvSpPr>
        <p:spPr bwMode="auto">
          <a:xfrm>
            <a:off x="1720427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40" name="Text Box 28"/>
          <p:cNvSpPr txBox="1">
            <a:spLocks noChangeArrowheads="1"/>
          </p:cNvSpPr>
          <p:nvPr/>
        </p:nvSpPr>
        <p:spPr bwMode="auto">
          <a:xfrm>
            <a:off x="4901777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1" name="Text Box 29"/>
          <p:cNvSpPr txBox="1">
            <a:spLocks noChangeArrowheads="1"/>
          </p:cNvSpPr>
          <p:nvPr/>
        </p:nvSpPr>
        <p:spPr bwMode="auto">
          <a:xfrm>
            <a:off x="4457277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48" name="Text Box 29"/>
          <p:cNvSpPr txBox="1">
            <a:spLocks noChangeArrowheads="1"/>
          </p:cNvSpPr>
          <p:nvPr/>
        </p:nvSpPr>
        <p:spPr bwMode="auto">
          <a:xfrm>
            <a:off x="3964094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51" name="Text Box 36"/>
          <p:cNvSpPr txBox="1">
            <a:spLocks noChangeArrowheads="1"/>
          </p:cNvSpPr>
          <p:nvPr/>
        </p:nvSpPr>
        <p:spPr bwMode="auto">
          <a:xfrm>
            <a:off x="7871461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2</a:t>
            </a:r>
          </a:p>
        </p:txBody>
      </p:sp>
      <p:sp>
        <p:nvSpPr>
          <p:cNvPr id="52" name="Text Box 37"/>
          <p:cNvSpPr txBox="1">
            <a:spLocks noChangeArrowheads="1"/>
          </p:cNvSpPr>
          <p:nvPr/>
        </p:nvSpPr>
        <p:spPr bwMode="auto">
          <a:xfrm>
            <a:off x="7488343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53" name="Text Box 39"/>
          <p:cNvSpPr txBox="1">
            <a:spLocks noChangeArrowheads="1"/>
          </p:cNvSpPr>
          <p:nvPr/>
        </p:nvSpPr>
        <p:spPr bwMode="auto">
          <a:xfrm>
            <a:off x="7007861" y="4869160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59" name="Text Box 44"/>
          <p:cNvSpPr txBox="1">
            <a:spLocks noChangeArrowheads="1"/>
          </p:cNvSpPr>
          <p:nvPr/>
        </p:nvSpPr>
        <p:spPr bwMode="auto">
          <a:xfrm>
            <a:off x="10712027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 6</a:t>
            </a:r>
          </a:p>
        </p:txBody>
      </p:sp>
      <p:sp>
        <p:nvSpPr>
          <p:cNvPr id="60" name="Text Box 45"/>
          <p:cNvSpPr txBox="1">
            <a:spLocks noChangeArrowheads="1"/>
          </p:cNvSpPr>
          <p:nvPr/>
        </p:nvSpPr>
        <p:spPr bwMode="auto">
          <a:xfrm>
            <a:off x="10345843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61" name="Text Box 47"/>
          <p:cNvSpPr txBox="1">
            <a:spLocks noChangeArrowheads="1"/>
          </p:cNvSpPr>
          <p:nvPr/>
        </p:nvSpPr>
        <p:spPr bwMode="auto">
          <a:xfrm>
            <a:off x="9867477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35860" name="Text Box 50"/>
          <p:cNvSpPr txBox="1">
            <a:spLocks noChangeArrowheads="1"/>
          </p:cNvSpPr>
          <p:nvPr/>
        </p:nvSpPr>
        <p:spPr bwMode="auto">
          <a:xfrm>
            <a:off x="575310" y="2491721"/>
            <a:ext cx="191981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48×7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861" name="Text Box 52"/>
          <p:cNvSpPr txBox="1">
            <a:spLocks noChangeArrowheads="1"/>
          </p:cNvSpPr>
          <p:nvPr/>
        </p:nvSpPr>
        <p:spPr bwMode="auto">
          <a:xfrm>
            <a:off x="3312161" y="2491721"/>
            <a:ext cx="19198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64×8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862" name="Text Box 54"/>
          <p:cNvSpPr txBox="1">
            <a:spLocks noChangeArrowheads="1"/>
          </p:cNvSpPr>
          <p:nvPr/>
        </p:nvSpPr>
        <p:spPr bwMode="auto">
          <a:xfrm>
            <a:off x="5907194" y="2491721"/>
            <a:ext cx="22733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137×6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863" name="Text Box 56"/>
          <p:cNvSpPr txBox="1">
            <a:spLocks noChangeArrowheads="1"/>
          </p:cNvSpPr>
          <p:nvPr/>
        </p:nvSpPr>
        <p:spPr bwMode="auto">
          <a:xfrm>
            <a:off x="8790094" y="2491721"/>
            <a:ext cx="2205567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179×4</a:t>
            </a:r>
            <a:r>
              <a:rPr lang="zh-CN" altLang="zh-CN" sz="3735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735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5" name="Text Box 51"/>
          <p:cNvSpPr txBox="1">
            <a:spLocks noChangeArrowheads="1"/>
          </p:cNvSpPr>
          <p:nvPr/>
        </p:nvSpPr>
        <p:spPr bwMode="auto">
          <a:xfrm>
            <a:off x="2302510" y="2491721"/>
            <a:ext cx="9588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336</a:t>
            </a:r>
          </a:p>
        </p:txBody>
      </p:sp>
      <p:sp>
        <p:nvSpPr>
          <p:cNvPr id="46" name="Text Box 53"/>
          <p:cNvSpPr txBox="1">
            <a:spLocks noChangeArrowheads="1"/>
          </p:cNvSpPr>
          <p:nvPr/>
        </p:nvSpPr>
        <p:spPr bwMode="auto">
          <a:xfrm>
            <a:off x="4982210" y="2491721"/>
            <a:ext cx="1054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512</a:t>
            </a:r>
          </a:p>
        </p:txBody>
      </p:sp>
      <p:sp>
        <p:nvSpPr>
          <p:cNvPr id="47" name="Text Box 55"/>
          <p:cNvSpPr txBox="1">
            <a:spLocks noChangeArrowheads="1"/>
          </p:cNvSpPr>
          <p:nvPr/>
        </p:nvSpPr>
        <p:spPr bwMode="auto">
          <a:xfrm>
            <a:off x="7831243" y="2491721"/>
            <a:ext cx="958851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822</a:t>
            </a:r>
          </a:p>
        </p:txBody>
      </p:sp>
      <p:sp>
        <p:nvSpPr>
          <p:cNvPr id="49" name="Text Box 57"/>
          <p:cNvSpPr txBox="1">
            <a:spLocks noChangeArrowheads="1"/>
          </p:cNvSpPr>
          <p:nvPr/>
        </p:nvSpPr>
        <p:spPr bwMode="auto">
          <a:xfrm>
            <a:off x="10754361" y="2491721"/>
            <a:ext cx="1246716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716</a:t>
            </a:r>
          </a:p>
        </p:txBody>
      </p:sp>
      <p:sp>
        <p:nvSpPr>
          <p:cNvPr id="50" name="Text Box 13"/>
          <p:cNvSpPr txBox="1">
            <a:spLocks noChangeArrowheads="1"/>
          </p:cNvSpPr>
          <p:nvPr/>
        </p:nvSpPr>
        <p:spPr bwMode="auto">
          <a:xfrm>
            <a:off x="1165861" y="4858155"/>
            <a:ext cx="67310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_GB2312" pitchFamily="49" charset="-122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4" name="Text Box 48"/>
          <p:cNvSpPr txBox="1">
            <a:spLocks noChangeArrowheads="1"/>
          </p:cNvSpPr>
          <p:nvPr/>
        </p:nvSpPr>
        <p:spPr bwMode="auto">
          <a:xfrm>
            <a:off x="4605443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56" name="Text Box 48"/>
          <p:cNvSpPr txBox="1">
            <a:spLocks noChangeArrowheads="1"/>
          </p:cNvSpPr>
          <p:nvPr/>
        </p:nvSpPr>
        <p:spPr bwMode="auto">
          <a:xfrm>
            <a:off x="7672494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58" name="Text Box 48"/>
          <p:cNvSpPr txBox="1">
            <a:spLocks noChangeArrowheads="1"/>
          </p:cNvSpPr>
          <p:nvPr/>
        </p:nvSpPr>
        <p:spPr bwMode="auto">
          <a:xfrm>
            <a:off x="7272443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63" name="Text Box 48"/>
          <p:cNvSpPr txBox="1">
            <a:spLocks noChangeArrowheads="1"/>
          </p:cNvSpPr>
          <p:nvPr/>
        </p:nvSpPr>
        <p:spPr bwMode="auto">
          <a:xfrm>
            <a:off x="10540577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64" name="Text Box 48"/>
          <p:cNvSpPr txBox="1">
            <a:spLocks noChangeArrowheads="1"/>
          </p:cNvSpPr>
          <p:nvPr/>
        </p:nvSpPr>
        <p:spPr bwMode="auto">
          <a:xfrm>
            <a:off x="10127827" y="4335339"/>
            <a:ext cx="512233" cy="50165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28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4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rgbClr val="1C1C1C"/>
                </a:solidFill>
                <a:latin typeface="Arial" panose="020B0604020202020204" pitchFamily="34" charset="0"/>
                <a:ea typeface="楷体_GB2312" pitchFamily="49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  <a:defRPr/>
            </a:pPr>
            <a:r>
              <a:rPr lang="en-US" altLang="zh-CN" sz="2665" b="1" dirty="0">
                <a:solidFill>
                  <a:srgbClr val="FF0000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5874" name="文本框 54"/>
          <p:cNvSpPr txBox="1">
            <a:spLocks noChangeArrowheads="1"/>
          </p:cNvSpPr>
          <p:nvPr/>
        </p:nvSpPr>
        <p:spPr bwMode="auto">
          <a:xfrm>
            <a:off x="1631104" y="62060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  <p:pic>
        <p:nvPicPr>
          <p:cNvPr id="35875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3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4"/>
          <p:cNvSpPr>
            <a:spLocks noChangeArrowheads="1"/>
          </p:cNvSpPr>
          <p:nvPr/>
        </p:nvSpPr>
        <p:spPr bwMode="auto">
          <a:xfrm>
            <a:off x="594198" y="1698779"/>
            <a:ext cx="2937510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列竖式计算。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6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8" dur="5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35" grpId="0"/>
      <p:bldP spid="40" grpId="0"/>
      <p:bldP spid="41" grpId="0"/>
      <p:bldP spid="48" grpId="0"/>
      <p:bldP spid="51" grpId="0"/>
      <p:bldP spid="52" grpId="0"/>
      <p:bldP spid="53" grpId="0"/>
      <p:bldP spid="59" grpId="0"/>
      <p:bldP spid="60" grpId="0"/>
      <p:bldP spid="61" grpId="0"/>
      <p:bldP spid="45" grpId="0"/>
      <p:bldP spid="46" grpId="0"/>
      <p:bldP spid="47" grpId="0"/>
      <p:bldP spid="49" grpId="0"/>
      <p:bldP spid="50" grpId="0"/>
      <p:bldP spid="54" grpId="0"/>
      <p:bldP spid="56" grpId="0"/>
      <p:bldP spid="58" grpId="0"/>
      <p:bldP spid="63" grpId="0"/>
      <p:bldP spid="6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>
            <a:extLst>
              <a:ext uri="{FF2B5EF4-FFF2-40B4-BE49-F238E27FC236}">
                <a16:creationId xmlns:a16="http://schemas.microsoft.com/office/drawing/2014/main" id="{C06A5043-B5FA-2A97-1D09-B7F40BEE23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98" y="1225326"/>
            <a:ext cx="111184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学校运动会开幕式，有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个方阵，每个方阵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人，一共有多少人？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C57C9D-A73F-C3A5-9D3B-B6CE8EA277EE}"/>
              </a:ext>
            </a:extLst>
          </p:cNvPr>
          <p:cNvSpPr/>
          <p:nvPr/>
        </p:nvSpPr>
        <p:spPr>
          <a:xfrm>
            <a:off x="3444121" y="2425655"/>
            <a:ext cx="1834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128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×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4=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Times New Roman" panose="02020603050405020304" pitchFamily="18" charset="0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2624A3AE-E2CE-08F8-5681-B351FC324B23}"/>
              </a:ext>
            </a:extLst>
          </p:cNvPr>
          <p:cNvGrpSpPr/>
          <p:nvPr/>
        </p:nvGrpSpPr>
        <p:grpSpPr>
          <a:xfrm>
            <a:off x="3709265" y="3169542"/>
            <a:ext cx="2398184" cy="2088515"/>
            <a:chOff x="3709265" y="3284984"/>
            <a:chExt cx="2398184" cy="2088515"/>
          </a:xfrm>
        </p:grpSpPr>
        <p:grpSp>
          <p:nvGrpSpPr>
            <p:cNvPr id="17" name="组合 37">
              <a:extLst>
                <a:ext uri="{FF2B5EF4-FFF2-40B4-BE49-F238E27FC236}">
                  <a16:creationId xmlns:a16="http://schemas.microsoft.com/office/drawing/2014/main" id="{A852A66E-3033-041C-E991-55F76C2709DB}"/>
                </a:ext>
              </a:extLst>
            </p:cNvPr>
            <p:cNvGrpSpPr/>
            <p:nvPr/>
          </p:nvGrpSpPr>
          <p:grpSpPr bwMode="auto">
            <a:xfrm>
              <a:off x="3709265" y="3284984"/>
              <a:ext cx="2398184" cy="1361017"/>
              <a:chOff x="6855431" y="2181225"/>
              <a:chExt cx="1800414" cy="1020111"/>
            </a:xfrm>
          </p:grpSpPr>
          <p:sp>
            <p:nvSpPr>
              <p:cNvPr id="18" name="Text Box 41">
                <a:extLst>
                  <a:ext uri="{FF2B5EF4-FFF2-40B4-BE49-F238E27FC236}">
                    <a16:creationId xmlns:a16="http://schemas.microsoft.com/office/drawing/2014/main" id="{0134B1F8-8140-7B0C-ED8B-676433599DE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51888" y="2684142"/>
                <a:ext cx="505323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4</a:t>
                </a:r>
              </a:p>
            </p:txBody>
          </p:sp>
          <p:sp>
            <p:nvSpPr>
              <p:cNvPr id="19" name="Text Box 42">
                <a:extLst>
                  <a:ext uri="{FF2B5EF4-FFF2-40B4-BE49-F238E27FC236}">
                    <a16:creationId xmlns:a16="http://schemas.microsoft.com/office/drawing/2014/main" id="{059AE60D-AE98-2289-4599-9BFC97900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5431" y="2739668"/>
                <a:ext cx="505323" cy="43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20" name="Line 43">
                <a:extLst>
                  <a:ext uri="{FF2B5EF4-FFF2-40B4-BE49-F238E27FC236}">
                    <a16:creationId xmlns:a16="http://schemas.microsoft.com/office/drawing/2014/main" id="{EFD19B03-E1F7-53E6-C0C1-2E4A9F9953A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55431" y="3201336"/>
                <a:ext cx="157635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21" name="Text Box 49">
                <a:extLst>
                  <a:ext uri="{FF2B5EF4-FFF2-40B4-BE49-F238E27FC236}">
                    <a16:creationId xmlns:a16="http://schemas.microsoft.com/office/drawing/2014/main" id="{CDBE5464-3D97-9102-7B9C-16BC7E5CD1D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46453" y="2181225"/>
                <a:ext cx="1309392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1  2  8</a:t>
                </a:r>
              </a:p>
            </p:txBody>
          </p:sp>
        </p:grpSp>
        <p:sp>
          <p:nvSpPr>
            <p:cNvPr id="22" name="Text Box 44">
              <a:extLst>
                <a:ext uri="{FF2B5EF4-FFF2-40B4-BE49-F238E27FC236}">
                  <a16:creationId xmlns:a16="http://schemas.microsoft.com/office/drawing/2014/main" id="{682F7AEC-CA60-72EB-9E92-B1D1A463D09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205749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2</a:t>
              </a:r>
            </a:p>
          </p:txBody>
        </p:sp>
        <p:sp>
          <p:nvSpPr>
            <p:cNvPr id="23" name="Text Box 45">
              <a:extLst>
                <a:ext uri="{FF2B5EF4-FFF2-40B4-BE49-F238E27FC236}">
                  <a16:creationId xmlns:a16="http://schemas.microsoft.com/office/drawing/2014/main" id="{2E075A9B-B7A1-E6B0-F2A7-B6372AE8CB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39565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</a:t>
              </a:r>
            </a:p>
          </p:txBody>
        </p:sp>
        <p:sp>
          <p:nvSpPr>
            <p:cNvPr id="24" name="Text Box 47">
              <a:extLst>
                <a:ext uri="{FF2B5EF4-FFF2-40B4-BE49-F238E27FC236}">
                  <a16:creationId xmlns:a16="http://schemas.microsoft.com/office/drawing/2014/main" id="{F53D19AE-6D83-D072-A082-33FA50E009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61199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25" name="Text Box 48">
              <a:extLst>
                <a:ext uri="{FF2B5EF4-FFF2-40B4-BE49-F238E27FC236}">
                  <a16:creationId xmlns:a16="http://schemas.microsoft.com/office/drawing/2014/main" id="{DC087422-FE1B-BA06-4B2F-76EAA19864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299" y="4184568"/>
              <a:ext cx="512233" cy="5016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26" name="Text Box 48">
              <a:extLst>
                <a:ext uri="{FF2B5EF4-FFF2-40B4-BE49-F238E27FC236}">
                  <a16:creationId xmlns:a16="http://schemas.microsoft.com/office/drawing/2014/main" id="{874417ED-B476-C092-7F94-110EFE8720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549" y="4184568"/>
              <a:ext cx="512233" cy="5016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28" name="矩形 27">
            <a:extLst>
              <a:ext uri="{FF2B5EF4-FFF2-40B4-BE49-F238E27FC236}">
                <a16:creationId xmlns:a16="http://schemas.microsoft.com/office/drawing/2014/main" id="{CD663E9B-8B7F-E839-D93B-D5D46656EA02}"/>
              </a:ext>
            </a:extLst>
          </p:cNvPr>
          <p:cNvSpPr/>
          <p:nvPr/>
        </p:nvSpPr>
        <p:spPr>
          <a:xfrm>
            <a:off x="5171186" y="2420786"/>
            <a:ext cx="23053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512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（人）</a:t>
            </a:r>
            <a:endParaRPr lang="zh-CN" altLang="en-US" sz="3600" dirty="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C0D4B198-E8B5-548E-1BE4-DC7BF94730BD}"/>
              </a:ext>
            </a:extLst>
          </p:cNvPr>
          <p:cNvSpPr/>
          <p:nvPr/>
        </p:nvSpPr>
        <p:spPr>
          <a:xfrm>
            <a:off x="3446295" y="5374957"/>
            <a:ext cx="466592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答：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一共有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512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人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。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048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8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4">
            <a:extLst>
              <a:ext uri="{FF2B5EF4-FFF2-40B4-BE49-F238E27FC236}">
                <a16:creationId xmlns:a16="http://schemas.microsoft.com/office/drawing/2014/main" id="{00A01D7A-CF68-3176-722F-9F7ECB406A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98" y="1364575"/>
            <a:ext cx="1111842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有一根绳子长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258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米，另一根绳子是它的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倍，另一根绳子长多少米？</a:t>
            </a: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B7B0B66-47D9-1E0A-01E1-D20236C4566E}"/>
              </a:ext>
            </a:extLst>
          </p:cNvPr>
          <p:cNvSpPr/>
          <p:nvPr/>
        </p:nvSpPr>
        <p:spPr>
          <a:xfrm>
            <a:off x="3444121" y="2563547"/>
            <a:ext cx="18341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258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×</a:t>
            </a: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sym typeface="Times New Roman" panose="02020603050405020304" pitchFamily="18" charset="0"/>
              </a:rPr>
              <a:t>5=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sym typeface="Times New Roman" panose="02020603050405020304" pitchFamily="18" charset="0"/>
            </a:endParaRP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ACFF9D39-F783-2866-DC64-1CF9A5AEB643}"/>
              </a:ext>
            </a:extLst>
          </p:cNvPr>
          <p:cNvGrpSpPr/>
          <p:nvPr/>
        </p:nvGrpSpPr>
        <p:grpSpPr>
          <a:xfrm>
            <a:off x="3709265" y="3169542"/>
            <a:ext cx="2398184" cy="2089506"/>
            <a:chOff x="3709265" y="3284984"/>
            <a:chExt cx="2398184" cy="2089506"/>
          </a:xfrm>
        </p:grpSpPr>
        <p:grpSp>
          <p:nvGrpSpPr>
            <p:cNvPr id="5" name="组合 37">
              <a:extLst>
                <a:ext uri="{FF2B5EF4-FFF2-40B4-BE49-F238E27FC236}">
                  <a16:creationId xmlns:a16="http://schemas.microsoft.com/office/drawing/2014/main" id="{D3C0FEC6-ADE1-5F53-1BBE-B4376872DFDA}"/>
                </a:ext>
              </a:extLst>
            </p:cNvPr>
            <p:cNvGrpSpPr/>
            <p:nvPr/>
          </p:nvGrpSpPr>
          <p:grpSpPr bwMode="auto">
            <a:xfrm>
              <a:off x="3709265" y="3284984"/>
              <a:ext cx="2398184" cy="1361017"/>
              <a:chOff x="6855431" y="2181225"/>
              <a:chExt cx="1800414" cy="1020111"/>
            </a:xfrm>
          </p:grpSpPr>
          <p:sp>
            <p:nvSpPr>
              <p:cNvPr id="11" name="Text Box 41">
                <a:extLst>
                  <a:ext uri="{FF2B5EF4-FFF2-40B4-BE49-F238E27FC236}">
                    <a16:creationId xmlns:a16="http://schemas.microsoft.com/office/drawing/2014/main" id="{800F0CF3-C5C6-E709-2D74-45695E82904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951888" y="2684142"/>
                <a:ext cx="505323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5</a:t>
                </a:r>
              </a:p>
            </p:txBody>
          </p:sp>
          <p:sp>
            <p:nvSpPr>
              <p:cNvPr id="12" name="Text Box 42">
                <a:extLst>
                  <a:ext uri="{FF2B5EF4-FFF2-40B4-BE49-F238E27FC236}">
                    <a16:creationId xmlns:a16="http://schemas.microsoft.com/office/drawing/2014/main" id="{35756DEC-753D-D42A-2F94-9CB06F3263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855431" y="2739668"/>
                <a:ext cx="505323" cy="43739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13" name="Line 43">
                <a:extLst>
                  <a:ext uri="{FF2B5EF4-FFF2-40B4-BE49-F238E27FC236}">
                    <a16:creationId xmlns:a16="http://schemas.microsoft.com/office/drawing/2014/main" id="{0C69CCCE-74E7-F301-1407-0CEC9DF096C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6855431" y="3201336"/>
                <a:ext cx="1576355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  <p:sp>
            <p:nvSpPr>
              <p:cNvPr id="14" name="Text Box 49">
                <a:extLst>
                  <a:ext uri="{FF2B5EF4-FFF2-40B4-BE49-F238E27FC236}">
                    <a16:creationId xmlns:a16="http://schemas.microsoft.com/office/drawing/2014/main" id="{0E1203A9-56A9-CE07-6572-A930CAAB122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7346453" y="2181225"/>
                <a:ext cx="1309392" cy="49926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 dirty="0">
                    <a:solidFill>
                      <a:srgbClr val="FF0000"/>
                    </a:solidFill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2  5  8</a:t>
                </a:r>
              </a:p>
            </p:txBody>
          </p:sp>
        </p:grpSp>
        <p:sp>
          <p:nvSpPr>
            <p:cNvPr id="6" name="Text Box 44">
              <a:extLst>
                <a:ext uri="{FF2B5EF4-FFF2-40B4-BE49-F238E27FC236}">
                  <a16:creationId xmlns:a16="http://schemas.microsoft.com/office/drawing/2014/main" id="{42C737E3-99AE-CE63-FCBC-0066B4BA2BC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196021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 0</a:t>
              </a:r>
            </a:p>
          </p:txBody>
        </p:sp>
        <p:sp>
          <p:nvSpPr>
            <p:cNvPr id="7" name="Text Box 45">
              <a:extLst>
                <a:ext uri="{FF2B5EF4-FFF2-40B4-BE49-F238E27FC236}">
                  <a16:creationId xmlns:a16="http://schemas.microsoft.com/office/drawing/2014/main" id="{4A246182-A9DA-F248-996B-935F5ADFC4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29837" y="4707384"/>
              <a:ext cx="673100" cy="666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9</a:t>
              </a:r>
            </a:p>
          </p:txBody>
        </p:sp>
        <p:sp>
          <p:nvSpPr>
            <p:cNvPr id="8" name="Text Box 47">
              <a:extLst>
                <a:ext uri="{FF2B5EF4-FFF2-40B4-BE49-F238E27FC236}">
                  <a16:creationId xmlns:a16="http://schemas.microsoft.com/office/drawing/2014/main" id="{1C08A9DA-D1DB-D83C-6BA1-99226BD911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8040" y="4707384"/>
              <a:ext cx="1026531" cy="6671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1 2</a:t>
              </a:r>
            </a:p>
          </p:txBody>
        </p:sp>
        <p:sp>
          <p:nvSpPr>
            <p:cNvPr id="9" name="Text Box 48">
              <a:extLst>
                <a:ext uri="{FF2B5EF4-FFF2-40B4-BE49-F238E27FC236}">
                  <a16:creationId xmlns:a16="http://schemas.microsoft.com/office/drawing/2014/main" id="{C3EF163B-65AB-4CA3-F48B-07BD1899BD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4299" y="4184568"/>
              <a:ext cx="512233" cy="5016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4</a:t>
              </a:r>
            </a:p>
          </p:txBody>
        </p:sp>
        <p:sp>
          <p:nvSpPr>
            <p:cNvPr id="10" name="Text Box 48">
              <a:extLst>
                <a:ext uri="{FF2B5EF4-FFF2-40B4-BE49-F238E27FC236}">
                  <a16:creationId xmlns:a16="http://schemas.microsoft.com/office/drawing/2014/main" id="{15571D35-9ED2-68A2-9ECC-D82EEE7BFC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1549" y="4184568"/>
              <a:ext cx="512233" cy="50165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6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2</a:t>
              </a:r>
            </a:p>
          </p:txBody>
        </p:sp>
      </p:grpSp>
      <p:sp>
        <p:nvSpPr>
          <p:cNvPr id="15" name="矩形 14">
            <a:extLst>
              <a:ext uri="{FF2B5EF4-FFF2-40B4-BE49-F238E27FC236}">
                <a16:creationId xmlns:a16="http://schemas.microsoft.com/office/drawing/2014/main" id="{48B4DB9D-7AD9-78AC-C378-61D5913C7E70}"/>
              </a:ext>
            </a:extLst>
          </p:cNvPr>
          <p:cNvSpPr/>
          <p:nvPr/>
        </p:nvSpPr>
        <p:spPr>
          <a:xfrm>
            <a:off x="5133782" y="2563547"/>
            <a:ext cx="27144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1290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（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米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）</a:t>
            </a:r>
            <a:endParaRPr lang="zh-CN" altLang="en-US" sz="3600" dirty="0"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54CBD444-CEC4-8EED-DCFD-4F6C1F13E809}"/>
              </a:ext>
            </a:extLst>
          </p:cNvPr>
          <p:cNvSpPr/>
          <p:nvPr/>
        </p:nvSpPr>
        <p:spPr>
          <a:xfrm>
            <a:off x="2992354" y="5319439"/>
            <a:ext cx="632211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Times New Roman" panose="02020603050405020304" pitchFamily="18" charset="0"/>
              </a:rPr>
              <a:t>答：</a:t>
            </a:r>
            <a:r>
              <a:rPr lang="zh-CN" altLang="en-US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另一根绳子长</a:t>
            </a:r>
            <a:r>
              <a:rPr lang="en-US" altLang="zh-CN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1290</a:t>
            </a:r>
            <a:r>
              <a:rPr lang="zh-CN" altLang="en-US" sz="3600" b="1" dirty="0">
                <a:solidFill>
                  <a:srgbClr val="FF0000"/>
                </a:solidFill>
                <a:sym typeface="Times New Roman" panose="02020603050405020304" pitchFamily="18" charset="0"/>
              </a:rPr>
              <a:t>米。</a:t>
            </a:r>
            <a:endParaRPr lang="zh-CN" altLang="en-US" sz="360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sym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460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5" grpId="0"/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矩形 1"/>
          <p:cNvSpPr>
            <a:spLocks noChangeArrowheads="1"/>
          </p:cNvSpPr>
          <p:nvPr/>
        </p:nvSpPr>
        <p:spPr bwMode="auto">
          <a:xfrm>
            <a:off x="726926" y="1289631"/>
            <a:ext cx="10985698" cy="14552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4. 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儿童剧院楼上每排有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36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个座位，一共有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9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排，楼下共有</a:t>
            </a:r>
            <a:r>
              <a:rPr lang="en-US" altLang="zh-CN" sz="3600" b="1" dirty="0">
                <a:latin typeface="+mj-lt"/>
                <a:ea typeface="楷体" panose="02010609060101010101" pitchFamily="49" charset="-122"/>
              </a:rPr>
              <a:t>388</a:t>
            </a:r>
            <a:r>
              <a:rPr lang="zh-CN" altLang="en-US" sz="3600" b="1" dirty="0">
                <a:latin typeface="+mj-lt"/>
                <a:ea typeface="楷体" panose="02010609060101010101" pitchFamily="49" charset="-122"/>
              </a:rPr>
              <a:t>个座位，儿童剧院一共有多少个座位？</a:t>
            </a:r>
          </a:p>
        </p:txBody>
      </p:sp>
      <p:sp>
        <p:nvSpPr>
          <p:cNvPr id="5" name="Text Box 51"/>
          <p:cNvSpPr txBox="1">
            <a:spLocks noChangeArrowheads="1"/>
          </p:cNvSpPr>
          <p:nvPr/>
        </p:nvSpPr>
        <p:spPr bwMode="auto">
          <a:xfrm>
            <a:off x="2927648" y="3035660"/>
            <a:ext cx="614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36×9 = 324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39944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800" t="51401" r="8002" b="14999"/>
          <a:stretch>
            <a:fillRect/>
          </a:stretch>
        </p:blipFill>
        <p:spPr bwMode="auto">
          <a:xfrm>
            <a:off x="9745133" y="5253567"/>
            <a:ext cx="2112433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 Box 51">
            <a:extLst>
              <a:ext uri="{FF2B5EF4-FFF2-40B4-BE49-F238E27FC236}">
                <a16:creationId xmlns:a16="http://schemas.microsoft.com/office/drawing/2014/main" id="{FBD76A8F-B3A6-DB35-5C19-43C6AAF6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7648" y="3762549"/>
            <a:ext cx="61468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324+388 = 712</a:t>
            </a: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（个）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51"/>
          <p:cNvSpPr txBox="1">
            <a:spLocks noChangeArrowheads="1"/>
          </p:cNvSpPr>
          <p:nvPr/>
        </p:nvSpPr>
        <p:spPr bwMode="auto">
          <a:xfrm>
            <a:off x="2064048" y="4607236"/>
            <a:ext cx="787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50000"/>
              </a:spcBef>
              <a:buFontTx/>
              <a:buNone/>
            </a:pPr>
            <a:r>
              <a:rPr lang="zh-CN" altLang="en-US" sz="36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答：儿童剧院一共有</a:t>
            </a:r>
            <a:r>
              <a:rPr lang="en-US" altLang="zh-CN" sz="36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712</a:t>
            </a:r>
            <a:r>
              <a:rPr lang="zh-CN" altLang="en-US" sz="3600" b="1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个座位。</a:t>
            </a:r>
            <a:endParaRPr lang="en-US" altLang="zh-CN" sz="3600" b="1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74" name="文本框 54"/>
          <p:cNvSpPr txBox="1">
            <a:spLocks noChangeArrowheads="1"/>
          </p:cNvSpPr>
          <p:nvPr/>
        </p:nvSpPr>
        <p:spPr bwMode="auto">
          <a:xfrm>
            <a:off x="1631104" y="62060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35875" name="图片 5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23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/>
          <p:cNvSpPr/>
          <p:nvPr/>
        </p:nvSpPr>
        <p:spPr>
          <a:xfrm>
            <a:off x="598805" y="1624648"/>
            <a:ext cx="7524750" cy="3157855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>
              <a:defRPr/>
            </a:pPr>
            <a:endParaRPr lang="zh-CN" altLang="en-US" sz="100"/>
          </a:p>
        </p:txBody>
      </p:sp>
      <p:sp>
        <p:nvSpPr>
          <p:cNvPr id="13315" name="矩形 2"/>
          <p:cNvSpPr>
            <a:spLocks noChangeArrowheads="1"/>
          </p:cNvSpPr>
          <p:nvPr/>
        </p:nvSpPr>
        <p:spPr bwMode="auto">
          <a:xfrm>
            <a:off x="730885" y="1717675"/>
            <a:ext cx="726821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just" eaLnBrk="1" latinLnBrk="0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    计算多位数乘一位数的乘法，要从个位算起，用一位数依次乘多位数的每一位，哪一位上乘得的积满几十，就要向前一位进几。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8738235" y="2134235"/>
            <a:ext cx="2577465" cy="2138680"/>
            <a:chOff x="13761" y="3926"/>
            <a:chExt cx="4059" cy="3368"/>
          </a:xfrm>
        </p:grpSpPr>
        <p:sp>
          <p:nvSpPr>
            <p:cNvPr id="87" name="Rectangle 2"/>
            <p:cNvSpPr>
              <a:spLocks noChangeArrowheads="1"/>
            </p:cNvSpPr>
            <p:nvPr/>
          </p:nvSpPr>
          <p:spPr bwMode="auto">
            <a:xfrm>
              <a:off x="14022" y="3926"/>
              <a:ext cx="3798" cy="33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4265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</a:t>
              </a:r>
              <a:r>
                <a:rPr lang="en-US" altLang="zh-CN" sz="4265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2  4</a:t>
              </a:r>
              <a:br>
                <a:rPr lang="en-US" altLang="zh-CN" sz="4265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r>
                <a:rPr lang="zh-CN" altLang="zh-CN" sz="4265" b="1" u="sng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×</a:t>
              </a:r>
              <a:r>
                <a:rPr lang="en-US" altLang="zh-CN" sz="4265" b="1" u="sng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  9</a:t>
              </a:r>
              <a:br>
                <a:rPr lang="en-US" altLang="zh-CN" sz="4265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</a:br>
              <a:r>
                <a:rPr lang="en-US" altLang="zh-CN" sz="4265" b="1" dirty="0">
                  <a:solidFill>
                    <a:schemeClr val="tx1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   </a:t>
              </a:r>
            </a:p>
          </p:txBody>
        </p:sp>
        <p:sp>
          <p:nvSpPr>
            <p:cNvPr id="143" name="Rectangle 2"/>
            <p:cNvSpPr>
              <a:spLocks noChangeArrowheads="1"/>
            </p:cNvSpPr>
            <p:nvPr/>
          </p:nvSpPr>
          <p:spPr bwMode="auto">
            <a:xfrm>
              <a:off x="15524" y="5391"/>
              <a:ext cx="755" cy="7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3</a:t>
              </a:r>
            </a:p>
          </p:txBody>
        </p:sp>
        <p:sp>
          <p:nvSpPr>
            <p:cNvPr id="91" name="Rectangle 2"/>
            <p:cNvSpPr>
              <a:spLocks noChangeArrowheads="1"/>
            </p:cNvSpPr>
            <p:nvPr/>
          </p:nvSpPr>
          <p:spPr bwMode="auto">
            <a:xfrm>
              <a:off x="15699" y="6068"/>
              <a:ext cx="1036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6</a:t>
              </a:r>
            </a:p>
          </p:txBody>
        </p:sp>
        <p:sp>
          <p:nvSpPr>
            <p:cNvPr id="145" name="Rectangle 2"/>
            <p:cNvSpPr>
              <a:spLocks noChangeArrowheads="1"/>
            </p:cNvSpPr>
            <p:nvPr/>
          </p:nvSpPr>
          <p:spPr bwMode="auto">
            <a:xfrm>
              <a:off x="13761" y="6062"/>
              <a:ext cx="1063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2</a:t>
              </a:r>
            </a:p>
          </p:txBody>
        </p:sp>
        <p:sp>
          <p:nvSpPr>
            <p:cNvPr id="199" name="Rectangle 2"/>
            <p:cNvSpPr>
              <a:spLocks noChangeArrowheads="1"/>
            </p:cNvSpPr>
            <p:nvPr/>
          </p:nvSpPr>
          <p:spPr bwMode="auto">
            <a:xfrm>
              <a:off x="14825" y="6062"/>
              <a:ext cx="1036" cy="1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21836" tIns="60918" rIns="121836" bIns="60918" anchor="ctr"/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  <a:defRPr/>
              </a:pPr>
              <a:r>
                <a:rPr lang="zh-CN" altLang="en-US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 </a:t>
              </a:r>
              <a:r>
                <a:rPr lang="en-US" altLang="zh-CN" sz="4265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微软雅黑" panose="020B0503020204020204" charset="-122"/>
                  <a:cs typeface="Times New Roman" panose="02020603050405020304" pitchFamily="18" charset="0"/>
                </a:rPr>
                <a:t>1</a:t>
              </a:r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623570" y="4797425"/>
            <a:ext cx="11166475" cy="15316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 latinLnBrk="0">
              <a:lnSpc>
                <a:spcPct val="130000"/>
              </a:lnSpc>
            </a:pPr>
            <a:r>
              <a:rPr lang="zh-CN" altLang="en-US" sz="3600" b="1">
                <a:solidFill>
                  <a:srgbClr val="0000FF"/>
                </a:solidFill>
              </a:rPr>
              <a:t>乘法竖式像爬山，一步一步往上攀。</a:t>
            </a:r>
          </a:p>
          <a:p>
            <a:pPr algn="ctr" latinLnBrk="0">
              <a:lnSpc>
                <a:spcPct val="130000"/>
              </a:lnSpc>
            </a:pPr>
            <a:r>
              <a:rPr lang="zh-CN" altLang="en-US" sz="3600" b="1">
                <a:solidFill>
                  <a:srgbClr val="0000FF"/>
                </a:solidFill>
              </a:rPr>
              <a:t>哪一位上满几十，前位千万别忘添。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684</Words>
  <Application>Microsoft Office PowerPoint</Application>
  <PresentationFormat>宽屏</PresentationFormat>
  <Paragraphs>173</Paragraphs>
  <Slides>16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等线 Light</vt:lpstr>
      <vt:lpstr>方正卡通简体</vt:lpstr>
      <vt:lpstr>黑体</vt:lpstr>
      <vt:lpstr>华文琥珀</vt:lpstr>
      <vt:lpstr>楷体</vt:lpstr>
      <vt:lpstr>宋体</vt:lpstr>
      <vt:lpstr>Arial</vt:lpstr>
      <vt:lpstr>Times New Roman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501</cp:revision>
  <dcterms:created xsi:type="dcterms:W3CDTF">2015-08-27T07:30:00Z</dcterms:created>
  <dcterms:modified xsi:type="dcterms:W3CDTF">2025-07-19T03:06:00Z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70816F7E7D2C4410B602BD5DCC4CD901</vt:lpwstr>
  </property>
</Properties>
</file>