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437" r:id="rId2"/>
    <p:sldId id="405" r:id="rId3"/>
    <p:sldId id="280" r:id="rId4"/>
    <p:sldId id="406" r:id="rId5"/>
    <p:sldId id="451" r:id="rId6"/>
    <p:sldId id="452" r:id="rId7"/>
    <p:sldId id="453" r:id="rId8"/>
    <p:sldId id="334" r:id="rId9"/>
    <p:sldId id="457" r:id="rId10"/>
    <p:sldId id="364" r:id="rId11"/>
    <p:sldId id="388" r:id="rId12"/>
    <p:sldId id="456" r:id="rId13"/>
    <p:sldId id="458" r:id="rId14"/>
    <p:sldId id="455" r:id="rId15"/>
    <p:sldId id="277" r:id="rId16"/>
    <p:sldId id="438" r:id="rId17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orient="horz" pos="1025">
          <p15:clr>
            <a:srgbClr val="A4A3A4"/>
          </p15:clr>
        </p15:guide>
        <p15:guide id="3" orient="horz" pos="3966">
          <p15:clr>
            <a:srgbClr val="A4A3A4"/>
          </p15:clr>
        </p15:guide>
        <p15:guide id="4" pos="210">
          <p15:clr>
            <a:srgbClr val="A4A3A4"/>
          </p15:clr>
        </p15:guide>
        <p15:guide id="5" pos="469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lenovo" initials="l" lastIdx="20" clrIdx="1"/>
  <p:cmAuthor id="3" name="xbany" initials="xb21cn" lastIdx="44" clrIdx="2"/>
  <p:cmAuthor id="4" name="书强 谢" initials="书强" lastIdx="3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00"/>
    <a:srgbClr val="F3541A"/>
    <a:srgbClr val="FCFBB9"/>
    <a:srgbClr val="D5E4D8"/>
    <a:srgbClr val="FF00FF"/>
    <a:srgbClr val="FCFDED"/>
    <a:srgbClr val="C3D8C7"/>
    <a:srgbClr val="FFFDEE"/>
    <a:srgbClr val="FC51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4" autoAdjust="0"/>
    <p:restoredTop sz="96327" autoAdjust="0"/>
  </p:normalViewPr>
  <p:slideViewPr>
    <p:cSldViewPr>
      <p:cViewPr varScale="1">
        <p:scale>
          <a:sx n="108" d="100"/>
          <a:sy n="108" d="100"/>
        </p:scale>
        <p:origin x="648" y="126"/>
      </p:cViewPr>
      <p:guideLst>
        <p:guide orient="horz" pos="2176"/>
        <p:guide orient="horz" pos="1025"/>
        <p:guide orient="horz" pos="3966"/>
        <p:guide pos="210"/>
        <p:guide pos="469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ACDAA08-E5D1-4F4A-943F-DBD1B54AB1E0}" type="datetimeFigureOut">
              <a:rPr lang="zh-CN" altLang="en-US"/>
              <a:t>2025/7/19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DF1E2610-6043-4E9D-BEAD-3A6294B8CF2A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1E2610-6043-4E9D-BEAD-3A6294B8CF2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2235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1E2610-6043-4E9D-BEAD-3A6294B8CF2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007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CD2828-9F57-4C8B-ACC5-59F74C643EFB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CD2828-9F57-4C8B-ACC5-59F74C643EFB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8890" y="-67310"/>
            <a:ext cx="12211050" cy="69938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5" t="21891" r="20282" b="26965"/>
          <a:stretch>
            <a:fillRect/>
          </a:stretch>
        </p:blipFill>
        <p:spPr>
          <a:xfrm rot="5400000">
            <a:off x="5306695" y="-380365"/>
            <a:ext cx="5646420" cy="7711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23495" y="-75565"/>
            <a:ext cx="12239625" cy="7010400"/>
          </a:xfrm>
          <a:prstGeom prst="rect">
            <a:avLst/>
          </a:prstGeom>
        </p:spPr>
      </p:pic>
      <p:grpSp>
        <p:nvGrpSpPr>
          <p:cNvPr id="28" name="组合 5"/>
          <p:cNvGrpSpPr/>
          <p:nvPr userDrawn="1"/>
        </p:nvGrpSpPr>
        <p:grpSpPr bwMode="auto">
          <a:xfrm>
            <a:off x="97155" y="147955"/>
            <a:ext cx="12111355" cy="6497320"/>
            <a:chOff x="314790" y="249767"/>
            <a:chExt cx="8514419" cy="4643965"/>
          </a:xfrm>
        </p:grpSpPr>
        <p:sp>
          <p:nvSpPr>
            <p:cNvPr id="29" name="任意多边形: 形状 6"/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任意多边形: 形状 5"/>
            <p:cNvSpPr/>
            <p:nvPr/>
          </p:nvSpPr>
          <p:spPr>
            <a:xfrm>
              <a:off x="431487" y="330386"/>
              <a:ext cx="8281024" cy="4482728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rgbClr val="FFFFFF">
                <a:alpha val="9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-1015365" y="-27305"/>
            <a:ext cx="13245465" cy="7480300"/>
            <a:chOff x="0" y="-43"/>
            <a:chExt cx="19260" cy="10877"/>
          </a:xfrm>
        </p:grpSpPr>
        <p:pic>
          <p:nvPicPr>
            <p:cNvPr id="9" name="图片 8"/>
            <p:cNvPicPr>
              <a:picLocks noChangeAspect="1"/>
            </p:cNvPicPr>
            <p:nvPr userDrawn="1"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0" y="0"/>
              <a:ext cx="19261" cy="10834"/>
            </a:xfrm>
            <a:prstGeom prst="rect">
              <a:avLst/>
            </a:prstGeom>
          </p:spPr>
        </p:pic>
        <p:sp>
          <p:nvSpPr>
            <p:cNvPr id="2" name="矩形 1"/>
            <p:cNvSpPr/>
            <p:nvPr userDrawn="1"/>
          </p:nvSpPr>
          <p:spPr>
            <a:xfrm>
              <a:off x="9147" y="-43"/>
              <a:ext cx="7598" cy="6690"/>
            </a:xfrm>
            <a:prstGeom prst="rect">
              <a:avLst/>
            </a:prstGeom>
            <a:solidFill>
              <a:srgbClr val="EAF7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30799" y="-44767"/>
            <a:ext cx="12130405" cy="6947535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334433" y="357717"/>
            <a:ext cx="11523133" cy="61425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2025/7/19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921" y="1413087"/>
            <a:ext cx="2544233" cy="675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矩形 2"/>
          <p:cNvSpPr>
            <a:spLocks noChangeArrowheads="1"/>
          </p:cNvSpPr>
          <p:nvPr/>
        </p:nvSpPr>
        <p:spPr bwMode="auto">
          <a:xfrm>
            <a:off x="4871508" y="3285067"/>
            <a:ext cx="6675967" cy="1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5400" b="1">
                <a:solidFill>
                  <a:srgbClr val="000000"/>
                </a:solidFill>
                <a:latin typeface="楷体" panose="02010609060101010101" pitchFamily="49" charset="-122"/>
              </a:rPr>
              <a:t>笔算乘法（</a:t>
            </a:r>
            <a:r>
              <a:rPr lang="en-US" altLang="zh-CN" sz="5400" b="1">
                <a:solidFill>
                  <a:srgbClr val="000000"/>
                </a:solidFill>
                <a:latin typeface="楷体" panose="02010609060101010101" pitchFamily="49" charset="-122"/>
              </a:rPr>
              <a:t>5</a:t>
            </a:r>
            <a:r>
              <a:rPr lang="zh-CN" altLang="en-US" sz="5400" b="1">
                <a:solidFill>
                  <a:srgbClr val="000000"/>
                </a:solidFill>
                <a:latin typeface="楷体" panose="02010609060101010101" pitchFamily="49" charset="-122"/>
              </a:rPr>
              <a:t>）</a:t>
            </a:r>
          </a:p>
        </p:txBody>
      </p:sp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4871508" y="1988821"/>
            <a:ext cx="6675967" cy="1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5400" b="1">
                <a:solidFill>
                  <a:srgbClr val="000000"/>
                </a:solidFill>
                <a:latin typeface="楷体" panose="02010609060101010101" pitchFamily="49" charset="-122"/>
              </a:rPr>
              <a:t>2.</a:t>
            </a:r>
            <a:r>
              <a:rPr lang="zh-CN" altLang="en-US" sz="5400" b="1">
                <a:solidFill>
                  <a:srgbClr val="000000"/>
                </a:solidFill>
                <a:latin typeface="楷体" panose="02010609060101010101" pitchFamily="49" charset="-122"/>
              </a:rPr>
              <a:t>笔算乘法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2"/>
          <p:cNvSpPr txBox="1">
            <a:spLocks noChangeArrowheads="1"/>
          </p:cNvSpPr>
          <p:nvPr/>
        </p:nvSpPr>
        <p:spPr bwMode="auto">
          <a:xfrm>
            <a:off x="1932728" y="2150789"/>
            <a:ext cx="263313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</a:rPr>
              <a:t>458×6</a:t>
            </a:r>
            <a:r>
              <a:rPr lang="zh-CN" altLang="zh-CN" sz="3735" b="1"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endParaRPr lang="zh-CN" altLang="en-US" sz="3735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960283" y="2152905"/>
            <a:ext cx="177376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2748</a:t>
            </a: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1835362" y="3005711"/>
            <a:ext cx="3210984" cy="1955165"/>
            <a:chOff x="2195697" y="2542133"/>
            <a:chExt cx="2407553" cy="1466539"/>
          </a:xfrm>
        </p:grpSpPr>
        <p:grpSp>
          <p:nvGrpSpPr>
            <p:cNvPr id="26645" name="组合 34"/>
            <p:cNvGrpSpPr/>
            <p:nvPr/>
          </p:nvGrpSpPr>
          <p:grpSpPr bwMode="auto">
            <a:xfrm>
              <a:off x="2195697" y="2542133"/>
              <a:ext cx="2407553" cy="993265"/>
              <a:chOff x="39527" y="2199847"/>
              <a:chExt cx="2405584" cy="993266"/>
            </a:xfrm>
          </p:grpSpPr>
          <p:sp>
            <p:nvSpPr>
              <p:cNvPr id="26649" name="Text Box 8"/>
              <p:cNvSpPr txBox="1">
                <a:spLocks noChangeArrowheads="1"/>
              </p:cNvSpPr>
              <p:nvPr/>
            </p:nvSpPr>
            <p:spPr bwMode="auto">
              <a:xfrm>
                <a:off x="921204" y="2199847"/>
                <a:ext cx="1523907" cy="4996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73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4   5   8</a:t>
                </a:r>
              </a:p>
            </p:txBody>
          </p:sp>
          <p:sp>
            <p:nvSpPr>
              <p:cNvPr id="26650" name="Text Box 9"/>
              <p:cNvSpPr txBox="1">
                <a:spLocks noChangeArrowheads="1"/>
              </p:cNvSpPr>
              <p:nvPr/>
            </p:nvSpPr>
            <p:spPr bwMode="auto">
              <a:xfrm>
                <a:off x="1728352" y="2693615"/>
                <a:ext cx="504269" cy="4994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73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6</a:t>
                </a:r>
              </a:p>
            </p:txBody>
          </p:sp>
          <p:sp>
            <p:nvSpPr>
              <p:cNvPr id="10" name="Text Box 10"/>
              <p:cNvSpPr txBox="1">
                <a:spLocks noChangeArrowheads="1"/>
              </p:cNvSpPr>
              <p:nvPr/>
            </p:nvSpPr>
            <p:spPr bwMode="auto">
              <a:xfrm>
                <a:off x="39527" y="2704730"/>
                <a:ext cx="504269" cy="4277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×</a:t>
                </a:r>
              </a:p>
            </p:txBody>
          </p:sp>
          <p:sp>
            <p:nvSpPr>
              <p:cNvPr id="26652" name="Line 11"/>
              <p:cNvSpPr>
                <a:spLocks noChangeShapeType="1"/>
              </p:cNvSpPr>
              <p:nvPr/>
            </p:nvSpPr>
            <p:spPr bwMode="auto">
              <a:xfrm>
                <a:off x="39527" y="3165157"/>
                <a:ext cx="219309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sz="100"/>
              </a:p>
            </p:txBody>
          </p:sp>
        </p:grpSp>
        <p:sp>
          <p:nvSpPr>
            <p:cNvPr id="6" name="Text Box 48"/>
            <p:cNvSpPr txBox="1">
              <a:spLocks noChangeArrowheads="1"/>
            </p:cNvSpPr>
            <p:nvPr/>
          </p:nvSpPr>
          <p:spPr bwMode="auto">
            <a:xfrm>
              <a:off x="3682762" y="3166090"/>
              <a:ext cx="384066" cy="34532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26647" name="Text Box 13"/>
            <p:cNvSpPr txBox="1">
              <a:spLocks noChangeArrowheads="1"/>
            </p:cNvSpPr>
            <p:nvPr/>
          </p:nvSpPr>
          <p:spPr bwMode="auto">
            <a:xfrm>
              <a:off x="2627374" y="3509029"/>
              <a:ext cx="1728296" cy="499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2   7   4   8</a:t>
              </a:r>
            </a:p>
          </p:txBody>
        </p:sp>
        <p:sp>
          <p:nvSpPr>
            <p:cNvPr id="14" name="Text Box 48"/>
            <p:cNvSpPr txBox="1">
              <a:spLocks noChangeArrowheads="1"/>
            </p:cNvSpPr>
            <p:nvPr/>
          </p:nvSpPr>
          <p:spPr bwMode="auto">
            <a:xfrm>
              <a:off x="3325675" y="3166090"/>
              <a:ext cx="384066" cy="34532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26629" name="TextBox 2"/>
          <p:cNvSpPr txBox="1">
            <a:spLocks noChangeArrowheads="1"/>
          </p:cNvSpPr>
          <p:nvPr/>
        </p:nvSpPr>
        <p:spPr bwMode="auto">
          <a:xfrm>
            <a:off x="1528657" y="1340768"/>
            <a:ext cx="9245600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用竖式计算下面各题。</a:t>
            </a:r>
          </a:p>
        </p:txBody>
      </p:sp>
      <p:sp>
        <p:nvSpPr>
          <p:cNvPr id="26630" name="TextBox 2"/>
          <p:cNvSpPr txBox="1">
            <a:spLocks noChangeArrowheads="1"/>
          </p:cNvSpPr>
          <p:nvPr/>
        </p:nvSpPr>
        <p:spPr bwMode="auto">
          <a:xfrm>
            <a:off x="6697134" y="2150789"/>
            <a:ext cx="263313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</a:rPr>
              <a:t>703×5</a:t>
            </a:r>
            <a:r>
              <a:rPr lang="zh-CN" altLang="zh-CN" sz="3735" b="1"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endParaRPr lang="zh-CN" altLang="en-US" sz="3735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8724689" y="2152905"/>
            <a:ext cx="177376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3515</a:t>
            </a:r>
          </a:p>
        </p:txBody>
      </p:sp>
      <p:grpSp>
        <p:nvGrpSpPr>
          <p:cNvPr id="17" name="组合 16"/>
          <p:cNvGrpSpPr/>
          <p:nvPr/>
        </p:nvGrpSpPr>
        <p:grpSpPr bwMode="auto">
          <a:xfrm>
            <a:off x="6599767" y="3005711"/>
            <a:ext cx="3210983" cy="1955165"/>
            <a:chOff x="2195697" y="2542133"/>
            <a:chExt cx="2407553" cy="1466539"/>
          </a:xfrm>
        </p:grpSpPr>
        <p:grpSp>
          <p:nvGrpSpPr>
            <p:cNvPr id="26638" name="组合 34"/>
            <p:cNvGrpSpPr/>
            <p:nvPr/>
          </p:nvGrpSpPr>
          <p:grpSpPr bwMode="auto">
            <a:xfrm>
              <a:off x="2195697" y="2542133"/>
              <a:ext cx="2407553" cy="993265"/>
              <a:chOff x="39527" y="2199847"/>
              <a:chExt cx="2405584" cy="993266"/>
            </a:xfrm>
          </p:grpSpPr>
          <p:sp>
            <p:nvSpPr>
              <p:cNvPr id="26641" name="Text Box 8"/>
              <p:cNvSpPr txBox="1">
                <a:spLocks noChangeArrowheads="1"/>
              </p:cNvSpPr>
              <p:nvPr/>
            </p:nvSpPr>
            <p:spPr bwMode="auto">
              <a:xfrm>
                <a:off x="921205" y="2199847"/>
                <a:ext cx="1523906" cy="4996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73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7   0   3</a:t>
                </a:r>
              </a:p>
            </p:txBody>
          </p:sp>
          <p:sp>
            <p:nvSpPr>
              <p:cNvPr id="26642" name="Text Box 9"/>
              <p:cNvSpPr txBox="1">
                <a:spLocks noChangeArrowheads="1"/>
              </p:cNvSpPr>
              <p:nvPr/>
            </p:nvSpPr>
            <p:spPr bwMode="auto">
              <a:xfrm>
                <a:off x="1728351" y="2693615"/>
                <a:ext cx="504269" cy="4994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73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24" name="Text Box 10"/>
              <p:cNvSpPr txBox="1">
                <a:spLocks noChangeArrowheads="1"/>
              </p:cNvSpPr>
              <p:nvPr/>
            </p:nvSpPr>
            <p:spPr bwMode="auto">
              <a:xfrm>
                <a:off x="39527" y="2704730"/>
                <a:ext cx="504269" cy="4277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×</a:t>
                </a:r>
              </a:p>
            </p:txBody>
          </p:sp>
          <p:sp>
            <p:nvSpPr>
              <p:cNvPr id="26644" name="Line 11"/>
              <p:cNvSpPr>
                <a:spLocks noChangeShapeType="1"/>
              </p:cNvSpPr>
              <p:nvPr/>
            </p:nvSpPr>
            <p:spPr bwMode="auto">
              <a:xfrm>
                <a:off x="39527" y="3165157"/>
                <a:ext cx="219309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sz="100"/>
              </a:p>
            </p:txBody>
          </p:sp>
        </p:grpSp>
        <p:sp>
          <p:nvSpPr>
            <p:cNvPr id="19" name="Text Box 48"/>
            <p:cNvSpPr txBox="1">
              <a:spLocks noChangeArrowheads="1"/>
            </p:cNvSpPr>
            <p:nvPr/>
          </p:nvSpPr>
          <p:spPr bwMode="auto">
            <a:xfrm>
              <a:off x="3682762" y="3166090"/>
              <a:ext cx="384066" cy="34532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6640" name="Text Box 13"/>
            <p:cNvSpPr txBox="1">
              <a:spLocks noChangeArrowheads="1"/>
            </p:cNvSpPr>
            <p:nvPr/>
          </p:nvSpPr>
          <p:spPr bwMode="auto">
            <a:xfrm>
              <a:off x="2627374" y="3509029"/>
              <a:ext cx="1728296" cy="499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3   5   1   5</a:t>
              </a:r>
            </a:p>
          </p:txBody>
        </p:sp>
      </p:grpSp>
      <p:sp>
        <p:nvSpPr>
          <p:cNvPr id="26635" name="文本框 25"/>
          <p:cNvSpPr txBox="1">
            <a:spLocks noChangeArrowheads="1"/>
          </p:cNvSpPr>
          <p:nvPr/>
        </p:nvSpPr>
        <p:spPr bwMode="auto">
          <a:xfrm>
            <a:off x="1575859" y="596477"/>
            <a:ext cx="20904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 dirty="0">
                <a:latin typeface="Times New Roman" panose="02020603050405020304" pitchFamily="18" charset="0"/>
                <a:ea typeface="楷体" panose="02010609060101010101" pitchFamily="49" charset="-122"/>
              </a:rPr>
              <a:t>复习导入</a:t>
            </a:r>
          </a:p>
        </p:txBody>
      </p:sp>
      <p:pic>
        <p:nvPicPr>
          <p:cNvPr id="26636" name="图片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698" y="332106"/>
            <a:ext cx="10371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id="{848DEF99-D538-36BC-BD5F-FF2B112B9A25}"/>
              </a:ext>
            </a:extLst>
          </p:cNvPr>
          <p:cNvSpPr/>
          <p:nvPr/>
        </p:nvSpPr>
        <p:spPr>
          <a:xfrm>
            <a:off x="1569716" y="4992218"/>
            <a:ext cx="9052569" cy="1213087"/>
          </a:xfrm>
          <a:prstGeom prst="roundRect">
            <a:avLst>
              <a:gd name="adj" fmla="val 37626"/>
            </a:avLst>
          </a:prstGeom>
          <a:solidFill>
            <a:srgbClr val="C3D8C7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从个位算起，用一位数依次乘多位数的每一位，乘得的积满几十，就要向前一位进几。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2"/>
          <p:cNvSpPr txBox="1">
            <a:spLocks noChangeArrowheads="1"/>
          </p:cNvSpPr>
          <p:nvPr/>
        </p:nvSpPr>
        <p:spPr bwMode="auto">
          <a:xfrm>
            <a:off x="939589" y="1251797"/>
            <a:ext cx="4906433" cy="308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atinLnBrk="0">
              <a:lnSpc>
                <a:spcPct val="120000"/>
              </a:lnSpc>
              <a:spcBef>
                <a:spcPts val="600"/>
              </a:spcBef>
              <a:buFontTx/>
              <a:buNone/>
            </a:pPr>
            <a:r>
              <a:rPr lang="zh-CN" altLang="en-US" sz="3735" b="1" dirty="0">
                <a:latin typeface="楷体" panose="02010609060101010101" pitchFamily="49" charset="-122"/>
                <a:ea typeface="楷体" panose="02010609060101010101" pitchFamily="49" charset="-122"/>
              </a:rPr>
              <a:t>口算。</a:t>
            </a:r>
            <a:endParaRPr lang="en-US" altLang="zh-CN" sz="3735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atinLnBrk="0">
              <a:lnSpc>
                <a:spcPct val="120000"/>
              </a:lnSpc>
              <a:spcBef>
                <a:spcPts val="600"/>
              </a:spcBef>
              <a:buFontTx/>
              <a:buNone/>
            </a:pPr>
            <a:r>
              <a:rPr lang="en-US" altLang="zh-CN" sz="373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13×3</a:t>
            </a:r>
            <a:r>
              <a:rPr lang="zh-CN" altLang="zh-CN" sz="373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en-US" altLang="zh-CN" sz="3735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latinLnBrk="0">
              <a:lnSpc>
                <a:spcPct val="120000"/>
              </a:lnSpc>
              <a:spcBef>
                <a:spcPts val="600"/>
              </a:spcBef>
              <a:buFontTx/>
              <a:buNone/>
            </a:pPr>
            <a:r>
              <a:rPr lang="en-US" altLang="zh-CN" sz="373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130×3</a:t>
            </a:r>
            <a:r>
              <a:rPr lang="zh-CN" altLang="zh-CN" sz="373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en-US" altLang="zh-CN" sz="3735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latinLnBrk="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373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1300×3</a:t>
            </a:r>
            <a:r>
              <a:rPr lang="zh-CN" altLang="zh-CN" sz="373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3735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AutoShape 27"/>
          <p:cNvSpPr>
            <a:spLocks noChangeArrowheads="1"/>
          </p:cNvSpPr>
          <p:nvPr/>
        </p:nvSpPr>
        <p:spPr bwMode="auto">
          <a:xfrm>
            <a:off x="4827905" y="2138681"/>
            <a:ext cx="4495800" cy="1390649"/>
          </a:xfrm>
          <a:prstGeom prst="wedgeRoundRectCallout">
            <a:avLst>
              <a:gd name="adj1" fmla="val 65514"/>
              <a:gd name="adj2" fmla="val 13435"/>
              <a:gd name="adj3" fmla="val 16667"/>
            </a:avLst>
          </a:prstGeom>
          <a:solidFill>
            <a:srgbClr val="C3D8C7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请同学们观察这组题，你有什么发现？</a:t>
            </a:r>
          </a:p>
        </p:txBody>
      </p:sp>
      <p:sp>
        <p:nvSpPr>
          <p:cNvPr id="29" name="TextBox 2"/>
          <p:cNvSpPr txBox="1">
            <a:spLocks noChangeArrowheads="1"/>
          </p:cNvSpPr>
          <p:nvPr/>
        </p:nvSpPr>
        <p:spPr bwMode="auto">
          <a:xfrm>
            <a:off x="2776432" y="2062057"/>
            <a:ext cx="131656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39</a:t>
            </a:r>
            <a:endParaRPr lang="zh-CN" altLang="en-US" sz="3735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0" name="TextBox 2"/>
          <p:cNvSpPr txBox="1">
            <a:spLocks noChangeArrowheads="1"/>
          </p:cNvSpPr>
          <p:nvPr/>
        </p:nvSpPr>
        <p:spPr bwMode="auto">
          <a:xfrm>
            <a:off x="2999105" y="2781512"/>
            <a:ext cx="131656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390</a:t>
            </a:r>
            <a:endParaRPr lang="zh-CN" altLang="en-US" sz="3735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1" name="TextBox 2"/>
          <p:cNvSpPr txBox="1">
            <a:spLocks noChangeArrowheads="1"/>
          </p:cNvSpPr>
          <p:nvPr/>
        </p:nvSpPr>
        <p:spPr bwMode="auto">
          <a:xfrm>
            <a:off x="3248872" y="3610822"/>
            <a:ext cx="157903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3900</a:t>
            </a:r>
            <a:endParaRPr lang="zh-CN" altLang="en-US" sz="3735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32" name="图片 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9912138" y="2132898"/>
            <a:ext cx="1163164" cy="136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911437" y="4507653"/>
            <a:ext cx="10485967" cy="1863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计算一个因数末尾</a:t>
            </a:r>
            <a:r>
              <a:rPr lang="zh-CN" altLang="en-US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有“</a:t>
            </a:r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”的乘法，先用另一个因数去乘第一个因数“</a:t>
            </a:r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”前面的数，再看第一个因数末尾有几个“</a:t>
            </a:r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”，就在乘得的数后面添上几个“</a:t>
            </a:r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”。</a:t>
            </a:r>
          </a:p>
        </p:txBody>
      </p:sp>
      <p:sp>
        <p:nvSpPr>
          <p:cNvPr id="26635" name="文本框 25"/>
          <p:cNvSpPr txBox="1">
            <a:spLocks noChangeArrowheads="1"/>
          </p:cNvSpPr>
          <p:nvPr/>
        </p:nvSpPr>
        <p:spPr bwMode="auto">
          <a:xfrm>
            <a:off x="1575858" y="596477"/>
            <a:ext cx="300797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 dirty="0">
                <a:latin typeface="Times New Roman" panose="02020603050405020304" pitchFamily="18" charset="0"/>
                <a:ea typeface="楷体" panose="02010609060101010101" pitchFamily="49" charset="-122"/>
              </a:rPr>
              <a:t>复习导入</a:t>
            </a:r>
          </a:p>
        </p:txBody>
      </p:sp>
      <p:pic>
        <p:nvPicPr>
          <p:cNvPr id="26636" name="图片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698" y="332106"/>
            <a:ext cx="10371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29" grpId="0"/>
      <p:bldP spid="30" grpId="0"/>
      <p:bldP spid="31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4"/>
          <p:cNvSpPr>
            <a:spLocks noChangeArrowheads="1"/>
          </p:cNvSpPr>
          <p:nvPr/>
        </p:nvSpPr>
        <p:spPr bwMode="auto">
          <a:xfrm>
            <a:off x="1909445" y="1675765"/>
            <a:ext cx="9248775" cy="1531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学校图书室买了 </a:t>
            </a:r>
            <a:r>
              <a:rPr lang="en-US" altLang="zh-CN" sz="3600" b="1" dirty="0">
                <a:latin typeface="+mj-lt"/>
                <a:ea typeface="楷体" panose="02010609060101010101" pitchFamily="49" charset="-122"/>
              </a:rPr>
              <a:t>3 </a:t>
            </a: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套科普丛书，每套</a:t>
            </a:r>
            <a:r>
              <a:rPr lang="en-US" altLang="zh-CN" sz="3600" b="1" dirty="0">
                <a:latin typeface="+mj-lt"/>
                <a:ea typeface="楷体" panose="02010609060101010101" pitchFamily="49" charset="-122"/>
              </a:rPr>
              <a:t>280</a:t>
            </a: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元。一共花了多少钱？</a:t>
            </a:r>
          </a:p>
        </p:txBody>
      </p:sp>
      <p:sp>
        <p:nvSpPr>
          <p:cNvPr id="2" name="椭圆 1"/>
          <p:cNvSpPr/>
          <p:nvPr/>
        </p:nvSpPr>
        <p:spPr>
          <a:xfrm>
            <a:off x="911225" y="1771452"/>
            <a:ext cx="791845" cy="791845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8679" name="文本框 22"/>
          <p:cNvSpPr txBox="1">
            <a:spLocks noChangeArrowheads="1"/>
          </p:cNvSpPr>
          <p:nvPr/>
        </p:nvSpPr>
        <p:spPr bwMode="auto">
          <a:xfrm>
            <a:off x="1703494" y="570442"/>
            <a:ext cx="20904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latin typeface="Times New Roman" panose="02020603050405020304" pitchFamily="18" charset="0"/>
                <a:ea typeface="楷体" panose="02010609060101010101" pitchFamily="49" charset="-122"/>
              </a:rPr>
              <a:t>探究新知</a:t>
            </a:r>
          </a:p>
        </p:txBody>
      </p:sp>
      <p:pic>
        <p:nvPicPr>
          <p:cNvPr id="28680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13" y="332741"/>
            <a:ext cx="10371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3071495" y="3357245"/>
            <a:ext cx="7326630" cy="1351280"/>
          </a:xfrm>
          <a:prstGeom prst="wedgeRoundRectCallout">
            <a:avLst>
              <a:gd name="adj1" fmla="val -54818"/>
              <a:gd name="adj2" fmla="val 32518"/>
              <a:gd name="adj3" fmla="val 16667"/>
            </a:avLst>
          </a:prstGeom>
          <a:solidFill>
            <a:srgbClr val="C3D8C7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你都获得了哪些数学信息？要解决这个问题，你会列式吗？</a:t>
            </a:r>
          </a:p>
        </p:txBody>
      </p:sp>
      <p:pic>
        <p:nvPicPr>
          <p:cNvPr id="5" name="图片 4" descr="E:\本地\1.日常\状元成才路人物图\公司画图\16.png1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27125" y="3717290"/>
            <a:ext cx="1541780" cy="258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FC3A062E-F3CC-3269-C3FA-72656C092BE1}"/>
              </a:ext>
            </a:extLst>
          </p:cNvPr>
          <p:cNvCxnSpPr>
            <a:cxnSpLocks/>
          </p:cNvCxnSpPr>
          <p:nvPr/>
        </p:nvCxnSpPr>
        <p:spPr>
          <a:xfrm>
            <a:off x="5090160" y="2427433"/>
            <a:ext cx="120904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717B7E52-C125-7C62-2DA6-666C00902220}"/>
              </a:ext>
            </a:extLst>
          </p:cNvPr>
          <p:cNvCxnSpPr>
            <a:cxnSpLocks/>
          </p:cNvCxnSpPr>
          <p:nvPr/>
        </p:nvCxnSpPr>
        <p:spPr>
          <a:xfrm>
            <a:off x="8328248" y="2427433"/>
            <a:ext cx="231943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20"/>
          <p:cNvSpPr txBox="1">
            <a:spLocks noChangeArrowheads="1"/>
          </p:cNvSpPr>
          <p:nvPr/>
        </p:nvSpPr>
        <p:spPr bwMode="auto">
          <a:xfrm>
            <a:off x="5015865" y="5157470"/>
            <a:ext cx="3228340" cy="8299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280 </a:t>
            </a:r>
            <a:r>
              <a:rPr lang="zh-CN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×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3 </a:t>
            </a:r>
            <a:r>
              <a:rPr lang="zh-CN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图片 107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rcRect t="10213" b="10489"/>
          <a:stretch>
            <a:fillRect/>
          </a:stretch>
        </p:blipFill>
        <p:spPr>
          <a:xfrm>
            <a:off x="-384810" y="-603885"/>
            <a:ext cx="11302365" cy="68999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390" h="13790">
                <a:moveTo>
                  <a:pt x="0" y="0"/>
                </a:moveTo>
                <a:lnTo>
                  <a:pt x="17390" y="0"/>
                </a:lnTo>
                <a:lnTo>
                  <a:pt x="17390" y="13790"/>
                </a:lnTo>
                <a:lnTo>
                  <a:pt x="16200" y="13790"/>
                </a:lnTo>
                <a:lnTo>
                  <a:pt x="16523" y="13204"/>
                </a:lnTo>
                <a:lnTo>
                  <a:pt x="7478" y="13545"/>
                </a:lnTo>
                <a:lnTo>
                  <a:pt x="7406" y="13790"/>
                </a:lnTo>
                <a:lnTo>
                  <a:pt x="0" y="1379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 rot="21480000">
            <a:off x="1134745" y="1859915"/>
            <a:ext cx="506666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00" b="1" dirty="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活动要求：</a:t>
            </a:r>
          </a:p>
        </p:txBody>
      </p:sp>
      <p:sp>
        <p:nvSpPr>
          <p:cNvPr id="5" name="文本框 4"/>
          <p:cNvSpPr txBox="1"/>
          <p:nvPr/>
        </p:nvSpPr>
        <p:spPr>
          <a:xfrm rot="21480000">
            <a:off x="1198245" y="2525467"/>
            <a:ext cx="8117840" cy="24801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eaLnBrk="1" latinLnBrk="0" hangingPunct="1">
              <a:lnSpc>
                <a:spcPct val="150000"/>
              </a:lnSpc>
            </a:pPr>
            <a:r>
              <a:rPr lang="zh-CN" altLang="en-US" sz="36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en-US" altLang="zh-CN" sz="36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观察这个算式有什么特点？</a:t>
            </a:r>
            <a:endParaRPr lang="en-US" altLang="zh-CN" sz="3600" b="1" dirty="0">
              <a:solidFill>
                <a:srgbClr val="FFFF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eaLnBrk="1" latinLnBrk="0" hangingPunct="1">
              <a:lnSpc>
                <a:spcPct val="150000"/>
              </a:lnSpc>
            </a:pPr>
            <a:r>
              <a:rPr lang="en-US" altLang="zh-CN" sz="36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sz="36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独立思考，尝试用不同的方法计算</a:t>
            </a:r>
            <a:r>
              <a:rPr lang="zh-CN" altLang="en-US" sz="36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 indent="0" eaLnBrk="1" latinLnBrk="0" hangingPunct="1">
              <a:lnSpc>
                <a:spcPct val="150000"/>
              </a:lnSpc>
            </a:pPr>
            <a:r>
              <a:rPr lang="en-US" altLang="zh-CN" sz="36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36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在小组内说说自己的想法，然后汇报。</a:t>
            </a:r>
          </a:p>
        </p:txBody>
      </p:sp>
      <p:pic>
        <p:nvPicPr>
          <p:cNvPr id="6" name="图片 5" descr="女老师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0790" y="2044700"/>
            <a:ext cx="2741295" cy="5423535"/>
          </a:xfrm>
          <a:prstGeom prst="rect">
            <a:avLst/>
          </a:prstGeom>
        </p:spPr>
      </p:pic>
      <p:sp>
        <p:nvSpPr>
          <p:cNvPr id="2" name="TextBox 20"/>
          <p:cNvSpPr txBox="1">
            <a:spLocks noChangeArrowheads="1"/>
          </p:cNvSpPr>
          <p:nvPr/>
        </p:nvSpPr>
        <p:spPr bwMode="auto">
          <a:xfrm>
            <a:off x="3676015" y="244475"/>
            <a:ext cx="3228340" cy="8299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280 </a:t>
            </a:r>
            <a:r>
              <a:rPr lang="zh-CN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×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3 </a:t>
            </a:r>
            <a:r>
              <a:rPr lang="zh-CN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2"/>
          <p:cNvSpPr>
            <a:spLocks noChangeArrowheads="1"/>
          </p:cNvSpPr>
          <p:nvPr/>
        </p:nvSpPr>
        <p:spPr bwMode="auto">
          <a:xfrm>
            <a:off x="4594623" y="1991906"/>
            <a:ext cx="2411740" cy="21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2  8  0</a:t>
            </a:r>
            <a:b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</a:br>
            <a:r>
              <a:rPr lang="zh-CN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×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     3</a:t>
            </a:r>
            <a:b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</a:b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</a:t>
            </a:r>
          </a:p>
        </p:txBody>
      </p:sp>
      <p:sp>
        <p:nvSpPr>
          <p:cNvPr id="88" name="矩形 87"/>
          <p:cNvSpPr/>
          <p:nvPr/>
        </p:nvSpPr>
        <p:spPr>
          <a:xfrm>
            <a:off x="7304410" y="3156597"/>
            <a:ext cx="4483108" cy="110553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21836" tIns="60918" rIns="121836" bIns="60918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个位：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 = 0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，在积的个位上写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占位。</a:t>
            </a:r>
          </a:p>
        </p:txBody>
      </p:sp>
      <p:sp>
        <p:nvSpPr>
          <p:cNvPr id="143" name="Rectangle 2"/>
          <p:cNvSpPr>
            <a:spLocks noChangeArrowheads="1"/>
          </p:cNvSpPr>
          <p:nvPr/>
        </p:nvSpPr>
        <p:spPr bwMode="auto">
          <a:xfrm>
            <a:off x="5230774" y="2926913"/>
            <a:ext cx="479162" cy="49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8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1" name="Rectangle 2"/>
          <p:cNvSpPr>
            <a:spLocks noChangeArrowheads="1"/>
          </p:cNvSpPr>
          <p:nvPr/>
        </p:nvSpPr>
        <p:spPr bwMode="auto">
          <a:xfrm>
            <a:off x="5836920" y="3375509"/>
            <a:ext cx="657615" cy="764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45" name="Rectangle 2"/>
          <p:cNvSpPr>
            <a:spLocks noChangeArrowheads="1"/>
          </p:cNvSpPr>
          <p:nvPr/>
        </p:nvSpPr>
        <p:spPr bwMode="auto">
          <a:xfrm>
            <a:off x="5388143" y="3375509"/>
            <a:ext cx="711329" cy="764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4</a:t>
            </a:r>
          </a:p>
        </p:txBody>
      </p:sp>
      <p:cxnSp>
        <p:nvCxnSpPr>
          <p:cNvPr id="3" name="直接箭头连接符 2"/>
          <p:cNvCxnSpPr/>
          <p:nvPr/>
        </p:nvCxnSpPr>
        <p:spPr>
          <a:xfrm flipH="1" flipV="1">
            <a:off x="6756155" y="3757824"/>
            <a:ext cx="548255" cy="1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直接箭头连接符 189"/>
          <p:cNvCxnSpPr/>
          <p:nvPr/>
        </p:nvCxnSpPr>
        <p:spPr>
          <a:xfrm flipH="1" flipV="1">
            <a:off x="5751538" y="4013062"/>
            <a:ext cx="7344" cy="1045352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矩形 190"/>
          <p:cNvSpPr/>
          <p:nvPr/>
        </p:nvSpPr>
        <p:spPr>
          <a:xfrm>
            <a:off x="1064647" y="5046588"/>
            <a:ext cx="10312221" cy="612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21836" tIns="60918" rIns="121836" bIns="60918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十位：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 = 24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，向百位进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，在积的十位上写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cxnSp>
        <p:nvCxnSpPr>
          <p:cNvPr id="193" name="直接箭头连接符 192"/>
          <p:cNvCxnSpPr/>
          <p:nvPr/>
        </p:nvCxnSpPr>
        <p:spPr>
          <a:xfrm flipV="1">
            <a:off x="4469092" y="3739983"/>
            <a:ext cx="575467" cy="1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文本框 207"/>
          <p:cNvSpPr txBox="1"/>
          <p:nvPr/>
        </p:nvSpPr>
        <p:spPr>
          <a:xfrm>
            <a:off x="2834023" y="1340406"/>
            <a:ext cx="9165519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按照多位数乘一位数的计算方法计算。</a:t>
            </a:r>
          </a:p>
        </p:txBody>
      </p:sp>
      <p:sp>
        <p:nvSpPr>
          <p:cNvPr id="146" name="Rectangle 2"/>
          <p:cNvSpPr>
            <a:spLocks noChangeArrowheads="1"/>
          </p:cNvSpPr>
          <p:nvPr/>
        </p:nvSpPr>
        <p:spPr bwMode="auto">
          <a:xfrm>
            <a:off x="5085529" y="3375509"/>
            <a:ext cx="588432" cy="764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49" name="矩形 148"/>
          <p:cNvSpPr/>
          <p:nvPr/>
        </p:nvSpPr>
        <p:spPr>
          <a:xfrm>
            <a:off x="450851" y="3149447"/>
            <a:ext cx="4004445" cy="110553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21836" tIns="60918" rIns="121836" bIns="60918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百位：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3+2 = 8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，在积的百位上写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200" name="组合 199"/>
          <p:cNvGrpSpPr/>
          <p:nvPr/>
        </p:nvGrpSpPr>
        <p:grpSpPr>
          <a:xfrm>
            <a:off x="911497" y="1124824"/>
            <a:ext cx="1912847" cy="1076325"/>
            <a:chOff x="579817" y="594571"/>
            <a:chExt cx="1914615" cy="1077321"/>
          </a:xfrm>
        </p:grpSpPr>
        <p:sp>
          <p:nvSpPr>
            <p:cNvPr id="201" name="五边形 200"/>
            <p:cNvSpPr/>
            <p:nvPr/>
          </p:nvSpPr>
          <p:spPr>
            <a:xfrm>
              <a:off x="629748" y="856711"/>
              <a:ext cx="1864684" cy="575027"/>
            </a:xfrm>
            <a:prstGeom prst="homePlate">
              <a:avLst/>
            </a:prstGeom>
            <a:solidFill>
              <a:srgbClr val="F398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02" name="Rectangle 3"/>
            <p:cNvSpPr>
              <a:spLocks noChangeArrowheads="1"/>
            </p:cNvSpPr>
            <p:nvPr/>
          </p:nvSpPr>
          <p:spPr bwMode="auto">
            <a:xfrm>
              <a:off x="579817" y="594571"/>
              <a:ext cx="1741508" cy="107732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anchor="ctr" anchorCtr="1">
              <a:spAutoFit/>
            </a:bodyPr>
            <a:lstStyle/>
            <a:p>
              <a:pPr indent="0" latinLnBrk="0"/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方法一</a:t>
              </a:r>
            </a:p>
          </p:txBody>
        </p:sp>
      </p:grpSp>
      <p:cxnSp>
        <p:nvCxnSpPr>
          <p:cNvPr id="2" name="直接连接符 1"/>
          <p:cNvCxnSpPr/>
          <p:nvPr/>
        </p:nvCxnSpPr>
        <p:spPr>
          <a:xfrm>
            <a:off x="4617085" y="3350895"/>
            <a:ext cx="2032000" cy="0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4" name="TextBox 20"/>
          <p:cNvSpPr txBox="1">
            <a:spLocks noChangeArrowheads="1"/>
          </p:cNvSpPr>
          <p:nvPr/>
        </p:nvSpPr>
        <p:spPr bwMode="auto">
          <a:xfrm>
            <a:off x="3573781" y="477520"/>
            <a:ext cx="3071283" cy="7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+mn-lt"/>
                <a:ea typeface="楷体_GB2312" pitchFamily="49" charset="-122"/>
                <a:cs typeface="Times New Roman" panose="02020603050405020304" pitchFamily="18" charset="0"/>
              </a:rPr>
              <a:t>280 </a:t>
            </a:r>
            <a:r>
              <a:rPr lang="zh-CN" altLang="zh-CN" sz="3735" b="1">
                <a:solidFill>
                  <a:srgbClr val="FF0000"/>
                </a:solidFill>
                <a:latin typeface="+mn-lt"/>
                <a:ea typeface="楷体_GB2312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735" b="1">
                <a:solidFill>
                  <a:srgbClr val="FF0000"/>
                </a:solidFill>
                <a:latin typeface="+mn-lt"/>
                <a:ea typeface="楷体_GB2312" pitchFamily="49" charset="-122"/>
                <a:cs typeface="Times New Roman" panose="02020603050405020304" pitchFamily="18" charset="0"/>
              </a:rPr>
              <a:t> 3 </a:t>
            </a:r>
            <a:r>
              <a:rPr lang="zh-CN" altLang="zh-CN" sz="3735" b="1">
                <a:solidFill>
                  <a:srgbClr val="FF0000"/>
                </a:solidFill>
                <a:latin typeface="+mn-lt"/>
                <a:ea typeface="楷体_GB2312" pitchFamily="49" charset="-122"/>
                <a:cs typeface="Times New Roman" panose="02020603050405020304" pitchFamily="18" charset="0"/>
              </a:rPr>
              <a:t>＝</a:t>
            </a:r>
            <a:endParaRPr lang="zh-CN" altLang="en-US" sz="3735" b="1">
              <a:solidFill>
                <a:srgbClr val="FF0000"/>
              </a:solidFill>
              <a:latin typeface="+mn-lt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TextBox 34"/>
          <p:cNvSpPr txBox="1">
            <a:spLocks noChangeArrowheads="1"/>
          </p:cNvSpPr>
          <p:nvPr/>
        </p:nvSpPr>
        <p:spPr bwMode="auto">
          <a:xfrm>
            <a:off x="5880947" y="477520"/>
            <a:ext cx="3071283" cy="78168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840</a:t>
            </a:r>
            <a:r>
              <a:rPr lang="zh-CN" altLang="en-US" sz="3735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（元）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8" grpId="0" bldLvl="0" animBg="1"/>
      <p:bldP spid="143" grpId="0"/>
      <p:bldP spid="91" grpId="0"/>
      <p:bldP spid="145" grpId="0"/>
      <p:bldP spid="191" grpId="0" bldLvl="0" animBg="1"/>
      <p:bldP spid="194" grpId="0"/>
      <p:bldP spid="146" grpId="0"/>
      <p:bldP spid="149" grpId="0" bldLvl="0" animBg="1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2"/>
          <p:cNvSpPr>
            <a:spLocks noChangeArrowheads="1"/>
          </p:cNvSpPr>
          <p:nvPr/>
        </p:nvSpPr>
        <p:spPr bwMode="auto">
          <a:xfrm>
            <a:off x="4697924" y="3131439"/>
            <a:ext cx="2709787" cy="21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2  8   0</a:t>
            </a:r>
            <a:b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</a:br>
            <a:r>
              <a:rPr lang="zh-CN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×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  3</a:t>
            </a:r>
            <a:r>
              <a:rPr lang="en-US" altLang="zh-CN" sz="3600" b="1" u="sng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</a:t>
            </a:r>
            <a:b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</a:b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</a:t>
            </a:r>
          </a:p>
        </p:txBody>
      </p:sp>
      <p:sp>
        <p:nvSpPr>
          <p:cNvPr id="88" name="矩形 87"/>
          <p:cNvSpPr/>
          <p:nvPr/>
        </p:nvSpPr>
        <p:spPr>
          <a:xfrm>
            <a:off x="7104380" y="3860800"/>
            <a:ext cx="4387215" cy="612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21836" tIns="60918" rIns="121836" bIns="60918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把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280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末尾的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落下来。</a:t>
            </a:r>
          </a:p>
        </p:txBody>
      </p:sp>
      <p:sp>
        <p:nvSpPr>
          <p:cNvPr id="143" name="Rectangle 2"/>
          <p:cNvSpPr>
            <a:spLocks noChangeArrowheads="1"/>
          </p:cNvSpPr>
          <p:nvPr/>
        </p:nvSpPr>
        <p:spPr bwMode="auto">
          <a:xfrm>
            <a:off x="5334074" y="4066446"/>
            <a:ext cx="479162" cy="49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8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1" name="Rectangle 2"/>
          <p:cNvSpPr>
            <a:spLocks noChangeArrowheads="1"/>
          </p:cNvSpPr>
          <p:nvPr/>
        </p:nvSpPr>
        <p:spPr bwMode="auto">
          <a:xfrm>
            <a:off x="6201840" y="4515042"/>
            <a:ext cx="657615" cy="764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45" name="Rectangle 2"/>
          <p:cNvSpPr>
            <a:spLocks noChangeArrowheads="1"/>
          </p:cNvSpPr>
          <p:nvPr/>
        </p:nvSpPr>
        <p:spPr bwMode="auto">
          <a:xfrm>
            <a:off x="5612728" y="4506122"/>
            <a:ext cx="711329" cy="764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4</a:t>
            </a:r>
          </a:p>
        </p:txBody>
      </p:sp>
      <p:cxnSp>
        <p:nvCxnSpPr>
          <p:cNvPr id="3" name="直接箭头连接符 2"/>
          <p:cNvCxnSpPr>
            <a:endCxn id="91" idx="3"/>
          </p:cNvCxnSpPr>
          <p:nvPr/>
        </p:nvCxnSpPr>
        <p:spPr>
          <a:xfrm flipH="1">
            <a:off x="6859605" y="4566549"/>
            <a:ext cx="519430" cy="330835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直接箭头连接符 189"/>
          <p:cNvCxnSpPr/>
          <p:nvPr/>
        </p:nvCxnSpPr>
        <p:spPr>
          <a:xfrm rot="60000">
            <a:off x="5888024" y="2553180"/>
            <a:ext cx="22132" cy="815245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矩形 190"/>
          <p:cNvSpPr/>
          <p:nvPr/>
        </p:nvSpPr>
        <p:spPr>
          <a:xfrm>
            <a:off x="2263775" y="2131060"/>
            <a:ext cx="7784465" cy="612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21836" tIns="60918" rIns="121836" bIns="60918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一位数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与多位数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280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末尾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前面的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对齐。</a:t>
            </a:r>
          </a:p>
        </p:txBody>
      </p:sp>
      <p:cxnSp>
        <p:nvCxnSpPr>
          <p:cNvPr id="193" name="直接箭头连接符 192"/>
          <p:cNvCxnSpPr/>
          <p:nvPr/>
        </p:nvCxnSpPr>
        <p:spPr>
          <a:xfrm rot="10800000" flipH="1">
            <a:off x="4688911" y="4879519"/>
            <a:ext cx="494859" cy="521684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Rectangle 2"/>
          <p:cNvSpPr>
            <a:spLocks noChangeArrowheads="1"/>
          </p:cNvSpPr>
          <p:nvPr/>
        </p:nvSpPr>
        <p:spPr bwMode="auto">
          <a:xfrm>
            <a:off x="5224308" y="4497202"/>
            <a:ext cx="588432" cy="764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49" name="矩形 148"/>
          <p:cNvSpPr/>
          <p:nvPr/>
        </p:nvSpPr>
        <p:spPr>
          <a:xfrm>
            <a:off x="790319" y="5264749"/>
            <a:ext cx="4571912" cy="110553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21836" tIns="60918" rIns="121836" bIns="60918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按两位数乘一位数的计算方法计算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5181209" y="3261887"/>
            <a:ext cx="1135229" cy="1966135"/>
          </a:xfrm>
          <a:prstGeom prst="roundRect">
            <a:avLst/>
          </a:prstGeom>
          <a:noFill/>
          <a:ln w="1905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" name="文本框 207"/>
          <p:cNvSpPr txBox="1"/>
          <p:nvPr/>
        </p:nvSpPr>
        <p:spPr>
          <a:xfrm>
            <a:off x="2834023" y="1340406"/>
            <a:ext cx="9165519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600" b="1" dirty="0">
                <a:latin typeface="楷体" panose="02010609060101010101" pitchFamily="49" charset="-122"/>
                <a:cs typeface="Times New Roman" panose="02020603050405020304" pitchFamily="18" charset="0"/>
                <a:sym typeface="+mn-ea"/>
              </a:rPr>
              <a:t>简便算法</a:t>
            </a:r>
            <a:r>
              <a:rPr lang="en-US" altLang="zh-CN" sz="3600" b="1" dirty="0">
                <a:latin typeface="楷体" panose="02010609060101010101" pitchFamily="49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lang="zh-CN" altLang="en-US" sz="3600" b="1" dirty="0">
                <a:latin typeface="楷体" panose="02010609060101010101" pitchFamily="49" charset="-122"/>
                <a:cs typeface="Times New Roman" panose="02020603050405020304" pitchFamily="18" charset="0"/>
                <a:sym typeface="+mn-ea"/>
              </a:rPr>
              <a:t>把</a:t>
            </a:r>
            <a:r>
              <a:rPr lang="en-US" altLang="zh-CN" sz="3600" b="1" dirty="0">
                <a:cs typeface="Times New Roman" panose="02020603050405020304" pitchFamily="18" charset="0"/>
                <a:sym typeface="+mn-ea"/>
              </a:rPr>
              <a:t>280</a:t>
            </a:r>
            <a:r>
              <a:rPr lang="zh-CN" altLang="en-US" sz="3600" b="1" dirty="0">
                <a:latin typeface="楷体" panose="02010609060101010101" pitchFamily="49" charset="-122"/>
                <a:cs typeface="Times New Roman" panose="02020603050405020304" pitchFamily="18" charset="0"/>
                <a:sym typeface="+mn-ea"/>
              </a:rPr>
              <a:t>看作</a:t>
            </a:r>
            <a:r>
              <a:rPr lang="en-US" altLang="zh-CN" sz="3600" b="1" dirty="0">
                <a:cs typeface="Times New Roman" panose="02020603050405020304" pitchFamily="18" charset="0"/>
                <a:sym typeface="+mn-ea"/>
              </a:rPr>
              <a:t>28</a:t>
            </a:r>
            <a:r>
              <a:rPr lang="zh-CN" altLang="en-US" sz="3600" b="1" dirty="0">
                <a:latin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个十</a:t>
            </a:r>
            <a:r>
              <a:rPr lang="en-US" altLang="zh-CN" sz="3600" b="1" dirty="0">
                <a:latin typeface="楷体" panose="02010609060101010101" pitchFamily="49" charset="-122"/>
                <a:cs typeface="Times New Roman" panose="02020603050405020304" pitchFamily="18" charset="0"/>
                <a:sym typeface="+mn-ea"/>
              </a:rPr>
              <a:t>)</a:t>
            </a:r>
            <a:r>
              <a:rPr lang="zh-CN" altLang="en-US" sz="3600" b="1" dirty="0">
                <a:latin typeface="楷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00" name="组合 199"/>
          <p:cNvGrpSpPr/>
          <p:nvPr/>
        </p:nvGrpSpPr>
        <p:grpSpPr>
          <a:xfrm>
            <a:off x="911497" y="1371204"/>
            <a:ext cx="1912847" cy="590013"/>
            <a:chOff x="579817" y="841179"/>
            <a:chExt cx="1914615" cy="590559"/>
          </a:xfrm>
        </p:grpSpPr>
        <p:sp>
          <p:nvSpPr>
            <p:cNvPr id="201" name="五边形 200"/>
            <p:cNvSpPr/>
            <p:nvPr/>
          </p:nvSpPr>
          <p:spPr>
            <a:xfrm>
              <a:off x="629748" y="856711"/>
              <a:ext cx="1864684" cy="575027"/>
            </a:xfrm>
            <a:prstGeom prst="homePlate">
              <a:avLst/>
            </a:prstGeom>
            <a:solidFill>
              <a:srgbClr val="F398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02" name="Rectangle 3"/>
            <p:cNvSpPr>
              <a:spLocks noChangeArrowheads="1"/>
            </p:cNvSpPr>
            <p:nvPr/>
          </p:nvSpPr>
          <p:spPr bwMode="auto">
            <a:xfrm>
              <a:off x="579817" y="841179"/>
              <a:ext cx="1741508" cy="58410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anchor="ctr" anchorCtr="1">
              <a:spAutoFit/>
            </a:bodyPr>
            <a:lstStyle/>
            <a:p>
              <a:pPr indent="0" latinLnBrk="0"/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方法二</a:t>
              </a:r>
              <a:endParaRPr lang="en-US" altLang="zh-CN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</p:grpSp>
      <p:sp>
        <p:nvSpPr>
          <p:cNvPr id="4" name="TextBox 20"/>
          <p:cNvSpPr txBox="1">
            <a:spLocks noChangeArrowheads="1"/>
          </p:cNvSpPr>
          <p:nvPr/>
        </p:nvSpPr>
        <p:spPr bwMode="auto">
          <a:xfrm>
            <a:off x="3573781" y="477520"/>
            <a:ext cx="3071283" cy="7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+mn-lt"/>
                <a:ea typeface="楷体_GB2312" pitchFamily="49" charset="-122"/>
                <a:cs typeface="Times New Roman" panose="02020603050405020304" pitchFamily="18" charset="0"/>
              </a:rPr>
              <a:t>280 </a:t>
            </a:r>
            <a:r>
              <a:rPr lang="zh-CN" altLang="zh-CN" sz="3735" b="1">
                <a:solidFill>
                  <a:srgbClr val="FF0000"/>
                </a:solidFill>
                <a:latin typeface="+mn-lt"/>
                <a:ea typeface="楷体_GB2312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735" b="1">
                <a:solidFill>
                  <a:srgbClr val="FF0000"/>
                </a:solidFill>
                <a:latin typeface="+mn-lt"/>
                <a:ea typeface="楷体_GB2312" pitchFamily="49" charset="-122"/>
                <a:cs typeface="Times New Roman" panose="02020603050405020304" pitchFamily="18" charset="0"/>
              </a:rPr>
              <a:t> 3 </a:t>
            </a:r>
            <a:r>
              <a:rPr lang="zh-CN" altLang="zh-CN" sz="3735" b="1">
                <a:solidFill>
                  <a:srgbClr val="FF0000"/>
                </a:solidFill>
                <a:latin typeface="+mn-lt"/>
                <a:ea typeface="楷体_GB2312" pitchFamily="49" charset="-122"/>
                <a:cs typeface="Times New Roman" panose="02020603050405020304" pitchFamily="18" charset="0"/>
              </a:rPr>
              <a:t>＝</a:t>
            </a:r>
            <a:endParaRPr lang="zh-CN" altLang="en-US" sz="3735" b="1">
              <a:solidFill>
                <a:srgbClr val="FF0000"/>
              </a:solidFill>
              <a:latin typeface="+mn-lt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34"/>
          <p:cNvSpPr txBox="1">
            <a:spLocks noChangeArrowheads="1"/>
          </p:cNvSpPr>
          <p:nvPr/>
        </p:nvSpPr>
        <p:spPr bwMode="auto">
          <a:xfrm>
            <a:off x="5880947" y="477520"/>
            <a:ext cx="3071283" cy="78168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840</a:t>
            </a:r>
            <a:r>
              <a:rPr lang="zh-CN" altLang="en-US" sz="3735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（元）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4703445" y="4481195"/>
            <a:ext cx="2179320" cy="0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8" grpId="0" bldLvl="0" animBg="1"/>
      <p:bldP spid="143" grpId="0"/>
      <p:bldP spid="91" grpId="0"/>
      <p:bldP spid="145" grpId="0"/>
      <p:bldP spid="191" grpId="0" bldLvl="0" animBg="1"/>
      <p:bldP spid="146" grpId="0"/>
      <p:bldP spid="149" grpId="0" bldLvl="0" animBg="1"/>
      <p:bldP spid="5" grpId="0" bldLvl="0" animBg="1"/>
      <p:bldP spid="2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45"/>
          <p:cNvGrpSpPr/>
          <p:nvPr/>
        </p:nvGrpSpPr>
        <p:grpSpPr bwMode="auto">
          <a:xfrm>
            <a:off x="3323267" y="1663363"/>
            <a:ext cx="2159000" cy="1987551"/>
            <a:chOff x="994" y="2585"/>
            <a:chExt cx="1020" cy="939"/>
          </a:xfrm>
        </p:grpSpPr>
        <p:sp>
          <p:nvSpPr>
            <p:cNvPr id="20" name="Text Box 19"/>
            <p:cNvSpPr txBox="1">
              <a:spLocks noChangeArrowheads="1"/>
            </p:cNvSpPr>
            <p:nvPr/>
          </p:nvSpPr>
          <p:spPr bwMode="auto">
            <a:xfrm>
              <a:off x="994" y="3155"/>
              <a:ext cx="1010" cy="36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735" b="1">
                  <a:ea typeface="+mj-ea"/>
                </a:rPr>
                <a:t>    8  4  0</a:t>
              </a:r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auto">
            <a:xfrm>
              <a:off x="1226" y="2607"/>
              <a:ext cx="680" cy="36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735" b="1">
                  <a:ea typeface="+mj-ea"/>
                </a:rPr>
                <a:t>2  8  0</a:t>
              </a:r>
            </a:p>
          </p:txBody>
        </p:sp>
        <p:sp>
          <p:nvSpPr>
            <p:cNvPr id="26" name="Text Box 21"/>
            <p:cNvSpPr txBox="1">
              <a:spLocks noChangeArrowheads="1"/>
            </p:cNvSpPr>
            <p:nvPr/>
          </p:nvSpPr>
          <p:spPr bwMode="auto">
            <a:xfrm>
              <a:off x="994" y="2873"/>
              <a:ext cx="1020" cy="36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735" b="1" dirty="0">
                  <a:ea typeface="+mj-ea"/>
                </a:rPr>
                <a:t>×        3</a:t>
              </a:r>
            </a:p>
          </p:txBody>
        </p:sp>
        <p:sp>
          <p:nvSpPr>
            <p:cNvPr id="31" name="Line 22"/>
            <p:cNvSpPr>
              <a:spLocks noChangeShapeType="1"/>
            </p:cNvSpPr>
            <p:nvPr/>
          </p:nvSpPr>
          <p:spPr bwMode="auto">
            <a:xfrm flipV="1">
              <a:off x="1034" y="3201"/>
              <a:ext cx="88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</p:spPr>
          <p:txBody>
            <a:bodyPr anchor="ctr"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3735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endParaRPr>
            </a:p>
          </p:txBody>
        </p:sp>
        <p:sp>
          <p:nvSpPr>
            <p:cNvPr id="32" name="Text Box 23"/>
            <p:cNvSpPr txBox="1">
              <a:spLocks noChangeArrowheads="1"/>
            </p:cNvSpPr>
            <p:nvPr/>
          </p:nvSpPr>
          <p:spPr bwMode="auto">
            <a:xfrm>
              <a:off x="1334" y="2988"/>
              <a:ext cx="227" cy="5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00" b="1">
                  <a:solidFill>
                    <a:srgbClr val="FF0000"/>
                  </a:solidFill>
                  <a:ea typeface="+mj-ea"/>
                </a:rPr>
                <a:t>2</a:t>
              </a:r>
            </a:p>
          </p:txBody>
        </p:sp>
        <p:sp>
          <p:nvSpPr>
            <p:cNvPr id="33" name="AutoShape 32"/>
            <p:cNvSpPr>
              <a:spLocks noChangeArrowheads="1"/>
            </p:cNvSpPr>
            <p:nvPr/>
          </p:nvSpPr>
          <p:spPr bwMode="auto">
            <a:xfrm>
              <a:off x="994" y="2585"/>
              <a:ext cx="1011" cy="92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rgbClr val="0066FF"/>
              </a:solidFill>
              <a:round/>
            </a:ln>
            <a:effectLst/>
          </p:spPr>
          <p:txBody>
            <a:bodyPr wrap="none" anchor="ctr"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3735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endParaRPr>
            </a:p>
          </p:txBody>
        </p:sp>
      </p:grpSp>
      <p:grpSp>
        <p:nvGrpSpPr>
          <p:cNvPr id="28683" name="Group 46"/>
          <p:cNvGrpSpPr/>
          <p:nvPr/>
        </p:nvGrpSpPr>
        <p:grpSpPr bwMode="auto">
          <a:xfrm>
            <a:off x="6777990" y="1691005"/>
            <a:ext cx="2592705" cy="2014855"/>
            <a:chOff x="2338" y="2584"/>
            <a:chExt cx="1225" cy="952"/>
          </a:xfrm>
        </p:grpSpPr>
        <p:sp>
          <p:nvSpPr>
            <p:cNvPr id="37" name="Text Box 25"/>
            <p:cNvSpPr txBox="1">
              <a:spLocks noChangeArrowheads="1"/>
            </p:cNvSpPr>
            <p:nvPr/>
          </p:nvSpPr>
          <p:spPr bwMode="auto">
            <a:xfrm>
              <a:off x="2390" y="3167"/>
              <a:ext cx="1173" cy="36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735" b="1">
                  <a:ea typeface="+mj-ea"/>
                </a:rPr>
                <a:t>    8  4  0</a:t>
              </a:r>
            </a:p>
          </p:txBody>
        </p:sp>
        <p:sp>
          <p:nvSpPr>
            <p:cNvPr id="38" name="Text Box 26"/>
            <p:cNvSpPr txBox="1">
              <a:spLocks noChangeArrowheads="1"/>
            </p:cNvSpPr>
            <p:nvPr/>
          </p:nvSpPr>
          <p:spPr bwMode="auto">
            <a:xfrm>
              <a:off x="2621" y="2607"/>
              <a:ext cx="680" cy="36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735" b="1">
                  <a:ea typeface="+mj-ea"/>
                </a:rPr>
                <a:t>2  8  0</a:t>
              </a:r>
            </a:p>
          </p:txBody>
        </p:sp>
        <p:sp>
          <p:nvSpPr>
            <p:cNvPr id="39" name="Text Box 27"/>
            <p:cNvSpPr txBox="1">
              <a:spLocks noChangeArrowheads="1"/>
            </p:cNvSpPr>
            <p:nvPr/>
          </p:nvSpPr>
          <p:spPr bwMode="auto">
            <a:xfrm>
              <a:off x="2338" y="2867"/>
              <a:ext cx="1011" cy="36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735" b="1" dirty="0">
                  <a:ea typeface="+mj-ea"/>
                </a:rPr>
                <a:t>×     3</a:t>
              </a:r>
            </a:p>
          </p:txBody>
        </p:sp>
        <p:sp>
          <p:nvSpPr>
            <p:cNvPr id="40" name="Line 28"/>
            <p:cNvSpPr>
              <a:spLocks noChangeShapeType="1"/>
            </p:cNvSpPr>
            <p:nvPr/>
          </p:nvSpPr>
          <p:spPr bwMode="auto">
            <a:xfrm>
              <a:off x="2391" y="3201"/>
              <a:ext cx="9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</p:spPr>
          <p:txBody>
            <a:bodyPr anchor="ctr"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3735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endParaRPr>
            </a:p>
          </p:txBody>
        </p:sp>
        <p:sp>
          <p:nvSpPr>
            <p:cNvPr id="41" name="Text Box 29"/>
            <p:cNvSpPr txBox="1">
              <a:spLocks noChangeArrowheads="1"/>
            </p:cNvSpPr>
            <p:nvPr/>
          </p:nvSpPr>
          <p:spPr bwMode="auto">
            <a:xfrm>
              <a:off x="2701" y="2995"/>
              <a:ext cx="227" cy="5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00" b="1">
                  <a:solidFill>
                    <a:srgbClr val="FF0000"/>
                  </a:solidFill>
                  <a:ea typeface="+mj-ea"/>
                </a:rPr>
                <a:t>2</a:t>
              </a:r>
            </a:p>
          </p:txBody>
        </p:sp>
        <p:sp>
          <p:nvSpPr>
            <p:cNvPr id="42" name="Line 31"/>
            <p:cNvSpPr>
              <a:spLocks noChangeShapeType="1"/>
            </p:cNvSpPr>
            <p:nvPr/>
          </p:nvSpPr>
          <p:spPr bwMode="auto">
            <a:xfrm>
              <a:off x="3074" y="2596"/>
              <a:ext cx="0" cy="909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prstDash val="sysDot"/>
              <a:round/>
            </a:ln>
            <a:effectLst/>
          </p:spPr>
          <p:txBody>
            <a:bodyPr anchor="ctr"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3735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endParaRPr>
            </a:p>
          </p:txBody>
        </p:sp>
        <p:sp>
          <p:nvSpPr>
            <p:cNvPr id="43" name="AutoShape 36"/>
            <p:cNvSpPr>
              <a:spLocks noChangeArrowheads="1"/>
            </p:cNvSpPr>
            <p:nvPr/>
          </p:nvSpPr>
          <p:spPr bwMode="auto">
            <a:xfrm>
              <a:off x="2344" y="2584"/>
              <a:ext cx="1053" cy="921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rgbClr val="0066FF"/>
              </a:solidFill>
              <a:round/>
            </a:ln>
            <a:effectLst/>
          </p:spPr>
          <p:txBody>
            <a:bodyPr wrap="none" anchor="ctr"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373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695325" y="5445125"/>
            <a:ext cx="11017250" cy="68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DFCFD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hangingPunct="1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多位数的末尾，不管有几个</a:t>
            </a:r>
            <a:r>
              <a:rPr lang="en-US" altLang="zh-CN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，都要落下来，</a:t>
            </a:r>
            <a:r>
              <a:rPr lang="en-US" altLang="zh-CN" sz="3200" b="1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0</a:t>
            </a:r>
            <a:r>
              <a:rPr lang="zh-CN" altLang="en-US" sz="3200" b="1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起到占位作用</a:t>
            </a:r>
            <a:r>
              <a:rPr lang="zh-CN" alt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6" name="文本框 207"/>
          <p:cNvSpPr txBox="1"/>
          <p:nvPr/>
        </p:nvSpPr>
        <p:spPr>
          <a:xfrm>
            <a:off x="695325" y="514985"/>
            <a:ext cx="2790190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4000" b="1" dirty="0">
                <a:solidFill>
                  <a:srgbClr val="00B050"/>
                </a:solidFill>
                <a:latin typeface="方正卡通简体" panose="03000509000000000000" charset="-122"/>
                <a:ea typeface="方正卡通简体" panose="03000509000000000000" charset="-122"/>
                <a:cs typeface="Times New Roman" panose="02020603050405020304" pitchFamily="18" charset="0"/>
                <a:sym typeface="+mn-ea"/>
              </a:rPr>
              <a:t>算法比较</a:t>
            </a:r>
          </a:p>
        </p:txBody>
      </p:sp>
      <p:sp>
        <p:nvSpPr>
          <p:cNvPr id="7" name="TextBox 20"/>
          <p:cNvSpPr txBox="1">
            <a:spLocks noChangeArrowheads="1"/>
          </p:cNvSpPr>
          <p:nvPr/>
        </p:nvSpPr>
        <p:spPr bwMode="auto">
          <a:xfrm>
            <a:off x="3573781" y="477520"/>
            <a:ext cx="3071283" cy="7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+mn-lt"/>
                <a:ea typeface="楷体_GB2312" pitchFamily="49" charset="-122"/>
                <a:cs typeface="Times New Roman" panose="02020603050405020304" pitchFamily="18" charset="0"/>
              </a:rPr>
              <a:t>280 </a:t>
            </a:r>
            <a:r>
              <a:rPr lang="zh-CN" altLang="zh-CN" sz="3735" b="1">
                <a:solidFill>
                  <a:srgbClr val="FF0000"/>
                </a:solidFill>
                <a:latin typeface="+mn-lt"/>
                <a:ea typeface="楷体_GB2312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735" b="1">
                <a:solidFill>
                  <a:srgbClr val="FF0000"/>
                </a:solidFill>
                <a:latin typeface="+mn-lt"/>
                <a:ea typeface="楷体_GB2312" pitchFamily="49" charset="-122"/>
                <a:cs typeface="Times New Roman" panose="02020603050405020304" pitchFamily="18" charset="0"/>
              </a:rPr>
              <a:t> 3 </a:t>
            </a:r>
            <a:r>
              <a:rPr lang="zh-CN" altLang="zh-CN" sz="3735" b="1">
                <a:solidFill>
                  <a:srgbClr val="FF0000"/>
                </a:solidFill>
                <a:latin typeface="+mn-lt"/>
                <a:ea typeface="楷体_GB2312" pitchFamily="49" charset="-122"/>
                <a:cs typeface="Times New Roman" panose="02020603050405020304" pitchFamily="18" charset="0"/>
              </a:rPr>
              <a:t>＝</a:t>
            </a:r>
            <a:endParaRPr lang="zh-CN" altLang="en-US" sz="3735" b="1">
              <a:solidFill>
                <a:srgbClr val="FF0000"/>
              </a:solidFill>
              <a:latin typeface="+mn-lt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34"/>
          <p:cNvSpPr txBox="1">
            <a:spLocks noChangeArrowheads="1"/>
          </p:cNvSpPr>
          <p:nvPr/>
        </p:nvSpPr>
        <p:spPr bwMode="auto">
          <a:xfrm>
            <a:off x="5880947" y="477520"/>
            <a:ext cx="3071283" cy="78168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840</a:t>
            </a:r>
            <a:r>
              <a:rPr lang="zh-CN" altLang="en-US" sz="3735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（元）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95325" y="3860800"/>
            <a:ext cx="431482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/>
              <a:t>你喜欢哪一种方法？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95325" y="4652645"/>
            <a:ext cx="844296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/>
              <a:t>280末尾的0在计算过程中起了什么作用？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E3C958E-F995-FBB2-30E3-F75C0F6F7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404" y="1700808"/>
            <a:ext cx="10729192" cy="439248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24F10A19-A825-A393-1FEA-913B9EF6F05E}"/>
              </a:ext>
            </a:extLst>
          </p:cNvPr>
          <p:cNvSpPr txBox="1"/>
          <p:nvPr/>
        </p:nvSpPr>
        <p:spPr>
          <a:xfrm>
            <a:off x="479376" y="692696"/>
            <a:ext cx="2880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0000FF"/>
                </a:solidFill>
              </a:rPr>
              <a:t>归纳总结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5246F9A-546F-B2D3-7FE1-7DFFA767E967}"/>
              </a:ext>
            </a:extLst>
          </p:cNvPr>
          <p:cNvSpPr txBox="1"/>
          <p:nvPr/>
        </p:nvSpPr>
        <p:spPr>
          <a:xfrm>
            <a:off x="1091444" y="2351180"/>
            <a:ext cx="10009112" cy="3091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4000" b="1" dirty="0">
                <a:solidFill>
                  <a:schemeClr val="bg1"/>
                </a:solidFill>
              </a:rPr>
              <a:t>        计算因数末尾有</a:t>
            </a:r>
            <a:r>
              <a:rPr lang="en-US" altLang="zh-CN" sz="4000" b="1" dirty="0">
                <a:solidFill>
                  <a:schemeClr val="bg1"/>
                </a:solidFill>
              </a:rPr>
              <a:t>0</a:t>
            </a:r>
            <a:r>
              <a:rPr lang="zh-CN" altLang="en-US" sz="4000" b="1" dirty="0">
                <a:solidFill>
                  <a:schemeClr val="bg1"/>
                </a:solidFill>
              </a:rPr>
              <a:t>的多位数乘一位数时，先把多位数末尾</a:t>
            </a:r>
            <a:r>
              <a:rPr lang="en-US" altLang="zh-CN" sz="4000" b="1" dirty="0">
                <a:solidFill>
                  <a:schemeClr val="bg1"/>
                </a:solidFill>
              </a:rPr>
              <a:t>0</a:t>
            </a:r>
            <a:r>
              <a:rPr lang="zh-CN" altLang="en-US" sz="4000" b="1" dirty="0">
                <a:solidFill>
                  <a:schemeClr val="bg1"/>
                </a:solidFill>
              </a:rPr>
              <a:t>前面的数和一位数相乘，再数一数多位数末尾一共有</a:t>
            </a:r>
            <a:r>
              <a:rPr lang="zh-CN" altLang="en-US" sz="4000" b="1" dirty="0">
                <a:solidFill>
                  <a:schemeClr val="accent4"/>
                </a:solidFill>
              </a:rPr>
              <a:t>几个</a:t>
            </a:r>
            <a:r>
              <a:rPr lang="en-US" altLang="zh-CN" sz="4000" b="1" dirty="0">
                <a:solidFill>
                  <a:schemeClr val="accent4"/>
                </a:solidFill>
              </a:rPr>
              <a:t>0</a:t>
            </a:r>
            <a:r>
              <a:rPr lang="zh-CN" altLang="en-US" sz="4000" b="1" dirty="0">
                <a:solidFill>
                  <a:schemeClr val="bg1"/>
                </a:solidFill>
              </a:rPr>
              <a:t>，就在积的末尾</a:t>
            </a:r>
            <a:r>
              <a:rPr lang="zh-CN" altLang="en-US" sz="4000" b="1" dirty="0">
                <a:solidFill>
                  <a:schemeClr val="accent4"/>
                </a:solidFill>
              </a:rPr>
              <a:t>添上几个</a:t>
            </a:r>
            <a:r>
              <a:rPr lang="en-US" altLang="zh-CN" sz="4000" b="1" dirty="0">
                <a:solidFill>
                  <a:schemeClr val="accent4"/>
                </a:solidFill>
              </a:rPr>
              <a:t>0</a:t>
            </a:r>
            <a:r>
              <a:rPr lang="zh-CN" altLang="en-US" sz="4000" b="1" dirty="0">
                <a:solidFill>
                  <a:schemeClr val="bg1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68899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5"/>
          <p:cNvSpPr>
            <a:spLocks noChangeArrowheads="1"/>
          </p:cNvSpPr>
          <p:nvPr/>
        </p:nvSpPr>
        <p:spPr bwMode="auto">
          <a:xfrm>
            <a:off x="5231977" y="1700531"/>
            <a:ext cx="355473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P50 </a:t>
            </a:r>
            <a:r>
              <a:rPr lang="zh-CN" altLang="en-US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</a:p>
        </p:txBody>
      </p:sp>
      <p:sp>
        <p:nvSpPr>
          <p:cNvPr id="30724" name="TextBox 3"/>
          <p:cNvSpPr txBox="1">
            <a:spLocks noChangeArrowheads="1"/>
          </p:cNvSpPr>
          <p:nvPr/>
        </p:nvSpPr>
        <p:spPr bwMode="auto">
          <a:xfrm>
            <a:off x="1993900" y="1627505"/>
            <a:ext cx="406273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列竖式计算。</a:t>
            </a:r>
          </a:p>
        </p:txBody>
      </p:sp>
      <p:sp>
        <p:nvSpPr>
          <p:cNvPr id="30725" name="TextBox 2"/>
          <p:cNvSpPr txBox="1">
            <a:spLocks noChangeArrowheads="1"/>
          </p:cNvSpPr>
          <p:nvPr/>
        </p:nvSpPr>
        <p:spPr bwMode="auto">
          <a:xfrm>
            <a:off x="1991572" y="2493222"/>
            <a:ext cx="263313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</a:rPr>
              <a:t>420×6</a:t>
            </a:r>
            <a:r>
              <a:rPr lang="zh-CN" altLang="zh-CN" sz="3735" b="1"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endParaRPr lang="zh-CN" altLang="en-US" sz="3735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3947372" y="2495339"/>
            <a:ext cx="177376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2520</a:t>
            </a:r>
          </a:p>
        </p:txBody>
      </p:sp>
      <p:grpSp>
        <p:nvGrpSpPr>
          <p:cNvPr id="24583" name="组合 8"/>
          <p:cNvGrpSpPr/>
          <p:nvPr/>
        </p:nvGrpSpPr>
        <p:grpSpPr bwMode="auto">
          <a:xfrm>
            <a:off x="1894206" y="3452072"/>
            <a:ext cx="3210983" cy="2112433"/>
            <a:chOff x="467544" y="2715766"/>
            <a:chExt cx="2408238" cy="1584176"/>
          </a:xfrm>
        </p:grpSpPr>
        <p:grpSp>
          <p:nvGrpSpPr>
            <p:cNvPr id="30743" name="组合 16"/>
            <p:cNvGrpSpPr/>
            <p:nvPr/>
          </p:nvGrpSpPr>
          <p:grpSpPr bwMode="auto">
            <a:xfrm>
              <a:off x="467544" y="2726877"/>
              <a:ext cx="2408238" cy="1466190"/>
              <a:chOff x="2195697" y="2541631"/>
              <a:chExt cx="2407553" cy="1466355"/>
            </a:xfrm>
          </p:grpSpPr>
          <p:grpSp>
            <p:nvGrpSpPr>
              <p:cNvPr id="30745" name="组合 34"/>
              <p:cNvGrpSpPr/>
              <p:nvPr/>
            </p:nvGrpSpPr>
            <p:grpSpPr bwMode="auto">
              <a:xfrm>
                <a:off x="2195697" y="2541631"/>
                <a:ext cx="2407553" cy="993271"/>
                <a:chOff x="39527" y="2199345"/>
                <a:chExt cx="2405584" cy="993272"/>
              </a:xfrm>
            </p:grpSpPr>
            <p:sp>
              <p:nvSpPr>
                <p:cNvPr id="30748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921205" y="2199345"/>
                  <a:ext cx="1523906" cy="4995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50000"/>
                    </a:spcBef>
                    <a:buFontTx/>
                    <a:buNone/>
                  </a:pPr>
                  <a:r>
                    <a:rPr lang="en-US" altLang="zh-CN" sz="3735" b="1">
                      <a:latin typeface="Times New Roman" panose="02020603050405020304" pitchFamily="18" charset="0"/>
                      <a:ea typeface="楷体_GB2312" pitchFamily="49" charset="-122"/>
                      <a:cs typeface="Times New Roman" panose="02020603050405020304" pitchFamily="18" charset="0"/>
                    </a:rPr>
                    <a:t>4   2   0</a:t>
                  </a:r>
                </a:p>
              </p:txBody>
            </p:sp>
            <p:sp>
              <p:nvSpPr>
                <p:cNvPr id="30749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262141" y="2693068"/>
                  <a:ext cx="504269" cy="4995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50000"/>
                    </a:spcBef>
                    <a:buFontTx/>
                    <a:buNone/>
                  </a:pPr>
                  <a:r>
                    <a:rPr lang="en-US" altLang="zh-CN" sz="3735" b="1">
                      <a:latin typeface="Times New Roman" panose="02020603050405020304" pitchFamily="18" charset="0"/>
                      <a:ea typeface="楷体_GB2312" pitchFamily="49" charset="-122"/>
                      <a:cs typeface="Times New Roman" panose="02020603050405020304" pitchFamily="18" charset="0"/>
                    </a:rPr>
                    <a:t>6</a:t>
                  </a:r>
                </a:p>
              </p:txBody>
            </p:sp>
            <p:sp>
              <p:nvSpPr>
                <p:cNvPr id="24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39527" y="2704180"/>
                  <a:ext cx="504269" cy="42784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  <a:defRPr/>
                  </a:pPr>
                  <a:r>
                    <a:rPr lang="en-US" altLang="zh-CN" sz="3200" b="1" dirty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×</a:t>
                  </a:r>
                </a:p>
              </p:txBody>
            </p:sp>
            <p:sp>
              <p:nvSpPr>
                <p:cNvPr id="30751" name="Line 11"/>
                <p:cNvSpPr>
                  <a:spLocks noChangeShapeType="1"/>
                </p:cNvSpPr>
                <p:nvPr/>
              </p:nvSpPr>
              <p:spPr bwMode="auto">
                <a:xfrm>
                  <a:off x="39527" y="3164564"/>
                  <a:ext cx="2193093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zh-CN" altLang="en-US" sz="100"/>
                </a:p>
              </p:txBody>
            </p:sp>
          </p:grpSp>
          <p:sp>
            <p:nvSpPr>
              <p:cNvPr id="19" name="Text Box 48"/>
              <p:cNvSpPr txBox="1">
                <a:spLocks noChangeArrowheads="1"/>
              </p:cNvSpPr>
              <p:nvPr/>
            </p:nvSpPr>
            <p:spPr bwMode="auto">
              <a:xfrm>
                <a:off x="3301870" y="3178231"/>
                <a:ext cx="349151" cy="3452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30747" name="Text Box 13"/>
              <p:cNvSpPr txBox="1">
                <a:spLocks noChangeArrowheads="1"/>
              </p:cNvSpPr>
              <p:nvPr/>
            </p:nvSpPr>
            <p:spPr bwMode="auto">
              <a:xfrm>
                <a:off x="2627374" y="3508437"/>
                <a:ext cx="1728296" cy="4995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735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2   5   2   0</a:t>
                </a:r>
              </a:p>
            </p:txBody>
          </p:sp>
        </p:grpSp>
        <p:cxnSp>
          <p:nvCxnSpPr>
            <p:cNvPr id="7" name="直接连接符 6"/>
            <p:cNvCxnSpPr/>
            <p:nvPr/>
          </p:nvCxnSpPr>
          <p:spPr>
            <a:xfrm>
              <a:off x="2196332" y="2715766"/>
              <a:ext cx="0" cy="1584176"/>
            </a:xfrm>
            <a:prstGeom prst="line">
              <a:avLst/>
            </a:prstGeom>
            <a:ln w="19050">
              <a:solidFill>
                <a:srgbClr val="0000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728" name="TextBox 2"/>
          <p:cNvSpPr txBox="1">
            <a:spLocks noChangeArrowheads="1"/>
          </p:cNvSpPr>
          <p:nvPr/>
        </p:nvSpPr>
        <p:spPr bwMode="auto">
          <a:xfrm>
            <a:off x="7080039" y="2493222"/>
            <a:ext cx="263313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</a:rPr>
              <a:t>370×5</a:t>
            </a:r>
            <a:r>
              <a:rPr lang="zh-CN" altLang="zh-CN" sz="3735" b="1"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endParaRPr lang="zh-CN" altLang="en-US" sz="3735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5" name="文本框 34"/>
          <p:cNvSpPr txBox="1">
            <a:spLocks noChangeArrowheads="1"/>
          </p:cNvSpPr>
          <p:nvPr/>
        </p:nvSpPr>
        <p:spPr bwMode="auto">
          <a:xfrm>
            <a:off x="9035839" y="2495339"/>
            <a:ext cx="177376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1850</a:t>
            </a:r>
          </a:p>
        </p:txBody>
      </p:sp>
      <p:grpSp>
        <p:nvGrpSpPr>
          <p:cNvPr id="24586" name="组合 35"/>
          <p:cNvGrpSpPr/>
          <p:nvPr/>
        </p:nvGrpSpPr>
        <p:grpSpPr bwMode="auto">
          <a:xfrm>
            <a:off x="6982672" y="3452072"/>
            <a:ext cx="3210983" cy="2112433"/>
            <a:chOff x="467544" y="2715766"/>
            <a:chExt cx="2408238" cy="1584176"/>
          </a:xfrm>
        </p:grpSpPr>
        <p:grpSp>
          <p:nvGrpSpPr>
            <p:cNvPr id="30734" name="组合 36"/>
            <p:cNvGrpSpPr/>
            <p:nvPr/>
          </p:nvGrpSpPr>
          <p:grpSpPr bwMode="auto">
            <a:xfrm>
              <a:off x="467544" y="2726877"/>
              <a:ext cx="2408238" cy="1466190"/>
              <a:chOff x="2195697" y="2541631"/>
              <a:chExt cx="2407553" cy="1466355"/>
            </a:xfrm>
          </p:grpSpPr>
          <p:grpSp>
            <p:nvGrpSpPr>
              <p:cNvPr id="30736" name="组合 34"/>
              <p:cNvGrpSpPr/>
              <p:nvPr/>
            </p:nvGrpSpPr>
            <p:grpSpPr bwMode="auto">
              <a:xfrm>
                <a:off x="2195697" y="2541631"/>
                <a:ext cx="2407553" cy="993271"/>
                <a:chOff x="39527" y="2199345"/>
                <a:chExt cx="2405584" cy="993272"/>
              </a:xfrm>
            </p:grpSpPr>
            <p:sp>
              <p:nvSpPr>
                <p:cNvPr id="30739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921205" y="2199345"/>
                  <a:ext cx="1523906" cy="4995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50000"/>
                    </a:spcBef>
                    <a:buFontTx/>
                    <a:buNone/>
                  </a:pPr>
                  <a:r>
                    <a:rPr lang="en-US" altLang="zh-CN" sz="3735" b="1">
                      <a:latin typeface="Times New Roman" panose="02020603050405020304" pitchFamily="18" charset="0"/>
                      <a:ea typeface="楷体_GB2312" pitchFamily="49" charset="-122"/>
                      <a:cs typeface="Times New Roman" panose="02020603050405020304" pitchFamily="18" charset="0"/>
                    </a:rPr>
                    <a:t>3   7   0</a:t>
                  </a:r>
                </a:p>
              </p:txBody>
            </p:sp>
            <p:sp>
              <p:nvSpPr>
                <p:cNvPr id="30740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262141" y="2693068"/>
                  <a:ext cx="504269" cy="4995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50000"/>
                    </a:spcBef>
                    <a:buFontTx/>
                    <a:buNone/>
                  </a:pPr>
                  <a:r>
                    <a:rPr lang="en-US" altLang="zh-CN" sz="3735" b="1">
                      <a:latin typeface="Times New Roman" panose="02020603050405020304" pitchFamily="18" charset="0"/>
                      <a:ea typeface="楷体_GB2312" pitchFamily="49" charset="-122"/>
                      <a:cs typeface="Times New Roman" panose="02020603050405020304" pitchFamily="18" charset="0"/>
                    </a:rPr>
                    <a:t>5</a:t>
                  </a:r>
                </a:p>
              </p:txBody>
            </p:sp>
            <p:sp>
              <p:nvSpPr>
                <p:cNvPr id="44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39527" y="2704180"/>
                  <a:ext cx="504269" cy="42784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  <a:defRPr/>
                  </a:pPr>
                  <a:r>
                    <a:rPr lang="en-US" altLang="zh-CN" sz="3200" b="1" dirty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×</a:t>
                  </a:r>
                </a:p>
              </p:txBody>
            </p:sp>
            <p:sp>
              <p:nvSpPr>
                <p:cNvPr id="30742" name="Line 11"/>
                <p:cNvSpPr>
                  <a:spLocks noChangeShapeType="1"/>
                </p:cNvSpPr>
                <p:nvPr/>
              </p:nvSpPr>
              <p:spPr bwMode="auto">
                <a:xfrm>
                  <a:off x="39527" y="3164564"/>
                  <a:ext cx="2193093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zh-CN" altLang="en-US" sz="100"/>
                </a:p>
              </p:txBody>
            </p:sp>
          </p:grpSp>
          <p:sp>
            <p:nvSpPr>
              <p:cNvPr id="40" name="Text Box 48"/>
              <p:cNvSpPr txBox="1">
                <a:spLocks noChangeArrowheads="1"/>
              </p:cNvSpPr>
              <p:nvPr/>
            </p:nvSpPr>
            <p:spPr bwMode="auto">
              <a:xfrm>
                <a:off x="3293935" y="3178231"/>
                <a:ext cx="349151" cy="3452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30738" name="Text Box 13"/>
              <p:cNvSpPr txBox="1">
                <a:spLocks noChangeArrowheads="1"/>
              </p:cNvSpPr>
              <p:nvPr/>
            </p:nvSpPr>
            <p:spPr bwMode="auto">
              <a:xfrm>
                <a:off x="2627374" y="3508437"/>
                <a:ext cx="1728296" cy="4995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735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1   8   5   0</a:t>
                </a:r>
              </a:p>
            </p:txBody>
          </p:sp>
        </p:grpSp>
        <p:cxnSp>
          <p:nvCxnSpPr>
            <p:cNvPr id="38" name="直接连接符 37"/>
            <p:cNvCxnSpPr/>
            <p:nvPr/>
          </p:nvCxnSpPr>
          <p:spPr>
            <a:xfrm>
              <a:off x="2196332" y="2715766"/>
              <a:ext cx="0" cy="1584176"/>
            </a:xfrm>
            <a:prstGeom prst="line">
              <a:avLst/>
            </a:prstGeom>
            <a:ln w="19050">
              <a:solidFill>
                <a:srgbClr val="0000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731" name="文本框 29"/>
          <p:cNvSpPr txBox="1">
            <a:spLocks noChangeArrowheads="1"/>
          </p:cNvSpPr>
          <p:nvPr/>
        </p:nvSpPr>
        <p:spPr bwMode="auto">
          <a:xfrm>
            <a:off x="1721274" y="668867"/>
            <a:ext cx="20904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latin typeface="Times New Roman" panose="02020603050405020304" pitchFamily="18" charset="0"/>
                <a:ea typeface="楷体" panose="02010609060101010101" pitchFamily="49" charset="-122"/>
              </a:rPr>
              <a:t>随堂练习</a:t>
            </a:r>
          </a:p>
        </p:txBody>
      </p:sp>
      <p:pic>
        <p:nvPicPr>
          <p:cNvPr id="30732" name="图片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13" y="404496"/>
            <a:ext cx="10371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TextBox 2"/>
          <p:cNvSpPr txBox="1">
            <a:spLocks noChangeArrowheads="1"/>
          </p:cNvSpPr>
          <p:nvPr/>
        </p:nvSpPr>
        <p:spPr bwMode="auto">
          <a:xfrm>
            <a:off x="1991572" y="1772816"/>
            <a:ext cx="263313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</a:rPr>
              <a:t>130×9</a:t>
            </a:r>
            <a:r>
              <a:rPr lang="zh-CN" altLang="zh-CN" sz="3735" b="1"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endParaRPr lang="zh-CN" altLang="en-US" sz="3735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3947372" y="1774933"/>
            <a:ext cx="177376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1170</a:t>
            </a:r>
          </a:p>
        </p:txBody>
      </p:sp>
      <p:grpSp>
        <p:nvGrpSpPr>
          <p:cNvPr id="25607" name="组合 26"/>
          <p:cNvGrpSpPr/>
          <p:nvPr/>
        </p:nvGrpSpPr>
        <p:grpSpPr bwMode="auto">
          <a:xfrm>
            <a:off x="1894206" y="2731666"/>
            <a:ext cx="3210983" cy="2112433"/>
            <a:chOff x="467544" y="2715766"/>
            <a:chExt cx="2408238" cy="1584176"/>
          </a:xfrm>
        </p:grpSpPr>
        <p:grpSp>
          <p:nvGrpSpPr>
            <p:cNvPr id="31767" name="组合 27"/>
            <p:cNvGrpSpPr/>
            <p:nvPr/>
          </p:nvGrpSpPr>
          <p:grpSpPr bwMode="auto">
            <a:xfrm>
              <a:off x="467544" y="2726877"/>
              <a:ext cx="2408238" cy="1466190"/>
              <a:chOff x="2195697" y="2541631"/>
              <a:chExt cx="2407553" cy="1466355"/>
            </a:xfrm>
          </p:grpSpPr>
          <p:grpSp>
            <p:nvGrpSpPr>
              <p:cNvPr id="31769" name="组合 34"/>
              <p:cNvGrpSpPr/>
              <p:nvPr/>
            </p:nvGrpSpPr>
            <p:grpSpPr bwMode="auto">
              <a:xfrm>
                <a:off x="2195697" y="2541631"/>
                <a:ext cx="2407553" cy="993271"/>
                <a:chOff x="39527" y="2199345"/>
                <a:chExt cx="2405584" cy="993272"/>
              </a:xfrm>
            </p:grpSpPr>
            <p:sp>
              <p:nvSpPr>
                <p:cNvPr id="3177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921205" y="2199345"/>
                  <a:ext cx="1523906" cy="4995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50000"/>
                    </a:spcBef>
                    <a:buFontTx/>
                    <a:buNone/>
                  </a:pPr>
                  <a:r>
                    <a:rPr lang="en-US" altLang="zh-CN" sz="3735" b="1">
                      <a:latin typeface="Times New Roman" panose="02020603050405020304" pitchFamily="18" charset="0"/>
                      <a:ea typeface="楷体_GB2312" pitchFamily="49" charset="-122"/>
                      <a:cs typeface="Times New Roman" panose="02020603050405020304" pitchFamily="18" charset="0"/>
                    </a:rPr>
                    <a:t>1   3   0</a:t>
                  </a:r>
                </a:p>
              </p:txBody>
            </p:sp>
            <p:sp>
              <p:nvSpPr>
                <p:cNvPr id="31773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262141" y="2693068"/>
                  <a:ext cx="504269" cy="4995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50000"/>
                    </a:spcBef>
                    <a:buFontTx/>
                    <a:buNone/>
                  </a:pPr>
                  <a:r>
                    <a:rPr lang="en-US" altLang="zh-CN" sz="3735" b="1">
                      <a:latin typeface="Times New Roman" panose="02020603050405020304" pitchFamily="18" charset="0"/>
                      <a:ea typeface="楷体_GB2312" pitchFamily="49" charset="-122"/>
                      <a:cs typeface="Times New Roman" panose="02020603050405020304" pitchFamily="18" charset="0"/>
                    </a:rPr>
                    <a:t>9</a:t>
                  </a:r>
                </a:p>
              </p:txBody>
            </p:sp>
            <p:sp>
              <p:nvSpPr>
                <p:cNvPr id="40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39527" y="2704180"/>
                  <a:ext cx="504269" cy="42784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  <a:defRPr/>
                  </a:pPr>
                  <a:r>
                    <a:rPr lang="en-US" altLang="zh-CN" sz="3200" b="1" dirty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×</a:t>
                  </a:r>
                </a:p>
              </p:txBody>
            </p:sp>
            <p:sp>
              <p:nvSpPr>
                <p:cNvPr id="31775" name="Line 11"/>
                <p:cNvSpPr>
                  <a:spLocks noChangeShapeType="1"/>
                </p:cNvSpPr>
                <p:nvPr/>
              </p:nvSpPr>
              <p:spPr bwMode="auto">
                <a:xfrm>
                  <a:off x="39527" y="3164564"/>
                  <a:ext cx="2193093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zh-CN" altLang="en-US" sz="100"/>
                </a:p>
              </p:txBody>
            </p:sp>
          </p:grpSp>
          <p:sp>
            <p:nvSpPr>
              <p:cNvPr id="36" name="Text Box 48"/>
              <p:cNvSpPr txBox="1">
                <a:spLocks noChangeArrowheads="1"/>
              </p:cNvSpPr>
              <p:nvPr/>
            </p:nvSpPr>
            <p:spPr bwMode="auto">
              <a:xfrm>
                <a:off x="3301870" y="3178231"/>
                <a:ext cx="349151" cy="3452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31771" name="Text Box 13"/>
              <p:cNvSpPr txBox="1">
                <a:spLocks noChangeArrowheads="1"/>
              </p:cNvSpPr>
              <p:nvPr/>
            </p:nvSpPr>
            <p:spPr bwMode="auto">
              <a:xfrm>
                <a:off x="2627374" y="3508437"/>
                <a:ext cx="1728296" cy="4995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735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1   1   7   0</a:t>
                </a:r>
              </a:p>
            </p:txBody>
          </p:sp>
        </p:grpSp>
        <p:cxnSp>
          <p:nvCxnSpPr>
            <p:cNvPr id="29" name="直接连接符 28"/>
            <p:cNvCxnSpPr/>
            <p:nvPr/>
          </p:nvCxnSpPr>
          <p:spPr>
            <a:xfrm>
              <a:off x="2196332" y="2715766"/>
              <a:ext cx="0" cy="1584176"/>
            </a:xfrm>
            <a:prstGeom prst="line">
              <a:avLst/>
            </a:prstGeom>
            <a:ln w="19050">
              <a:solidFill>
                <a:srgbClr val="0000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752" name="TextBox 2"/>
          <p:cNvSpPr txBox="1">
            <a:spLocks noChangeArrowheads="1"/>
          </p:cNvSpPr>
          <p:nvPr/>
        </p:nvSpPr>
        <p:spPr bwMode="auto">
          <a:xfrm>
            <a:off x="7080039" y="1772816"/>
            <a:ext cx="263313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</a:rPr>
              <a:t>260×7</a:t>
            </a:r>
            <a:r>
              <a:rPr lang="zh-CN" altLang="zh-CN" sz="3735" b="1"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endParaRPr lang="zh-CN" altLang="en-US" sz="3735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9035839" y="1774933"/>
            <a:ext cx="177376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1820</a:t>
            </a:r>
          </a:p>
        </p:txBody>
      </p:sp>
      <p:grpSp>
        <p:nvGrpSpPr>
          <p:cNvPr id="25610" name="组合 43"/>
          <p:cNvGrpSpPr/>
          <p:nvPr/>
        </p:nvGrpSpPr>
        <p:grpSpPr bwMode="auto">
          <a:xfrm>
            <a:off x="6982672" y="2731666"/>
            <a:ext cx="3210983" cy="2112433"/>
            <a:chOff x="467544" y="2715766"/>
            <a:chExt cx="2408238" cy="1584176"/>
          </a:xfrm>
        </p:grpSpPr>
        <p:grpSp>
          <p:nvGrpSpPr>
            <p:cNvPr id="31758" name="组合 44"/>
            <p:cNvGrpSpPr/>
            <p:nvPr/>
          </p:nvGrpSpPr>
          <p:grpSpPr bwMode="auto">
            <a:xfrm>
              <a:off x="467544" y="2726877"/>
              <a:ext cx="2408238" cy="1466190"/>
              <a:chOff x="2195697" y="2541631"/>
              <a:chExt cx="2407553" cy="1466355"/>
            </a:xfrm>
          </p:grpSpPr>
          <p:grpSp>
            <p:nvGrpSpPr>
              <p:cNvPr id="31760" name="组合 34"/>
              <p:cNvGrpSpPr/>
              <p:nvPr/>
            </p:nvGrpSpPr>
            <p:grpSpPr bwMode="auto">
              <a:xfrm>
                <a:off x="2195697" y="2541631"/>
                <a:ext cx="2407553" cy="993271"/>
                <a:chOff x="39527" y="2199345"/>
                <a:chExt cx="2405584" cy="993272"/>
              </a:xfrm>
            </p:grpSpPr>
            <p:sp>
              <p:nvSpPr>
                <p:cNvPr id="31763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921205" y="2199345"/>
                  <a:ext cx="1523906" cy="4995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50000"/>
                    </a:spcBef>
                    <a:buFontTx/>
                    <a:buNone/>
                  </a:pPr>
                  <a:r>
                    <a:rPr lang="en-US" altLang="zh-CN" sz="3735" b="1">
                      <a:latin typeface="Times New Roman" panose="02020603050405020304" pitchFamily="18" charset="0"/>
                      <a:ea typeface="楷体_GB2312" pitchFamily="49" charset="-122"/>
                      <a:cs typeface="Times New Roman" panose="02020603050405020304" pitchFamily="18" charset="0"/>
                    </a:rPr>
                    <a:t>2   6   0</a:t>
                  </a:r>
                </a:p>
              </p:txBody>
            </p:sp>
            <p:sp>
              <p:nvSpPr>
                <p:cNvPr id="31764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262141" y="2693068"/>
                  <a:ext cx="504269" cy="4995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50000"/>
                    </a:spcBef>
                    <a:buFontTx/>
                    <a:buNone/>
                  </a:pPr>
                  <a:r>
                    <a:rPr lang="en-US" altLang="zh-CN" sz="3735" b="1">
                      <a:latin typeface="Times New Roman" panose="02020603050405020304" pitchFamily="18" charset="0"/>
                      <a:ea typeface="楷体_GB2312" pitchFamily="49" charset="-122"/>
                      <a:cs typeface="Times New Roman" panose="02020603050405020304" pitchFamily="18" charset="0"/>
                    </a:rPr>
                    <a:t>7</a:t>
                  </a:r>
                </a:p>
              </p:txBody>
            </p:sp>
            <p:sp>
              <p:nvSpPr>
                <p:cNvPr id="52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39527" y="2704180"/>
                  <a:ext cx="504269" cy="42784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  <a:defRPr/>
                  </a:pPr>
                  <a:r>
                    <a:rPr lang="en-US" altLang="zh-CN" sz="3200" b="1" dirty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×</a:t>
                  </a:r>
                </a:p>
              </p:txBody>
            </p:sp>
            <p:sp>
              <p:nvSpPr>
                <p:cNvPr id="31766" name="Line 11"/>
                <p:cNvSpPr>
                  <a:spLocks noChangeShapeType="1"/>
                </p:cNvSpPr>
                <p:nvPr/>
              </p:nvSpPr>
              <p:spPr bwMode="auto">
                <a:xfrm>
                  <a:off x="39527" y="3164564"/>
                  <a:ext cx="2193093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zh-CN" altLang="en-US" sz="100"/>
                </a:p>
              </p:txBody>
            </p:sp>
          </p:grpSp>
          <p:sp>
            <p:nvSpPr>
              <p:cNvPr id="48" name="Text Box 48"/>
              <p:cNvSpPr txBox="1">
                <a:spLocks noChangeArrowheads="1"/>
              </p:cNvSpPr>
              <p:nvPr/>
            </p:nvSpPr>
            <p:spPr bwMode="auto">
              <a:xfrm>
                <a:off x="3293935" y="3178231"/>
                <a:ext cx="349151" cy="3452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31762" name="Text Box 13"/>
              <p:cNvSpPr txBox="1">
                <a:spLocks noChangeArrowheads="1"/>
              </p:cNvSpPr>
              <p:nvPr/>
            </p:nvSpPr>
            <p:spPr bwMode="auto">
              <a:xfrm>
                <a:off x="2627374" y="3508437"/>
                <a:ext cx="1728296" cy="4995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735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1   8   2   0</a:t>
                </a:r>
              </a:p>
            </p:txBody>
          </p:sp>
        </p:grpSp>
        <p:cxnSp>
          <p:nvCxnSpPr>
            <p:cNvPr id="46" name="直接连接符 45"/>
            <p:cNvCxnSpPr/>
            <p:nvPr/>
          </p:nvCxnSpPr>
          <p:spPr>
            <a:xfrm>
              <a:off x="2196332" y="2715766"/>
              <a:ext cx="0" cy="1584176"/>
            </a:xfrm>
            <a:prstGeom prst="line">
              <a:avLst/>
            </a:prstGeom>
            <a:ln w="19050">
              <a:solidFill>
                <a:srgbClr val="0000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内容占位符 2"/>
          <p:cNvSpPr txBox="1"/>
          <p:nvPr/>
        </p:nvSpPr>
        <p:spPr>
          <a:xfrm>
            <a:off x="761232" y="738502"/>
            <a:ext cx="10519343" cy="1228126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en-US" altLang="zh-CN" sz="36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36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下面的计算对吗？对的画“√”，错的画“</a:t>
            </a:r>
            <a:r>
              <a:rPr lang="en-US" altLang="zh-CN" sz="36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36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”并改正。</a:t>
            </a:r>
            <a:r>
              <a:rPr lang="en-US" altLang="zh-CN" sz="36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内容占位符 2"/>
          <p:cNvSpPr txBox="1"/>
          <p:nvPr/>
        </p:nvSpPr>
        <p:spPr>
          <a:xfrm>
            <a:off x="3647728" y="2205022"/>
            <a:ext cx="1685925" cy="648469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zh-CN" sz="36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改正：</a:t>
            </a:r>
            <a:endParaRPr lang="zh-CN" sz="3600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978FD015-5B69-6E56-6315-F0074C7EA661}"/>
              </a:ext>
            </a:extLst>
          </p:cNvPr>
          <p:cNvGrpSpPr/>
          <p:nvPr/>
        </p:nvGrpSpPr>
        <p:grpSpPr>
          <a:xfrm>
            <a:off x="791168" y="2202626"/>
            <a:ext cx="2520992" cy="2035690"/>
            <a:chOff x="791168" y="2289624"/>
            <a:chExt cx="2520992" cy="2035690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CF10F591-D175-F1A1-EAA0-A19E43A4501E}"/>
                </a:ext>
              </a:extLst>
            </p:cNvPr>
            <p:cNvSpPr txBox="1"/>
            <p:nvPr/>
          </p:nvSpPr>
          <p:spPr>
            <a:xfrm>
              <a:off x="1028668" y="2940489"/>
              <a:ext cx="217424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×         2</a:t>
              </a:r>
              <a:endParaRPr lang="zh-CN" altLang="en-US" dirty="0"/>
            </a:p>
          </p:txBody>
        </p:sp>
        <p:cxnSp>
          <p:nvCxnSpPr>
            <p:cNvPr id="21" name="直接连接符 20"/>
            <p:cNvCxnSpPr>
              <a:cxnSpLocks/>
            </p:cNvCxnSpPr>
            <p:nvPr/>
          </p:nvCxnSpPr>
          <p:spPr>
            <a:xfrm>
              <a:off x="1137920" y="3642167"/>
              <a:ext cx="21742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159B2F4-7D5B-E5A2-3D14-726224DCB1FC}"/>
                </a:ext>
              </a:extLst>
            </p:cNvPr>
            <p:cNvSpPr txBox="1"/>
            <p:nvPr/>
          </p:nvSpPr>
          <p:spPr>
            <a:xfrm>
              <a:off x="1199456" y="2289624"/>
              <a:ext cx="200345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3  0  8</a:t>
              </a:r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CA9208C-386D-CF21-5605-9038D305A2F9}"/>
                </a:ext>
              </a:extLst>
            </p:cNvPr>
            <p:cNvSpPr txBox="1"/>
            <p:nvPr/>
          </p:nvSpPr>
          <p:spPr>
            <a:xfrm>
              <a:off x="791168" y="3617428"/>
              <a:ext cx="241174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6  0  1  6</a:t>
              </a:r>
              <a:endParaRPr lang="zh-CN" altLang="en-US" dirty="0"/>
            </a:p>
          </p:txBody>
        </p:sp>
      </p:grp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8A37E4DA-504D-390B-F8AC-1B78C148AEDA}"/>
              </a:ext>
            </a:extLst>
          </p:cNvPr>
          <p:cNvSpPr txBox="1"/>
          <p:nvPr/>
        </p:nvSpPr>
        <p:spPr>
          <a:xfrm>
            <a:off x="8946579" y="2205022"/>
            <a:ext cx="1685925" cy="648469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zh-CN" sz="36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改正：</a:t>
            </a:r>
            <a:endParaRPr lang="zh-CN" sz="3600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EEC1AE82-E136-C50C-D3C4-1DCF1E0FF901}"/>
              </a:ext>
            </a:extLst>
          </p:cNvPr>
          <p:cNvGrpSpPr/>
          <p:nvPr/>
        </p:nvGrpSpPr>
        <p:grpSpPr>
          <a:xfrm>
            <a:off x="6035935" y="2202626"/>
            <a:ext cx="2575076" cy="2035690"/>
            <a:chOff x="737084" y="2289624"/>
            <a:chExt cx="2575076" cy="2035690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F208748B-4F31-7940-BF3C-24904F1B513F}"/>
                </a:ext>
              </a:extLst>
            </p:cNvPr>
            <p:cNvSpPr txBox="1"/>
            <p:nvPr/>
          </p:nvSpPr>
          <p:spPr>
            <a:xfrm>
              <a:off x="737084" y="2940489"/>
              <a:ext cx="1952444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×     8</a:t>
              </a:r>
              <a:endParaRPr lang="zh-CN" altLang="en-US" dirty="0"/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18F2C1D6-69E6-6DF4-59BF-A0BF43942DC8}"/>
                </a:ext>
              </a:extLst>
            </p:cNvPr>
            <p:cNvCxnSpPr>
              <a:cxnSpLocks/>
            </p:cNvCxnSpPr>
            <p:nvPr/>
          </p:nvCxnSpPr>
          <p:spPr>
            <a:xfrm>
              <a:off x="1137920" y="3642167"/>
              <a:ext cx="21742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F70589F-8A09-BD2F-3176-2972FB929A13}"/>
                </a:ext>
              </a:extLst>
            </p:cNvPr>
            <p:cNvSpPr txBox="1"/>
            <p:nvPr/>
          </p:nvSpPr>
          <p:spPr>
            <a:xfrm>
              <a:off x="1199456" y="2289624"/>
              <a:ext cx="200345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3  5  0</a:t>
              </a:r>
              <a:endParaRPr lang="zh-CN" altLang="en-US" dirty="0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A36E274C-A579-3AB4-4F34-0BCD854AF029}"/>
                </a:ext>
              </a:extLst>
            </p:cNvPr>
            <p:cNvSpPr txBox="1"/>
            <p:nvPr/>
          </p:nvSpPr>
          <p:spPr>
            <a:xfrm>
              <a:off x="791168" y="3617428"/>
              <a:ext cx="241174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2  8  0</a:t>
              </a:r>
              <a:endParaRPr lang="zh-CN" altLang="en-US" dirty="0"/>
            </a:p>
          </p:txBody>
        </p:sp>
      </p:grp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3F9A1FCD-ABD0-1107-8B56-594D8DE99EFA}"/>
              </a:ext>
            </a:extLst>
          </p:cNvPr>
          <p:cNvSpPr txBox="1"/>
          <p:nvPr/>
        </p:nvSpPr>
        <p:spPr>
          <a:xfrm>
            <a:off x="1382077" y="4365104"/>
            <a:ext cx="1685925" cy="648469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en-US" altLang="zh-CN" sz="3600" b="1" kern="0" dirty="0">
                <a:solidFill>
                  <a:prstClr val="black"/>
                </a:solidFill>
                <a:latin typeface="+mj-ea"/>
                <a:ea typeface="+mj-ea"/>
                <a:cs typeface="Times New Roman" panose="02020603050405020304" pitchFamily="18" charset="0"/>
              </a:rPr>
              <a:t>(    )</a:t>
            </a:r>
            <a:endParaRPr lang="zh-CN" sz="3600" b="1" kern="0" dirty="0">
              <a:solidFill>
                <a:prstClr val="black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E539C16F-64B7-4E6A-C641-4BBF8C5C44F1}"/>
              </a:ext>
            </a:extLst>
          </p:cNvPr>
          <p:cNvSpPr txBox="1"/>
          <p:nvPr/>
        </p:nvSpPr>
        <p:spPr>
          <a:xfrm>
            <a:off x="6925086" y="4365104"/>
            <a:ext cx="1685925" cy="648469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en-US" altLang="zh-CN" sz="3600" b="1" kern="0" dirty="0">
                <a:solidFill>
                  <a:prstClr val="black"/>
                </a:solidFill>
                <a:latin typeface="+mj-ea"/>
                <a:ea typeface="+mj-ea"/>
                <a:cs typeface="Times New Roman" panose="02020603050405020304" pitchFamily="18" charset="0"/>
              </a:rPr>
              <a:t>(    )</a:t>
            </a:r>
            <a:endParaRPr lang="zh-CN" sz="3600" b="1" kern="0" dirty="0">
              <a:solidFill>
                <a:prstClr val="black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882BE22-C31A-2435-BF98-71D6FA3E6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3481" y="4365104"/>
            <a:ext cx="105368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CC9EF043-9214-69CE-8085-2CE20586A7B4}"/>
              </a:ext>
            </a:extLst>
          </p:cNvPr>
          <p:cNvGrpSpPr/>
          <p:nvPr/>
        </p:nvGrpSpPr>
        <p:grpSpPr>
          <a:xfrm>
            <a:off x="3358572" y="3193510"/>
            <a:ext cx="2520992" cy="2035690"/>
            <a:chOff x="791168" y="2289624"/>
            <a:chExt cx="2520992" cy="2035690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8C9A9A03-D44D-2530-C93B-23A105E7CABB}"/>
                </a:ext>
              </a:extLst>
            </p:cNvPr>
            <p:cNvSpPr txBox="1"/>
            <p:nvPr/>
          </p:nvSpPr>
          <p:spPr>
            <a:xfrm>
              <a:off x="1028668" y="2940489"/>
              <a:ext cx="217424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×         2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0454ED9A-7FB5-14AE-7395-8252AEC69202}"/>
                </a:ext>
              </a:extLst>
            </p:cNvPr>
            <p:cNvCxnSpPr>
              <a:cxnSpLocks/>
            </p:cNvCxnSpPr>
            <p:nvPr/>
          </p:nvCxnSpPr>
          <p:spPr>
            <a:xfrm>
              <a:off x="1137920" y="3642167"/>
              <a:ext cx="217424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3E1578C6-641E-3BFE-C374-605CB402DDB6}"/>
                </a:ext>
              </a:extLst>
            </p:cNvPr>
            <p:cNvSpPr txBox="1"/>
            <p:nvPr/>
          </p:nvSpPr>
          <p:spPr>
            <a:xfrm>
              <a:off x="1199456" y="2289624"/>
              <a:ext cx="200345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3  0  8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60FE6D47-16BF-2C10-A581-B1B7287CF172}"/>
                </a:ext>
              </a:extLst>
            </p:cNvPr>
            <p:cNvSpPr txBox="1"/>
            <p:nvPr/>
          </p:nvSpPr>
          <p:spPr>
            <a:xfrm>
              <a:off x="791168" y="3617428"/>
              <a:ext cx="241174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6  1  6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80B2FCCD-B28D-FBB6-2DC7-32BF0F955535}"/>
                </a:ext>
              </a:extLst>
            </p:cNvPr>
            <p:cNvSpPr txBox="1"/>
            <p:nvPr/>
          </p:nvSpPr>
          <p:spPr>
            <a:xfrm>
              <a:off x="2372658" y="3212784"/>
              <a:ext cx="50973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1</a:t>
              </a:r>
              <a:endParaRPr lang="zh-CN" altLang="en-US" sz="1100" dirty="0">
                <a:solidFill>
                  <a:srgbClr val="FF0000"/>
                </a:solidFill>
              </a:endParaRPr>
            </a:p>
          </p:txBody>
        </p: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AC6AB003-8AD1-66D8-85D3-D2F076993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2144" y="4365104"/>
            <a:ext cx="105368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7A62A525-93D8-9B39-28AC-5C0D89863C7B}"/>
              </a:ext>
            </a:extLst>
          </p:cNvPr>
          <p:cNvGrpSpPr/>
          <p:nvPr/>
        </p:nvGrpSpPr>
        <p:grpSpPr>
          <a:xfrm>
            <a:off x="8657423" y="3193510"/>
            <a:ext cx="2575076" cy="2035690"/>
            <a:chOff x="8657423" y="3680316"/>
            <a:chExt cx="2575076" cy="2035690"/>
          </a:xfrm>
        </p:grpSpPr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84F53EF6-3633-9884-65EF-AAC482157B16}"/>
                </a:ext>
              </a:extLst>
            </p:cNvPr>
            <p:cNvGrpSpPr/>
            <p:nvPr/>
          </p:nvGrpSpPr>
          <p:grpSpPr>
            <a:xfrm>
              <a:off x="8657423" y="3680316"/>
              <a:ext cx="2575076" cy="2035690"/>
              <a:chOff x="737084" y="2289624"/>
              <a:chExt cx="2575076" cy="2035690"/>
            </a:xfrm>
          </p:grpSpPr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E262B93A-0321-AD68-1B30-4215931DEDEE}"/>
                  </a:ext>
                </a:extLst>
              </p:cNvPr>
              <p:cNvSpPr txBox="1"/>
              <p:nvPr/>
            </p:nvSpPr>
            <p:spPr>
              <a:xfrm>
                <a:off x="737084" y="2940489"/>
                <a:ext cx="1952444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0" lang="en-US" altLang="zh-CN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×     8</a:t>
                </a:r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50" name="直接连接符 49">
                <a:extLst>
                  <a:ext uri="{FF2B5EF4-FFF2-40B4-BE49-F238E27FC236}">
                    <a16:creationId xmlns:a16="http://schemas.microsoft.com/office/drawing/2014/main" id="{3E45EFC9-337A-67F7-A957-AF09701A29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37920" y="3642167"/>
                <a:ext cx="217424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9D3980F1-5863-5EA8-C820-BC4A98C0BDD2}"/>
                  </a:ext>
                </a:extLst>
              </p:cNvPr>
              <p:cNvSpPr txBox="1"/>
              <p:nvPr/>
            </p:nvSpPr>
            <p:spPr>
              <a:xfrm>
                <a:off x="1199456" y="2289624"/>
                <a:ext cx="2003452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0" lang="en-US" altLang="zh-CN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3  5  0</a:t>
                </a:r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72ED6167-99E7-F1EB-29EF-98D2B80792A5}"/>
                  </a:ext>
                </a:extLst>
              </p:cNvPr>
              <p:cNvSpPr txBox="1"/>
              <p:nvPr/>
            </p:nvSpPr>
            <p:spPr>
              <a:xfrm>
                <a:off x="791168" y="3617428"/>
                <a:ext cx="241174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0" lang="en-US" altLang="zh-CN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2  8  0  0</a:t>
                </a:r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F779C6D8-D72B-A129-26C7-DA19E0CF6A38}"/>
                </a:ext>
              </a:extLst>
            </p:cNvPr>
            <p:cNvSpPr txBox="1"/>
            <p:nvPr/>
          </p:nvSpPr>
          <p:spPr>
            <a:xfrm>
              <a:off x="9765785" y="4607530"/>
              <a:ext cx="50973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4</a:t>
              </a:r>
              <a:endParaRPr lang="zh-CN" altLang="en-US" sz="11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2">
            <a:extLst>
              <a:ext uri="{FF2B5EF4-FFF2-40B4-BE49-F238E27FC236}">
                <a16:creationId xmlns:a16="http://schemas.microsoft.com/office/drawing/2014/main" id="{2DF21EAC-9623-97A3-0704-0B82EFB182BC}"/>
              </a:ext>
            </a:extLst>
          </p:cNvPr>
          <p:cNvSpPr txBox="1"/>
          <p:nvPr/>
        </p:nvSpPr>
        <p:spPr>
          <a:xfrm>
            <a:off x="692312" y="1340768"/>
            <a:ext cx="10807376" cy="1228126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en-US" altLang="zh-CN" sz="36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36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声音在空气中每秒大约传播</a:t>
            </a:r>
            <a:r>
              <a:rPr lang="en-US" altLang="zh-CN" sz="36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340</a:t>
            </a:r>
            <a:r>
              <a:rPr lang="zh-CN" altLang="en-US" sz="36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米，</a:t>
            </a:r>
            <a:r>
              <a:rPr lang="en-US" altLang="zh-CN" sz="36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6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秒大约可以传播多少米？</a:t>
            </a:r>
            <a:endParaRPr lang="en-US" altLang="zh-CN" sz="3600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D90AFBAF-BE8C-B2F1-B296-93CC20AA81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9736" y="2489614"/>
            <a:ext cx="21185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340×4=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0721B701-229E-9FDB-859A-9DC5FB39A583}"/>
              </a:ext>
            </a:extLst>
          </p:cNvPr>
          <p:cNvGrpSpPr/>
          <p:nvPr/>
        </p:nvGrpSpPr>
        <p:grpSpPr>
          <a:xfrm>
            <a:off x="3071664" y="3193510"/>
            <a:ext cx="2575076" cy="2035690"/>
            <a:chOff x="8657423" y="3680316"/>
            <a:chExt cx="2575076" cy="2035690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657BB9F6-6CF9-5843-663E-D6CBA2BB1818}"/>
                </a:ext>
              </a:extLst>
            </p:cNvPr>
            <p:cNvGrpSpPr/>
            <p:nvPr/>
          </p:nvGrpSpPr>
          <p:grpSpPr>
            <a:xfrm>
              <a:off x="8657423" y="3680316"/>
              <a:ext cx="2575076" cy="2035690"/>
              <a:chOff x="737084" y="2289624"/>
              <a:chExt cx="2575076" cy="2035690"/>
            </a:xfrm>
          </p:grpSpPr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2BBDE720-08C9-9D9D-1472-97B620DF4515}"/>
                  </a:ext>
                </a:extLst>
              </p:cNvPr>
              <p:cNvSpPr txBox="1"/>
              <p:nvPr/>
            </p:nvSpPr>
            <p:spPr>
              <a:xfrm>
                <a:off x="737084" y="2940489"/>
                <a:ext cx="1952444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0" lang="en-US" altLang="zh-CN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×     4</a:t>
                </a:r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8" name="直接连接符 7">
                <a:extLst>
                  <a:ext uri="{FF2B5EF4-FFF2-40B4-BE49-F238E27FC236}">
                    <a16:creationId xmlns:a16="http://schemas.microsoft.com/office/drawing/2014/main" id="{A2E50F8D-2557-011B-C181-F9CAA7927A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37920" y="3642167"/>
                <a:ext cx="217424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5BA7519-E87B-D08F-7F74-A8E3762D2292}"/>
                  </a:ext>
                </a:extLst>
              </p:cNvPr>
              <p:cNvSpPr txBox="1"/>
              <p:nvPr/>
            </p:nvSpPr>
            <p:spPr>
              <a:xfrm>
                <a:off x="1199456" y="2289624"/>
                <a:ext cx="2003452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0" lang="en-US" altLang="zh-CN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3  4  0</a:t>
                </a:r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DC3523E-7F7C-DBEA-30F1-4FD136BE0ABD}"/>
                  </a:ext>
                </a:extLst>
              </p:cNvPr>
              <p:cNvSpPr txBox="1"/>
              <p:nvPr/>
            </p:nvSpPr>
            <p:spPr>
              <a:xfrm>
                <a:off x="791168" y="3617428"/>
                <a:ext cx="241174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0" lang="en-US" altLang="zh-CN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1  3  6  0</a:t>
                </a:r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DDFD7F7D-39B4-0F96-4FAF-70DAE2B0DA17}"/>
                </a:ext>
              </a:extLst>
            </p:cNvPr>
            <p:cNvSpPr txBox="1"/>
            <p:nvPr/>
          </p:nvSpPr>
          <p:spPr>
            <a:xfrm>
              <a:off x="9765785" y="4607530"/>
              <a:ext cx="50973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1</a:t>
              </a:r>
              <a:endParaRPr lang="zh-CN" altLang="en-US" sz="11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8E0A8DE7-658E-D657-B800-BE8DB35B8C90}"/>
              </a:ext>
            </a:extLst>
          </p:cNvPr>
          <p:cNvSpPr/>
          <p:nvPr/>
        </p:nvSpPr>
        <p:spPr>
          <a:xfrm>
            <a:off x="5447928" y="2489613"/>
            <a:ext cx="27476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1360</a:t>
            </a:r>
            <a:r>
              <a:rPr lang="zh-CN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（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米</a:t>
            </a:r>
            <a:r>
              <a:rPr lang="zh-CN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）</a:t>
            </a:r>
            <a:endParaRPr lang="zh-CN" altLang="en-US" sz="3600" dirty="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C4B52E1-C68E-F197-DAA3-328F29D20479}"/>
              </a:ext>
            </a:extLst>
          </p:cNvPr>
          <p:cNvSpPr/>
          <p:nvPr/>
        </p:nvSpPr>
        <p:spPr>
          <a:xfrm>
            <a:off x="2927648" y="5259808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答：</a:t>
            </a:r>
            <a:r>
              <a:rPr lang="en-US" altLang="zh-CN" sz="3600" b="1" dirty="0">
                <a:solidFill>
                  <a:srgbClr val="FF0000"/>
                </a:solidFill>
                <a:sym typeface="Times New Roman" panose="02020603050405020304" pitchFamily="18" charset="0"/>
              </a:rPr>
              <a:t>4 </a:t>
            </a:r>
            <a:r>
              <a:rPr lang="zh-CN" altLang="en-US" sz="3600" b="1" dirty="0">
                <a:solidFill>
                  <a:srgbClr val="FF0000"/>
                </a:solidFill>
                <a:sym typeface="Times New Roman" panose="02020603050405020304" pitchFamily="18" charset="0"/>
              </a:rPr>
              <a:t>秒大约可以传播</a:t>
            </a:r>
            <a:r>
              <a:rPr lang="en-US" altLang="zh-CN" sz="3600" b="1" dirty="0">
                <a:solidFill>
                  <a:srgbClr val="FF0000"/>
                </a:solidFill>
                <a:sym typeface="Times New Roman" panose="02020603050405020304" pitchFamily="18" charset="0"/>
              </a:rPr>
              <a:t>1360</a:t>
            </a:r>
            <a:r>
              <a:rPr lang="zh-CN" altLang="en-US" sz="3600" b="1" dirty="0">
                <a:solidFill>
                  <a:srgbClr val="FF0000"/>
                </a:solidFill>
                <a:sym typeface="Times New Roman" panose="02020603050405020304" pitchFamily="18" charset="0"/>
              </a:rPr>
              <a:t>米。</a:t>
            </a:r>
            <a:endParaRPr lang="zh-CN" altLang="en-US" sz="36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32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414123" y="1226121"/>
            <a:ext cx="2644538" cy="2598022"/>
            <a:chOff x="3550610" y="1393850"/>
            <a:chExt cx="1985240" cy="1950321"/>
          </a:xfrm>
        </p:grpSpPr>
        <p:sp>
          <p:nvSpPr>
            <p:cNvPr id="22" name="Rectangle 2"/>
            <p:cNvSpPr>
              <a:spLocks noChangeArrowheads="1"/>
            </p:cNvSpPr>
            <p:nvPr/>
          </p:nvSpPr>
          <p:spPr bwMode="auto">
            <a:xfrm>
              <a:off x="3550610" y="1393850"/>
              <a:ext cx="1810480" cy="1605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36" tIns="60918" rIns="121836" bIns="60918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4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      </a:t>
              </a:r>
              <a:r>
                <a:rPr lang="en-US" altLang="zh-CN" sz="4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3  9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4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 </a:t>
              </a:r>
              <a:r>
                <a:rPr lang="zh-CN" altLang="zh-CN" sz="4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×</a:t>
              </a:r>
              <a:r>
                <a:rPr lang="en-US" altLang="zh-CN" sz="4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               </a:t>
              </a:r>
            </a:p>
          </p:txBody>
        </p:sp>
        <p:sp>
          <p:nvSpPr>
            <p:cNvPr id="29" name="Rectangle 2"/>
            <p:cNvSpPr>
              <a:spLocks noChangeArrowheads="1"/>
            </p:cNvSpPr>
            <p:nvPr/>
          </p:nvSpPr>
          <p:spPr bwMode="auto">
            <a:xfrm>
              <a:off x="4506761" y="2770012"/>
              <a:ext cx="432353" cy="574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36" tIns="60918" rIns="121836" bIns="60918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4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34" name="Rectangle 2"/>
            <p:cNvSpPr>
              <a:spLocks noChangeArrowheads="1"/>
            </p:cNvSpPr>
            <p:nvPr/>
          </p:nvSpPr>
          <p:spPr bwMode="auto">
            <a:xfrm>
              <a:off x="3735849" y="2765129"/>
              <a:ext cx="694815" cy="574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36" tIns="60918" rIns="121836" bIns="60918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4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1 </a:t>
              </a: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3735850" y="2758472"/>
              <a:ext cx="18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矩形 2"/>
            <p:cNvSpPr/>
            <p:nvPr/>
          </p:nvSpPr>
          <p:spPr>
            <a:xfrm>
              <a:off x="4921065" y="1762929"/>
              <a:ext cx="360000" cy="360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  <p:sp>
          <p:nvSpPr>
            <p:cNvPr id="36" name="矩形 35"/>
            <p:cNvSpPr/>
            <p:nvPr/>
          </p:nvSpPr>
          <p:spPr>
            <a:xfrm>
              <a:off x="4509914" y="2321128"/>
              <a:ext cx="360000" cy="360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  <p:sp>
          <p:nvSpPr>
            <p:cNvPr id="37" name="Rectangle 2"/>
            <p:cNvSpPr>
              <a:spLocks noChangeArrowheads="1"/>
            </p:cNvSpPr>
            <p:nvPr/>
          </p:nvSpPr>
          <p:spPr bwMode="auto">
            <a:xfrm>
              <a:off x="4941497" y="2770012"/>
              <a:ext cx="432353" cy="574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36" tIns="60918" rIns="121836" bIns="60918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4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4143406" y="2880599"/>
              <a:ext cx="360000" cy="360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</p:grp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6261988" y="1578246"/>
            <a:ext cx="575937" cy="7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1" name="Rectangle 2"/>
          <p:cNvSpPr>
            <a:spLocks noChangeArrowheads="1"/>
          </p:cNvSpPr>
          <p:nvPr/>
        </p:nvSpPr>
        <p:spPr bwMode="auto">
          <a:xfrm>
            <a:off x="5370558" y="2455719"/>
            <a:ext cx="575937" cy="7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0" name="Rectangle 2"/>
          <p:cNvSpPr>
            <a:spLocks noChangeArrowheads="1"/>
          </p:cNvSpPr>
          <p:nvPr/>
        </p:nvSpPr>
        <p:spPr bwMode="auto">
          <a:xfrm>
            <a:off x="5697129" y="2319356"/>
            <a:ext cx="575937" cy="7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1" name="Rectangle 2"/>
          <p:cNvSpPr>
            <a:spLocks noChangeArrowheads="1"/>
          </p:cNvSpPr>
          <p:nvPr/>
        </p:nvSpPr>
        <p:spPr bwMode="auto">
          <a:xfrm>
            <a:off x="5176082" y="3050343"/>
            <a:ext cx="575937" cy="7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</a:t>
            </a:r>
          </a:p>
        </p:txBody>
      </p:sp>
      <p:cxnSp>
        <p:nvCxnSpPr>
          <p:cNvPr id="6" name="直接箭头连接符 5"/>
          <p:cNvCxnSpPr/>
          <p:nvPr/>
        </p:nvCxnSpPr>
        <p:spPr>
          <a:xfrm>
            <a:off x="6778557" y="3441723"/>
            <a:ext cx="508622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内容占位符 2"/>
          <p:cNvSpPr txBox="1"/>
          <p:nvPr/>
        </p:nvSpPr>
        <p:spPr>
          <a:xfrm>
            <a:off x="7305419" y="2776850"/>
            <a:ext cx="4537990" cy="12938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zh-CN" altLang="en-US" sz="3600" b="1" spc="-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末尾的数直接落下来，上面的□里应该填</a:t>
            </a:r>
            <a:r>
              <a:rPr lang="en-US" altLang="zh-CN" sz="3600" b="1" spc="-1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600" b="1" spc="-1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cxnSp>
        <p:nvCxnSpPr>
          <p:cNvPr id="43" name="直接箭头连接符 42"/>
          <p:cNvCxnSpPr/>
          <p:nvPr/>
        </p:nvCxnSpPr>
        <p:spPr>
          <a:xfrm>
            <a:off x="6034556" y="3696915"/>
            <a:ext cx="12174" cy="959112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内容占位符 2"/>
          <p:cNvSpPr txBox="1"/>
          <p:nvPr/>
        </p:nvSpPr>
        <p:spPr>
          <a:xfrm>
            <a:off x="1075251" y="4668868"/>
            <a:ext cx="10176860" cy="70916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想：</a:t>
            </a: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  <a:r>
              <a:rPr lang="zh-CN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×</a:t>
            </a:r>
            <a:r>
              <a:rPr lang="en-US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积的末尾是</a:t>
            </a:r>
            <a:r>
              <a:rPr lang="en-US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，上面的□里应该填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cxnSp>
        <p:nvCxnSpPr>
          <p:cNvPr id="45" name="直接箭头连接符 44"/>
          <p:cNvCxnSpPr/>
          <p:nvPr/>
        </p:nvCxnSpPr>
        <p:spPr>
          <a:xfrm flipH="1" flipV="1">
            <a:off x="4307974" y="3043933"/>
            <a:ext cx="888003" cy="257228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 txBox="1"/>
          <p:nvPr/>
        </p:nvSpPr>
        <p:spPr>
          <a:xfrm>
            <a:off x="793805" y="2834142"/>
            <a:ext cx="3517985" cy="12342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en-US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× </a:t>
            </a:r>
            <a:r>
              <a:rPr lang="en-US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= 11</a:t>
            </a:r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，此□里应该填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982855" y="691825"/>
            <a:ext cx="6940550" cy="665480"/>
            <a:chOff x="625858" y="303885"/>
            <a:chExt cx="5210233" cy="499572"/>
          </a:xfrm>
        </p:grpSpPr>
        <p:sp>
          <p:nvSpPr>
            <p:cNvPr id="24" name="内容占位符 2"/>
            <p:cNvSpPr txBox="1"/>
            <p:nvPr/>
          </p:nvSpPr>
          <p:spPr>
            <a:xfrm>
              <a:off x="625858" y="303885"/>
              <a:ext cx="5210233" cy="499572"/>
            </a:xfrm>
            <a:prstGeom prst="rect">
              <a:avLst/>
            </a:prstGeom>
          </p:spPr>
          <p:txBody>
            <a:bodyPr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FontTx/>
                <a:buNone/>
                <a:defRPr/>
              </a:pPr>
              <a:r>
                <a:rPr lang="en-US" altLang="zh-CN" sz="3600" b="1" kern="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4.</a:t>
              </a:r>
              <a:r>
                <a:rPr lang="zh-CN" altLang="en-US" sz="3600" b="1" kern="0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在</a:t>
              </a:r>
              <a:r>
                <a:rPr lang="en-US" altLang="zh-CN" sz="3600" b="1" kern="0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zh-CN" altLang="en-US" sz="3600" b="1" kern="0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  里填上适当的数。</a:t>
              </a:r>
              <a:r>
                <a:rPr lang="en-US" altLang="zh-CN" sz="3600" b="1" kern="0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1382450" y="358061"/>
              <a:ext cx="360000" cy="360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1" grpId="0"/>
      <p:bldP spid="40" grpId="0"/>
      <p:bldP spid="41" grpId="0"/>
      <p:bldP spid="42" grpId="0" bldLvl="0" animBg="1"/>
      <p:bldP spid="44" grpId="0" bldLvl="0" animBg="1"/>
      <p:bldP spid="46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2" name="文本框 7"/>
          <p:cNvSpPr txBox="1">
            <a:spLocks noChangeArrowheads="1"/>
          </p:cNvSpPr>
          <p:nvPr/>
        </p:nvSpPr>
        <p:spPr bwMode="auto">
          <a:xfrm>
            <a:off x="1721909" y="741257"/>
            <a:ext cx="20904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latin typeface="Times New Roman" panose="02020603050405020304" pitchFamily="18" charset="0"/>
                <a:ea typeface="楷体" panose="02010609060101010101" pitchFamily="49" charset="-122"/>
              </a:rPr>
              <a:t>课堂小结</a:t>
            </a:r>
          </a:p>
        </p:txBody>
      </p:sp>
      <p:pic>
        <p:nvPicPr>
          <p:cNvPr id="39943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03" y="476886"/>
            <a:ext cx="10371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949960" y="2580005"/>
            <a:ext cx="7334885" cy="3018155"/>
          </a:xfrm>
          <a:prstGeom prst="rect">
            <a:avLst/>
          </a:prstGeom>
          <a:solidFill>
            <a:srgbClr val="FBFAF5"/>
          </a:solidFill>
          <a:ln>
            <a:solidFill>
              <a:srgbClr val="F08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29700" name="矩形 2"/>
          <p:cNvSpPr>
            <a:spLocks noChangeArrowheads="1"/>
          </p:cNvSpPr>
          <p:nvPr/>
        </p:nvSpPr>
        <p:spPr bwMode="auto">
          <a:xfrm>
            <a:off x="1127125" y="2796858"/>
            <a:ext cx="6980555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914400" eaLnBrk="1" latinLnBrk="0" hangingPunct="1">
              <a:lnSpc>
                <a:spcPct val="150000"/>
              </a:lnSpc>
              <a:spcBef>
                <a:spcPct val="0"/>
              </a:spcBef>
              <a:buFontTx/>
              <a:buNone/>
              <a:extLst>
                <a:ext uri="{35155182-B16C-46BC-9424-99874614C6A1}">
                  <wpsdc:indentchars xmlns="" xmlns:wpsdc="http://www.wps.cn/officeDocument/2017/drawingmlCustomData" val="200" checksum="797548545"/>
                </a:ext>
              </a:extLst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先用一个因数</a:t>
            </a:r>
            <a:r>
              <a:rPr lang="en-US" altLang="zh-CN" sz="3600" b="1" dirty="0">
                <a:latin typeface="+mj-lt"/>
                <a:ea typeface="楷体" panose="02010609060101010101" pitchFamily="49" charset="-122"/>
              </a:rPr>
              <a:t>0</a:t>
            </a: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前面的数乘另一个因数，再看因数末尾有几个</a:t>
            </a:r>
            <a:r>
              <a:rPr lang="en-US" altLang="zh-CN" sz="3600" b="1" dirty="0">
                <a:latin typeface="+mj-lt"/>
                <a:ea typeface="楷体" panose="02010609060101010101" pitchFamily="49" charset="-122"/>
              </a:rPr>
              <a:t>0</a:t>
            </a: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，就在积的末尾添上几个</a:t>
            </a:r>
            <a:r>
              <a:rPr lang="en-US" altLang="zh-CN" sz="3600" b="1" dirty="0">
                <a:latin typeface="+mj-lt"/>
                <a:ea typeface="楷体" panose="02010609060101010101" pitchFamily="49" charset="-122"/>
              </a:rPr>
              <a:t>0</a:t>
            </a: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2392041" y="1556417"/>
            <a:ext cx="7407919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00000"/>
              </a:lnSpc>
              <a:spcBef>
                <a:spcPts val="0"/>
              </a:spcBef>
            </a:pPr>
            <a:r>
              <a:rPr sz="4000" b="1" dirty="0">
                <a:solidFill>
                  <a:srgbClr val="0000FF"/>
                </a:solidFill>
                <a:ea typeface="楷体" panose="02010609060101010101" pitchFamily="49" charset="-122"/>
              </a:rPr>
              <a:t>因数末尾有0的乘法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8832215" y="3014980"/>
            <a:ext cx="2708910" cy="2148205"/>
            <a:chOff x="13455" y="4606"/>
            <a:chExt cx="4266" cy="3383"/>
          </a:xfrm>
        </p:grpSpPr>
        <p:sp>
          <p:nvSpPr>
            <p:cNvPr id="87" name="Rectangle 2"/>
            <p:cNvSpPr>
              <a:spLocks noChangeArrowheads="1"/>
            </p:cNvSpPr>
            <p:nvPr/>
          </p:nvSpPr>
          <p:spPr bwMode="auto">
            <a:xfrm>
              <a:off x="13455" y="4606"/>
              <a:ext cx="4267" cy="3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36" tIns="60918" rIns="121836" bIns="60918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36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    </a:t>
              </a:r>
              <a:r>
                <a:rPr lang="en-US" altLang="zh-CN" sz="36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 2  8   0</a:t>
              </a:r>
              <a:br>
                <a:rPr lang="en-US" altLang="zh-CN" sz="36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</a:br>
              <a:r>
                <a:rPr lang="zh-CN" altLang="zh-CN" sz="36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×</a:t>
              </a:r>
              <a:r>
                <a:rPr lang="en-US" altLang="zh-CN" sz="36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      3</a:t>
              </a:r>
              <a:r>
                <a:rPr lang="en-US" altLang="zh-CN" sz="3600" b="1" u="sng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    </a:t>
              </a:r>
              <a:br>
                <a:rPr lang="en-US" altLang="zh-CN" sz="36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</a:br>
              <a:r>
                <a:rPr lang="en-US" altLang="zh-CN" sz="36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    </a:t>
              </a:r>
            </a:p>
          </p:txBody>
        </p:sp>
        <p:sp>
          <p:nvSpPr>
            <p:cNvPr id="143" name="Rectangle 2"/>
            <p:cNvSpPr>
              <a:spLocks noChangeArrowheads="1"/>
            </p:cNvSpPr>
            <p:nvPr/>
          </p:nvSpPr>
          <p:spPr bwMode="auto">
            <a:xfrm>
              <a:off x="14457" y="6079"/>
              <a:ext cx="755" cy="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36" tIns="60918" rIns="121836" bIns="60918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1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91" name="Rectangle 2"/>
            <p:cNvSpPr>
              <a:spLocks noChangeArrowheads="1"/>
            </p:cNvSpPr>
            <p:nvPr/>
          </p:nvSpPr>
          <p:spPr bwMode="auto">
            <a:xfrm>
              <a:off x="15824" y="6785"/>
              <a:ext cx="1036" cy="1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36" tIns="60918" rIns="121836" bIns="60918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45" name="Rectangle 2"/>
            <p:cNvSpPr>
              <a:spLocks noChangeArrowheads="1"/>
            </p:cNvSpPr>
            <p:nvPr/>
          </p:nvSpPr>
          <p:spPr bwMode="auto">
            <a:xfrm>
              <a:off x="14896" y="6771"/>
              <a:ext cx="1120" cy="1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36" tIns="60918" rIns="121836" bIns="60918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46" name="Rectangle 2"/>
            <p:cNvSpPr>
              <a:spLocks noChangeArrowheads="1"/>
            </p:cNvSpPr>
            <p:nvPr/>
          </p:nvSpPr>
          <p:spPr bwMode="auto">
            <a:xfrm>
              <a:off x="14284" y="6757"/>
              <a:ext cx="927" cy="1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36" tIns="60918" rIns="121836" bIns="60918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8</a:t>
              </a: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13464" y="6732"/>
              <a:ext cx="3432" cy="0"/>
            </a:xfrm>
            <a:prstGeom prst="line">
              <a:avLst/>
            </a:prstGeom>
            <a:ln w="254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" name="直接连接符 1"/>
            <p:cNvCxnSpPr/>
            <p:nvPr/>
          </p:nvCxnSpPr>
          <p:spPr>
            <a:xfrm>
              <a:off x="15884" y="5003"/>
              <a:ext cx="0" cy="2953"/>
            </a:xfrm>
            <a:prstGeom prst="line">
              <a:avLst/>
            </a:prstGeom>
            <a:ln w="25400">
              <a:solidFill>
                <a:srgbClr val="0000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847</Words>
  <Application>Microsoft Office PowerPoint</Application>
  <PresentationFormat>宽屏</PresentationFormat>
  <Paragraphs>168</Paragraphs>
  <Slides>18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等线</vt:lpstr>
      <vt:lpstr>等线 Light</vt:lpstr>
      <vt:lpstr>方正卡通简体</vt:lpstr>
      <vt:lpstr>黑体</vt:lpstr>
      <vt:lpstr>华文琥珀</vt:lpstr>
      <vt:lpstr>楷体</vt:lpstr>
      <vt:lpstr>Arial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527</cp:revision>
  <dcterms:created xsi:type="dcterms:W3CDTF">2015-08-27T07:30:00Z</dcterms:created>
  <dcterms:modified xsi:type="dcterms:W3CDTF">2025-07-19T06:42:21Z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1A6C5C8AD7274FABB68F5D41DC437A44</vt:lpwstr>
  </property>
</Properties>
</file>