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9"/>
  </p:notesMasterIdLst>
  <p:handoutMasterIdLst>
    <p:handoutMasterId r:id="rId30"/>
  </p:handoutMasterIdLst>
  <p:sldIdLst>
    <p:sldId id="447" r:id="rId3"/>
    <p:sldId id="451" r:id="rId4"/>
    <p:sldId id="456" r:id="rId5"/>
    <p:sldId id="383" r:id="rId6"/>
    <p:sldId id="454" r:id="rId7"/>
    <p:sldId id="455" r:id="rId8"/>
    <p:sldId id="397" r:id="rId9"/>
    <p:sldId id="453" r:id="rId10"/>
    <p:sldId id="388" r:id="rId11"/>
    <p:sldId id="452" r:id="rId12"/>
    <p:sldId id="382" r:id="rId13"/>
    <p:sldId id="350" r:id="rId14"/>
    <p:sldId id="334" r:id="rId15"/>
    <p:sldId id="423" r:id="rId16"/>
    <p:sldId id="391" r:id="rId17"/>
    <p:sldId id="396" r:id="rId18"/>
    <p:sldId id="390" r:id="rId19"/>
    <p:sldId id="392" r:id="rId20"/>
    <p:sldId id="399" r:id="rId21"/>
    <p:sldId id="374" r:id="rId22"/>
    <p:sldId id="398" r:id="rId23"/>
    <p:sldId id="400" r:id="rId24"/>
    <p:sldId id="364" r:id="rId25"/>
    <p:sldId id="448" r:id="rId2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3">
          <p15:clr>
            <a:srgbClr val="A4A3A4"/>
          </p15:clr>
        </p15:guide>
        <p15:guide id="2" orient="horz" pos="981">
          <p15:clr>
            <a:srgbClr val="A4A3A4"/>
          </p15:clr>
        </p15:guide>
        <p15:guide id="3" orient="horz" pos="3921">
          <p15:clr>
            <a:srgbClr val="A4A3A4"/>
          </p15:clr>
        </p15:guide>
        <p15:guide id="4" pos="210">
          <p15:clr>
            <a:srgbClr val="A4A3A4"/>
          </p15:clr>
        </p15:guide>
        <p15:guide id="5" pos="479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FEEB9"/>
    <a:srgbClr val="91CF8E"/>
    <a:srgbClr val="2A5B6B"/>
    <a:srgbClr val="0000FF"/>
    <a:srgbClr val="FF8A14"/>
    <a:srgbClr val="FDFCED"/>
    <a:srgbClr val="FC5185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5238" autoAdjust="0"/>
  </p:normalViewPr>
  <p:slideViewPr>
    <p:cSldViewPr>
      <p:cViewPr varScale="1">
        <p:scale>
          <a:sx n="113" d="100"/>
          <a:sy n="113" d="100"/>
        </p:scale>
        <p:origin x="426" y="96"/>
      </p:cViewPr>
      <p:guideLst>
        <p:guide orient="horz" pos="2213"/>
        <p:guide orient="horz" pos="981"/>
        <p:guide orient="horz" pos="3921"/>
        <p:guide pos="210"/>
        <p:guide pos="47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1E85D41-0BEA-4F92-A42B-4295472C91EF}" type="datetimeFigureOut">
              <a:rPr lang="zh-CN" altLang="en-US"/>
              <a:t>2025/7/19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BEAF576A-4246-419C-92EF-7948C4ABCC9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F8FCF507-8461-4B04-A3C2-44427B567348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1172633"/>
            <a:ext cx="8494184" cy="451273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917" y="1710267"/>
            <a:ext cx="52705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7"/>
          <p:cNvGrpSpPr/>
          <p:nvPr userDrawn="1"/>
        </p:nvGrpSpPr>
        <p:grpSpPr bwMode="auto">
          <a:xfrm>
            <a:off x="0" y="25400"/>
            <a:ext cx="12048067" cy="6832600"/>
            <a:chOff x="413419" y="409611"/>
            <a:chExt cx="11365163" cy="603877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419" y="409611"/>
              <a:ext cx="11365163" cy="6038778"/>
            </a:xfrm>
            <a:prstGeom prst="rect">
              <a:avLst/>
            </a:pr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矩形 4"/>
            <p:cNvSpPr/>
            <p:nvPr/>
          </p:nvSpPr>
          <p:spPr>
            <a:xfrm>
              <a:off x="1545543" y="866074"/>
              <a:ext cx="9779791" cy="50977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"/>
            </a:p>
          </p:txBody>
        </p:sp>
      </p:grpSp>
      <p:pic>
        <p:nvPicPr>
          <p:cNvPr id="6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7"/>
          <p:cNvSpPr/>
          <p:nvPr userDrawn="1"/>
        </p:nvSpPr>
        <p:spPr>
          <a:xfrm>
            <a:off x="292100" y="357717"/>
            <a:ext cx="11573933" cy="6108700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6184"/>
            <a:ext cx="105156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24DF02-E660-441C-921E-09FFE7D83699}" type="datetimeFigureOut">
              <a:rPr lang="zh-CN" altLang="en-US"/>
              <a:t>2025/7/19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F9F16256-DE71-4F3F-B82B-5279C29BD4C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96" y="1508760"/>
            <a:ext cx="2544235" cy="675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矩形 2"/>
          <p:cNvSpPr>
            <a:spLocks noChangeArrowheads="1"/>
          </p:cNvSpPr>
          <p:nvPr/>
        </p:nvSpPr>
        <p:spPr bwMode="auto">
          <a:xfrm>
            <a:off x="5999904" y="2756747"/>
            <a:ext cx="4032249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7200" b="1">
                <a:latin typeface="楷体" panose="02010609060101010101" pitchFamily="49" charset="-122"/>
              </a:rPr>
              <a:t>练习九</a:t>
            </a:r>
            <a:endParaRPr lang="zh-CN" altLang="en-US" sz="7200" b="1" dirty="0">
              <a:latin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4"/>
          <p:cNvSpPr txBox="1">
            <a:spLocks noChangeArrowheads="1"/>
          </p:cNvSpPr>
          <p:nvPr/>
        </p:nvSpPr>
        <p:spPr bwMode="auto">
          <a:xfrm>
            <a:off x="624417" y="2755900"/>
            <a:ext cx="103716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14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2             33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3              21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4             43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</a:t>
            </a: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512233" y="3589867"/>
            <a:ext cx="22669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1  4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</a:t>
            </a:r>
          </a:p>
        </p:txBody>
      </p:sp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1792817" y="4711700"/>
            <a:ext cx="6709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166284" y="4711700"/>
            <a:ext cx="8149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2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871133" y="2755900"/>
            <a:ext cx="12488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=28</a:t>
            </a:r>
          </a:p>
        </p:txBody>
      </p:sp>
      <p:sp>
        <p:nvSpPr>
          <p:cNvPr id="7" name="文本框 4"/>
          <p:cNvSpPr txBox="1">
            <a:spLocks noChangeArrowheads="1"/>
          </p:cNvSpPr>
          <p:nvPr/>
        </p:nvSpPr>
        <p:spPr bwMode="auto">
          <a:xfrm>
            <a:off x="3407833" y="3589867"/>
            <a:ext cx="22669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3  3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</a:t>
            </a:r>
          </a:p>
        </p:txBody>
      </p:sp>
      <p:sp>
        <p:nvSpPr>
          <p:cNvPr id="8" name="文本框 4"/>
          <p:cNvSpPr txBox="1">
            <a:spLocks noChangeArrowheads="1"/>
          </p:cNvSpPr>
          <p:nvPr/>
        </p:nvSpPr>
        <p:spPr bwMode="auto">
          <a:xfrm>
            <a:off x="4724400" y="4711700"/>
            <a:ext cx="6709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9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214284" y="4711700"/>
            <a:ext cx="641349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9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656667" y="2755900"/>
            <a:ext cx="17758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=99</a:t>
            </a:r>
          </a:p>
        </p:txBody>
      </p:sp>
      <p:sp>
        <p:nvSpPr>
          <p:cNvPr id="11" name="文本框 4"/>
          <p:cNvSpPr txBox="1">
            <a:spLocks noChangeArrowheads="1"/>
          </p:cNvSpPr>
          <p:nvPr/>
        </p:nvSpPr>
        <p:spPr bwMode="auto">
          <a:xfrm>
            <a:off x="6449484" y="3589867"/>
            <a:ext cx="2266949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2  1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</a:t>
            </a:r>
          </a:p>
        </p:txBody>
      </p:sp>
      <p:sp>
        <p:nvSpPr>
          <p:cNvPr id="12" name="文本框 4"/>
          <p:cNvSpPr txBox="1">
            <a:spLocks noChangeArrowheads="1"/>
          </p:cNvSpPr>
          <p:nvPr/>
        </p:nvSpPr>
        <p:spPr bwMode="auto">
          <a:xfrm>
            <a:off x="7797800" y="4711700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190740" y="4711700"/>
            <a:ext cx="8458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8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440084" y="2755900"/>
            <a:ext cx="17780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=84</a:t>
            </a:r>
          </a:p>
        </p:txBody>
      </p:sp>
      <p:sp>
        <p:nvSpPr>
          <p:cNvPr id="15" name="文本框 4"/>
          <p:cNvSpPr txBox="1">
            <a:spLocks noChangeArrowheads="1"/>
          </p:cNvSpPr>
          <p:nvPr/>
        </p:nvSpPr>
        <p:spPr bwMode="auto">
          <a:xfrm>
            <a:off x="9287510" y="3589867"/>
            <a:ext cx="22669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4  3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</a:t>
            </a: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</a:t>
            </a:r>
          </a:p>
        </p:txBody>
      </p:sp>
      <p:sp>
        <p:nvSpPr>
          <p:cNvPr id="16" name="文本框 4"/>
          <p:cNvSpPr txBox="1">
            <a:spLocks noChangeArrowheads="1"/>
          </p:cNvSpPr>
          <p:nvPr/>
        </p:nvSpPr>
        <p:spPr bwMode="auto">
          <a:xfrm>
            <a:off x="10570980" y="4711699"/>
            <a:ext cx="6709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6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0223923" y="2755900"/>
            <a:ext cx="16361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=86</a:t>
            </a:r>
          </a:p>
        </p:txBody>
      </p:sp>
      <p:sp>
        <p:nvSpPr>
          <p:cNvPr id="20" name="文本框 4"/>
          <p:cNvSpPr txBox="1">
            <a:spLocks noChangeArrowheads="1"/>
          </p:cNvSpPr>
          <p:nvPr/>
        </p:nvSpPr>
        <p:spPr bwMode="auto">
          <a:xfrm>
            <a:off x="10061999" y="4711699"/>
            <a:ext cx="6709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</a:t>
            </a:r>
          </a:p>
        </p:txBody>
      </p:sp>
      <p:sp>
        <p:nvSpPr>
          <p:cNvPr id="26648" name="文本框 4"/>
          <p:cNvSpPr txBox="1">
            <a:spLocks noChangeArrowheads="1"/>
          </p:cNvSpPr>
          <p:nvPr/>
        </p:nvSpPr>
        <p:spPr bwMode="auto">
          <a:xfrm>
            <a:off x="603251" y="1490133"/>
            <a:ext cx="53699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pitchFamily="49" charset="-122"/>
              </a:rPr>
              <a:t>1.</a:t>
            </a:r>
            <a:r>
              <a:rPr lang="zh-CN" altLang="en-US" sz="3735" b="1"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pitchFamily="49" charset="-122"/>
              </a:rPr>
              <a:t>列竖式计算。</a:t>
            </a:r>
          </a:p>
        </p:txBody>
      </p:sp>
      <p:sp>
        <p:nvSpPr>
          <p:cNvPr id="26649" name="矩形 5"/>
          <p:cNvSpPr>
            <a:spLocks noChangeArrowheads="1"/>
          </p:cNvSpPr>
          <p:nvPr/>
        </p:nvSpPr>
        <p:spPr bwMode="auto">
          <a:xfrm>
            <a:off x="4079663" y="1556809"/>
            <a:ext cx="391922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P46 练习九</a:t>
            </a:r>
            <a:r>
              <a:rPr lang="zh-CN" altLang="en-US" sz="266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4"/>
          <p:cNvSpPr txBox="1">
            <a:spLocks noChangeArrowheads="1"/>
          </p:cNvSpPr>
          <p:nvPr/>
        </p:nvSpPr>
        <p:spPr bwMode="auto">
          <a:xfrm>
            <a:off x="624417" y="2755900"/>
            <a:ext cx="103716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423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2             212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3            221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4           132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</a:t>
            </a: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512233" y="3589867"/>
            <a:ext cx="22669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4 2 3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2</a:t>
            </a:r>
          </a:p>
        </p:txBody>
      </p:sp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2062692" y="4711700"/>
            <a:ext cx="6709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6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558714" y="4711700"/>
            <a:ext cx="8149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4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158153" y="2755900"/>
            <a:ext cx="12488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=846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158740" y="2755900"/>
            <a:ext cx="12712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=636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942369" y="2755900"/>
            <a:ext cx="17780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=884</a:t>
            </a:r>
          </a:p>
        </p:txBody>
      </p:sp>
      <p:sp>
        <p:nvSpPr>
          <p:cNvPr id="15" name="文本框 4"/>
          <p:cNvSpPr txBox="1">
            <a:spLocks noChangeArrowheads="1"/>
          </p:cNvSpPr>
          <p:nvPr/>
        </p:nvSpPr>
        <p:spPr bwMode="auto">
          <a:xfrm>
            <a:off x="9072245" y="3589867"/>
            <a:ext cx="22669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1 3 2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</a:t>
            </a:r>
          </a:p>
        </p:txBody>
      </p:sp>
      <p:sp>
        <p:nvSpPr>
          <p:cNvPr id="16" name="文本框 4"/>
          <p:cNvSpPr txBox="1">
            <a:spLocks noChangeArrowheads="1"/>
          </p:cNvSpPr>
          <p:nvPr/>
        </p:nvSpPr>
        <p:spPr bwMode="auto">
          <a:xfrm>
            <a:off x="10858000" y="4711699"/>
            <a:ext cx="6709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6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0137775" y="4711699"/>
            <a:ext cx="53086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0654453" y="2755900"/>
            <a:ext cx="16361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=396</a:t>
            </a:r>
          </a:p>
        </p:txBody>
      </p:sp>
      <p:sp>
        <p:nvSpPr>
          <p:cNvPr id="20" name="文本框 4"/>
          <p:cNvSpPr txBox="1">
            <a:spLocks noChangeArrowheads="1"/>
          </p:cNvSpPr>
          <p:nvPr/>
        </p:nvSpPr>
        <p:spPr bwMode="auto">
          <a:xfrm>
            <a:off x="10492529" y="4711699"/>
            <a:ext cx="6709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9</a:t>
            </a:r>
          </a:p>
        </p:txBody>
      </p:sp>
      <p:sp>
        <p:nvSpPr>
          <p:cNvPr id="26648" name="文本框 4"/>
          <p:cNvSpPr txBox="1">
            <a:spLocks noChangeArrowheads="1"/>
          </p:cNvSpPr>
          <p:nvPr/>
        </p:nvSpPr>
        <p:spPr bwMode="auto">
          <a:xfrm>
            <a:off x="603251" y="1490133"/>
            <a:ext cx="53699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pitchFamily="49" charset="-122"/>
              </a:rPr>
              <a:t>1.</a:t>
            </a:r>
            <a:r>
              <a:rPr lang="zh-CN" altLang="en-US" sz="3735" b="1"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pitchFamily="49" charset="-122"/>
              </a:rPr>
              <a:t>列竖式计算。</a:t>
            </a:r>
          </a:p>
        </p:txBody>
      </p:sp>
      <p:sp>
        <p:nvSpPr>
          <p:cNvPr id="26649" name="矩形 5"/>
          <p:cNvSpPr>
            <a:spLocks noChangeArrowheads="1"/>
          </p:cNvSpPr>
          <p:nvPr/>
        </p:nvSpPr>
        <p:spPr bwMode="auto">
          <a:xfrm>
            <a:off x="4079663" y="1556809"/>
            <a:ext cx="391922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P46 练习九</a:t>
            </a:r>
            <a:r>
              <a:rPr lang="zh-CN" altLang="en-US" sz="266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199304" y="4711700"/>
            <a:ext cx="8149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8</a:t>
            </a:r>
          </a:p>
        </p:txBody>
      </p:sp>
      <p:sp>
        <p:nvSpPr>
          <p:cNvPr id="22" name="文本框 4"/>
          <p:cNvSpPr txBox="1">
            <a:spLocks noChangeArrowheads="1"/>
          </p:cNvSpPr>
          <p:nvPr/>
        </p:nvSpPr>
        <p:spPr bwMode="auto">
          <a:xfrm>
            <a:off x="3503718" y="3573992"/>
            <a:ext cx="22669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2 1 2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3</a:t>
            </a:r>
          </a:p>
        </p:txBody>
      </p:sp>
      <p:sp>
        <p:nvSpPr>
          <p:cNvPr id="23" name="文本框 4"/>
          <p:cNvSpPr txBox="1">
            <a:spLocks noChangeArrowheads="1"/>
          </p:cNvSpPr>
          <p:nvPr/>
        </p:nvSpPr>
        <p:spPr bwMode="auto">
          <a:xfrm>
            <a:off x="5054177" y="4695825"/>
            <a:ext cx="6709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6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4550199" y="4695825"/>
            <a:ext cx="8149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3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4190789" y="4695825"/>
            <a:ext cx="8149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6</a:t>
            </a:r>
          </a:p>
        </p:txBody>
      </p:sp>
      <p:sp>
        <p:nvSpPr>
          <p:cNvPr id="26" name="文本框 4"/>
          <p:cNvSpPr txBox="1">
            <a:spLocks noChangeArrowheads="1"/>
          </p:cNvSpPr>
          <p:nvPr/>
        </p:nvSpPr>
        <p:spPr bwMode="auto">
          <a:xfrm>
            <a:off x="6312323" y="3573992"/>
            <a:ext cx="22669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2 2 1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4</a:t>
            </a:r>
          </a:p>
        </p:txBody>
      </p:sp>
      <p:sp>
        <p:nvSpPr>
          <p:cNvPr id="27" name="文本框 4"/>
          <p:cNvSpPr txBox="1">
            <a:spLocks noChangeArrowheads="1"/>
          </p:cNvSpPr>
          <p:nvPr/>
        </p:nvSpPr>
        <p:spPr bwMode="auto">
          <a:xfrm>
            <a:off x="7862782" y="4695825"/>
            <a:ext cx="6709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7359015" y="4695825"/>
            <a:ext cx="61404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8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6999605" y="4695825"/>
            <a:ext cx="57086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0" grpId="0"/>
      <p:bldP spid="14" grpId="0"/>
      <p:bldP spid="15" grpId="0"/>
      <p:bldP spid="16" grpId="0"/>
      <p:bldP spid="17" grpId="0"/>
      <p:bldP spid="18" grpId="0"/>
      <p:bldP spid="20" grpId="0"/>
      <p:bldP spid="2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矩形 18"/>
          <p:cNvSpPr>
            <a:spLocks noChangeArrowheads="1"/>
          </p:cNvSpPr>
          <p:nvPr/>
        </p:nvSpPr>
        <p:spPr bwMode="auto">
          <a:xfrm>
            <a:off x="1055582" y="622301"/>
            <a:ext cx="15367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703794" y="837815"/>
            <a:ext cx="353568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P46 练习九</a:t>
            </a:r>
            <a:r>
              <a:rPr lang="zh-CN" altLang="en-US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 第</a:t>
            </a:r>
            <a:r>
              <a:rPr lang="en-US" altLang="zh-CN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4075430" y="2999105"/>
            <a:ext cx="1978660" cy="44259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/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</a:p>
        </p:txBody>
      </p:sp>
      <p:pic>
        <p:nvPicPr>
          <p:cNvPr id="116" name="图片 115"/>
          <p:cNvPicPr/>
          <p:nvPr/>
        </p:nvPicPr>
        <p:blipFill>
          <a:blip r:embed="rId2"/>
          <a:srcRect l="2152" b="9540"/>
          <a:stretch>
            <a:fillRect/>
          </a:stretch>
        </p:blipFill>
        <p:spPr>
          <a:xfrm>
            <a:off x="1201420" y="1487170"/>
            <a:ext cx="2834005" cy="1962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图片 116"/>
          <p:cNvPicPr/>
          <p:nvPr/>
        </p:nvPicPr>
        <p:blipFill>
          <a:blip r:embed="rId3"/>
          <a:srcRect l="5868" r="13745"/>
          <a:stretch>
            <a:fillRect/>
          </a:stretch>
        </p:blipFill>
        <p:spPr>
          <a:xfrm>
            <a:off x="6524625" y="1486535"/>
            <a:ext cx="2844800" cy="19710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圆角矩形 2"/>
          <p:cNvSpPr/>
          <p:nvPr/>
        </p:nvSpPr>
        <p:spPr>
          <a:xfrm>
            <a:off x="9409430" y="2999105"/>
            <a:ext cx="1978660" cy="44259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23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/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</a:p>
        </p:txBody>
      </p:sp>
      <p:sp>
        <p:nvSpPr>
          <p:cNvPr id="4" name="矩形 18"/>
          <p:cNvSpPr>
            <a:spLocks noChangeArrowheads="1"/>
          </p:cNvSpPr>
          <p:nvPr/>
        </p:nvSpPr>
        <p:spPr bwMode="auto">
          <a:xfrm>
            <a:off x="1056005" y="3575685"/>
            <a:ext cx="8333105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）买</a:t>
            </a: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千克芒果要花多少钱？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640667" y="4461874"/>
            <a:ext cx="374777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12 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× 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 = 48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613149" y="5239828"/>
            <a:ext cx="4195379" cy="71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答：一共是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48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元钱。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矩形 18"/>
          <p:cNvSpPr>
            <a:spLocks noChangeArrowheads="1"/>
          </p:cNvSpPr>
          <p:nvPr/>
        </p:nvSpPr>
        <p:spPr bwMode="auto">
          <a:xfrm>
            <a:off x="1055582" y="622301"/>
            <a:ext cx="15367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703794" y="837815"/>
            <a:ext cx="353568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P46 练习九</a:t>
            </a:r>
            <a:r>
              <a:rPr lang="zh-CN" altLang="en-US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 第</a:t>
            </a:r>
            <a:r>
              <a:rPr lang="en-US" altLang="zh-CN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4075430" y="2999105"/>
            <a:ext cx="1978660" cy="44259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/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</a:p>
        </p:txBody>
      </p:sp>
      <p:pic>
        <p:nvPicPr>
          <p:cNvPr id="116" name="图片 115"/>
          <p:cNvPicPr/>
          <p:nvPr/>
        </p:nvPicPr>
        <p:blipFill>
          <a:blip r:embed="rId2"/>
          <a:srcRect l="2152" b="9540"/>
          <a:stretch>
            <a:fillRect/>
          </a:stretch>
        </p:blipFill>
        <p:spPr>
          <a:xfrm>
            <a:off x="1201420" y="1487170"/>
            <a:ext cx="2834005" cy="1962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图片 116"/>
          <p:cNvPicPr/>
          <p:nvPr/>
        </p:nvPicPr>
        <p:blipFill>
          <a:blip r:embed="rId3"/>
          <a:srcRect l="5868" r="13745"/>
          <a:stretch>
            <a:fillRect/>
          </a:stretch>
        </p:blipFill>
        <p:spPr>
          <a:xfrm>
            <a:off x="6524625" y="1486535"/>
            <a:ext cx="2844800" cy="19710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圆角矩形 2"/>
          <p:cNvSpPr/>
          <p:nvPr/>
        </p:nvSpPr>
        <p:spPr>
          <a:xfrm>
            <a:off x="9409430" y="2999105"/>
            <a:ext cx="1978660" cy="44259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23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/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</a:p>
        </p:txBody>
      </p:sp>
      <p:sp>
        <p:nvSpPr>
          <p:cNvPr id="4" name="矩形 18"/>
          <p:cNvSpPr>
            <a:spLocks noChangeArrowheads="1"/>
          </p:cNvSpPr>
          <p:nvPr/>
        </p:nvSpPr>
        <p:spPr bwMode="auto">
          <a:xfrm>
            <a:off x="1056005" y="3575685"/>
            <a:ext cx="8333105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）买</a:t>
            </a: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千克荔枝要花多少钱？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640667" y="4461874"/>
            <a:ext cx="3776996" cy="71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23 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× 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3 = 69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613149" y="5239828"/>
            <a:ext cx="4195379" cy="71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答：一共是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69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元钱。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矩形 18"/>
          <p:cNvSpPr>
            <a:spLocks noChangeArrowheads="1"/>
          </p:cNvSpPr>
          <p:nvPr/>
        </p:nvSpPr>
        <p:spPr bwMode="auto">
          <a:xfrm>
            <a:off x="1055582" y="622301"/>
            <a:ext cx="15367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703794" y="837815"/>
            <a:ext cx="353568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P46 练习九</a:t>
            </a:r>
            <a:r>
              <a:rPr lang="zh-CN" altLang="en-US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 第</a:t>
            </a:r>
            <a:r>
              <a:rPr lang="en-US" altLang="zh-CN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4075430" y="2999105"/>
            <a:ext cx="1978660" cy="44259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/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</a:p>
        </p:txBody>
      </p:sp>
      <p:pic>
        <p:nvPicPr>
          <p:cNvPr id="116" name="图片 115"/>
          <p:cNvPicPr/>
          <p:nvPr/>
        </p:nvPicPr>
        <p:blipFill>
          <a:blip r:embed="rId2"/>
          <a:srcRect l="2152" b="9540"/>
          <a:stretch>
            <a:fillRect/>
          </a:stretch>
        </p:blipFill>
        <p:spPr>
          <a:xfrm>
            <a:off x="1201420" y="1487170"/>
            <a:ext cx="2834005" cy="1962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图片 116"/>
          <p:cNvPicPr/>
          <p:nvPr/>
        </p:nvPicPr>
        <p:blipFill>
          <a:blip r:embed="rId3"/>
          <a:srcRect l="5868" r="13745"/>
          <a:stretch>
            <a:fillRect/>
          </a:stretch>
        </p:blipFill>
        <p:spPr>
          <a:xfrm>
            <a:off x="6524625" y="1486535"/>
            <a:ext cx="2844800" cy="19710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圆角矩形 2"/>
          <p:cNvSpPr/>
          <p:nvPr/>
        </p:nvSpPr>
        <p:spPr>
          <a:xfrm>
            <a:off x="9409430" y="2999105"/>
            <a:ext cx="1978660" cy="44259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23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/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</a:p>
        </p:txBody>
      </p:sp>
      <p:sp>
        <p:nvSpPr>
          <p:cNvPr id="4" name="矩形 18"/>
          <p:cNvSpPr>
            <a:spLocks noChangeArrowheads="1"/>
          </p:cNvSpPr>
          <p:nvPr/>
        </p:nvSpPr>
        <p:spPr bwMode="auto">
          <a:xfrm>
            <a:off x="1056005" y="3575685"/>
            <a:ext cx="8333105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请你提出其他数学问题并解答。</a:t>
            </a:r>
            <a:endParaRPr lang="zh-CN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733480" y="4543054"/>
            <a:ext cx="9003030" cy="147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所提问题不唯一，合理即可，如：</a:t>
            </a:r>
            <a:endParaRPr lang="en-US" altLang="zh-CN" sz="3465" b="1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买</a:t>
            </a:r>
            <a:r>
              <a:rPr 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</a:t>
            </a:r>
            <a:r>
              <a:rPr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千克荔枝要花多少钱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？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  23×5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115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（元）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05180" y="892644"/>
            <a:ext cx="10177129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buFontTx/>
              <a:buNone/>
              <a:defRPr sz="2600" b="1">
                <a:latin typeface="楷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>
                <a:latin typeface="+mn-lt"/>
                <a:sym typeface="黑体" panose="02010609060101010101" pitchFamily="49" charset="-122"/>
              </a:rPr>
              <a:t>3. </a:t>
            </a:r>
            <a:r>
              <a:rPr lang="zh-CN" altLang="en-US" sz="3200">
                <a:latin typeface="+mn-lt"/>
                <a:sym typeface="黑体" panose="02010609060101010101" pitchFamily="49" charset="-122"/>
              </a:rPr>
              <a:t>动物园有一只东北虎重</a:t>
            </a:r>
            <a:r>
              <a:rPr lang="en-US" altLang="zh-CN" sz="3200">
                <a:latin typeface="+mn-lt"/>
                <a:sym typeface="黑体" panose="02010609060101010101" pitchFamily="49" charset="-122"/>
              </a:rPr>
              <a:t>213</a:t>
            </a:r>
            <a:r>
              <a:rPr lang="zh-CN" altLang="en-US" sz="3200">
                <a:latin typeface="+mn-lt"/>
                <a:sym typeface="黑体" panose="02010609060101010101" pitchFamily="49" charset="-122"/>
              </a:rPr>
              <a:t>千克，一头北极熊的体重是东北虎的</a:t>
            </a:r>
            <a:r>
              <a:rPr lang="en-US" altLang="zh-CN" sz="3200">
                <a:latin typeface="+mn-lt"/>
                <a:sym typeface="黑体" panose="02010609060101010101" pitchFamily="49" charset="-122"/>
              </a:rPr>
              <a:t>3</a:t>
            </a:r>
            <a:r>
              <a:rPr lang="zh-CN" altLang="en-US" sz="3200">
                <a:latin typeface="+mn-lt"/>
                <a:sym typeface="黑体" panose="02010609060101010101" pitchFamily="49" charset="-122"/>
              </a:rPr>
              <a:t>倍。这头北极熊有多重？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814159" y="2460875"/>
            <a:ext cx="353568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P46 练习九</a:t>
            </a:r>
            <a:r>
              <a:rPr lang="zh-CN" altLang="en-US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 第</a:t>
            </a:r>
            <a:r>
              <a:rPr lang="en-US" altLang="zh-CN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]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803"/>
          <a:stretch>
            <a:fillRect/>
          </a:stretch>
        </p:blipFill>
        <p:spPr>
          <a:xfrm>
            <a:off x="5663565" y="2421255"/>
            <a:ext cx="2627521" cy="2576830"/>
          </a:xfrm>
          <a:prstGeom prst="rect">
            <a:avLst/>
          </a:prstGeom>
        </p:spPr>
      </p:pic>
      <p:sp>
        <p:nvSpPr>
          <p:cNvPr id="19" name="文本框 4"/>
          <p:cNvSpPr txBox="1">
            <a:spLocks noChangeArrowheads="1"/>
          </p:cNvSpPr>
          <p:nvPr/>
        </p:nvSpPr>
        <p:spPr bwMode="auto">
          <a:xfrm>
            <a:off x="997268" y="3200077"/>
            <a:ext cx="5077884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213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3=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399481" y="3904761"/>
            <a:ext cx="2460531" cy="1828204"/>
            <a:chOff x="464415" y="2386683"/>
            <a:chExt cx="1845398" cy="1371153"/>
          </a:xfrm>
        </p:grpSpPr>
        <p:grpSp>
          <p:nvGrpSpPr>
            <p:cNvPr id="21" name="组合 36"/>
            <p:cNvGrpSpPr/>
            <p:nvPr/>
          </p:nvGrpSpPr>
          <p:grpSpPr bwMode="auto">
            <a:xfrm>
              <a:off x="464415" y="2386683"/>
              <a:ext cx="1845398" cy="895255"/>
              <a:chOff x="4280230" y="2290541"/>
              <a:chExt cx="1845398" cy="895255"/>
            </a:xfrm>
          </p:grpSpPr>
          <p:sp>
            <p:nvSpPr>
              <p:cNvPr id="25" name="Text Box 32"/>
              <p:cNvSpPr txBox="1">
                <a:spLocks noChangeArrowheads="1"/>
              </p:cNvSpPr>
              <p:nvPr/>
            </p:nvSpPr>
            <p:spPr bwMode="auto">
              <a:xfrm>
                <a:off x="4685765" y="2290541"/>
                <a:ext cx="1439863" cy="4838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楷体_GB2312" pitchFamily="49" charset="-122"/>
                  </a:rPr>
                  <a:t>2   1   </a:t>
                </a:r>
                <a:r>
                  <a:rPr kumimoji="0" lang="en-US" altLang="zh-CN" sz="3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楷体_GB2312" pitchFamily="49" charset="-122"/>
                  </a:rPr>
                  <a:t>3</a:t>
                </a:r>
              </a:p>
            </p:txBody>
          </p:sp>
          <p:sp>
            <p:nvSpPr>
              <p:cNvPr id="26" name="Text Box 33"/>
              <p:cNvSpPr txBox="1">
                <a:spLocks noChangeArrowheads="1"/>
              </p:cNvSpPr>
              <p:nvPr/>
            </p:nvSpPr>
            <p:spPr bwMode="auto">
              <a:xfrm>
                <a:off x="5568415" y="2701926"/>
                <a:ext cx="504825" cy="4838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楷体_GB2312" pitchFamily="49" charset="-122"/>
                  </a:rPr>
                  <a:t>3</a:t>
                </a:r>
              </a:p>
            </p:txBody>
          </p:sp>
          <p:sp>
            <p:nvSpPr>
              <p:cNvPr id="27" name="Text Box 34"/>
              <p:cNvSpPr txBox="1">
                <a:spLocks noChangeArrowheads="1"/>
              </p:cNvSpPr>
              <p:nvPr/>
            </p:nvSpPr>
            <p:spPr bwMode="auto">
              <a:xfrm>
                <a:off x="4280230" y="2701926"/>
                <a:ext cx="504825" cy="4838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×</a:t>
                </a:r>
              </a:p>
            </p:txBody>
          </p:sp>
          <p:sp>
            <p:nvSpPr>
              <p:cNvPr id="28" name="Line 35"/>
              <p:cNvSpPr>
                <a:spLocks noChangeShapeType="1"/>
              </p:cNvSpPr>
              <p:nvPr/>
            </p:nvSpPr>
            <p:spPr bwMode="auto">
              <a:xfrm>
                <a:off x="4319053" y="3177824"/>
                <a:ext cx="1729459" cy="0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735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</a:endParaRPr>
              </a:p>
            </p:txBody>
          </p:sp>
        </p:grpSp>
        <p:sp>
          <p:nvSpPr>
            <p:cNvPr id="22" name="Text Box 36"/>
            <p:cNvSpPr txBox="1">
              <a:spLocks noChangeArrowheads="1"/>
            </p:cNvSpPr>
            <p:nvPr/>
          </p:nvSpPr>
          <p:spPr bwMode="auto">
            <a:xfrm>
              <a:off x="1652310" y="3273965"/>
              <a:ext cx="504825" cy="4838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_GB2312" pitchFamily="49" charset="-122"/>
                </a:rPr>
                <a:t> 9</a:t>
              </a:r>
              <a:endPara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_GB2312" pitchFamily="49" charset="-122"/>
              </a:endParaRPr>
            </a:p>
          </p:txBody>
        </p:sp>
        <p:sp>
          <p:nvSpPr>
            <p:cNvPr id="23" name="Text Box 37"/>
            <p:cNvSpPr txBox="1">
              <a:spLocks noChangeArrowheads="1"/>
            </p:cNvSpPr>
            <p:nvPr/>
          </p:nvSpPr>
          <p:spPr bwMode="auto">
            <a:xfrm>
              <a:off x="1304591" y="3273965"/>
              <a:ext cx="504825" cy="4838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ea typeface="楷体_GB2312" pitchFamily="49" charset="-122"/>
                </a:rPr>
                <a:t>3</a:t>
              </a:r>
            </a:p>
          </p:txBody>
        </p:sp>
        <p:sp>
          <p:nvSpPr>
            <p:cNvPr id="24" name="Text Box 39"/>
            <p:cNvSpPr txBox="1">
              <a:spLocks noChangeArrowheads="1"/>
            </p:cNvSpPr>
            <p:nvPr/>
          </p:nvSpPr>
          <p:spPr bwMode="auto">
            <a:xfrm>
              <a:off x="856581" y="3273966"/>
              <a:ext cx="504825" cy="4838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ea typeface="楷体_GB2312" pitchFamily="49" charset="-122"/>
                </a:rPr>
                <a:t>6</a:t>
              </a:r>
            </a:p>
          </p:txBody>
        </p:sp>
      </p:grp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2630212" y="3200962"/>
            <a:ext cx="2922861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  <a:sym typeface="黑体" panose="02010609060101010101" pitchFamily="49" charset="-122"/>
              </a:rPr>
              <a:t>639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  <a:sym typeface="黑体" panose="02010609060101010101" pitchFamily="49" charset="-122"/>
              </a:rPr>
              <a:t>（千克）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/>
              <a:ea typeface="楷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30" name="文本框 4"/>
          <p:cNvSpPr txBox="1">
            <a:spLocks noChangeArrowheads="1"/>
          </p:cNvSpPr>
          <p:nvPr/>
        </p:nvSpPr>
        <p:spPr bwMode="auto">
          <a:xfrm>
            <a:off x="4871907" y="5373151"/>
            <a:ext cx="6210300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  <a:sym typeface="黑体" panose="02010609060101010101" pitchFamily="49" charset="-122"/>
              </a:rPr>
              <a:t>答：这头北极熊重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  <a:sym typeface="黑体" panose="02010609060101010101" pitchFamily="49" charset="-122"/>
              </a:rPr>
              <a:t>639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  <a:sym typeface="黑体" panose="02010609060101010101" pitchFamily="49" charset="-122"/>
              </a:rPr>
              <a:t>千克。</a:t>
            </a:r>
          </a:p>
        </p:txBody>
      </p:sp>
      <p:pic>
        <p:nvPicPr>
          <p:cNvPr id="102" name="图片 101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28025" y="2781300"/>
            <a:ext cx="2814320" cy="21291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9" grpId="0"/>
      <p:bldP spid="29" grpId="1"/>
      <p:bldP spid="30" grpId="0"/>
      <p:bldP spid="3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1236028" y="2277110"/>
          <a:ext cx="9720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乘数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823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乘数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311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514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积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795" name="矩形 18"/>
          <p:cNvSpPr>
            <a:spLocks noChangeArrowheads="1"/>
          </p:cNvSpPr>
          <p:nvPr/>
        </p:nvSpPr>
        <p:spPr bwMode="auto">
          <a:xfrm>
            <a:off x="1055582" y="1269366"/>
            <a:ext cx="15367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359359" y="3747657"/>
            <a:ext cx="65786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91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944319" y="3747657"/>
            <a:ext cx="65786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80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313379" y="3747657"/>
            <a:ext cx="113284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1866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041214" y="3747657"/>
            <a:ext cx="113284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1542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9593789" y="3747657"/>
            <a:ext cx="113284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3292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703794" y="1484880"/>
            <a:ext cx="353568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P46 练习九</a:t>
            </a:r>
            <a:r>
              <a:rPr lang="zh-CN" altLang="en-US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 第</a:t>
            </a:r>
            <a:r>
              <a:rPr lang="en-US" altLang="zh-CN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sz="240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</a:rPr>
              <a:t>]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5"/>
          <p:cNvSpPr>
            <a:spLocks noChangeArrowheads="1"/>
          </p:cNvSpPr>
          <p:nvPr/>
        </p:nvSpPr>
        <p:spPr bwMode="auto">
          <a:xfrm>
            <a:off x="1271028" y="836335"/>
            <a:ext cx="391922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P46 练习九</a:t>
            </a:r>
            <a:r>
              <a:rPr lang="zh-CN" altLang="en-US" sz="266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795" name="矩形 18"/>
          <p:cNvSpPr>
            <a:spLocks noChangeArrowheads="1"/>
          </p:cNvSpPr>
          <p:nvPr/>
        </p:nvSpPr>
        <p:spPr bwMode="auto">
          <a:xfrm>
            <a:off x="814917" y="1432561"/>
            <a:ext cx="15367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797" name="TextBox 1"/>
          <p:cNvSpPr txBox="1">
            <a:spLocks noChangeArrowheads="1"/>
          </p:cNvSpPr>
          <p:nvPr/>
        </p:nvSpPr>
        <p:spPr bwMode="auto">
          <a:xfrm>
            <a:off x="1270843" y="1556286"/>
            <a:ext cx="1045117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一栋楼房共有</a:t>
            </a: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个单元，每单元住</a:t>
            </a: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18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户。一共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有多少户？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858875" y="3360518"/>
            <a:ext cx="24320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1   8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6</a:t>
            </a:r>
            <a:endParaRPr lang="zh-CN" altLang="en-US" sz="3735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952008" y="4573369"/>
            <a:ext cx="211666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288559" y="4573369"/>
            <a:ext cx="1873249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1   0   8</a:t>
            </a:r>
            <a:endParaRPr lang="zh-CN" altLang="en-US" sz="3735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164859" y="4118285"/>
            <a:ext cx="429683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665" b="1">
              <a:solidFill>
                <a:srgbClr val="000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68"/>
          <p:cNvSpPr>
            <a:spLocks noChangeArrowheads="1"/>
          </p:cNvSpPr>
          <p:nvPr/>
        </p:nvSpPr>
        <p:spPr bwMode="auto">
          <a:xfrm>
            <a:off x="4592175" y="2626036"/>
            <a:ext cx="20489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735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6262225" y="2609102"/>
            <a:ext cx="23029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108</a:t>
            </a:r>
            <a:r>
              <a:rPr lang="zh-CN" alt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（户）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168349" y="5462157"/>
            <a:ext cx="423354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答：一共有</a:t>
            </a:r>
            <a:r>
              <a:rPr lang="en-US" altLang="zh-CN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108</a:t>
            </a:r>
            <a:r>
              <a:rPr lang="zh-CN" alt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户。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5"/>
          <p:cNvSpPr>
            <a:spLocks noChangeArrowheads="1"/>
          </p:cNvSpPr>
          <p:nvPr/>
        </p:nvSpPr>
        <p:spPr bwMode="auto">
          <a:xfrm>
            <a:off x="1271028" y="836335"/>
            <a:ext cx="391922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P46 练习九</a:t>
            </a:r>
            <a:r>
              <a:rPr lang="zh-CN" altLang="en-US" sz="266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795" name="矩形 18"/>
          <p:cNvSpPr>
            <a:spLocks noChangeArrowheads="1"/>
          </p:cNvSpPr>
          <p:nvPr/>
        </p:nvSpPr>
        <p:spPr bwMode="auto">
          <a:xfrm>
            <a:off x="814705" y="1360805"/>
            <a:ext cx="793115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6.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797" name="TextBox 1"/>
          <p:cNvSpPr txBox="1">
            <a:spLocks noChangeArrowheads="1"/>
          </p:cNvSpPr>
          <p:nvPr/>
        </p:nvSpPr>
        <p:spPr bwMode="auto">
          <a:xfrm>
            <a:off x="1270635" y="1412875"/>
            <a:ext cx="9544685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一名快递员平均每天投递121件快递，6天能投递多少件快递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？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256405" y="3360420"/>
            <a:ext cx="303466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1   2</a:t>
            </a:r>
            <a:r>
              <a:rPr lang="en-US" altLang="zh-CN" sz="373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1</a:t>
            </a:r>
            <a:endParaRPr lang="en-US" altLang="zh-CN" sz="3735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  6</a:t>
            </a:r>
            <a:endParaRPr lang="zh-CN" altLang="en-US" sz="3735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4256405" y="4573369"/>
            <a:ext cx="28122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195426" y="4573369"/>
            <a:ext cx="1873249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7   2   6</a:t>
            </a:r>
            <a:endParaRPr lang="zh-CN" altLang="en-US" sz="3735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93994" y="4149400"/>
            <a:ext cx="429683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665" b="1">
              <a:solidFill>
                <a:srgbClr val="000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68"/>
          <p:cNvSpPr>
            <a:spLocks noChangeArrowheads="1"/>
          </p:cNvSpPr>
          <p:nvPr/>
        </p:nvSpPr>
        <p:spPr bwMode="auto">
          <a:xfrm>
            <a:off x="3992880" y="2625725"/>
            <a:ext cx="239839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121</a:t>
            </a:r>
            <a:r>
              <a:rPr lang="zh-CN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zh-CN" sz="3735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735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6118715" y="2609102"/>
            <a:ext cx="23029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726</a:t>
            </a:r>
            <a:r>
              <a:rPr lang="zh-CN" alt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（件）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431749" y="5445012"/>
            <a:ext cx="590169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</a:t>
            </a:r>
            <a:r>
              <a:rPr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6天能投递</a:t>
            </a:r>
            <a:r>
              <a:rPr 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726</a:t>
            </a:r>
            <a:r>
              <a:rPr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件快递</a:t>
            </a:r>
            <a:r>
              <a:rPr lang="zh-CN" altLang="en-US" sz="3735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5"/>
          <p:cNvSpPr>
            <a:spLocks noChangeArrowheads="1"/>
          </p:cNvSpPr>
          <p:nvPr/>
        </p:nvSpPr>
        <p:spPr bwMode="auto">
          <a:xfrm>
            <a:off x="6396567" y="1642533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P47 练习九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699" name="矩形 18"/>
          <p:cNvSpPr>
            <a:spLocks noChangeArrowheads="1"/>
          </p:cNvSpPr>
          <p:nvPr/>
        </p:nvSpPr>
        <p:spPr bwMode="auto">
          <a:xfrm>
            <a:off x="728133" y="1538817"/>
            <a:ext cx="10081684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7.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先估一估，再列竖式计算。</a:t>
            </a:r>
          </a:p>
        </p:txBody>
      </p:sp>
      <p:sp>
        <p:nvSpPr>
          <p:cNvPr id="29700" name="Rectangle 25"/>
          <p:cNvSpPr>
            <a:spLocks noChangeArrowheads="1"/>
          </p:cNvSpPr>
          <p:nvPr/>
        </p:nvSpPr>
        <p:spPr bwMode="auto">
          <a:xfrm>
            <a:off x="558800" y="2686051"/>
            <a:ext cx="1631951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36</a:t>
            </a:r>
            <a:r>
              <a:rPr lang="en-US" altLang="zh-CN" sz="3465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9701" name="Rectangle 25"/>
          <p:cNvSpPr>
            <a:spLocks noChangeArrowheads="1"/>
          </p:cNvSpPr>
          <p:nvPr/>
        </p:nvSpPr>
        <p:spPr bwMode="auto">
          <a:xfrm>
            <a:off x="3344333" y="2686051"/>
            <a:ext cx="1631951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48</a:t>
            </a:r>
            <a:r>
              <a:rPr lang="en-US" altLang="zh-CN" sz="3465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9702" name="Rectangle 25"/>
          <p:cNvSpPr>
            <a:spLocks noChangeArrowheads="1"/>
          </p:cNvSpPr>
          <p:nvPr/>
        </p:nvSpPr>
        <p:spPr bwMode="auto">
          <a:xfrm>
            <a:off x="6223000" y="2686051"/>
            <a:ext cx="1631951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59</a:t>
            </a:r>
            <a:r>
              <a:rPr lang="en-US" altLang="zh-CN" sz="3465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9703" name="Rectangle 25"/>
          <p:cNvSpPr>
            <a:spLocks noChangeArrowheads="1"/>
          </p:cNvSpPr>
          <p:nvPr/>
        </p:nvSpPr>
        <p:spPr bwMode="auto">
          <a:xfrm>
            <a:off x="8911167" y="2686051"/>
            <a:ext cx="1634067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72</a:t>
            </a:r>
            <a:r>
              <a:rPr lang="en-US" altLang="zh-CN" sz="3465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24" name="组合 23"/>
          <p:cNvGrpSpPr/>
          <p:nvPr/>
        </p:nvGrpSpPr>
        <p:grpSpPr bwMode="auto">
          <a:xfrm>
            <a:off x="463551" y="3621617"/>
            <a:ext cx="2559049" cy="1913889"/>
            <a:chOff x="323528" y="2542133"/>
            <a:chExt cx="1920272" cy="1434681"/>
          </a:xfrm>
        </p:grpSpPr>
        <p:grpSp>
          <p:nvGrpSpPr>
            <p:cNvPr id="29735" name="组合 34"/>
            <p:cNvGrpSpPr/>
            <p:nvPr/>
          </p:nvGrpSpPr>
          <p:grpSpPr bwMode="auto">
            <a:xfrm>
              <a:off x="323528" y="2542133"/>
              <a:ext cx="1872623" cy="966292"/>
              <a:chOff x="206438" y="2199847"/>
              <a:chExt cx="1871093" cy="966293"/>
            </a:xfrm>
          </p:grpSpPr>
          <p:sp>
            <p:nvSpPr>
              <p:cNvPr id="29738" name="Text Box 8"/>
              <p:cNvSpPr txBox="1">
                <a:spLocks noChangeArrowheads="1"/>
              </p:cNvSpPr>
              <p:nvPr/>
            </p:nvSpPr>
            <p:spPr bwMode="auto">
              <a:xfrm>
                <a:off x="1142778" y="2199847"/>
                <a:ext cx="934753" cy="468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3   6</a:t>
                </a:r>
              </a:p>
            </p:txBody>
          </p:sp>
          <p:sp>
            <p:nvSpPr>
              <p:cNvPr id="29739" name="Text Box 9"/>
              <p:cNvSpPr txBox="1">
                <a:spLocks noChangeArrowheads="1"/>
              </p:cNvSpPr>
              <p:nvPr/>
            </p:nvSpPr>
            <p:spPr bwMode="auto">
              <a:xfrm>
                <a:off x="1460181" y="2693307"/>
                <a:ext cx="504671" cy="468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7</a:t>
                </a:r>
              </a:p>
            </p:txBody>
          </p:sp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206438" y="2704414"/>
                <a:ext cx="504672" cy="428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29741" name="Line 11"/>
              <p:cNvSpPr>
                <a:spLocks noChangeShapeType="1"/>
              </p:cNvSpPr>
              <p:nvPr/>
            </p:nvSpPr>
            <p:spPr bwMode="auto">
              <a:xfrm>
                <a:off x="279441" y="3166140"/>
                <a:ext cx="158543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26" name="Text Box 48"/>
            <p:cNvSpPr txBox="1">
              <a:spLocks noChangeArrowheads="1"/>
            </p:cNvSpPr>
            <p:nvPr/>
          </p:nvSpPr>
          <p:spPr bwMode="auto">
            <a:xfrm>
              <a:off x="1425818" y="3165700"/>
              <a:ext cx="384372" cy="34510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9737" name="Text Box 13"/>
            <p:cNvSpPr txBox="1">
              <a:spLocks noChangeArrowheads="1"/>
            </p:cNvSpPr>
            <p:nvPr/>
          </p:nvSpPr>
          <p:spPr bwMode="auto">
            <a:xfrm>
              <a:off x="822259" y="3508424"/>
              <a:ext cx="1421541" cy="468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46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2   5   2</a:t>
              </a:r>
            </a:p>
          </p:txBody>
        </p:sp>
      </p:grp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1706033" y="2683933"/>
            <a:ext cx="1631951" cy="6248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252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3" name="Rectangle 25"/>
          <p:cNvSpPr>
            <a:spLocks noChangeArrowheads="1"/>
          </p:cNvSpPr>
          <p:nvPr/>
        </p:nvSpPr>
        <p:spPr bwMode="auto">
          <a:xfrm>
            <a:off x="4489451" y="2683933"/>
            <a:ext cx="1631949" cy="6248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288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4" name="Rectangle 25"/>
          <p:cNvSpPr>
            <a:spLocks noChangeArrowheads="1"/>
          </p:cNvSpPr>
          <p:nvPr/>
        </p:nvSpPr>
        <p:spPr bwMode="auto">
          <a:xfrm>
            <a:off x="7370233" y="2683933"/>
            <a:ext cx="1631951" cy="6248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472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10058400" y="2683933"/>
            <a:ext cx="1631951" cy="6248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288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36" name="组合 35"/>
          <p:cNvGrpSpPr/>
          <p:nvPr/>
        </p:nvGrpSpPr>
        <p:grpSpPr bwMode="auto">
          <a:xfrm>
            <a:off x="3464984" y="3621617"/>
            <a:ext cx="2559049" cy="1913889"/>
            <a:chOff x="323528" y="2542133"/>
            <a:chExt cx="1920272" cy="1434681"/>
          </a:xfrm>
        </p:grpSpPr>
        <p:grpSp>
          <p:nvGrpSpPr>
            <p:cNvPr id="29728" name="组合 34"/>
            <p:cNvGrpSpPr/>
            <p:nvPr/>
          </p:nvGrpSpPr>
          <p:grpSpPr bwMode="auto">
            <a:xfrm>
              <a:off x="323528" y="2542133"/>
              <a:ext cx="1872623" cy="966292"/>
              <a:chOff x="206438" y="2199847"/>
              <a:chExt cx="1871093" cy="966293"/>
            </a:xfrm>
          </p:grpSpPr>
          <p:sp>
            <p:nvSpPr>
              <p:cNvPr id="29731" name="Text Box 8"/>
              <p:cNvSpPr txBox="1">
                <a:spLocks noChangeArrowheads="1"/>
              </p:cNvSpPr>
              <p:nvPr/>
            </p:nvSpPr>
            <p:spPr bwMode="auto">
              <a:xfrm>
                <a:off x="1142778" y="2199847"/>
                <a:ext cx="934753" cy="468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4   8</a:t>
                </a:r>
              </a:p>
            </p:txBody>
          </p:sp>
          <p:sp>
            <p:nvSpPr>
              <p:cNvPr id="29732" name="Text Box 9"/>
              <p:cNvSpPr txBox="1">
                <a:spLocks noChangeArrowheads="1"/>
              </p:cNvSpPr>
              <p:nvPr/>
            </p:nvSpPr>
            <p:spPr bwMode="auto">
              <a:xfrm>
                <a:off x="1453833" y="2693307"/>
                <a:ext cx="504671" cy="468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42" name="Text Box 10"/>
              <p:cNvSpPr txBox="1">
                <a:spLocks noChangeArrowheads="1"/>
              </p:cNvSpPr>
              <p:nvPr/>
            </p:nvSpPr>
            <p:spPr bwMode="auto">
              <a:xfrm>
                <a:off x="206438" y="2704414"/>
                <a:ext cx="504672" cy="428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29734" name="Line 11"/>
              <p:cNvSpPr>
                <a:spLocks noChangeShapeType="1"/>
              </p:cNvSpPr>
              <p:nvPr/>
            </p:nvSpPr>
            <p:spPr bwMode="auto">
              <a:xfrm>
                <a:off x="279441" y="3166140"/>
                <a:ext cx="158543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38" name="Text Box 48"/>
            <p:cNvSpPr txBox="1">
              <a:spLocks noChangeArrowheads="1"/>
            </p:cNvSpPr>
            <p:nvPr/>
          </p:nvSpPr>
          <p:spPr bwMode="auto">
            <a:xfrm>
              <a:off x="1425818" y="3165700"/>
              <a:ext cx="384372" cy="34510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9730" name="Text Box 13"/>
            <p:cNvSpPr txBox="1">
              <a:spLocks noChangeArrowheads="1"/>
            </p:cNvSpPr>
            <p:nvPr/>
          </p:nvSpPr>
          <p:spPr bwMode="auto">
            <a:xfrm>
              <a:off x="822259" y="3508424"/>
              <a:ext cx="1421541" cy="468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46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2   8   8</a:t>
              </a:r>
            </a:p>
          </p:txBody>
        </p:sp>
      </p:grpSp>
      <p:grpSp>
        <p:nvGrpSpPr>
          <p:cNvPr id="44" name="组合 43"/>
          <p:cNvGrpSpPr/>
          <p:nvPr/>
        </p:nvGrpSpPr>
        <p:grpSpPr bwMode="auto">
          <a:xfrm>
            <a:off x="6330951" y="3621617"/>
            <a:ext cx="2559049" cy="1913889"/>
            <a:chOff x="323528" y="2542133"/>
            <a:chExt cx="1920272" cy="1434681"/>
          </a:xfrm>
        </p:grpSpPr>
        <p:grpSp>
          <p:nvGrpSpPr>
            <p:cNvPr id="29721" name="组合 34"/>
            <p:cNvGrpSpPr/>
            <p:nvPr/>
          </p:nvGrpSpPr>
          <p:grpSpPr bwMode="auto">
            <a:xfrm>
              <a:off x="323528" y="2542133"/>
              <a:ext cx="1872623" cy="966292"/>
              <a:chOff x="206438" y="2199847"/>
              <a:chExt cx="1871093" cy="966293"/>
            </a:xfrm>
          </p:grpSpPr>
          <p:sp>
            <p:nvSpPr>
              <p:cNvPr id="29724" name="Text Box 8"/>
              <p:cNvSpPr txBox="1">
                <a:spLocks noChangeArrowheads="1"/>
              </p:cNvSpPr>
              <p:nvPr/>
            </p:nvSpPr>
            <p:spPr bwMode="auto">
              <a:xfrm>
                <a:off x="1142778" y="2199847"/>
                <a:ext cx="934753" cy="468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5   9</a:t>
                </a:r>
              </a:p>
            </p:txBody>
          </p:sp>
          <p:sp>
            <p:nvSpPr>
              <p:cNvPr id="29725" name="Text Box 9"/>
              <p:cNvSpPr txBox="1">
                <a:spLocks noChangeArrowheads="1"/>
              </p:cNvSpPr>
              <p:nvPr/>
            </p:nvSpPr>
            <p:spPr bwMode="auto">
              <a:xfrm>
                <a:off x="1453833" y="2693307"/>
                <a:ext cx="504671" cy="468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8</a:t>
                </a:r>
              </a:p>
            </p:txBody>
          </p:sp>
          <p:sp>
            <p:nvSpPr>
              <p:cNvPr id="50" name="Text Box 10"/>
              <p:cNvSpPr txBox="1">
                <a:spLocks noChangeArrowheads="1"/>
              </p:cNvSpPr>
              <p:nvPr/>
            </p:nvSpPr>
            <p:spPr bwMode="auto">
              <a:xfrm>
                <a:off x="206438" y="2704414"/>
                <a:ext cx="504672" cy="428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29727" name="Line 11"/>
              <p:cNvSpPr>
                <a:spLocks noChangeShapeType="1"/>
              </p:cNvSpPr>
              <p:nvPr/>
            </p:nvSpPr>
            <p:spPr bwMode="auto">
              <a:xfrm>
                <a:off x="279441" y="3166140"/>
                <a:ext cx="158543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46" name="Text Box 48"/>
            <p:cNvSpPr txBox="1">
              <a:spLocks noChangeArrowheads="1"/>
            </p:cNvSpPr>
            <p:nvPr/>
          </p:nvSpPr>
          <p:spPr bwMode="auto">
            <a:xfrm>
              <a:off x="1425818" y="3165700"/>
              <a:ext cx="384372" cy="34510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9723" name="Text Box 13"/>
            <p:cNvSpPr txBox="1">
              <a:spLocks noChangeArrowheads="1"/>
            </p:cNvSpPr>
            <p:nvPr/>
          </p:nvSpPr>
          <p:spPr bwMode="auto">
            <a:xfrm>
              <a:off x="822259" y="3508424"/>
              <a:ext cx="1421541" cy="468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46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4   7   2</a:t>
              </a:r>
            </a:p>
          </p:txBody>
        </p:sp>
      </p:grpSp>
      <p:grpSp>
        <p:nvGrpSpPr>
          <p:cNvPr id="52" name="组合 51"/>
          <p:cNvGrpSpPr/>
          <p:nvPr/>
        </p:nvGrpSpPr>
        <p:grpSpPr bwMode="auto">
          <a:xfrm>
            <a:off x="9048751" y="3621617"/>
            <a:ext cx="2559049" cy="1913889"/>
            <a:chOff x="323528" y="2542133"/>
            <a:chExt cx="1920272" cy="1434681"/>
          </a:xfrm>
        </p:grpSpPr>
        <p:grpSp>
          <p:nvGrpSpPr>
            <p:cNvPr id="29715" name="组合 34"/>
            <p:cNvGrpSpPr/>
            <p:nvPr/>
          </p:nvGrpSpPr>
          <p:grpSpPr bwMode="auto">
            <a:xfrm>
              <a:off x="323528" y="2542133"/>
              <a:ext cx="1872623" cy="966292"/>
              <a:chOff x="206438" y="2199847"/>
              <a:chExt cx="1871093" cy="966293"/>
            </a:xfrm>
          </p:grpSpPr>
          <p:sp>
            <p:nvSpPr>
              <p:cNvPr id="29717" name="Text Box 8"/>
              <p:cNvSpPr txBox="1">
                <a:spLocks noChangeArrowheads="1"/>
              </p:cNvSpPr>
              <p:nvPr/>
            </p:nvSpPr>
            <p:spPr bwMode="auto">
              <a:xfrm>
                <a:off x="1142778" y="2199847"/>
                <a:ext cx="934753" cy="468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7   2</a:t>
                </a:r>
              </a:p>
            </p:txBody>
          </p:sp>
          <p:sp>
            <p:nvSpPr>
              <p:cNvPr id="29718" name="Text Box 9"/>
              <p:cNvSpPr txBox="1">
                <a:spLocks noChangeArrowheads="1"/>
              </p:cNvSpPr>
              <p:nvPr/>
            </p:nvSpPr>
            <p:spPr bwMode="auto">
              <a:xfrm>
                <a:off x="1453833" y="2693307"/>
                <a:ext cx="504671" cy="468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58" name="Text Box 10"/>
              <p:cNvSpPr txBox="1">
                <a:spLocks noChangeArrowheads="1"/>
              </p:cNvSpPr>
              <p:nvPr/>
            </p:nvSpPr>
            <p:spPr bwMode="auto">
              <a:xfrm>
                <a:off x="206438" y="2704414"/>
                <a:ext cx="504672" cy="428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29720" name="Line 11"/>
              <p:cNvSpPr>
                <a:spLocks noChangeShapeType="1"/>
              </p:cNvSpPr>
              <p:nvPr/>
            </p:nvSpPr>
            <p:spPr bwMode="auto">
              <a:xfrm>
                <a:off x="279441" y="3166140"/>
                <a:ext cx="158543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29716" name="Text Box 13"/>
            <p:cNvSpPr txBox="1">
              <a:spLocks noChangeArrowheads="1"/>
            </p:cNvSpPr>
            <p:nvPr/>
          </p:nvSpPr>
          <p:spPr bwMode="auto">
            <a:xfrm>
              <a:off x="822259" y="3508424"/>
              <a:ext cx="1421541" cy="468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46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2   8   8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5"/>
          <p:cNvSpPr>
            <a:spLocks noChangeArrowheads="1"/>
          </p:cNvSpPr>
          <p:nvPr/>
        </p:nvSpPr>
        <p:spPr bwMode="auto">
          <a:xfrm>
            <a:off x="334433" y="2588684"/>
            <a:ext cx="1634067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27</a:t>
            </a:r>
            <a:r>
              <a:rPr lang="en-US" altLang="zh-CN" sz="3465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0723" name="Rectangle 25"/>
          <p:cNvSpPr>
            <a:spLocks noChangeArrowheads="1"/>
          </p:cNvSpPr>
          <p:nvPr/>
        </p:nvSpPr>
        <p:spPr bwMode="auto">
          <a:xfrm>
            <a:off x="3024717" y="2588684"/>
            <a:ext cx="1631949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313</a:t>
            </a:r>
            <a:r>
              <a:rPr lang="en-US" altLang="zh-CN" sz="3465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3465" b="1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0724" name="Rectangle 25"/>
          <p:cNvSpPr>
            <a:spLocks noChangeArrowheads="1"/>
          </p:cNvSpPr>
          <p:nvPr/>
        </p:nvSpPr>
        <p:spPr bwMode="auto">
          <a:xfrm>
            <a:off x="6032500" y="2588684"/>
            <a:ext cx="1631951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499</a:t>
            </a:r>
            <a:r>
              <a:rPr lang="en-US" altLang="zh-CN" sz="3465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0725" name="Rectangle 25"/>
          <p:cNvSpPr>
            <a:spLocks noChangeArrowheads="1"/>
          </p:cNvSpPr>
          <p:nvPr/>
        </p:nvSpPr>
        <p:spPr bwMode="auto">
          <a:xfrm>
            <a:off x="8879417" y="2586567"/>
            <a:ext cx="1634067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824</a:t>
            </a:r>
            <a:r>
              <a:rPr lang="en-US" altLang="zh-CN" sz="3465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×</a:t>
            </a:r>
            <a:r>
              <a:rPr lang="en-US" altLang="zh-CN" sz="34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5</a:t>
            </a:r>
          </a:p>
        </p:txBody>
      </p:sp>
      <p:grpSp>
        <p:nvGrpSpPr>
          <p:cNvPr id="28" name="组合 27"/>
          <p:cNvGrpSpPr/>
          <p:nvPr/>
        </p:nvGrpSpPr>
        <p:grpSpPr bwMode="auto">
          <a:xfrm>
            <a:off x="334433" y="3524251"/>
            <a:ext cx="2559051" cy="1913889"/>
            <a:chOff x="323528" y="2542133"/>
            <a:chExt cx="1920272" cy="1434681"/>
          </a:xfrm>
        </p:grpSpPr>
        <p:grpSp>
          <p:nvGrpSpPr>
            <p:cNvPr id="30762" name="组合 34"/>
            <p:cNvGrpSpPr/>
            <p:nvPr/>
          </p:nvGrpSpPr>
          <p:grpSpPr bwMode="auto">
            <a:xfrm>
              <a:off x="323528" y="2542133"/>
              <a:ext cx="1872623" cy="966292"/>
              <a:chOff x="206438" y="2199847"/>
              <a:chExt cx="1871093" cy="966293"/>
            </a:xfrm>
          </p:grpSpPr>
          <p:sp>
            <p:nvSpPr>
              <p:cNvPr id="30765" name="Text Box 8"/>
              <p:cNvSpPr txBox="1">
                <a:spLocks noChangeArrowheads="1"/>
              </p:cNvSpPr>
              <p:nvPr/>
            </p:nvSpPr>
            <p:spPr bwMode="auto">
              <a:xfrm>
                <a:off x="1142778" y="2199847"/>
                <a:ext cx="934753" cy="468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2   7</a:t>
                </a:r>
              </a:p>
            </p:txBody>
          </p:sp>
          <p:sp>
            <p:nvSpPr>
              <p:cNvPr id="30766" name="Text Box 9"/>
              <p:cNvSpPr txBox="1">
                <a:spLocks noChangeArrowheads="1"/>
              </p:cNvSpPr>
              <p:nvPr/>
            </p:nvSpPr>
            <p:spPr bwMode="auto">
              <a:xfrm>
                <a:off x="1460181" y="2693307"/>
                <a:ext cx="504671" cy="468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9</a:t>
                </a:r>
              </a:p>
            </p:txBody>
          </p:sp>
          <p:sp>
            <p:nvSpPr>
              <p:cNvPr id="34" name="Text Box 10"/>
              <p:cNvSpPr txBox="1">
                <a:spLocks noChangeArrowheads="1"/>
              </p:cNvSpPr>
              <p:nvPr/>
            </p:nvSpPr>
            <p:spPr bwMode="auto">
              <a:xfrm>
                <a:off x="206438" y="2704414"/>
                <a:ext cx="504671" cy="428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30768" name="Line 11"/>
              <p:cNvSpPr>
                <a:spLocks noChangeShapeType="1"/>
              </p:cNvSpPr>
              <p:nvPr/>
            </p:nvSpPr>
            <p:spPr bwMode="auto">
              <a:xfrm>
                <a:off x="279441" y="3166140"/>
                <a:ext cx="158543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30" name="Text Box 48"/>
            <p:cNvSpPr txBox="1">
              <a:spLocks noChangeArrowheads="1"/>
            </p:cNvSpPr>
            <p:nvPr/>
          </p:nvSpPr>
          <p:spPr bwMode="auto">
            <a:xfrm>
              <a:off x="1425818" y="3165700"/>
              <a:ext cx="384372" cy="34510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0764" name="Text Box 13"/>
            <p:cNvSpPr txBox="1">
              <a:spLocks noChangeArrowheads="1"/>
            </p:cNvSpPr>
            <p:nvPr/>
          </p:nvSpPr>
          <p:spPr bwMode="auto">
            <a:xfrm>
              <a:off x="822259" y="3508424"/>
              <a:ext cx="1421541" cy="468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46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2   4   3</a:t>
              </a:r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3024717" y="3549651"/>
            <a:ext cx="2770716" cy="1913889"/>
            <a:chOff x="2339752" y="2542133"/>
            <a:chExt cx="2078604" cy="1434681"/>
          </a:xfrm>
        </p:grpSpPr>
        <p:grpSp>
          <p:nvGrpSpPr>
            <p:cNvPr id="30755" name="组合 34"/>
            <p:cNvGrpSpPr/>
            <p:nvPr/>
          </p:nvGrpSpPr>
          <p:grpSpPr bwMode="auto">
            <a:xfrm>
              <a:off x="2339752" y="2542133"/>
              <a:ext cx="1983328" cy="966292"/>
              <a:chOff x="183464" y="2199847"/>
              <a:chExt cx="1981706" cy="966293"/>
            </a:xfrm>
          </p:grpSpPr>
          <p:sp>
            <p:nvSpPr>
              <p:cNvPr id="30758" name="Text Box 8"/>
              <p:cNvSpPr txBox="1">
                <a:spLocks noChangeArrowheads="1"/>
              </p:cNvSpPr>
              <p:nvPr/>
            </p:nvSpPr>
            <p:spPr bwMode="auto">
              <a:xfrm>
                <a:off x="921249" y="2199847"/>
                <a:ext cx="1216949" cy="468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3   1   3</a:t>
                </a:r>
              </a:p>
            </p:txBody>
          </p:sp>
          <p:sp>
            <p:nvSpPr>
              <p:cNvPr id="30759" name="Text Box 9"/>
              <p:cNvSpPr txBox="1">
                <a:spLocks noChangeArrowheads="1"/>
              </p:cNvSpPr>
              <p:nvPr/>
            </p:nvSpPr>
            <p:spPr bwMode="auto">
              <a:xfrm>
                <a:off x="1660620" y="2693306"/>
                <a:ext cx="504550" cy="4685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43" name="Text Box 10"/>
              <p:cNvSpPr txBox="1">
                <a:spLocks noChangeArrowheads="1"/>
              </p:cNvSpPr>
              <p:nvPr/>
            </p:nvSpPr>
            <p:spPr bwMode="auto">
              <a:xfrm>
                <a:off x="183464" y="2704414"/>
                <a:ext cx="504550" cy="4291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30761" name="Line 11"/>
              <p:cNvSpPr>
                <a:spLocks noChangeShapeType="1"/>
              </p:cNvSpPr>
              <p:nvPr/>
            </p:nvSpPr>
            <p:spPr bwMode="auto">
              <a:xfrm>
                <a:off x="278662" y="3166140"/>
                <a:ext cx="188650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38" name="Text Box 48"/>
            <p:cNvSpPr txBox="1">
              <a:spLocks noChangeArrowheads="1"/>
            </p:cNvSpPr>
            <p:nvPr/>
          </p:nvSpPr>
          <p:spPr bwMode="auto">
            <a:xfrm>
              <a:off x="3683143" y="3165700"/>
              <a:ext cx="384280" cy="34510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0757" name="Text Box 13"/>
            <p:cNvSpPr txBox="1">
              <a:spLocks noChangeArrowheads="1"/>
            </p:cNvSpPr>
            <p:nvPr/>
          </p:nvSpPr>
          <p:spPr bwMode="auto">
            <a:xfrm>
              <a:off x="2690685" y="3508424"/>
              <a:ext cx="1727671" cy="468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46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1   5   6   5</a:t>
              </a:r>
            </a:p>
          </p:txBody>
        </p:sp>
      </p:grpSp>
      <p:grpSp>
        <p:nvGrpSpPr>
          <p:cNvPr id="45" name="组合 44"/>
          <p:cNvGrpSpPr/>
          <p:nvPr/>
        </p:nvGrpSpPr>
        <p:grpSpPr bwMode="auto">
          <a:xfrm>
            <a:off x="6191251" y="3549652"/>
            <a:ext cx="2770716" cy="1913888"/>
            <a:chOff x="2339752" y="2542133"/>
            <a:chExt cx="2078604" cy="1434680"/>
          </a:xfrm>
        </p:grpSpPr>
        <p:grpSp>
          <p:nvGrpSpPr>
            <p:cNvPr id="30747" name="组合 34"/>
            <p:cNvGrpSpPr/>
            <p:nvPr/>
          </p:nvGrpSpPr>
          <p:grpSpPr bwMode="auto">
            <a:xfrm>
              <a:off x="2339752" y="2542133"/>
              <a:ext cx="1983328" cy="966292"/>
              <a:chOff x="183464" y="2199847"/>
              <a:chExt cx="1981706" cy="966293"/>
            </a:xfrm>
          </p:grpSpPr>
          <p:sp>
            <p:nvSpPr>
              <p:cNvPr id="30751" name="Text Box 8"/>
              <p:cNvSpPr txBox="1">
                <a:spLocks noChangeArrowheads="1"/>
              </p:cNvSpPr>
              <p:nvPr/>
            </p:nvSpPr>
            <p:spPr bwMode="auto">
              <a:xfrm>
                <a:off x="921249" y="2199847"/>
                <a:ext cx="1216949" cy="468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4   9   9</a:t>
                </a:r>
              </a:p>
            </p:txBody>
          </p:sp>
          <p:sp>
            <p:nvSpPr>
              <p:cNvPr id="30752" name="Text Box 9"/>
              <p:cNvSpPr txBox="1">
                <a:spLocks noChangeArrowheads="1"/>
              </p:cNvSpPr>
              <p:nvPr/>
            </p:nvSpPr>
            <p:spPr bwMode="auto">
              <a:xfrm>
                <a:off x="1660620" y="2693306"/>
                <a:ext cx="504550" cy="4685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52" name="Text Box 10"/>
              <p:cNvSpPr txBox="1">
                <a:spLocks noChangeArrowheads="1"/>
              </p:cNvSpPr>
              <p:nvPr/>
            </p:nvSpPr>
            <p:spPr bwMode="auto">
              <a:xfrm>
                <a:off x="183464" y="2704414"/>
                <a:ext cx="504550" cy="4291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30754" name="Line 11"/>
              <p:cNvSpPr>
                <a:spLocks noChangeShapeType="1"/>
              </p:cNvSpPr>
              <p:nvPr/>
            </p:nvSpPr>
            <p:spPr bwMode="auto">
              <a:xfrm>
                <a:off x="278662" y="3166140"/>
                <a:ext cx="188650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47" name="Text Box 48"/>
            <p:cNvSpPr txBox="1">
              <a:spLocks noChangeArrowheads="1"/>
            </p:cNvSpPr>
            <p:nvPr/>
          </p:nvSpPr>
          <p:spPr bwMode="auto">
            <a:xfrm>
              <a:off x="3683143" y="3165700"/>
              <a:ext cx="384280" cy="34510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0749" name="Text Box 13"/>
            <p:cNvSpPr txBox="1">
              <a:spLocks noChangeArrowheads="1"/>
            </p:cNvSpPr>
            <p:nvPr/>
          </p:nvSpPr>
          <p:spPr bwMode="auto">
            <a:xfrm>
              <a:off x="2690685" y="3508423"/>
              <a:ext cx="1727671" cy="468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46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1   4   9   7</a:t>
              </a:r>
            </a:p>
          </p:txBody>
        </p:sp>
        <p:sp>
          <p:nvSpPr>
            <p:cNvPr id="49" name="Text Box 48"/>
            <p:cNvSpPr txBox="1">
              <a:spLocks noChangeArrowheads="1"/>
            </p:cNvSpPr>
            <p:nvPr/>
          </p:nvSpPr>
          <p:spPr bwMode="auto">
            <a:xfrm>
              <a:off x="3289336" y="3165700"/>
              <a:ext cx="384280" cy="34510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54" name="Rectangle 25"/>
          <p:cNvSpPr>
            <a:spLocks noChangeArrowheads="1"/>
          </p:cNvSpPr>
          <p:nvPr/>
        </p:nvSpPr>
        <p:spPr bwMode="auto">
          <a:xfrm>
            <a:off x="1488017" y="2586567"/>
            <a:ext cx="1631949" cy="6248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243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5" name="Rectangle 25"/>
          <p:cNvSpPr>
            <a:spLocks noChangeArrowheads="1"/>
          </p:cNvSpPr>
          <p:nvPr/>
        </p:nvSpPr>
        <p:spPr bwMode="auto">
          <a:xfrm>
            <a:off x="4368800" y="2586567"/>
            <a:ext cx="1631951" cy="6248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1565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6" name="Rectangle 25"/>
          <p:cNvSpPr>
            <a:spLocks noChangeArrowheads="1"/>
          </p:cNvSpPr>
          <p:nvPr/>
        </p:nvSpPr>
        <p:spPr bwMode="auto">
          <a:xfrm>
            <a:off x="7344833" y="2586567"/>
            <a:ext cx="1631951" cy="6248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1497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7" name="Rectangle 25"/>
          <p:cNvSpPr>
            <a:spLocks noChangeArrowheads="1"/>
          </p:cNvSpPr>
          <p:nvPr/>
        </p:nvSpPr>
        <p:spPr bwMode="auto">
          <a:xfrm>
            <a:off x="10223500" y="2586567"/>
            <a:ext cx="1634067" cy="6248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4120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58" name="组合 57"/>
          <p:cNvGrpSpPr/>
          <p:nvPr/>
        </p:nvGrpSpPr>
        <p:grpSpPr bwMode="auto">
          <a:xfrm>
            <a:off x="9167284" y="3549651"/>
            <a:ext cx="2772833" cy="1913889"/>
            <a:chOff x="2339752" y="2542133"/>
            <a:chExt cx="2078604" cy="1434681"/>
          </a:xfrm>
        </p:grpSpPr>
        <p:grpSp>
          <p:nvGrpSpPr>
            <p:cNvPr id="30739" name="组合 34"/>
            <p:cNvGrpSpPr/>
            <p:nvPr/>
          </p:nvGrpSpPr>
          <p:grpSpPr bwMode="auto">
            <a:xfrm>
              <a:off x="2339752" y="2542133"/>
              <a:ext cx="1983401" cy="966292"/>
              <a:chOff x="183464" y="2199847"/>
              <a:chExt cx="1981779" cy="966293"/>
            </a:xfrm>
          </p:grpSpPr>
          <p:sp>
            <p:nvSpPr>
              <p:cNvPr id="30743" name="Text Box 8"/>
              <p:cNvSpPr txBox="1">
                <a:spLocks noChangeArrowheads="1"/>
              </p:cNvSpPr>
              <p:nvPr/>
            </p:nvSpPr>
            <p:spPr bwMode="auto">
              <a:xfrm>
                <a:off x="920685" y="2199847"/>
                <a:ext cx="1217605" cy="468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8   2   4</a:t>
                </a:r>
              </a:p>
            </p:txBody>
          </p:sp>
          <p:sp>
            <p:nvSpPr>
              <p:cNvPr id="30744" name="Text Box 9"/>
              <p:cNvSpPr txBox="1">
                <a:spLocks noChangeArrowheads="1"/>
              </p:cNvSpPr>
              <p:nvPr/>
            </p:nvSpPr>
            <p:spPr bwMode="auto">
              <a:xfrm>
                <a:off x="1661078" y="2693306"/>
                <a:ext cx="504165" cy="4685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46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65" name="Text Box 10"/>
              <p:cNvSpPr txBox="1">
                <a:spLocks noChangeArrowheads="1"/>
              </p:cNvSpPr>
              <p:nvPr/>
            </p:nvSpPr>
            <p:spPr bwMode="auto">
              <a:xfrm>
                <a:off x="183464" y="2704414"/>
                <a:ext cx="504165" cy="4291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30746" name="Line 11"/>
              <p:cNvSpPr>
                <a:spLocks noChangeShapeType="1"/>
              </p:cNvSpPr>
              <p:nvPr/>
            </p:nvSpPr>
            <p:spPr bwMode="auto">
              <a:xfrm>
                <a:off x="278589" y="3166140"/>
                <a:ext cx="188665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60" name="Text Box 48"/>
            <p:cNvSpPr txBox="1">
              <a:spLocks noChangeArrowheads="1"/>
            </p:cNvSpPr>
            <p:nvPr/>
          </p:nvSpPr>
          <p:spPr bwMode="auto">
            <a:xfrm>
              <a:off x="3683704" y="3165700"/>
              <a:ext cx="383986" cy="34510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0741" name="Text Box 13"/>
            <p:cNvSpPr txBox="1">
              <a:spLocks noChangeArrowheads="1"/>
            </p:cNvSpPr>
            <p:nvPr/>
          </p:nvSpPr>
          <p:spPr bwMode="auto">
            <a:xfrm>
              <a:off x="2690417" y="3508424"/>
              <a:ext cx="1727939" cy="468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46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4   1   2   0</a:t>
              </a:r>
            </a:p>
          </p:txBody>
        </p:sp>
        <p:sp>
          <p:nvSpPr>
            <p:cNvPr id="62" name="Text Box 48"/>
            <p:cNvSpPr txBox="1">
              <a:spLocks noChangeArrowheads="1"/>
            </p:cNvSpPr>
            <p:nvPr/>
          </p:nvSpPr>
          <p:spPr bwMode="auto">
            <a:xfrm>
              <a:off x="3288611" y="3165700"/>
              <a:ext cx="385573" cy="34510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30734" name="矩形 5"/>
          <p:cNvSpPr>
            <a:spLocks noChangeArrowheads="1"/>
          </p:cNvSpPr>
          <p:nvPr/>
        </p:nvSpPr>
        <p:spPr bwMode="auto">
          <a:xfrm>
            <a:off x="6396567" y="1642533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P47 练习九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735" name="矩形 18"/>
          <p:cNvSpPr>
            <a:spLocks noChangeArrowheads="1"/>
          </p:cNvSpPr>
          <p:nvPr/>
        </p:nvSpPr>
        <p:spPr bwMode="auto">
          <a:xfrm>
            <a:off x="728133" y="1538817"/>
            <a:ext cx="10081684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7.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先估一估，再列竖式计算。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5"/>
          <p:cNvSpPr>
            <a:spLocks noChangeArrowheads="1"/>
          </p:cNvSpPr>
          <p:nvPr/>
        </p:nvSpPr>
        <p:spPr bwMode="auto">
          <a:xfrm>
            <a:off x="1271337" y="1557228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P47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练习九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75" name="矩形 18"/>
          <p:cNvSpPr>
            <a:spLocks noChangeArrowheads="1"/>
          </p:cNvSpPr>
          <p:nvPr/>
        </p:nvSpPr>
        <p:spPr bwMode="auto">
          <a:xfrm>
            <a:off x="1271482" y="764329"/>
            <a:ext cx="10081684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8.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下面的计算正确吗？把错误的改正过来。</a:t>
            </a:r>
          </a:p>
        </p:txBody>
      </p:sp>
      <p:sp>
        <p:nvSpPr>
          <p:cNvPr id="16" name="Text Box 30"/>
          <p:cNvSpPr txBox="1">
            <a:spLocks noChangeArrowheads="1"/>
          </p:cNvSpPr>
          <p:nvPr/>
        </p:nvSpPr>
        <p:spPr bwMode="auto">
          <a:xfrm>
            <a:off x="2211917" y="4288790"/>
            <a:ext cx="1574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1    2</a:t>
            </a:r>
          </a:p>
        </p:txBody>
      </p:sp>
      <p:sp>
        <p:nvSpPr>
          <p:cNvPr id="17" name="Text Box 31"/>
          <p:cNvSpPr txBox="1">
            <a:spLocks noChangeArrowheads="1"/>
          </p:cNvSpPr>
          <p:nvPr/>
        </p:nvSpPr>
        <p:spPr bwMode="auto">
          <a:xfrm>
            <a:off x="2889251" y="4883574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1623484" y="4923790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1737784" y="5469890"/>
            <a:ext cx="168063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2863851" y="543390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4" name="Text Box 35"/>
          <p:cNvSpPr txBox="1">
            <a:spLocks noChangeArrowheads="1"/>
          </p:cNvSpPr>
          <p:nvPr/>
        </p:nvSpPr>
        <p:spPr bwMode="auto">
          <a:xfrm>
            <a:off x="2211917" y="543390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2533651" y="5067723"/>
            <a:ext cx="529167" cy="42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135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4794251" y="4394623"/>
            <a:ext cx="13419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2   8</a:t>
            </a:r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5416551" y="4961890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4243917" y="501480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>
            <a:off x="4269317" y="5577841"/>
            <a:ext cx="1676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30" name="Text Box 41"/>
          <p:cNvSpPr txBox="1">
            <a:spLocks noChangeArrowheads="1"/>
          </p:cNvSpPr>
          <p:nvPr/>
        </p:nvSpPr>
        <p:spPr bwMode="auto">
          <a:xfrm>
            <a:off x="5386917" y="5512223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1" name="Text Box 42"/>
          <p:cNvSpPr txBox="1">
            <a:spLocks noChangeArrowheads="1"/>
          </p:cNvSpPr>
          <p:nvPr/>
        </p:nvSpPr>
        <p:spPr bwMode="auto">
          <a:xfrm>
            <a:off x="4806951" y="5512223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5077884" y="5175674"/>
            <a:ext cx="673100" cy="42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135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3" name="Text Box 52"/>
          <p:cNvSpPr txBox="1">
            <a:spLocks noChangeArrowheads="1"/>
          </p:cNvSpPr>
          <p:nvPr/>
        </p:nvSpPr>
        <p:spPr bwMode="auto">
          <a:xfrm>
            <a:off x="9070280" y="4333241"/>
            <a:ext cx="13462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2   3</a:t>
            </a:r>
          </a:p>
        </p:txBody>
      </p:sp>
      <p:sp>
        <p:nvSpPr>
          <p:cNvPr id="34" name="Text Box 53"/>
          <p:cNvSpPr txBox="1">
            <a:spLocks noChangeArrowheads="1"/>
          </p:cNvSpPr>
          <p:nvPr/>
        </p:nvSpPr>
        <p:spPr bwMode="auto">
          <a:xfrm>
            <a:off x="9650247" y="4851823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5" name="Text Box 54"/>
          <p:cNvSpPr txBox="1">
            <a:spLocks noChangeArrowheads="1"/>
          </p:cNvSpPr>
          <p:nvPr/>
        </p:nvSpPr>
        <p:spPr bwMode="auto">
          <a:xfrm>
            <a:off x="8528413" y="4892041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36" name="Line 55"/>
          <p:cNvSpPr>
            <a:spLocks noChangeShapeType="1"/>
          </p:cNvSpPr>
          <p:nvPr/>
        </p:nvSpPr>
        <p:spPr bwMode="auto">
          <a:xfrm>
            <a:off x="8532647" y="5455074"/>
            <a:ext cx="1676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37" name="Text Box 56"/>
          <p:cNvSpPr txBox="1">
            <a:spLocks noChangeArrowheads="1"/>
          </p:cNvSpPr>
          <p:nvPr/>
        </p:nvSpPr>
        <p:spPr bwMode="auto">
          <a:xfrm>
            <a:off x="9662947" y="541485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8" name="Text Box 57"/>
          <p:cNvSpPr txBox="1">
            <a:spLocks noChangeArrowheads="1"/>
          </p:cNvSpPr>
          <p:nvPr/>
        </p:nvSpPr>
        <p:spPr bwMode="auto">
          <a:xfrm>
            <a:off x="9121080" y="541485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9" name="Text Box 58"/>
          <p:cNvSpPr txBox="1">
            <a:spLocks noChangeArrowheads="1"/>
          </p:cNvSpPr>
          <p:nvPr/>
        </p:nvSpPr>
        <p:spPr bwMode="auto">
          <a:xfrm>
            <a:off x="9370847" y="5052907"/>
            <a:ext cx="673100" cy="42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135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7" name="Text Box 59"/>
          <p:cNvSpPr txBox="1"/>
          <p:nvPr/>
        </p:nvSpPr>
        <p:spPr>
          <a:xfrm>
            <a:off x="2751667" y="3432762"/>
            <a:ext cx="963084" cy="10763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400" dirty="0">
                <a:solidFill>
                  <a:srgbClr val="FF0000"/>
                </a:solidFill>
                <a:latin typeface="Arial" panose="020B0604020202020204" pitchFamily="34" charset="0"/>
              </a:rPr>
              <a:t>×</a:t>
            </a:r>
          </a:p>
        </p:txBody>
      </p:sp>
      <p:sp>
        <p:nvSpPr>
          <p:cNvPr id="48" name="Text Box 60"/>
          <p:cNvSpPr txBox="1"/>
          <p:nvPr/>
        </p:nvSpPr>
        <p:spPr>
          <a:xfrm>
            <a:off x="5050576" y="3432762"/>
            <a:ext cx="963083" cy="10763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400" dirty="0">
                <a:solidFill>
                  <a:srgbClr val="FF0000"/>
                </a:solidFill>
                <a:latin typeface="Arial" panose="020B0604020202020204" pitchFamily="34" charset="0"/>
              </a:rPr>
              <a:t>×</a:t>
            </a:r>
          </a:p>
        </p:txBody>
      </p:sp>
      <p:sp>
        <p:nvSpPr>
          <p:cNvPr id="49" name="Text Box 61"/>
          <p:cNvSpPr txBox="1"/>
          <p:nvPr/>
        </p:nvSpPr>
        <p:spPr>
          <a:xfrm>
            <a:off x="9524505" y="3336290"/>
            <a:ext cx="963084" cy="10763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400" dirty="0">
                <a:solidFill>
                  <a:srgbClr val="FF0000"/>
                </a:solidFill>
                <a:latin typeface="Arial" panose="020B0604020202020204" pitchFamily="34" charset="0"/>
              </a:rPr>
              <a:t>×</a:t>
            </a:r>
          </a:p>
        </p:txBody>
      </p:sp>
      <p:sp>
        <p:nvSpPr>
          <p:cNvPr id="50" name="Text Box 62"/>
          <p:cNvSpPr txBox="1"/>
          <p:nvPr/>
        </p:nvSpPr>
        <p:spPr>
          <a:xfrm>
            <a:off x="7096052" y="3457127"/>
            <a:ext cx="963084" cy="9937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5865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</a:p>
        </p:txBody>
      </p:sp>
      <p:sp>
        <p:nvSpPr>
          <p:cNvPr id="41" name="Text Box 30"/>
          <p:cNvSpPr txBox="1">
            <a:spLocks noChangeArrowheads="1"/>
          </p:cNvSpPr>
          <p:nvPr/>
        </p:nvSpPr>
        <p:spPr bwMode="auto">
          <a:xfrm>
            <a:off x="2215396" y="2213397"/>
            <a:ext cx="1574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1    2</a:t>
            </a:r>
          </a:p>
        </p:txBody>
      </p:sp>
      <p:sp>
        <p:nvSpPr>
          <p:cNvPr id="42" name="Text Box 31"/>
          <p:cNvSpPr txBox="1">
            <a:spLocks noChangeArrowheads="1"/>
          </p:cNvSpPr>
          <p:nvPr/>
        </p:nvSpPr>
        <p:spPr bwMode="auto">
          <a:xfrm>
            <a:off x="2892729" y="2808181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3" name="Text Box 32"/>
          <p:cNvSpPr txBox="1">
            <a:spLocks noChangeArrowheads="1"/>
          </p:cNvSpPr>
          <p:nvPr/>
        </p:nvSpPr>
        <p:spPr bwMode="auto">
          <a:xfrm>
            <a:off x="1626963" y="284839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44" name="Line 33"/>
          <p:cNvSpPr>
            <a:spLocks noChangeShapeType="1"/>
          </p:cNvSpPr>
          <p:nvPr/>
        </p:nvSpPr>
        <p:spPr bwMode="auto">
          <a:xfrm>
            <a:off x="1741263" y="3394497"/>
            <a:ext cx="168063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51" name="Text Box 34"/>
          <p:cNvSpPr txBox="1">
            <a:spLocks noChangeArrowheads="1"/>
          </p:cNvSpPr>
          <p:nvPr/>
        </p:nvSpPr>
        <p:spPr bwMode="auto">
          <a:xfrm>
            <a:off x="2867329" y="3358514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2" name="Text Box 35"/>
          <p:cNvSpPr txBox="1">
            <a:spLocks noChangeArrowheads="1"/>
          </p:cNvSpPr>
          <p:nvPr/>
        </p:nvSpPr>
        <p:spPr bwMode="auto">
          <a:xfrm>
            <a:off x="2215396" y="3358514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4" name="Text Box 37"/>
          <p:cNvSpPr txBox="1">
            <a:spLocks noChangeArrowheads="1"/>
          </p:cNvSpPr>
          <p:nvPr/>
        </p:nvSpPr>
        <p:spPr bwMode="auto">
          <a:xfrm>
            <a:off x="4591429" y="2233506"/>
            <a:ext cx="13419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2   8</a:t>
            </a:r>
          </a:p>
        </p:txBody>
      </p:sp>
      <p:sp>
        <p:nvSpPr>
          <p:cNvPr id="55" name="Text Box 38"/>
          <p:cNvSpPr txBox="1">
            <a:spLocks noChangeArrowheads="1"/>
          </p:cNvSpPr>
          <p:nvPr/>
        </p:nvSpPr>
        <p:spPr bwMode="auto">
          <a:xfrm>
            <a:off x="5213729" y="2800773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4041096" y="2853690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57" name="Line 40"/>
          <p:cNvSpPr>
            <a:spLocks noChangeShapeType="1"/>
          </p:cNvSpPr>
          <p:nvPr/>
        </p:nvSpPr>
        <p:spPr bwMode="auto">
          <a:xfrm>
            <a:off x="4066496" y="3416723"/>
            <a:ext cx="1676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58" name="Text Box 41"/>
          <p:cNvSpPr txBox="1">
            <a:spLocks noChangeArrowheads="1"/>
          </p:cNvSpPr>
          <p:nvPr/>
        </p:nvSpPr>
        <p:spPr bwMode="auto">
          <a:xfrm>
            <a:off x="5184096" y="3351106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9" name="Text Box 42"/>
          <p:cNvSpPr txBox="1">
            <a:spLocks noChangeArrowheads="1"/>
          </p:cNvSpPr>
          <p:nvPr/>
        </p:nvSpPr>
        <p:spPr bwMode="auto">
          <a:xfrm>
            <a:off x="4604129" y="3351106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1" name="Text Box 52"/>
          <p:cNvSpPr txBox="1">
            <a:spLocks noChangeArrowheads="1"/>
          </p:cNvSpPr>
          <p:nvPr/>
        </p:nvSpPr>
        <p:spPr bwMode="auto">
          <a:xfrm>
            <a:off x="9079877" y="2272482"/>
            <a:ext cx="13462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2  3</a:t>
            </a:r>
          </a:p>
        </p:txBody>
      </p:sp>
      <p:sp>
        <p:nvSpPr>
          <p:cNvPr id="62" name="Text Box 53"/>
          <p:cNvSpPr txBox="1">
            <a:spLocks noChangeArrowheads="1"/>
          </p:cNvSpPr>
          <p:nvPr/>
        </p:nvSpPr>
        <p:spPr bwMode="auto">
          <a:xfrm>
            <a:off x="9534607" y="279106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3" name="Text Box 54"/>
          <p:cNvSpPr txBox="1">
            <a:spLocks noChangeArrowheads="1"/>
          </p:cNvSpPr>
          <p:nvPr/>
        </p:nvSpPr>
        <p:spPr bwMode="auto">
          <a:xfrm>
            <a:off x="8412773" y="2831282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64" name="Line 55"/>
          <p:cNvSpPr>
            <a:spLocks noChangeShapeType="1"/>
          </p:cNvSpPr>
          <p:nvPr/>
        </p:nvSpPr>
        <p:spPr bwMode="auto">
          <a:xfrm>
            <a:off x="8417007" y="3394315"/>
            <a:ext cx="1676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65" name="Text Box 56"/>
          <p:cNvSpPr txBox="1">
            <a:spLocks noChangeArrowheads="1"/>
          </p:cNvSpPr>
          <p:nvPr/>
        </p:nvSpPr>
        <p:spPr bwMode="auto">
          <a:xfrm>
            <a:off x="8828603" y="3354098"/>
            <a:ext cx="139180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8 1 2</a:t>
            </a:r>
          </a:p>
        </p:txBody>
      </p:sp>
      <p:sp>
        <p:nvSpPr>
          <p:cNvPr id="68" name="Text Box 37"/>
          <p:cNvSpPr txBox="1">
            <a:spLocks noChangeArrowheads="1"/>
          </p:cNvSpPr>
          <p:nvPr/>
        </p:nvSpPr>
        <p:spPr bwMode="auto">
          <a:xfrm>
            <a:off x="6576053" y="2246207"/>
            <a:ext cx="13419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1 8 3  </a:t>
            </a:r>
          </a:p>
        </p:txBody>
      </p:sp>
      <p:sp>
        <p:nvSpPr>
          <p:cNvPr id="69" name="Text Box 38"/>
          <p:cNvSpPr txBox="1">
            <a:spLocks noChangeArrowheads="1"/>
          </p:cNvSpPr>
          <p:nvPr/>
        </p:nvSpPr>
        <p:spPr bwMode="auto">
          <a:xfrm>
            <a:off x="7314784" y="2813474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0" name="Text Box 39"/>
          <p:cNvSpPr txBox="1">
            <a:spLocks noChangeArrowheads="1"/>
          </p:cNvSpPr>
          <p:nvPr/>
        </p:nvSpPr>
        <p:spPr bwMode="auto">
          <a:xfrm>
            <a:off x="6142151" y="2866391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71" name="Line 40"/>
          <p:cNvSpPr>
            <a:spLocks noChangeShapeType="1"/>
          </p:cNvSpPr>
          <p:nvPr/>
        </p:nvSpPr>
        <p:spPr bwMode="auto">
          <a:xfrm>
            <a:off x="6167551" y="3429425"/>
            <a:ext cx="1676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72" name="Text Box 41"/>
          <p:cNvSpPr txBox="1">
            <a:spLocks noChangeArrowheads="1"/>
          </p:cNvSpPr>
          <p:nvPr/>
        </p:nvSpPr>
        <p:spPr bwMode="auto">
          <a:xfrm>
            <a:off x="6608783" y="3351979"/>
            <a:ext cx="13106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5 4 9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  <p:bldP spid="39" grpId="0"/>
      <p:bldP spid="47" grpId="0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8"/>
          <p:cNvSpPr>
            <a:spLocks noChangeArrowheads="1"/>
          </p:cNvSpPr>
          <p:nvPr/>
        </p:nvSpPr>
        <p:spPr bwMode="auto">
          <a:xfrm>
            <a:off x="664633" y="759249"/>
            <a:ext cx="1056217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9.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79" name="矩形 5"/>
          <p:cNvSpPr>
            <a:spLocks noChangeArrowheads="1"/>
          </p:cNvSpPr>
          <p:nvPr/>
        </p:nvSpPr>
        <p:spPr bwMode="auto">
          <a:xfrm>
            <a:off x="1136651" y="892598"/>
            <a:ext cx="393446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P47 </a:t>
            </a:r>
            <a:r>
              <a:rPr lang="zh-CN" altLang="en-US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练习九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0" name="矩形 18"/>
          <p:cNvSpPr>
            <a:spLocks noChangeArrowheads="1"/>
          </p:cNvSpPr>
          <p:nvPr/>
        </p:nvSpPr>
        <p:spPr bwMode="auto">
          <a:xfrm>
            <a:off x="618067" y="1313816"/>
            <a:ext cx="11116733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一只身长</a:t>
            </a: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厘米的蚱蜢一次跳跃的距离是它身长的</a:t>
            </a: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25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倍。这只蚱蜢一次能跳多远？ 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292351" y="2860675"/>
            <a:ext cx="2370667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黑体" panose="02010609060101010101" pitchFamily="49" charset="-122"/>
              </a:rPr>
              <a:t>5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黑体" panose="02010609060101010101" pitchFamily="49" charset="-122"/>
              </a:rPr>
              <a:t>× 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黑体" panose="02010609060101010101" pitchFamily="49" charset="-122"/>
              </a:rPr>
              <a:t>25 =</a:t>
            </a: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2175933" y="3626908"/>
            <a:ext cx="2266951" cy="1691261"/>
            <a:chOff x="586910" y="2859782"/>
            <a:chExt cx="1699895" cy="1268532"/>
          </a:xfrm>
        </p:grpSpPr>
        <p:sp>
          <p:nvSpPr>
            <p:cNvPr id="24588" name="文本框 4"/>
            <p:cNvSpPr txBox="1">
              <a:spLocks noChangeArrowheads="1"/>
            </p:cNvSpPr>
            <p:nvPr/>
          </p:nvSpPr>
          <p:spPr bwMode="auto">
            <a:xfrm>
              <a:off x="586910" y="2859782"/>
              <a:ext cx="1699895" cy="868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4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黑体" panose="02010609060101010101" pitchFamily="49" charset="-122"/>
                </a:rPr>
                <a:t>         2   5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465" b="1" u="sng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黑体" panose="02010609060101010101" pitchFamily="49" charset="-122"/>
                </a:rPr>
                <a:t>×          </a:t>
              </a:r>
              <a:r>
                <a:rPr lang="en-US" altLang="zh-CN" sz="3465" b="1" u="sng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黑体" panose="02010609060101010101" pitchFamily="49" charset="-122"/>
                </a:rPr>
                <a:t>5</a:t>
              </a:r>
            </a:p>
          </p:txBody>
        </p:sp>
        <p:sp>
          <p:nvSpPr>
            <p:cNvPr id="24589" name="文本框 5"/>
            <p:cNvSpPr txBox="1">
              <a:spLocks noChangeArrowheads="1"/>
            </p:cNvSpPr>
            <p:nvPr/>
          </p:nvSpPr>
          <p:spPr bwMode="auto">
            <a:xfrm>
              <a:off x="1750106" y="3659652"/>
              <a:ext cx="504190" cy="46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465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黑体" panose="02010609060101010101" pitchFamily="49" charset="-122"/>
                </a:rPr>
                <a:t>5</a:t>
              </a:r>
            </a:p>
          </p:txBody>
        </p:sp>
        <p:sp>
          <p:nvSpPr>
            <p:cNvPr id="24590" name="文本框 19"/>
            <p:cNvSpPr txBox="1">
              <a:spLocks noChangeArrowheads="1"/>
            </p:cNvSpPr>
            <p:nvPr/>
          </p:nvSpPr>
          <p:spPr bwMode="auto">
            <a:xfrm>
              <a:off x="901167" y="3656759"/>
              <a:ext cx="802005" cy="46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4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黑体" panose="02010609060101010101" pitchFamily="49" charset="-122"/>
                </a:rPr>
                <a:t>1   2</a:t>
              </a:r>
            </a:p>
          </p:txBody>
        </p:sp>
        <p:sp>
          <p:nvSpPr>
            <p:cNvPr id="24591" name="文本框 20"/>
            <p:cNvSpPr txBox="1">
              <a:spLocks noChangeArrowheads="1"/>
            </p:cNvSpPr>
            <p:nvPr/>
          </p:nvSpPr>
          <p:spPr bwMode="auto">
            <a:xfrm>
              <a:off x="1553193" y="3359850"/>
              <a:ext cx="400685" cy="345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黑体" panose="02010609060101010101" pitchFamily="49" charset="-122"/>
                </a:rPr>
                <a:t>2</a:t>
              </a:r>
            </a:p>
          </p:txBody>
        </p:sp>
      </p:grpSp>
      <p:sp>
        <p:nvSpPr>
          <p:cNvPr id="10" name="文本框 6"/>
          <p:cNvSpPr txBox="1">
            <a:spLocks noChangeArrowheads="1"/>
          </p:cNvSpPr>
          <p:nvPr/>
        </p:nvSpPr>
        <p:spPr bwMode="auto">
          <a:xfrm>
            <a:off x="1557867" y="5411259"/>
            <a:ext cx="6965951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黑体" panose="02010609060101010101" pitchFamily="49" charset="-122"/>
              </a:rPr>
              <a:t>答：这只蚱蜢一次能跳 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黑体" panose="02010609060101010101" pitchFamily="49" charset="-122"/>
              </a:rPr>
              <a:t>125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黑体" panose="02010609060101010101" pitchFamily="49" charset="-122"/>
              </a:rPr>
              <a:t>厘米。</a:t>
            </a:r>
          </a:p>
        </p:txBody>
      </p:sp>
      <p:sp>
        <p:nvSpPr>
          <p:cNvPr id="12" name="文本框 7"/>
          <p:cNvSpPr txBox="1">
            <a:spLocks noChangeArrowheads="1"/>
          </p:cNvSpPr>
          <p:nvPr/>
        </p:nvSpPr>
        <p:spPr bwMode="auto">
          <a:xfrm>
            <a:off x="4189376" y="2871302"/>
            <a:ext cx="2370667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125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pitchFamily="49" charset="-122"/>
              </a:rPr>
              <a:t>（厘米）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04613" y="4687296"/>
            <a:ext cx="1332827" cy="1305441"/>
          </a:xfrm>
          <a:prstGeom prst="rect">
            <a:avLst/>
          </a:prstGeom>
        </p:spPr>
      </p:pic>
      <p:sp>
        <p:nvSpPr>
          <p:cNvPr id="18" name="对话气泡: 圆角矩形 17"/>
          <p:cNvSpPr/>
          <p:nvPr/>
        </p:nvSpPr>
        <p:spPr>
          <a:xfrm>
            <a:off x="7194176" y="2860675"/>
            <a:ext cx="3030571" cy="1947285"/>
          </a:xfrm>
          <a:prstGeom prst="wedgeRoundRectCallout">
            <a:avLst>
              <a:gd name="adj1" fmla="val 45508"/>
              <a:gd name="adj2" fmla="val 65131"/>
              <a:gd name="adj3" fmla="val 16667"/>
            </a:avLst>
          </a:prstGeom>
          <a:ln w="19050">
            <a:solidFill>
              <a:srgbClr val="3FC1C9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你一次跳远的距离能超过这只蚱蜢吗？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5"/>
          <p:cNvSpPr>
            <a:spLocks noChangeArrowheads="1"/>
          </p:cNvSpPr>
          <p:nvPr/>
        </p:nvSpPr>
        <p:spPr bwMode="auto">
          <a:xfrm>
            <a:off x="1271528" y="837142"/>
            <a:ext cx="410591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P47 </a:t>
            </a:r>
            <a:r>
              <a:rPr lang="zh-CN" altLang="en-US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练习九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68"/>
          <p:cNvSpPr>
            <a:spLocks noChangeArrowheads="1"/>
          </p:cNvSpPr>
          <p:nvPr/>
        </p:nvSpPr>
        <p:spPr bwMode="auto">
          <a:xfrm>
            <a:off x="1211965" y="4024359"/>
            <a:ext cx="286173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  <a:cs typeface="Arial Unicode MS" pitchFamily="34" charset="-122"/>
              </a:rPr>
              <a:t>185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  <a:cs typeface="Arial Unicode MS" pitchFamily="34" charset="-122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  <a:cs typeface="Arial Unicode MS" pitchFamily="34" charset="-122"/>
              </a:rPr>
              <a:t>9 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  <a:cs typeface="Arial Unicode MS" pitchFamily="34" charset="-122"/>
              </a:rPr>
              <a:t>＝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pitchFamily="49" charset="-122"/>
              <a:cs typeface="Arial Unicode MS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8339679" y="3879849"/>
            <a:ext cx="2967567" cy="1864147"/>
            <a:chOff x="5545791" y="3348887"/>
            <a:chExt cx="2225130" cy="1397285"/>
          </a:xfrm>
        </p:grpSpPr>
        <p:sp>
          <p:nvSpPr>
            <p:cNvPr id="36878" name="Text Box 72"/>
            <p:cNvSpPr txBox="1">
              <a:spLocks noChangeArrowheads="1"/>
            </p:cNvSpPr>
            <p:nvPr/>
          </p:nvSpPr>
          <p:spPr bwMode="auto">
            <a:xfrm>
              <a:off x="6256817" y="3348887"/>
              <a:ext cx="1514104" cy="499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1   8   5</a:t>
              </a:r>
            </a:p>
          </p:txBody>
        </p:sp>
        <p:sp>
          <p:nvSpPr>
            <p:cNvPr id="36879" name="Text Box 73"/>
            <p:cNvSpPr txBox="1">
              <a:spLocks noChangeArrowheads="1"/>
            </p:cNvSpPr>
            <p:nvPr/>
          </p:nvSpPr>
          <p:spPr bwMode="auto">
            <a:xfrm>
              <a:off x="7144012" y="3791538"/>
              <a:ext cx="504701" cy="499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36880" name="Text Box 74"/>
            <p:cNvSpPr txBox="1">
              <a:spLocks noChangeArrowheads="1"/>
            </p:cNvSpPr>
            <p:nvPr/>
          </p:nvSpPr>
          <p:spPr bwMode="auto">
            <a:xfrm>
              <a:off x="5545791" y="3823269"/>
              <a:ext cx="504701" cy="499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36881" name="Line 75"/>
            <p:cNvSpPr>
              <a:spLocks noChangeShapeType="1"/>
            </p:cNvSpPr>
            <p:nvPr/>
          </p:nvSpPr>
          <p:spPr bwMode="auto">
            <a:xfrm flipV="1">
              <a:off x="5618798" y="4277026"/>
              <a:ext cx="1926753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  <p:sp>
          <p:nvSpPr>
            <p:cNvPr id="36882" name="Text Box 76"/>
            <p:cNvSpPr txBox="1">
              <a:spLocks noChangeArrowheads="1"/>
            </p:cNvSpPr>
            <p:nvPr/>
          </p:nvSpPr>
          <p:spPr bwMode="auto">
            <a:xfrm>
              <a:off x="7129728" y="4232602"/>
              <a:ext cx="504701" cy="499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6883" name="Text Box 77"/>
            <p:cNvSpPr txBox="1">
              <a:spLocks noChangeArrowheads="1"/>
            </p:cNvSpPr>
            <p:nvPr/>
          </p:nvSpPr>
          <p:spPr bwMode="auto">
            <a:xfrm>
              <a:off x="6731363" y="4232602"/>
              <a:ext cx="504701" cy="499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6884" name="Text Box 78"/>
            <p:cNvSpPr txBox="1">
              <a:spLocks noChangeArrowheads="1"/>
            </p:cNvSpPr>
            <p:nvPr/>
          </p:nvSpPr>
          <p:spPr bwMode="auto">
            <a:xfrm>
              <a:off x="6912294" y="3975738"/>
              <a:ext cx="304725" cy="315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135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6885" name="Text Box 79"/>
            <p:cNvSpPr txBox="1">
              <a:spLocks noChangeArrowheads="1"/>
            </p:cNvSpPr>
            <p:nvPr/>
          </p:nvSpPr>
          <p:spPr bwMode="auto">
            <a:xfrm>
              <a:off x="6261578" y="4232602"/>
              <a:ext cx="504701" cy="499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6886" name="Text Box 80"/>
            <p:cNvSpPr txBox="1">
              <a:spLocks noChangeArrowheads="1"/>
            </p:cNvSpPr>
            <p:nvPr/>
          </p:nvSpPr>
          <p:spPr bwMode="auto">
            <a:xfrm>
              <a:off x="6452031" y="3981926"/>
              <a:ext cx="504701" cy="315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2135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6887" name="Text Box 82"/>
            <p:cNvSpPr txBox="1">
              <a:spLocks noChangeArrowheads="1"/>
            </p:cNvSpPr>
            <p:nvPr/>
          </p:nvSpPr>
          <p:spPr bwMode="auto">
            <a:xfrm>
              <a:off x="5901304" y="4246881"/>
              <a:ext cx="504701" cy="499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36872" name="Rectangle 26"/>
          <p:cNvSpPr>
            <a:spLocks noChangeArrowheads="1"/>
          </p:cNvSpPr>
          <p:nvPr/>
        </p:nvSpPr>
        <p:spPr bwMode="auto">
          <a:xfrm>
            <a:off x="1127760" y="1341408"/>
            <a:ext cx="10477500" cy="2172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10.</a:t>
            </a:r>
            <a:r>
              <a:rPr lang="zh-CN" altLang="en-US" sz="3465" b="1">
                <a:latin typeface="+mj-lt"/>
                <a:ea typeface="楷体" panose="02010609060101010101" pitchFamily="49" charset="-122"/>
              </a:rPr>
              <a:t>小</a:t>
            </a:r>
            <a:r>
              <a:rPr lang="zh-CN" altLang="en-US" sz="3465" b="1" dirty="0">
                <a:latin typeface="+mj-lt"/>
                <a:ea typeface="楷体" panose="02010609060101010101" pitchFamily="49" charset="-122"/>
              </a:rPr>
              <a:t>玲上初中了，每天骑自行车上学。她平均每分钟骑行</a:t>
            </a:r>
            <a:r>
              <a:rPr lang="en-US" altLang="zh-CN" sz="3465" b="1" dirty="0">
                <a:latin typeface="+mj-lt"/>
                <a:ea typeface="楷体" panose="02010609060101010101" pitchFamily="49" charset="-122"/>
              </a:rPr>
              <a:t>185</a:t>
            </a:r>
            <a:r>
              <a:rPr lang="zh-CN" altLang="en-US" sz="3465" b="1" dirty="0">
                <a:latin typeface="+mj-lt"/>
                <a:ea typeface="楷体" panose="02010609060101010101" pitchFamily="49" charset="-122"/>
              </a:rPr>
              <a:t>米，从家到学校要骑行</a:t>
            </a:r>
            <a:r>
              <a:rPr lang="en-US" altLang="zh-CN" sz="3465" b="1" dirty="0">
                <a:latin typeface="+mj-lt"/>
                <a:ea typeface="楷体" panose="02010609060101010101" pitchFamily="49" charset="-122"/>
              </a:rPr>
              <a:t>9</a:t>
            </a:r>
            <a:r>
              <a:rPr lang="zh-CN" altLang="en-US" sz="3465" b="1" dirty="0">
                <a:latin typeface="+mj-lt"/>
                <a:ea typeface="楷体" panose="02010609060101010101" pitchFamily="49" charset="-122"/>
              </a:rPr>
              <a:t>分钟。小玲家到学校有多少米？</a:t>
            </a:r>
          </a:p>
        </p:txBody>
      </p:sp>
      <p:sp>
        <p:nvSpPr>
          <p:cNvPr id="24" name="Text Box 28"/>
          <p:cNvSpPr txBox="1">
            <a:spLocks noChangeArrowheads="1"/>
          </p:cNvSpPr>
          <p:nvPr/>
        </p:nvSpPr>
        <p:spPr bwMode="auto">
          <a:xfrm>
            <a:off x="3057699" y="4022243"/>
            <a:ext cx="230293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1665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（米）</a:t>
            </a: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1173879" y="4844369"/>
            <a:ext cx="6800849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答：小玲家到学校的路程有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1665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米。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04" y="1099151"/>
            <a:ext cx="8873112" cy="2787771"/>
          </a:xfrm>
          <a:prstGeom prst="rect">
            <a:avLst/>
          </a:prstGeom>
        </p:spPr>
      </p:pic>
      <p:sp>
        <p:nvSpPr>
          <p:cNvPr id="35842" name="矩形 18"/>
          <p:cNvSpPr>
            <a:spLocks noChangeArrowheads="1"/>
          </p:cNvSpPr>
          <p:nvPr/>
        </p:nvSpPr>
        <p:spPr bwMode="auto">
          <a:xfrm>
            <a:off x="1007533" y="3745019"/>
            <a:ext cx="969856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latin typeface="+mj-lt"/>
                <a:ea typeface="楷体" panose="02010609060101010101" pitchFamily="49" charset="-122"/>
              </a:rPr>
              <a:t>（</a:t>
            </a:r>
            <a:r>
              <a:rPr lang="en-US" altLang="zh-CN" sz="3465" b="1" dirty="0"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3465" b="1" dirty="0">
                <a:latin typeface="+mj-lt"/>
                <a:ea typeface="楷体" panose="02010609060101010101" pitchFamily="49" charset="-122"/>
              </a:rPr>
              <a:t>）买</a:t>
            </a:r>
            <a:r>
              <a:rPr lang="en-US" altLang="zh-CN" sz="3465" b="1" dirty="0">
                <a:latin typeface="+mj-lt"/>
                <a:ea typeface="楷体" panose="02010609060101010101" pitchFamily="49" charset="-122"/>
              </a:rPr>
              <a:t>7</a:t>
            </a:r>
            <a:r>
              <a:rPr lang="zh-CN" altLang="en-US" sz="3465" b="1" dirty="0">
                <a:latin typeface="+mj-lt"/>
                <a:ea typeface="楷体" panose="02010609060101010101" pitchFamily="49" charset="-122"/>
              </a:rPr>
              <a:t>台风扇，一共多少</a:t>
            </a:r>
            <a:r>
              <a:rPr lang="zh-CN" altLang="en-US" sz="3465" b="1">
                <a:latin typeface="+mj-lt"/>
                <a:ea typeface="楷体" panose="02010609060101010101" pitchFamily="49" charset="-122"/>
              </a:rPr>
              <a:t>钱？</a:t>
            </a:r>
            <a:endParaRPr lang="en-US" altLang="zh-CN" sz="3465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35845" name="矩形 5"/>
          <p:cNvSpPr>
            <a:spLocks noChangeArrowheads="1"/>
          </p:cNvSpPr>
          <p:nvPr/>
        </p:nvSpPr>
        <p:spPr bwMode="auto">
          <a:xfrm>
            <a:off x="1706033" y="1099186"/>
            <a:ext cx="410591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P47 </a:t>
            </a:r>
            <a:r>
              <a:rPr lang="zh-CN" altLang="en-US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练习九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846" name="矩形 18"/>
          <p:cNvSpPr>
            <a:spLocks noChangeArrowheads="1"/>
          </p:cNvSpPr>
          <p:nvPr/>
        </p:nvSpPr>
        <p:spPr bwMode="auto">
          <a:xfrm>
            <a:off x="1079453" y="969680"/>
            <a:ext cx="15367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11.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3640667" y="4461874"/>
            <a:ext cx="3968115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78 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× 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 = 546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613149" y="5239828"/>
            <a:ext cx="4384675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答：一共是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546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元钱。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04" y="1099151"/>
            <a:ext cx="8873112" cy="2787771"/>
          </a:xfrm>
          <a:prstGeom prst="rect">
            <a:avLst/>
          </a:prstGeom>
        </p:spPr>
      </p:pic>
      <p:sp>
        <p:nvSpPr>
          <p:cNvPr id="35842" name="矩形 18"/>
          <p:cNvSpPr>
            <a:spLocks noChangeArrowheads="1"/>
          </p:cNvSpPr>
          <p:nvPr/>
        </p:nvSpPr>
        <p:spPr bwMode="auto">
          <a:xfrm>
            <a:off x="1007533" y="3745019"/>
            <a:ext cx="969856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）请你提出其他数学问题并解答。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733480" y="4543054"/>
            <a:ext cx="8585200" cy="147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所提问题不唯一，合理即可，如：</a:t>
            </a:r>
            <a:endParaRPr lang="en-US" altLang="zh-CN" sz="3465" b="1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买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个乒乓球拍多少钱？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  24×6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144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1706033" y="1099186"/>
            <a:ext cx="410591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P47 </a:t>
            </a:r>
            <a:r>
              <a:rPr lang="zh-CN" altLang="en-US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练习九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18"/>
          <p:cNvSpPr>
            <a:spLocks noChangeArrowheads="1"/>
          </p:cNvSpPr>
          <p:nvPr/>
        </p:nvSpPr>
        <p:spPr bwMode="auto">
          <a:xfrm>
            <a:off x="1079453" y="969680"/>
            <a:ext cx="15367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11.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5"/>
          <p:cNvSpPr>
            <a:spLocks noChangeArrowheads="1"/>
          </p:cNvSpPr>
          <p:nvPr/>
        </p:nvSpPr>
        <p:spPr bwMode="auto">
          <a:xfrm>
            <a:off x="1198033" y="1099397"/>
            <a:ext cx="410591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P47 </a:t>
            </a:r>
            <a:r>
              <a:rPr lang="zh-CN" altLang="en-US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练习九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891" name="矩形 18"/>
          <p:cNvSpPr>
            <a:spLocks noChangeArrowheads="1"/>
          </p:cNvSpPr>
          <p:nvPr/>
        </p:nvSpPr>
        <p:spPr bwMode="auto">
          <a:xfrm>
            <a:off x="527051" y="951231"/>
            <a:ext cx="153458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12.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893" name="TextBox 2"/>
          <p:cNvSpPr txBox="1">
            <a:spLocks noChangeArrowheads="1"/>
          </p:cNvSpPr>
          <p:nvPr/>
        </p:nvSpPr>
        <p:spPr bwMode="auto">
          <a:xfrm>
            <a:off x="1102784" y="1584325"/>
            <a:ext cx="1065784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+mj-lt"/>
                <a:ea typeface="楷体" panose="02010609060101010101" pitchFamily="49" charset="-122"/>
              </a:rPr>
              <a:t>       400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名学生乘</a:t>
            </a: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辆汽车去郊游。前</a:t>
            </a: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辆车各坐</a:t>
            </a: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58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名学生，</a:t>
            </a:r>
            <a:r>
              <a:rPr lang="zh-CN" altLang="en-US" sz="3200" b="1">
                <a:latin typeface="+mj-lt"/>
                <a:ea typeface="楷体" panose="02010609060101010101" pitchFamily="49" charset="-122"/>
              </a:rPr>
              <a:t>第</a:t>
            </a:r>
            <a:r>
              <a:rPr lang="en-US" altLang="zh-CN" sz="3200" b="1">
                <a:latin typeface="+mj-lt"/>
                <a:ea typeface="楷体" panose="02010609060101010101" pitchFamily="49" charset="-122"/>
              </a:rPr>
              <a:t>7</a:t>
            </a:r>
            <a:r>
              <a:rPr lang="zh-CN" altLang="en-US" sz="3200" b="1">
                <a:latin typeface="+mj-lt"/>
                <a:ea typeface="楷体" panose="02010609060101010101" pitchFamily="49" charset="-122"/>
              </a:rPr>
              <a:t>辆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车要坐多少名学生？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701757" y="3909906"/>
            <a:ext cx="2061210" cy="115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5   8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 6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676357" y="5122755"/>
            <a:ext cx="22076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2249975" y="5124873"/>
            <a:ext cx="1506855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3   4   8</a:t>
            </a:r>
            <a:endParaRPr lang="zh-CN" altLang="en-US" sz="3465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05624" y="4690955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endParaRPr lang="zh-CN" altLang="en-US" sz="240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6" name="Rectangle 68"/>
          <p:cNvSpPr>
            <a:spLocks noChangeArrowheads="1"/>
          </p:cNvSpPr>
          <p:nvPr/>
        </p:nvSpPr>
        <p:spPr bwMode="auto">
          <a:xfrm>
            <a:off x="1100624" y="3271096"/>
            <a:ext cx="2048933" cy="6248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465" b="1" dirty="0">
                <a:solidFill>
                  <a:srgbClr val="FF0000"/>
                </a:solidFill>
                <a:latin typeface="+mn-lt"/>
                <a:ea typeface="+mn-ea"/>
                <a:cs typeface="Arial Unicode MS" pitchFamily="34" charset="-122"/>
              </a:rPr>
              <a:t>58</a:t>
            </a:r>
            <a:r>
              <a:rPr lang="zh-CN" altLang="zh-CN" sz="3465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sz="3465" b="1" dirty="0">
                <a:solidFill>
                  <a:srgbClr val="FF0000"/>
                </a:solidFill>
                <a:latin typeface="+mn-lt"/>
                <a:ea typeface="+mn-ea"/>
                <a:cs typeface="Arial Unicode MS" pitchFamily="34" charset="-122"/>
              </a:rPr>
              <a:t>6 </a:t>
            </a:r>
            <a:r>
              <a:rPr lang="zh-CN" altLang="zh-CN" sz="3465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endParaRPr lang="zh-CN" altLang="en-US" sz="3465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2732575" y="3254163"/>
            <a:ext cx="2302933" cy="62484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465" dirty="0">
                <a:solidFill>
                  <a:srgbClr val="FF0000"/>
                </a:solidFill>
                <a:latin typeface="+mn-lt"/>
                <a:ea typeface="+mn-ea"/>
              </a:rPr>
              <a:t>348</a:t>
            </a:r>
            <a:r>
              <a:rPr lang="zh-CN" altLang="en-US" sz="3465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（名）</a:t>
            </a: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5132875" y="4820073"/>
            <a:ext cx="5712460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答：第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辆车要坐</a:t>
            </a:r>
            <a:r>
              <a:rPr lang="en-US" altLang="zh-CN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52</a:t>
            </a:r>
            <a:r>
              <a:rPr lang="zh-CN" altLang="en-US" sz="3465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名学生。</a:t>
            </a:r>
          </a:p>
        </p:txBody>
      </p:sp>
      <p:sp>
        <p:nvSpPr>
          <p:cNvPr id="29" name="Rectangle 68"/>
          <p:cNvSpPr>
            <a:spLocks noChangeArrowheads="1"/>
          </p:cNvSpPr>
          <p:nvPr/>
        </p:nvSpPr>
        <p:spPr bwMode="auto">
          <a:xfrm>
            <a:off x="5132875" y="4051722"/>
            <a:ext cx="4449233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</a:rPr>
              <a:t>400 – 348 = 52</a:t>
            </a:r>
            <a:r>
              <a:rPr lang="zh-CN" altLang="en-US" sz="346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（名）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 bldLvl="0" animBg="1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624417" y="1441451"/>
            <a:ext cx="10943165" cy="14789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465" b="1">
                <a:latin typeface="+mn-lt"/>
                <a:ea typeface="+mj-ea"/>
              </a:rPr>
              <a:t>13.</a:t>
            </a:r>
            <a:r>
              <a:rPr lang="zh-CN" altLang="en-US" sz="3465" b="1">
                <a:latin typeface="+mn-lt"/>
                <a:ea typeface="+mj-ea"/>
              </a:rPr>
              <a:t>学校的乐队有女生</a:t>
            </a:r>
            <a:r>
              <a:rPr lang="en-US" altLang="zh-CN" sz="3465" b="1">
                <a:latin typeface="+mn-lt"/>
                <a:ea typeface="+mj-ea"/>
              </a:rPr>
              <a:t>18</a:t>
            </a:r>
            <a:r>
              <a:rPr lang="zh-CN" altLang="en-US" sz="3465" b="1">
                <a:latin typeface="+mn-lt"/>
                <a:ea typeface="+mj-ea"/>
              </a:rPr>
              <a:t>人，男生</a:t>
            </a:r>
            <a:r>
              <a:rPr lang="en-US" altLang="zh-CN" sz="3465" b="1">
                <a:latin typeface="+mn-lt"/>
                <a:ea typeface="+mj-ea"/>
              </a:rPr>
              <a:t>17</a:t>
            </a:r>
            <a:r>
              <a:rPr lang="zh-CN" altLang="en-US" sz="3465" b="1">
                <a:latin typeface="+mn-lt"/>
                <a:ea typeface="+mj-ea"/>
              </a:rPr>
              <a:t>人。合唱队的人数是乐队的</a:t>
            </a:r>
            <a:r>
              <a:rPr lang="en-US" altLang="zh-CN" sz="3465" b="1">
                <a:latin typeface="+mn-lt"/>
                <a:ea typeface="+mj-ea"/>
              </a:rPr>
              <a:t>3</a:t>
            </a:r>
            <a:r>
              <a:rPr lang="zh-CN" altLang="en-US" sz="3465" b="1">
                <a:latin typeface="+mn-lt"/>
                <a:ea typeface="+mj-ea"/>
              </a:rPr>
              <a:t>倍，合唱队有多少人？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960096" y="2285580"/>
            <a:ext cx="410591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P48 </a:t>
            </a:r>
            <a:r>
              <a:rPr lang="zh-CN" altLang="en-US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练习九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288541" y="3232056"/>
            <a:ext cx="3768460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18+17=35</a:t>
            </a: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（人）</a:t>
            </a:r>
            <a:endParaRPr kumimoji="0" lang="en-US" altLang="zh-CN" sz="3465" b="1" i="0" kern="0" cap="none" spc="0" normalizeH="0" baseline="0" noProof="0">
              <a:solidFill>
                <a:srgbClr val="FF0000"/>
              </a:solidFill>
              <a:sym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288541" y="4050608"/>
            <a:ext cx="3768460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35×3=105</a:t>
            </a: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（人）</a:t>
            </a:r>
            <a:endParaRPr kumimoji="0" lang="en-US" altLang="zh-CN" sz="3465" b="1" i="0" kern="0" cap="none" spc="0" normalizeH="0" baseline="0" noProof="0">
              <a:solidFill>
                <a:srgbClr val="FF0000"/>
              </a:solidFill>
              <a:sym typeface="黑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23659" y="4869160"/>
            <a:ext cx="4384675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46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答：合唱队有</a:t>
            </a:r>
            <a:r>
              <a:rPr kumimoji="0" lang="en-US" altLang="zh-CN" sz="346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105</a:t>
            </a:r>
            <a:r>
              <a:rPr kumimoji="0" lang="zh-CN" altLang="en-US" sz="3465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人。</a:t>
            </a:r>
            <a:endParaRPr kumimoji="0" lang="zh-CN" altLang="en-US" sz="3465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1154430" y="1340485"/>
            <a:ext cx="9861550" cy="13709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ea typeface="黑体" panose="02010609060101010101" pitchFamily="49" charset="-122"/>
              </a:rPr>
              <a:t>14. </a:t>
            </a:r>
            <a:r>
              <a:rPr sz="3200" b="1">
                <a:ea typeface="黑体" panose="02010609060101010101" pitchFamily="49" charset="-122"/>
              </a:rPr>
              <a:t>14人去公园划船，租了1条6人船和2条4人船。划2小时，一共花多少钱?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919513" y="908956"/>
            <a:ext cx="41065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48 </a:t>
            </a:r>
            <a:r>
              <a:rPr lang="zh-CN" altLang="en-US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练习九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236470" y="2853690"/>
            <a:ext cx="5815965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25 </a:t>
            </a: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× </a:t>
            </a:r>
            <a:r>
              <a:rPr kumimoji="0" lang="en-US" alt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2 </a:t>
            </a: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×</a:t>
            </a:r>
            <a:r>
              <a:rPr kumimoji="0" lang="en-US" alt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 2 = 100</a:t>
            </a: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（元）</a:t>
            </a:r>
          </a:p>
        </p:txBody>
      </p:sp>
      <p:sp>
        <p:nvSpPr>
          <p:cNvPr id="14" name="文本框 6"/>
          <p:cNvSpPr txBox="1">
            <a:spLocks noChangeArrowheads="1"/>
          </p:cNvSpPr>
          <p:nvPr/>
        </p:nvSpPr>
        <p:spPr bwMode="auto">
          <a:xfrm>
            <a:off x="1529080" y="5349240"/>
            <a:ext cx="7230745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答：</a:t>
            </a:r>
            <a:r>
              <a:rPr kumimoji="0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划2小时，一共花</a:t>
            </a:r>
            <a:r>
              <a:rPr kumimoji="0" 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160</a:t>
            </a: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元。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929255" y="3685540"/>
            <a:ext cx="4430395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465" b="1" kern="0" noProof="0">
                <a:solidFill>
                  <a:srgbClr val="FF0000"/>
                </a:solidFill>
                <a:sym typeface="黑体" panose="02010609060101010101" pitchFamily="49" charset="-122"/>
              </a:rPr>
              <a:t>30 </a:t>
            </a:r>
            <a:r>
              <a:rPr lang="zh-CN" altLang="en-US" sz="3465" b="1" kern="0" noProof="0">
                <a:solidFill>
                  <a:srgbClr val="FF0000"/>
                </a:solidFill>
                <a:sym typeface="黑体" panose="02010609060101010101" pitchFamily="49" charset="-122"/>
              </a:rPr>
              <a:t>× </a:t>
            </a:r>
            <a:r>
              <a:rPr lang="en-US" altLang="zh-CN" sz="3465" b="1" kern="0" noProof="0">
                <a:solidFill>
                  <a:srgbClr val="FF0000"/>
                </a:solidFill>
                <a:sym typeface="黑体" panose="02010609060101010101" pitchFamily="49" charset="-122"/>
              </a:rPr>
              <a:t>1 </a:t>
            </a:r>
            <a:r>
              <a:rPr lang="zh-CN" altLang="en-US" sz="3465" b="1" kern="0" noProof="0">
                <a:solidFill>
                  <a:srgbClr val="FF0000"/>
                </a:solidFill>
                <a:sym typeface="黑体" panose="02010609060101010101" pitchFamily="49" charset="-122"/>
              </a:rPr>
              <a:t>×</a:t>
            </a:r>
            <a:r>
              <a:rPr lang="en-US" altLang="zh-CN" sz="3465" b="1" kern="0" noProof="0">
                <a:solidFill>
                  <a:srgbClr val="FF0000"/>
                </a:solidFill>
                <a:sym typeface="黑体" panose="02010609060101010101" pitchFamily="49" charset="-122"/>
              </a:rPr>
              <a:t> 2 = 60</a:t>
            </a:r>
            <a:r>
              <a:rPr lang="zh-CN" altLang="en-US" sz="3465" b="1" kern="0" noProof="0">
                <a:solidFill>
                  <a:srgbClr val="FF0000"/>
                </a:solidFill>
                <a:sym typeface="黑体" panose="02010609060101010101" pitchFamily="49" charset="-122"/>
              </a:rPr>
              <a:t>（元）</a:t>
            </a:r>
            <a:endParaRPr kumimoji="0" lang="en-US" altLang="zh-CN" sz="3465" b="1" i="0" kern="0" cap="none" spc="0" normalizeH="0" baseline="0" noProof="0">
              <a:solidFill>
                <a:srgbClr val="FF0000"/>
              </a:solidFill>
              <a:sym typeface="黑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967980" y="3140710"/>
            <a:ext cx="3235960" cy="2240915"/>
          </a:xfrm>
          <a:prstGeom prst="roundRect">
            <a:avLst>
              <a:gd name="adj" fmla="val 9478"/>
            </a:avLst>
          </a:prstGeom>
          <a:solidFill>
            <a:srgbClr val="FFEEB9"/>
          </a:solidFill>
          <a:ln w="19050">
            <a:solidFill>
              <a:srgbClr val="FF8A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latinLnBrk="0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</a:rPr>
              <a:t>票价信息</a:t>
            </a:r>
          </a:p>
          <a:p>
            <a:pPr algn="ctr" latinLnBrk="0"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人船：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/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</a:t>
            </a:r>
          </a:p>
          <a:p>
            <a:pPr algn="ctr" latinLnBrk="0"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人船：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/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929255" y="4517390"/>
            <a:ext cx="4430395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465" b="1" kern="0" noProof="0">
                <a:solidFill>
                  <a:srgbClr val="FF0000"/>
                </a:solidFill>
                <a:sym typeface="黑体" panose="02010609060101010101" pitchFamily="49" charset="-122"/>
              </a:rPr>
              <a:t>100 + 60</a:t>
            </a:r>
            <a:r>
              <a:rPr lang="en-US" altLang="zh-CN" sz="3465" b="1" kern="0" noProof="0">
                <a:solidFill>
                  <a:srgbClr val="FF0000"/>
                </a:solidFill>
                <a:sym typeface="黑体" panose="02010609060101010101" pitchFamily="49" charset="-122"/>
              </a:rPr>
              <a:t> = 160</a:t>
            </a:r>
            <a:r>
              <a:rPr lang="zh-CN" altLang="en-US" sz="3465" b="1" kern="0" noProof="0">
                <a:solidFill>
                  <a:srgbClr val="FF0000"/>
                </a:solidFill>
                <a:sym typeface="黑体" panose="02010609060101010101" pitchFamily="49" charset="-122"/>
              </a:rPr>
              <a:t>（元）</a:t>
            </a:r>
            <a:endParaRPr kumimoji="0" lang="en-US" altLang="zh-CN" sz="3465" b="1" i="0" kern="0" cap="none" spc="0" normalizeH="0" baseline="0" noProof="0">
              <a:solidFill>
                <a:srgbClr val="FF0000"/>
              </a:solidFill>
              <a:sym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7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695114" y="1051561"/>
            <a:ext cx="10850033" cy="20110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latin typeface="楷体" panose="02010609060101010101" pitchFamily="49" charset="-122"/>
                <a:cs typeface="楷体" panose="02010609060101010101" pitchFamily="49" charset="-122"/>
              </a:rPr>
              <a:t>15.</a:t>
            </a:r>
            <a:r>
              <a:rPr sz="3200" b="1">
                <a:latin typeface="楷体" panose="02010609060101010101" pitchFamily="49" charset="-122"/>
                <a:cs typeface="楷体" panose="02010609060101010101" pitchFamily="49" charset="-122"/>
              </a:rPr>
              <a:t>高铁列车的一节一等座车厢有13排，每排4个座位</a:t>
            </a:r>
            <a:r>
              <a:rPr lang="zh-CN" sz="3200" b="1">
                <a:latin typeface="楷体" panose="02010609060101010101" pitchFamily="49" charset="-122"/>
                <a:cs typeface="楷体" panose="02010609060101010101" pitchFamily="49" charset="-122"/>
              </a:rPr>
              <a:t>；</a:t>
            </a:r>
            <a:r>
              <a:rPr sz="3200" b="1">
                <a:latin typeface="楷体" panose="02010609060101010101" pitchFamily="49" charset="-122"/>
                <a:cs typeface="楷体" panose="02010609060101010101" pitchFamily="49" charset="-122"/>
              </a:rPr>
              <a:t>一节二等座车厢有18排，每排5个座位。一节二等座车厢比一节一等座车厢多多少个座位?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527708" y="2492011"/>
            <a:ext cx="41065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48 </a:t>
            </a:r>
            <a:r>
              <a:rPr lang="zh-CN" altLang="en-US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练习九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444365" y="3213278"/>
            <a:ext cx="2370667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13 </a:t>
            </a: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× </a:t>
            </a:r>
            <a:r>
              <a:rPr kumimoji="0" lang="en-US" alt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4 =</a:t>
            </a:r>
          </a:p>
        </p:txBody>
      </p:sp>
      <p:sp>
        <p:nvSpPr>
          <p:cNvPr id="14" name="文本框 6"/>
          <p:cNvSpPr txBox="1">
            <a:spLocks noChangeArrowheads="1"/>
          </p:cNvSpPr>
          <p:nvPr/>
        </p:nvSpPr>
        <p:spPr bwMode="auto">
          <a:xfrm>
            <a:off x="998855" y="5565140"/>
            <a:ext cx="10822940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答：</a:t>
            </a:r>
            <a:r>
              <a:rPr kumimoji="0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一节二等座车厢比一节一等座车厢多</a:t>
            </a:r>
            <a:r>
              <a:rPr kumimoji="0" 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38</a:t>
            </a:r>
            <a:r>
              <a:rPr kumimoji="0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个座位</a:t>
            </a: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。</a:t>
            </a:r>
          </a:p>
        </p:txBody>
      </p:sp>
      <p:sp>
        <p:nvSpPr>
          <p:cNvPr id="15" name="文本框 7"/>
          <p:cNvSpPr txBox="1">
            <a:spLocks noChangeArrowheads="1"/>
          </p:cNvSpPr>
          <p:nvPr/>
        </p:nvSpPr>
        <p:spPr bwMode="auto">
          <a:xfrm>
            <a:off x="7359827" y="3212219"/>
            <a:ext cx="2641600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52</a:t>
            </a:r>
            <a:r>
              <a:rPr lang="zh-CN" altLang="en-US" sz="3465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（个）</a:t>
            </a:r>
            <a:endParaRPr lang="en-US" altLang="zh-CN" sz="3465" b="1">
              <a:solidFill>
                <a:srgbClr val="FF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775460" y="3213735"/>
            <a:ext cx="3999865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一节一等座车厢</a:t>
            </a:r>
            <a:r>
              <a:rPr kumimoji="0" 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：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5375785" y="4076878"/>
            <a:ext cx="2370667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18 </a:t>
            </a:r>
            <a:r>
              <a:rPr kumimoji="0" lang="zh-CN" altLang="en-US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× </a:t>
            </a:r>
            <a:r>
              <a:rPr kumimoji="0" lang="en-US" alt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5 =</a:t>
            </a:r>
          </a:p>
        </p:txBody>
      </p:sp>
      <p:sp>
        <p:nvSpPr>
          <p:cNvPr id="18" name="文本框 7"/>
          <p:cNvSpPr txBox="1">
            <a:spLocks noChangeArrowheads="1"/>
          </p:cNvSpPr>
          <p:nvPr/>
        </p:nvSpPr>
        <p:spPr bwMode="auto">
          <a:xfrm>
            <a:off x="7392212" y="4004699"/>
            <a:ext cx="2641600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90</a:t>
            </a:r>
            <a:r>
              <a:rPr lang="zh-CN" altLang="en-US" sz="3465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（个）</a:t>
            </a:r>
            <a:endParaRPr lang="en-US" altLang="zh-CN" sz="3465" b="1">
              <a:solidFill>
                <a:srgbClr val="FF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1807845" y="4006215"/>
            <a:ext cx="3999865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一节</a:t>
            </a:r>
            <a:r>
              <a:rPr kumimoji="0" 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二</a:t>
            </a:r>
            <a:r>
              <a:rPr kumimoji="0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等座车厢</a:t>
            </a:r>
            <a:r>
              <a:rPr kumimoji="0" lang="zh-CN" sz="3465" b="1" i="0" kern="0" cap="none" spc="0" normalizeH="0" baseline="0" noProof="0">
                <a:solidFill>
                  <a:srgbClr val="FF0000"/>
                </a:solidFill>
                <a:sym typeface="黑体" panose="02010609060101010101" pitchFamily="49" charset="-122"/>
              </a:rPr>
              <a:t>：</a:t>
            </a:r>
          </a:p>
        </p:txBody>
      </p:sp>
      <p:sp>
        <p:nvSpPr>
          <p:cNvPr id="20" name="文本框 7"/>
          <p:cNvSpPr txBox="1">
            <a:spLocks noChangeArrowheads="1"/>
          </p:cNvSpPr>
          <p:nvPr/>
        </p:nvSpPr>
        <p:spPr bwMode="auto">
          <a:xfrm>
            <a:off x="3792855" y="4867910"/>
            <a:ext cx="4606290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3465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90 </a:t>
            </a:r>
            <a:r>
              <a:rPr lang="zh-CN" altLang="en-US" sz="3465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－</a:t>
            </a:r>
            <a:r>
              <a:rPr lang="en-US" altLang="zh-CN" sz="3465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 52 = 38</a:t>
            </a:r>
            <a:r>
              <a:rPr lang="zh-CN" altLang="en-US" sz="3465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（个）</a:t>
            </a:r>
            <a:endParaRPr lang="en-US" altLang="zh-CN" sz="3465" b="1">
              <a:solidFill>
                <a:srgbClr val="FF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8"/>
          <p:cNvSpPr>
            <a:spLocks noChangeArrowheads="1"/>
          </p:cNvSpPr>
          <p:nvPr/>
        </p:nvSpPr>
        <p:spPr bwMode="auto">
          <a:xfrm>
            <a:off x="624417" y="1011059"/>
            <a:ext cx="10943165" cy="14789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465" b="1">
                <a:latin typeface="楷体" panose="02010609060101010101" pitchFamily="49" charset="-122"/>
                <a:cs typeface="楷体" panose="02010609060101010101" pitchFamily="49" charset="-122"/>
              </a:rPr>
              <a:t>16.</a:t>
            </a:r>
            <a:r>
              <a:rPr lang="zh-CN" altLang="en-US" sz="3465" b="1">
                <a:latin typeface="楷体" panose="02010609060101010101" pitchFamily="49" charset="-122"/>
                <a:cs typeface="楷体" panose="02010609060101010101" pitchFamily="49" charset="-122"/>
              </a:rPr>
              <a:t>根据下面的线段图，你能想到什么实际问题？说一说，并列式解答。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079776" y="1855189"/>
            <a:ext cx="410591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P48 </a:t>
            </a:r>
            <a:r>
              <a:rPr lang="zh-CN" altLang="en-US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练习九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9456" y="2488577"/>
            <a:ext cx="7996796" cy="3603961"/>
          </a:xfrm>
          <a:prstGeom prst="rect">
            <a:avLst/>
          </a:prstGeom>
        </p:spPr>
      </p:pic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645287" y="3427201"/>
            <a:ext cx="3768460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465" b="1" dirty="0">
                <a:solidFill>
                  <a:srgbClr val="FF0000"/>
                </a:solidFill>
                <a:sym typeface="黑体" panose="02010609060101010101" pitchFamily="49" charset="-122"/>
              </a:rPr>
              <a:t>25×5=125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8304245" y="5507866"/>
            <a:ext cx="3768460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  <a:sym typeface="黑体" panose="02010609060101010101" pitchFamily="49" charset="-122"/>
              </a:rPr>
              <a:t>30×3+10=100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矩形 64"/>
          <p:cNvSpPr/>
          <p:nvPr/>
        </p:nvSpPr>
        <p:spPr>
          <a:xfrm>
            <a:off x="2718435" y="2084705"/>
            <a:ext cx="382905" cy="3541395"/>
          </a:xfrm>
          <a:prstGeom prst="rect">
            <a:avLst/>
          </a:prstGeom>
          <a:solidFill>
            <a:srgbClr val="FF8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18435" y="2084705"/>
            <a:ext cx="1651000" cy="35642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84325" y="2084705"/>
            <a:ext cx="673100" cy="3541395"/>
          </a:xfrm>
          <a:prstGeom prst="rect">
            <a:avLst/>
          </a:prstGeom>
          <a:solidFill>
            <a:srgbClr val="FF8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矩形 5"/>
          <p:cNvSpPr>
            <a:spLocks noChangeArrowheads="1"/>
          </p:cNvSpPr>
          <p:nvPr/>
        </p:nvSpPr>
        <p:spPr bwMode="auto">
          <a:xfrm>
            <a:off x="1169882" y="1436370"/>
            <a:ext cx="410591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P48 </a:t>
            </a:r>
            <a:r>
              <a:rPr lang="zh-CN" altLang="en-US" sz="266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练习九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918" name="矩形 18"/>
          <p:cNvSpPr>
            <a:spLocks noChangeArrowheads="1"/>
          </p:cNvSpPr>
          <p:nvPr/>
        </p:nvSpPr>
        <p:spPr bwMode="auto">
          <a:xfrm>
            <a:off x="695749" y="610235"/>
            <a:ext cx="815763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楷体" panose="02010609060101010101" pitchFamily="49" charset="-122"/>
                <a:ea typeface="楷体" panose="02010609060101010101" pitchFamily="49" charset="-122"/>
              </a:rPr>
              <a:t>17.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观察下面各题，你能发现什么规律？</a:t>
            </a:r>
          </a:p>
        </p:txBody>
      </p:sp>
      <p:sp>
        <p:nvSpPr>
          <p:cNvPr id="38919" name="矩形 18"/>
          <p:cNvSpPr>
            <a:spLocks noChangeArrowheads="1"/>
          </p:cNvSpPr>
          <p:nvPr/>
        </p:nvSpPr>
        <p:spPr bwMode="auto">
          <a:xfrm>
            <a:off x="1584113" y="1979295"/>
            <a:ext cx="3073400" cy="35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× 1 = 99</a:t>
            </a:r>
          </a:p>
          <a:p>
            <a:pPr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× 2 = 198</a:t>
            </a:r>
          </a:p>
          <a:p>
            <a:pPr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× 3 = 297</a:t>
            </a:r>
          </a:p>
          <a:p>
            <a:pPr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× 4 = 396</a:t>
            </a:r>
          </a:p>
          <a:p>
            <a:pPr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× 5 = 495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538720" y="1529715"/>
            <a:ext cx="4015740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0000FF"/>
                </a:solidFill>
                <a:latin typeface="+mj-lt"/>
                <a:ea typeface="楷体" panose="02010609060101010101" pitchFamily="49" charset="-122"/>
              </a:rPr>
              <a:t>第一个因数没有变，都是 </a:t>
            </a:r>
            <a:r>
              <a:rPr lang="en-US" altLang="zh-CN" sz="3200" b="1">
                <a:solidFill>
                  <a:srgbClr val="0000FF"/>
                </a:solidFill>
                <a:latin typeface="+mj-lt"/>
                <a:ea typeface="楷体" panose="02010609060101010101" pitchFamily="49" charset="-122"/>
              </a:rPr>
              <a:t>99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6" name="矩形 65"/>
          <p:cNvSpPr>
            <a:spLocks noChangeArrowheads="1"/>
          </p:cNvSpPr>
          <p:nvPr/>
        </p:nvSpPr>
        <p:spPr bwMode="auto">
          <a:xfrm>
            <a:off x="7538720" y="2764155"/>
            <a:ext cx="401574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+mj-lt"/>
                <a:ea typeface="楷体" panose="02010609060101010101" pitchFamily="49" charset="-122"/>
              </a:rPr>
              <a:t>第二个因数依次加 </a:t>
            </a:r>
            <a:r>
              <a:rPr lang="en-US" altLang="zh-CN" sz="3200" b="1" dirty="0">
                <a:solidFill>
                  <a:srgbClr val="0000FF"/>
                </a:solidFill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0000FF"/>
                </a:solidFill>
                <a:latin typeface="+mj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8" name="Rectangle 68"/>
          <p:cNvSpPr>
            <a:spLocks noChangeArrowheads="1"/>
          </p:cNvSpPr>
          <p:nvPr/>
        </p:nvSpPr>
        <p:spPr bwMode="auto">
          <a:xfrm>
            <a:off x="7538720" y="3358515"/>
            <a:ext cx="4060825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zh-CN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第二个因数与积相加都是相应的整百数。</a:t>
            </a:r>
          </a:p>
        </p:txBody>
      </p:sp>
      <p:sp>
        <p:nvSpPr>
          <p:cNvPr id="69" name="Rectangle 25"/>
          <p:cNvSpPr>
            <a:spLocks noChangeArrowheads="1"/>
          </p:cNvSpPr>
          <p:nvPr/>
        </p:nvSpPr>
        <p:spPr bwMode="auto">
          <a:xfrm>
            <a:off x="6532245" y="2067561"/>
            <a:ext cx="843915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594</a:t>
            </a:r>
          </a:p>
        </p:txBody>
      </p:sp>
      <p:sp>
        <p:nvSpPr>
          <p:cNvPr id="70" name="Rectangle 25"/>
          <p:cNvSpPr>
            <a:spLocks noChangeArrowheads="1"/>
          </p:cNvSpPr>
          <p:nvPr/>
        </p:nvSpPr>
        <p:spPr bwMode="auto">
          <a:xfrm>
            <a:off x="6532245" y="2642236"/>
            <a:ext cx="843915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693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73096" y="5013326"/>
            <a:ext cx="1296213" cy="1269579"/>
          </a:xfrm>
          <a:prstGeom prst="rect">
            <a:avLst/>
          </a:prstGeom>
        </p:spPr>
      </p:pic>
      <p:sp>
        <p:nvSpPr>
          <p:cNvPr id="7" name="对话气泡: 圆角矩形 6"/>
          <p:cNvSpPr/>
          <p:nvPr/>
        </p:nvSpPr>
        <p:spPr>
          <a:xfrm>
            <a:off x="5166572" y="4851928"/>
            <a:ext cx="5040563" cy="1152128"/>
          </a:xfrm>
          <a:prstGeom prst="wedgeRoundRectCallout">
            <a:avLst>
              <a:gd name="adj1" fmla="val 55134"/>
              <a:gd name="adj2" fmla="val 23734"/>
              <a:gd name="adj3" fmla="val 16667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hangingPunct="1">
              <a:lnSpc>
                <a:spcPct val="120000"/>
              </a:lnSpc>
            </a:pPr>
            <a:r>
              <a:rPr lang="zh-CN" altLang="en-US" sz="2665" b="1" dirty="0">
                <a:latin typeface="楷体" panose="02010609060101010101" pitchFamily="49" charset="-122"/>
                <a:ea typeface="楷体" panose="02010609060101010101" pitchFamily="49" charset="-122"/>
              </a:rPr>
              <a:t>根据发现的规律，你能不计算就写出第二列算式的积吗？</a:t>
            </a:r>
          </a:p>
        </p:txBody>
      </p:sp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4659418" y="1988820"/>
            <a:ext cx="3073400" cy="244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× 6 =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× 7 =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× 8 =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× 9 =</a:t>
            </a: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6532245" y="3216911"/>
            <a:ext cx="843915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792</a:t>
            </a: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6532245" y="3791586"/>
            <a:ext cx="843915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891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/>
      <p:bldP spid="4" grpId="0" bldLvl="0" animBg="1"/>
      <p:bldP spid="3" grpId="0" bldLvl="0" animBg="1"/>
      <p:bldP spid="2" grpId="0"/>
      <p:bldP spid="66" grpId="0"/>
      <p:bldP spid="68" grpId="0"/>
      <p:bldP spid="69" grpId="0"/>
      <p:bldP spid="69" grpId="1"/>
      <p:bldP spid="70" grpId="0"/>
      <p:bldP spid="70" grpId="1"/>
      <p:bldP spid="7" grpId="0" bldLvl="0" animBg="1"/>
      <p:bldP spid="8" grpId="0"/>
      <p:bldP spid="8" grpId="1"/>
      <p:bldP spid="9" grpId="0"/>
      <p:bldP spid="9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3" name="流程图: 终止 2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1366</Words>
  <Application>Microsoft Office PowerPoint</Application>
  <PresentationFormat>宽屏</PresentationFormat>
  <Paragraphs>323</Paragraphs>
  <Slides>26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518</cp:revision>
  <dcterms:created xsi:type="dcterms:W3CDTF">2015-08-27T07:30:00Z</dcterms:created>
  <dcterms:modified xsi:type="dcterms:W3CDTF">2025-07-19T08:06:04Z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D067041279A8473B82A0815561CD28CF</vt:lpwstr>
  </property>
</Properties>
</file>