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370" r:id="rId2"/>
    <p:sldId id="375" r:id="rId3"/>
    <p:sldId id="283" r:id="rId4"/>
    <p:sldId id="280" r:id="rId5"/>
    <p:sldId id="281" r:id="rId6"/>
    <p:sldId id="284" r:id="rId7"/>
    <p:sldId id="286" r:id="rId8"/>
    <p:sldId id="361" r:id="rId9"/>
    <p:sldId id="290" r:id="rId10"/>
    <p:sldId id="374" r:id="rId11"/>
    <p:sldId id="287" r:id="rId12"/>
    <p:sldId id="376" r:id="rId13"/>
    <p:sldId id="377" r:id="rId14"/>
    <p:sldId id="378" r:id="rId15"/>
    <p:sldId id="291" r:id="rId16"/>
    <p:sldId id="379" r:id="rId17"/>
    <p:sldId id="282" r:id="rId18"/>
    <p:sldId id="288" r:id="rId19"/>
    <p:sldId id="380" r:id="rId20"/>
    <p:sldId id="289" r:id="rId21"/>
    <p:sldId id="292" r:id="rId22"/>
    <p:sldId id="381" r:id="rId23"/>
    <p:sldId id="371" r:id="rId2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orient="horz" pos="992">
          <p15:clr>
            <a:srgbClr val="A4A3A4"/>
          </p15:clr>
        </p15:guide>
        <p15:guide id="3" orient="horz" pos="3985">
          <p15:clr>
            <a:srgbClr val="A4A3A4"/>
          </p15:clr>
        </p15:guide>
        <p15:guide id="4" pos="210">
          <p15:clr>
            <a:srgbClr val="A4A3A4"/>
          </p15:clr>
        </p15:guide>
        <p15:guide id="5" pos="477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FF6D7"/>
    <a:srgbClr val="FFEFBB"/>
    <a:srgbClr val="0000FF"/>
    <a:srgbClr val="FDFCFD"/>
    <a:srgbClr val="FFFAE9"/>
    <a:srgbClr val="EF5225"/>
    <a:srgbClr val="FDEADC"/>
    <a:srgbClr val="FBF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1489" autoAdjust="0"/>
  </p:normalViewPr>
  <p:slideViewPr>
    <p:cSldViewPr>
      <p:cViewPr varScale="1">
        <p:scale>
          <a:sx n="59" d="100"/>
          <a:sy n="59" d="100"/>
        </p:scale>
        <p:origin x="102" y="1260"/>
      </p:cViewPr>
      <p:guideLst>
        <p:guide orient="horz" pos="2205"/>
        <p:guide orient="horz" pos="992"/>
        <p:guide orient="horz" pos="3985"/>
        <p:guide pos="210"/>
        <p:guide pos="47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B80AC62-F4F7-4542-8A00-AF7B81988D44}" type="datetimeFigureOut">
              <a:rPr lang="zh-CN" altLang="en-US"/>
              <a:t>2025/7/19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00BC4EA6-898D-4EC9-9D93-DB7EC057105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F8FCF507-8461-4B04-A3C2-44427B567348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7"/>
          <p:cNvSpPr/>
          <p:nvPr userDrawn="1"/>
        </p:nvSpPr>
        <p:spPr>
          <a:xfrm>
            <a:off x="292100" y="357717"/>
            <a:ext cx="11573933" cy="6108700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96" y="1508760"/>
            <a:ext cx="2544235" cy="675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矩形 2"/>
          <p:cNvSpPr>
            <a:spLocks noChangeArrowheads="1"/>
          </p:cNvSpPr>
          <p:nvPr/>
        </p:nvSpPr>
        <p:spPr bwMode="auto">
          <a:xfrm>
            <a:off x="5999904" y="2756747"/>
            <a:ext cx="4032249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7200" b="1">
                <a:latin typeface="楷体" panose="02010609060101010101" pitchFamily="49" charset="-122"/>
              </a:rPr>
              <a:t>练习十</a:t>
            </a:r>
            <a:endParaRPr lang="en-US" altLang="zh-CN" sz="7200" b="1" dirty="0">
              <a:latin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矩形 18"/>
          <p:cNvSpPr>
            <a:spLocks noChangeArrowheads="1"/>
          </p:cNvSpPr>
          <p:nvPr/>
        </p:nvSpPr>
        <p:spPr bwMode="auto">
          <a:xfrm>
            <a:off x="1102995" y="1099820"/>
            <a:ext cx="9959975" cy="81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你能不计算就说出下面两个算式哪个得数大吗？</a:t>
            </a:r>
          </a:p>
        </p:txBody>
      </p:sp>
      <p:sp>
        <p:nvSpPr>
          <p:cNvPr id="32773" name="矩形 18"/>
          <p:cNvSpPr>
            <a:spLocks noChangeArrowheads="1"/>
          </p:cNvSpPr>
          <p:nvPr/>
        </p:nvSpPr>
        <p:spPr bwMode="auto">
          <a:xfrm>
            <a:off x="1102784" y="2218056"/>
            <a:ext cx="8257116" cy="169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</a:rPr>
              <a:t>1 + 2 + 3 + 4 + 5 + 6 + 7 + 8 + 9 + 0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黑体" panose="02010609060101010101" pitchFamily="49" charset="-122"/>
              </a:rPr>
              <a:t>1×2×3×4×5×6×7×8×9×0</a:t>
            </a:r>
            <a:endParaRPr lang="zh-CN" altLang="en-US" sz="3465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722533" y="3166322"/>
            <a:ext cx="865717" cy="6731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990600" y="3959860"/>
            <a:ext cx="10401300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任何数加 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都不变，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83615" y="4727575"/>
            <a:ext cx="10401300" cy="62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任何数</a:t>
            </a: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与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0</a:t>
            </a: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</a:t>
            </a: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相乘都得 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，所以第</a:t>
            </a: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个算式得数大。</a:t>
            </a:r>
          </a:p>
        </p:txBody>
      </p:sp>
      <p:sp>
        <p:nvSpPr>
          <p:cNvPr id="3" name="矩形 5">
            <a:extLst>
              <a:ext uri="{FF2B5EF4-FFF2-40B4-BE49-F238E27FC236}">
                <a16:creationId xmlns:a16="http://schemas.microsoft.com/office/drawing/2014/main" id="{DC36E958-1AB6-195F-85A8-4DD56DC05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472" y="1803219"/>
            <a:ext cx="30171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P52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矩形 18"/>
          <p:cNvSpPr>
            <a:spLocks noChangeArrowheads="1"/>
          </p:cNvSpPr>
          <p:nvPr/>
        </p:nvSpPr>
        <p:spPr bwMode="auto">
          <a:xfrm>
            <a:off x="1341967" y="1151467"/>
            <a:ext cx="7393516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2.</a:t>
            </a:r>
            <a:r>
              <a:rPr lang="zh-CN" altLang="en-US" sz="3465" b="1">
                <a:ea typeface="黑体" panose="02010609060101010101" pitchFamily="49" charset="-122"/>
              </a:rPr>
              <a:t>在       里填上“</a:t>
            </a:r>
            <a:r>
              <a:rPr lang="en-US" altLang="zh-CN" sz="3465" b="1">
                <a:ea typeface="黑体" panose="02010609060101010101" pitchFamily="49" charset="-122"/>
              </a:rPr>
              <a:t>&gt;</a:t>
            </a:r>
            <a:r>
              <a:rPr lang="zh-CN" altLang="en-US" sz="3465" b="1">
                <a:ea typeface="黑体" panose="02010609060101010101" pitchFamily="49" charset="-122"/>
              </a:rPr>
              <a:t>”“</a:t>
            </a:r>
            <a:r>
              <a:rPr lang="en-US" altLang="zh-CN" sz="3465" b="1">
                <a:ea typeface="黑体" panose="02010609060101010101" pitchFamily="49" charset="-122"/>
              </a:rPr>
              <a:t>&lt;</a:t>
            </a:r>
            <a:r>
              <a:rPr lang="zh-CN" altLang="en-US" sz="3465" b="1">
                <a:ea typeface="黑体" panose="02010609060101010101" pitchFamily="49" charset="-122"/>
              </a:rPr>
              <a:t>”或“</a:t>
            </a:r>
            <a:r>
              <a:rPr lang="en-US" altLang="zh-CN" sz="3465" b="1">
                <a:ea typeface="黑体" panose="02010609060101010101" pitchFamily="49" charset="-122"/>
              </a:rPr>
              <a:t>=</a:t>
            </a:r>
            <a:r>
              <a:rPr lang="zh-CN" altLang="en-US" sz="3465" b="1">
                <a:ea typeface="黑体" panose="02010609060101010101" pitchFamily="49" charset="-122"/>
              </a:rPr>
              <a:t>”。</a:t>
            </a:r>
          </a:p>
        </p:txBody>
      </p:sp>
      <p:sp>
        <p:nvSpPr>
          <p:cNvPr id="23556" name="矩形 18"/>
          <p:cNvSpPr>
            <a:spLocks noChangeArrowheads="1"/>
          </p:cNvSpPr>
          <p:nvPr/>
        </p:nvSpPr>
        <p:spPr bwMode="auto">
          <a:xfrm>
            <a:off x="2012950" y="2372784"/>
            <a:ext cx="3649133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8×0         8+0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23557" name="矩形 18"/>
          <p:cNvSpPr>
            <a:spLocks noChangeArrowheads="1"/>
          </p:cNvSpPr>
          <p:nvPr/>
        </p:nvSpPr>
        <p:spPr bwMode="auto">
          <a:xfrm>
            <a:off x="6813550" y="2372784"/>
            <a:ext cx="3649133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14×6         16×4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23558" name="矩形 18"/>
          <p:cNvSpPr>
            <a:spLocks noChangeArrowheads="1"/>
          </p:cNvSpPr>
          <p:nvPr/>
        </p:nvSpPr>
        <p:spPr bwMode="auto">
          <a:xfrm>
            <a:off x="1629834" y="3646171"/>
            <a:ext cx="3647016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130×0         130-0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23559" name="矩形 18"/>
          <p:cNvSpPr>
            <a:spLocks noChangeArrowheads="1"/>
          </p:cNvSpPr>
          <p:nvPr/>
        </p:nvSpPr>
        <p:spPr bwMode="auto">
          <a:xfrm>
            <a:off x="7006167" y="3646171"/>
            <a:ext cx="3647016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54+0         54-0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23560" name="矩形 18"/>
          <p:cNvSpPr>
            <a:spLocks noChangeArrowheads="1"/>
          </p:cNvSpPr>
          <p:nvPr/>
        </p:nvSpPr>
        <p:spPr bwMode="auto">
          <a:xfrm>
            <a:off x="1629834" y="4889712"/>
            <a:ext cx="3647016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304×8         2400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23561" name="矩形 18"/>
          <p:cNvSpPr>
            <a:spLocks noChangeArrowheads="1"/>
          </p:cNvSpPr>
          <p:nvPr/>
        </p:nvSpPr>
        <p:spPr bwMode="auto">
          <a:xfrm>
            <a:off x="6822017" y="4889712"/>
            <a:ext cx="3892551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400+9         400×9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256367" y="1168400"/>
            <a:ext cx="742949" cy="742951"/>
          </a:xfrm>
          <a:prstGeom prst="ellipse">
            <a:avLst/>
          </a:prstGeom>
          <a:solidFill>
            <a:srgbClr val="FFFDE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1" name="椭圆 10"/>
          <p:cNvSpPr/>
          <p:nvPr/>
        </p:nvSpPr>
        <p:spPr>
          <a:xfrm>
            <a:off x="3177117" y="2393740"/>
            <a:ext cx="742951" cy="742949"/>
          </a:xfrm>
          <a:prstGeom prst="ellipse">
            <a:avLst/>
          </a:prstGeom>
          <a:solidFill>
            <a:srgbClr val="FFFDE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2" name="椭圆 11"/>
          <p:cNvSpPr/>
          <p:nvPr/>
        </p:nvSpPr>
        <p:spPr>
          <a:xfrm>
            <a:off x="3177117" y="3667126"/>
            <a:ext cx="742951" cy="742951"/>
          </a:xfrm>
          <a:prstGeom prst="ellipse">
            <a:avLst/>
          </a:prstGeom>
          <a:solidFill>
            <a:srgbClr val="FFFDE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3" name="椭圆 12"/>
          <p:cNvSpPr/>
          <p:nvPr/>
        </p:nvSpPr>
        <p:spPr>
          <a:xfrm>
            <a:off x="3177117" y="4911726"/>
            <a:ext cx="742951" cy="740833"/>
          </a:xfrm>
          <a:prstGeom prst="ellipse">
            <a:avLst/>
          </a:prstGeom>
          <a:solidFill>
            <a:srgbClr val="FFFDE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4" name="椭圆 13"/>
          <p:cNvSpPr/>
          <p:nvPr/>
        </p:nvSpPr>
        <p:spPr>
          <a:xfrm>
            <a:off x="8157634" y="2393740"/>
            <a:ext cx="742949" cy="742949"/>
          </a:xfrm>
          <a:prstGeom prst="ellipse">
            <a:avLst/>
          </a:prstGeom>
          <a:solidFill>
            <a:srgbClr val="FFFDE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5" name="椭圆 14"/>
          <p:cNvSpPr/>
          <p:nvPr/>
        </p:nvSpPr>
        <p:spPr>
          <a:xfrm>
            <a:off x="8157634" y="3667126"/>
            <a:ext cx="742949" cy="742951"/>
          </a:xfrm>
          <a:prstGeom prst="ellipse">
            <a:avLst/>
          </a:prstGeom>
          <a:solidFill>
            <a:srgbClr val="FFFDE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6" name="椭圆 15"/>
          <p:cNvSpPr/>
          <p:nvPr/>
        </p:nvSpPr>
        <p:spPr>
          <a:xfrm>
            <a:off x="8157634" y="4911726"/>
            <a:ext cx="742949" cy="740833"/>
          </a:xfrm>
          <a:prstGeom prst="ellipse">
            <a:avLst/>
          </a:prstGeom>
          <a:solidFill>
            <a:srgbClr val="FFFDEE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17" name="文本框 2"/>
          <p:cNvSpPr txBox="1">
            <a:spLocks noChangeArrowheads="1"/>
          </p:cNvSpPr>
          <p:nvPr/>
        </p:nvSpPr>
        <p:spPr bwMode="auto">
          <a:xfrm>
            <a:off x="3155950" y="2452794"/>
            <a:ext cx="740833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465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18" name="文本框 4"/>
          <p:cNvSpPr txBox="1">
            <a:spLocks noChangeArrowheads="1"/>
          </p:cNvSpPr>
          <p:nvPr/>
        </p:nvSpPr>
        <p:spPr bwMode="auto">
          <a:xfrm>
            <a:off x="8083550" y="2452794"/>
            <a:ext cx="984251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465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19" name="文本框 2"/>
          <p:cNvSpPr txBox="1">
            <a:spLocks noChangeArrowheads="1"/>
          </p:cNvSpPr>
          <p:nvPr/>
        </p:nvSpPr>
        <p:spPr bwMode="auto">
          <a:xfrm>
            <a:off x="3155950" y="3726181"/>
            <a:ext cx="740833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465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8178801" y="3726181"/>
            <a:ext cx="986367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465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21" name="文本框 4"/>
          <p:cNvSpPr txBox="1">
            <a:spLocks noChangeArrowheads="1"/>
          </p:cNvSpPr>
          <p:nvPr/>
        </p:nvSpPr>
        <p:spPr bwMode="auto">
          <a:xfrm>
            <a:off x="3056467" y="4969722"/>
            <a:ext cx="984249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465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22" name="文本框 2"/>
          <p:cNvSpPr txBox="1">
            <a:spLocks noChangeArrowheads="1"/>
          </p:cNvSpPr>
          <p:nvPr/>
        </p:nvSpPr>
        <p:spPr bwMode="auto">
          <a:xfrm>
            <a:off x="8144934" y="4969722"/>
            <a:ext cx="742949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465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2" name="矩形 5">
            <a:extLst>
              <a:ext uri="{FF2B5EF4-FFF2-40B4-BE49-F238E27FC236}">
                <a16:creationId xmlns:a16="http://schemas.microsoft.com/office/drawing/2014/main" id="{7BE26510-B0DE-38E8-98CF-86784CAFB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7046" y="1484557"/>
            <a:ext cx="30171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P52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矩形 18"/>
          <p:cNvSpPr>
            <a:spLocks noChangeArrowheads="1"/>
          </p:cNvSpPr>
          <p:nvPr/>
        </p:nvSpPr>
        <p:spPr bwMode="auto">
          <a:xfrm>
            <a:off x="717551" y="1123951"/>
            <a:ext cx="4226321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>
                <a:ea typeface="黑体" panose="02010609060101010101" pitchFamily="49" charset="-122"/>
              </a:rPr>
              <a:t>3.</a:t>
            </a:r>
            <a:r>
              <a:rPr lang="zh-CN" altLang="en-US" sz="3600" b="1">
                <a:ea typeface="黑体" panose="02010609060101010101" pitchFamily="49" charset="-122"/>
              </a:rPr>
              <a:t>列竖式计算。</a:t>
            </a:r>
          </a:p>
        </p:txBody>
      </p:sp>
      <p:sp>
        <p:nvSpPr>
          <p:cNvPr id="20484" name="TextBox 2"/>
          <p:cNvSpPr txBox="1">
            <a:spLocks noChangeArrowheads="1"/>
          </p:cNvSpPr>
          <p:nvPr/>
        </p:nvSpPr>
        <p:spPr bwMode="auto">
          <a:xfrm>
            <a:off x="749300" y="2180167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708×3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705100" y="2182284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2124</a:t>
            </a: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651933" y="3170767"/>
            <a:ext cx="3210984" cy="1934211"/>
            <a:chOff x="2195697" y="2542133"/>
            <a:chExt cx="2407553" cy="1450822"/>
          </a:xfrm>
        </p:grpSpPr>
        <p:grpSp>
          <p:nvGrpSpPr>
            <p:cNvPr id="20507" name="组合 34"/>
            <p:cNvGrpSpPr/>
            <p:nvPr/>
          </p:nvGrpSpPr>
          <p:grpSpPr bwMode="auto">
            <a:xfrm>
              <a:off x="2195697" y="2542133"/>
              <a:ext cx="2407553" cy="1022149"/>
              <a:chOff x="39527" y="2199847"/>
              <a:chExt cx="2405584" cy="1022150"/>
            </a:xfrm>
          </p:grpSpPr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921204" y="2199847"/>
                <a:ext cx="1523907" cy="476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600" b="1" dirty="0">
                    <a:solidFill>
                      <a:schemeClr val="tx1"/>
                    </a:solidFill>
                    <a:latin typeface="+mj-lt"/>
                  </a:rPr>
                  <a:t>7   0   8</a:t>
                </a: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>
                <a:off x="1680304" y="2738072"/>
                <a:ext cx="504269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zh-CN" sz="3600" b="1">
                    <a:ea typeface="楷体_GB2312" pitchFamily="49" charset="-122"/>
                  </a:rPr>
                  <a:t>3</a:t>
                </a:r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39527" y="2704730"/>
                <a:ext cx="504269" cy="391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  <a:latin typeface="+mn-ea"/>
                    <a:ea typeface="+mn-ea"/>
                  </a:rPr>
                  <a:t>×</a:t>
                </a:r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>
                <a:off x="39527" y="3165157"/>
                <a:ext cx="219309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 sz="3200" b="1" dirty="0">
                  <a:latin typeface="+mj-lt"/>
                </a:endParaRPr>
              </a:p>
            </p:txBody>
          </p:sp>
        </p:grpSp>
        <p:sp>
          <p:nvSpPr>
            <p:cNvPr id="8" name="Text Box 48"/>
            <p:cNvSpPr txBox="1">
              <a:spLocks noChangeArrowheads="1"/>
            </p:cNvSpPr>
            <p:nvPr/>
          </p:nvSpPr>
          <p:spPr bwMode="auto">
            <a:xfrm>
              <a:off x="3682762" y="3166091"/>
              <a:ext cx="384066" cy="3453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0000FF"/>
                  </a:solidFill>
                </a:rPr>
                <a:t>2</a:t>
              </a:r>
            </a:p>
          </p:txBody>
        </p:sp>
        <p:sp>
          <p:nvSpPr>
            <p:cNvPr id="9" name="Text Box 13"/>
            <p:cNvSpPr txBox="1">
              <a:spLocks noChangeArrowheads="1"/>
            </p:cNvSpPr>
            <p:nvPr/>
          </p:nvSpPr>
          <p:spPr bwMode="auto">
            <a:xfrm>
              <a:off x="2637373" y="3509030"/>
              <a:ext cx="1728296" cy="483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2   1   2   4</a:t>
              </a:r>
            </a:p>
          </p:txBody>
        </p:sp>
      </p:grpSp>
      <p:sp>
        <p:nvSpPr>
          <p:cNvPr id="20487" name="TextBox 2"/>
          <p:cNvSpPr txBox="1">
            <a:spLocks noChangeArrowheads="1"/>
          </p:cNvSpPr>
          <p:nvPr/>
        </p:nvSpPr>
        <p:spPr bwMode="auto">
          <a:xfrm>
            <a:off x="4533900" y="2180167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607×5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489700" y="2182284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3035</a:t>
            </a: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4436533" y="3170767"/>
            <a:ext cx="3210984" cy="1934211"/>
            <a:chOff x="2195697" y="2542133"/>
            <a:chExt cx="2407553" cy="1450822"/>
          </a:xfrm>
        </p:grpSpPr>
        <p:grpSp>
          <p:nvGrpSpPr>
            <p:cNvPr id="20500" name="组合 34"/>
            <p:cNvGrpSpPr/>
            <p:nvPr/>
          </p:nvGrpSpPr>
          <p:grpSpPr bwMode="auto">
            <a:xfrm>
              <a:off x="2195697" y="2542133"/>
              <a:ext cx="2407553" cy="977693"/>
              <a:chOff x="39527" y="2199847"/>
              <a:chExt cx="2405584" cy="977694"/>
            </a:xfrm>
          </p:grpSpPr>
          <p:sp>
            <p:nvSpPr>
              <p:cNvPr id="20" name="Text Box 8"/>
              <p:cNvSpPr txBox="1">
                <a:spLocks noChangeArrowheads="1"/>
              </p:cNvSpPr>
              <p:nvPr/>
            </p:nvSpPr>
            <p:spPr bwMode="auto">
              <a:xfrm>
                <a:off x="921204" y="2199847"/>
                <a:ext cx="1523907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600" b="1" dirty="0">
                    <a:solidFill>
                      <a:schemeClr val="tx1"/>
                    </a:solidFill>
                    <a:latin typeface="+mj-lt"/>
                  </a:rPr>
                  <a:t>6   0   7</a:t>
                </a:r>
              </a:p>
            </p:txBody>
          </p:sp>
          <p:sp>
            <p:nvSpPr>
              <p:cNvPr id="21" name="Text Box 9"/>
              <p:cNvSpPr txBox="1">
                <a:spLocks noChangeArrowheads="1"/>
              </p:cNvSpPr>
              <p:nvPr/>
            </p:nvSpPr>
            <p:spPr bwMode="auto">
              <a:xfrm>
                <a:off x="1728352" y="2693616"/>
                <a:ext cx="504269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zh-CN" sz="3600" b="1">
                    <a:ea typeface="楷体_GB2312" pitchFamily="49" charset="-122"/>
                  </a:rPr>
                  <a:t>5</a:t>
                </a:r>
              </a:p>
            </p:txBody>
          </p:sp>
          <p:sp>
            <p:nvSpPr>
              <p:cNvPr id="22" name="Text Box 10"/>
              <p:cNvSpPr txBox="1">
                <a:spLocks noChangeArrowheads="1"/>
              </p:cNvSpPr>
              <p:nvPr/>
            </p:nvSpPr>
            <p:spPr bwMode="auto">
              <a:xfrm>
                <a:off x="39527" y="2704730"/>
                <a:ext cx="504269" cy="391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  <a:latin typeface="+mn-ea"/>
                    <a:ea typeface="+mn-ea"/>
                  </a:rPr>
                  <a:t>×</a:t>
                </a:r>
              </a:p>
            </p:txBody>
          </p:sp>
          <p:sp>
            <p:nvSpPr>
              <p:cNvPr id="23" name="Line 11"/>
              <p:cNvSpPr>
                <a:spLocks noChangeShapeType="1"/>
              </p:cNvSpPr>
              <p:nvPr/>
            </p:nvSpPr>
            <p:spPr bwMode="auto">
              <a:xfrm>
                <a:off x="39527" y="3165157"/>
                <a:ext cx="219309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 sz="3200" b="1" dirty="0">
                  <a:latin typeface="+mj-lt"/>
                </a:endParaRPr>
              </a:p>
            </p:txBody>
          </p:sp>
        </p:grpSp>
        <p:sp>
          <p:nvSpPr>
            <p:cNvPr id="18" name="Text Box 48"/>
            <p:cNvSpPr txBox="1">
              <a:spLocks noChangeArrowheads="1"/>
            </p:cNvSpPr>
            <p:nvPr/>
          </p:nvSpPr>
          <p:spPr bwMode="auto">
            <a:xfrm>
              <a:off x="3736563" y="3166091"/>
              <a:ext cx="384066" cy="3453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0000FF"/>
                  </a:solidFill>
                </a:rPr>
                <a:t>3</a:t>
              </a:r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2627374" y="3509030"/>
              <a:ext cx="1728296" cy="483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3   0   3   5</a:t>
              </a:r>
            </a:p>
          </p:txBody>
        </p:sp>
      </p:grpSp>
      <p:sp>
        <p:nvSpPr>
          <p:cNvPr id="20490" name="TextBox 2"/>
          <p:cNvSpPr txBox="1">
            <a:spLocks noChangeArrowheads="1"/>
          </p:cNvSpPr>
          <p:nvPr/>
        </p:nvSpPr>
        <p:spPr bwMode="auto">
          <a:xfrm>
            <a:off x="8318500" y="2180167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309×4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10274300" y="2182284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1236</a:t>
            </a:r>
          </a:p>
        </p:txBody>
      </p:sp>
      <p:grpSp>
        <p:nvGrpSpPr>
          <p:cNvPr id="26" name="组合 25"/>
          <p:cNvGrpSpPr/>
          <p:nvPr/>
        </p:nvGrpSpPr>
        <p:grpSpPr bwMode="auto">
          <a:xfrm>
            <a:off x="8221133" y="3170767"/>
            <a:ext cx="3208867" cy="1934211"/>
            <a:chOff x="2195697" y="2542133"/>
            <a:chExt cx="2407553" cy="1450822"/>
          </a:xfrm>
        </p:grpSpPr>
        <p:grpSp>
          <p:nvGrpSpPr>
            <p:cNvPr id="20493" name="组合 34"/>
            <p:cNvGrpSpPr/>
            <p:nvPr/>
          </p:nvGrpSpPr>
          <p:grpSpPr bwMode="auto">
            <a:xfrm>
              <a:off x="2195697" y="2542133"/>
              <a:ext cx="2407553" cy="977693"/>
              <a:chOff x="39527" y="2199847"/>
              <a:chExt cx="2405584" cy="977694"/>
            </a:xfrm>
          </p:grpSpPr>
          <p:sp>
            <p:nvSpPr>
              <p:cNvPr id="30" name="Text Box 8"/>
              <p:cNvSpPr txBox="1">
                <a:spLocks noChangeArrowheads="1"/>
              </p:cNvSpPr>
              <p:nvPr/>
            </p:nvSpPr>
            <p:spPr bwMode="auto">
              <a:xfrm>
                <a:off x="921786" y="2199847"/>
                <a:ext cx="1523325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600" b="1" dirty="0">
                    <a:solidFill>
                      <a:schemeClr val="tx1"/>
                    </a:solidFill>
                    <a:latin typeface="+mj-lt"/>
                  </a:rPr>
                  <a:t>3   0   9</a:t>
                </a:r>
              </a:p>
            </p:txBody>
          </p:sp>
          <p:sp>
            <p:nvSpPr>
              <p:cNvPr id="31" name="Text Box 9"/>
              <p:cNvSpPr txBox="1">
                <a:spLocks noChangeArrowheads="1"/>
              </p:cNvSpPr>
              <p:nvPr/>
            </p:nvSpPr>
            <p:spPr bwMode="auto">
              <a:xfrm>
                <a:off x="1674087" y="2693616"/>
                <a:ext cx="504601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zh-CN" sz="3600" b="1">
                    <a:ea typeface="楷体_GB2312" pitchFamily="49" charset="-122"/>
                  </a:rPr>
                  <a:t>4</a:t>
                </a:r>
              </a:p>
            </p:txBody>
          </p:sp>
          <p:sp>
            <p:nvSpPr>
              <p:cNvPr id="32" name="Text Box 10"/>
              <p:cNvSpPr txBox="1">
                <a:spLocks noChangeArrowheads="1"/>
              </p:cNvSpPr>
              <p:nvPr/>
            </p:nvSpPr>
            <p:spPr bwMode="auto">
              <a:xfrm>
                <a:off x="39527" y="2704730"/>
                <a:ext cx="504601" cy="391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  <a:latin typeface="+mn-ea"/>
                    <a:ea typeface="+mn-ea"/>
                  </a:rPr>
                  <a:t>×</a:t>
                </a:r>
              </a:p>
            </p:txBody>
          </p:sp>
          <p:sp>
            <p:nvSpPr>
              <p:cNvPr id="33" name="Line 11"/>
              <p:cNvSpPr>
                <a:spLocks noChangeShapeType="1"/>
              </p:cNvSpPr>
              <p:nvPr/>
            </p:nvSpPr>
            <p:spPr bwMode="auto">
              <a:xfrm>
                <a:off x="39527" y="3165157"/>
                <a:ext cx="219295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 sz="3200" b="1" dirty="0">
                  <a:latin typeface="+mj-lt"/>
                </a:endParaRPr>
              </a:p>
            </p:txBody>
          </p:sp>
        </p:grpSp>
        <p:sp>
          <p:nvSpPr>
            <p:cNvPr id="28" name="Text Box 48"/>
            <p:cNvSpPr txBox="1">
              <a:spLocks noChangeArrowheads="1"/>
            </p:cNvSpPr>
            <p:nvPr/>
          </p:nvSpPr>
          <p:spPr bwMode="auto">
            <a:xfrm>
              <a:off x="3683743" y="3166091"/>
              <a:ext cx="384319" cy="3453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0000FF"/>
                  </a:solidFill>
                </a:rPr>
                <a:t>3</a:t>
              </a:r>
            </a:p>
          </p:txBody>
        </p:sp>
        <p:sp>
          <p:nvSpPr>
            <p:cNvPr id="29" name="Text Box 13"/>
            <p:cNvSpPr txBox="1">
              <a:spLocks noChangeArrowheads="1"/>
            </p:cNvSpPr>
            <p:nvPr/>
          </p:nvSpPr>
          <p:spPr bwMode="auto">
            <a:xfrm>
              <a:off x="2627659" y="3509030"/>
              <a:ext cx="1727848" cy="483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1   2   3   6</a:t>
              </a:r>
            </a:p>
          </p:txBody>
        </p:sp>
      </p:grpSp>
      <p:sp>
        <p:nvSpPr>
          <p:cNvPr id="2" name="矩形 5">
            <a:extLst>
              <a:ext uri="{FF2B5EF4-FFF2-40B4-BE49-F238E27FC236}">
                <a16:creationId xmlns:a16="http://schemas.microsoft.com/office/drawing/2014/main" id="{C3111F43-0437-D28B-C6C0-7CE5A3BF2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751" y="1379539"/>
            <a:ext cx="30171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P52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749300" y="2180167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502×3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705100" y="2182284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1506</a:t>
            </a: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651933" y="3170767"/>
            <a:ext cx="3210984" cy="1934211"/>
            <a:chOff x="2195697" y="2542133"/>
            <a:chExt cx="2407553" cy="1450822"/>
          </a:xfrm>
        </p:grpSpPr>
        <p:grpSp>
          <p:nvGrpSpPr>
            <p:cNvPr id="21531" name="组合 34"/>
            <p:cNvGrpSpPr/>
            <p:nvPr/>
          </p:nvGrpSpPr>
          <p:grpSpPr bwMode="auto">
            <a:xfrm>
              <a:off x="2195697" y="2542133"/>
              <a:ext cx="2407553" cy="977693"/>
              <a:chOff x="39527" y="2199847"/>
              <a:chExt cx="2405584" cy="977694"/>
            </a:xfrm>
          </p:grpSpPr>
          <p:sp>
            <p:nvSpPr>
              <p:cNvPr id="7" name="Text Box 8"/>
              <p:cNvSpPr txBox="1">
                <a:spLocks noChangeArrowheads="1"/>
              </p:cNvSpPr>
              <p:nvPr/>
            </p:nvSpPr>
            <p:spPr bwMode="auto">
              <a:xfrm>
                <a:off x="921204" y="2199847"/>
                <a:ext cx="1523907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600" b="1" dirty="0">
                    <a:solidFill>
                      <a:schemeClr val="tx1"/>
                    </a:solidFill>
                    <a:latin typeface="+mj-lt"/>
                  </a:rPr>
                  <a:t>5   0   2</a:t>
                </a:r>
              </a:p>
            </p:txBody>
          </p:sp>
          <p:sp>
            <p:nvSpPr>
              <p:cNvPr id="8" name="Text Box 9"/>
              <p:cNvSpPr txBox="1">
                <a:spLocks noChangeArrowheads="1"/>
              </p:cNvSpPr>
              <p:nvPr/>
            </p:nvSpPr>
            <p:spPr bwMode="auto">
              <a:xfrm>
                <a:off x="1674595" y="2693616"/>
                <a:ext cx="504269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zh-CN" sz="3600" b="1">
                    <a:ea typeface="楷体_GB2312" pitchFamily="49" charset="-122"/>
                  </a:rPr>
                  <a:t>3</a:t>
                </a:r>
              </a:p>
            </p:txBody>
          </p:sp>
          <p:sp>
            <p:nvSpPr>
              <p:cNvPr id="9" name="Text Box 10"/>
              <p:cNvSpPr txBox="1">
                <a:spLocks noChangeArrowheads="1"/>
              </p:cNvSpPr>
              <p:nvPr/>
            </p:nvSpPr>
            <p:spPr bwMode="auto">
              <a:xfrm>
                <a:off x="39527" y="2704730"/>
                <a:ext cx="504269" cy="391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  <a:latin typeface="+mn-ea"/>
                    <a:ea typeface="+mn-ea"/>
                  </a:rPr>
                  <a:t>×</a:t>
                </a:r>
              </a:p>
            </p:txBody>
          </p:sp>
          <p:sp>
            <p:nvSpPr>
              <p:cNvPr id="10" name="Line 11"/>
              <p:cNvSpPr>
                <a:spLocks noChangeShapeType="1"/>
              </p:cNvSpPr>
              <p:nvPr/>
            </p:nvSpPr>
            <p:spPr bwMode="auto">
              <a:xfrm>
                <a:off x="39527" y="3165157"/>
                <a:ext cx="219309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 sz="3200" b="1" dirty="0">
                  <a:latin typeface="+mj-lt"/>
                </a:endParaRPr>
              </a:p>
            </p:txBody>
          </p:sp>
        </p:grpSp>
        <p:sp>
          <p:nvSpPr>
            <p:cNvPr id="6" name="Text Box 13"/>
            <p:cNvSpPr txBox="1">
              <a:spLocks noChangeArrowheads="1"/>
            </p:cNvSpPr>
            <p:nvPr/>
          </p:nvSpPr>
          <p:spPr bwMode="auto">
            <a:xfrm>
              <a:off x="2627374" y="3509030"/>
              <a:ext cx="1728296" cy="483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1   5   0   6</a:t>
              </a:r>
            </a:p>
          </p:txBody>
        </p:sp>
      </p:grpSp>
      <p:sp>
        <p:nvSpPr>
          <p:cNvPr id="21509" name="TextBox 2"/>
          <p:cNvSpPr txBox="1">
            <a:spLocks noChangeArrowheads="1"/>
          </p:cNvSpPr>
          <p:nvPr/>
        </p:nvSpPr>
        <p:spPr bwMode="auto">
          <a:xfrm>
            <a:off x="4533900" y="2180167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109×7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489700" y="2182284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763</a:t>
            </a: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4436533" y="3170767"/>
            <a:ext cx="3246967" cy="1934211"/>
            <a:chOff x="2195697" y="2542133"/>
            <a:chExt cx="2435730" cy="1450822"/>
          </a:xfrm>
        </p:grpSpPr>
        <p:grpSp>
          <p:nvGrpSpPr>
            <p:cNvPr id="21524" name="组合 34"/>
            <p:cNvGrpSpPr/>
            <p:nvPr/>
          </p:nvGrpSpPr>
          <p:grpSpPr bwMode="auto">
            <a:xfrm>
              <a:off x="2195697" y="2542133"/>
              <a:ext cx="2407149" cy="977693"/>
              <a:chOff x="39527" y="2199847"/>
              <a:chExt cx="2405180" cy="977694"/>
            </a:xfrm>
          </p:grpSpPr>
          <p:sp>
            <p:nvSpPr>
              <p:cNvPr id="17" name="Text Box 8"/>
              <p:cNvSpPr txBox="1">
                <a:spLocks noChangeArrowheads="1"/>
              </p:cNvSpPr>
              <p:nvPr/>
            </p:nvSpPr>
            <p:spPr bwMode="auto">
              <a:xfrm>
                <a:off x="921638" y="2199847"/>
                <a:ext cx="1523069" cy="476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600" b="1" dirty="0">
                    <a:solidFill>
                      <a:schemeClr val="tx1"/>
                    </a:solidFill>
                    <a:latin typeface="+mj-lt"/>
                  </a:rPr>
                  <a:t>1   0   9</a:t>
                </a:r>
              </a:p>
            </p:txBody>
          </p:sp>
          <p:sp>
            <p:nvSpPr>
              <p:cNvPr id="18" name="Text Box 9"/>
              <p:cNvSpPr txBox="1">
                <a:spLocks noChangeArrowheads="1"/>
              </p:cNvSpPr>
              <p:nvPr/>
            </p:nvSpPr>
            <p:spPr bwMode="auto">
              <a:xfrm>
                <a:off x="1673812" y="2693616"/>
                <a:ext cx="504517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zh-CN" sz="3600" b="1">
                    <a:ea typeface="楷体_GB2312" pitchFamily="49" charset="-122"/>
                  </a:rPr>
                  <a:t>7</a:t>
                </a:r>
              </a:p>
            </p:txBody>
          </p:sp>
          <p:sp>
            <p:nvSpPr>
              <p:cNvPr id="19" name="Text Box 10"/>
              <p:cNvSpPr txBox="1">
                <a:spLocks noChangeArrowheads="1"/>
              </p:cNvSpPr>
              <p:nvPr/>
            </p:nvSpPr>
            <p:spPr bwMode="auto">
              <a:xfrm>
                <a:off x="39527" y="2704730"/>
                <a:ext cx="504517" cy="4277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+mn-ea"/>
                    <a:ea typeface="+mn-ea"/>
                  </a:rPr>
                  <a:t>×</a:t>
                </a:r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>
                <a:off x="39527" y="3165157"/>
                <a:ext cx="219258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 sz="3200" b="1" dirty="0">
                  <a:latin typeface="+mj-lt"/>
                </a:endParaRPr>
              </a:p>
            </p:txBody>
          </p:sp>
        </p:grpSp>
        <p:sp>
          <p:nvSpPr>
            <p:cNvPr id="15" name="Text Box 48"/>
            <p:cNvSpPr txBox="1">
              <a:spLocks noChangeArrowheads="1"/>
            </p:cNvSpPr>
            <p:nvPr/>
          </p:nvSpPr>
          <p:spPr bwMode="auto">
            <a:xfrm>
              <a:off x="3683493" y="3166091"/>
              <a:ext cx="384255" cy="3453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0000FF"/>
                  </a:solidFill>
                </a:rPr>
                <a:t>6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3080118" y="3509030"/>
              <a:ext cx="1551309" cy="483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7   6   3</a:t>
              </a:r>
            </a:p>
          </p:txBody>
        </p:sp>
      </p:grpSp>
      <p:sp>
        <p:nvSpPr>
          <p:cNvPr id="21512" name="TextBox 2"/>
          <p:cNvSpPr txBox="1">
            <a:spLocks noChangeArrowheads="1"/>
          </p:cNvSpPr>
          <p:nvPr/>
        </p:nvSpPr>
        <p:spPr bwMode="auto">
          <a:xfrm>
            <a:off x="8318500" y="2180167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406×6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10274300" y="2182284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2436</a:t>
            </a:r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8221133" y="3170767"/>
            <a:ext cx="3208867" cy="1934211"/>
            <a:chOff x="2195697" y="2542133"/>
            <a:chExt cx="2407553" cy="1450822"/>
          </a:xfrm>
        </p:grpSpPr>
        <p:grpSp>
          <p:nvGrpSpPr>
            <p:cNvPr id="21517" name="组合 34"/>
            <p:cNvGrpSpPr/>
            <p:nvPr/>
          </p:nvGrpSpPr>
          <p:grpSpPr bwMode="auto">
            <a:xfrm>
              <a:off x="2195697" y="2542133"/>
              <a:ext cx="2407553" cy="977693"/>
              <a:chOff x="39527" y="2199847"/>
              <a:chExt cx="2405584" cy="977694"/>
            </a:xfrm>
          </p:grpSpPr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921786" y="2199847"/>
                <a:ext cx="1523325" cy="476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600" b="1" dirty="0">
                    <a:solidFill>
                      <a:schemeClr val="tx1"/>
                    </a:solidFill>
                    <a:latin typeface="+mj-lt"/>
                  </a:rPr>
                  <a:t>4   0   6</a:t>
                </a:r>
              </a:p>
            </p:txBody>
          </p:sp>
          <p:sp>
            <p:nvSpPr>
              <p:cNvPr id="28" name="Text Box 9"/>
              <p:cNvSpPr txBox="1">
                <a:spLocks noChangeArrowheads="1"/>
              </p:cNvSpPr>
              <p:nvPr/>
            </p:nvSpPr>
            <p:spPr bwMode="auto">
              <a:xfrm>
                <a:off x="1674087" y="2693616"/>
                <a:ext cx="504601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zh-CN" sz="3600" b="1">
                    <a:ea typeface="楷体_GB2312" pitchFamily="49" charset="-122"/>
                  </a:rPr>
                  <a:t>6</a:t>
                </a:r>
              </a:p>
            </p:txBody>
          </p:sp>
          <p:sp>
            <p:nvSpPr>
              <p:cNvPr id="29" name="Text Box 10"/>
              <p:cNvSpPr txBox="1">
                <a:spLocks noChangeArrowheads="1"/>
              </p:cNvSpPr>
              <p:nvPr/>
            </p:nvSpPr>
            <p:spPr bwMode="auto">
              <a:xfrm>
                <a:off x="39527" y="2696814"/>
                <a:ext cx="504601" cy="3853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  <a:latin typeface="+mn-ea"/>
                    <a:ea typeface="+mn-ea"/>
                  </a:rPr>
                  <a:t>×</a:t>
                </a:r>
              </a:p>
            </p:txBody>
          </p:sp>
          <p:sp>
            <p:nvSpPr>
              <p:cNvPr id="30" name="Line 11"/>
              <p:cNvSpPr>
                <a:spLocks noChangeShapeType="1"/>
              </p:cNvSpPr>
              <p:nvPr/>
            </p:nvSpPr>
            <p:spPr bwMode="auto">
              <a:xfrm>
                <a:off x="39527" y="3165157"/>
                <a:ext cx="219295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 sz="3200" b="1" dirty="0">
                  <a:latin typeface="+mj-lt"/>
                </a:endParaRPr>
              </a:p>
            </p:txBody>
          </p:sp>
        </p:grpSp>
        <p:sp>
          <p:nvSpPr>
            <p:cNvPr id="25" name="Text Box 48"/>
            <p:cNvSpPr txBox="1">
              <a:spLocks noChangeArrowheads="1"/>
            </p:cNvSpPr>
            <p:nvPr/>
          </p:nvSpPr>
          <p:spPr bwMode="auto">
            <a:xfrm>
              <a:off x="3683743" y="3166091"/>
              <a:ext cx="384319" cy="3453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0000FF"/>
                  </a:solidFill>
                </a:rPr>
                <a:t>3</a:t>
              </a:r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2627659" y="3509030"/>
              <a:ext cx="1727848" cy="483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2   4   3   6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矩形 18"/>
          <p:cNvSpPr>
            <a:spLocks noChangeArrowheads="1"/>
          </p:cNvSpPr>
          <p:nvPr/>
        </p:nvSpPr>
        <p:spPr bwMode="auto">
          <a:xfrm>
            <a:off x="624417" y="572936"/>
            <a:ext cx="1727200" cy="784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4.</a:t>
            </a:r>
            <a:endParaRPr lang="zh-CN" altLang="en-US" sz="3465" b="1">
              <a:ea typeface="黑体" panose="02010609060101010101" pitchFamily="49" charset="-122"/>
            </a:endParaRPr>
          </a:p>
        </p:txBody>
      </p:sp>
      <p:sp>
        <p:nvSpPr>
          <p:cNvPr id="24580" name="矩形 18"/>
          <p:cNvSpPr>
            <a:spLocks noChangeArrowheads="1"/>
          </p:cNvSpPr>
          <p:nvPr/>
        </p:nvSpPr>
        <p:spPr bwMode="auto">
          <a:xfrm>
            <a:off x="912283" y="3960322"/>
            <a:ext cx="10464303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>
                <a:ea typeface="黑体" panose="02010609060101010101" pitchFamily="49" charset="-122"/>
              </a:rPr>
              <a:t>每个方阵有</a:t>
            </a:r>
            <a:r>
              <a:rPr lang="en-US" altLang="zh-CN" sz="3600" b="1">
                <a:ea typeface="黑体" panose="02010609060101010101" pitchFamily="49" charset="-122"/>
              </a:rPr>
              <a:t>108</a:t>
            </a:r>
            <a:r>
              <a:rPr lang="zh-CN" altLang="en-US" sz="3600" b="1">
                <a:ea typeface="黑体" panose="02010609060101010101" pitchFamily="49" charset="-122"/>
              </a:rPr>
              <a:t>名学生，</a:t>
            </a:r>
            <a:r>
              <a:rPr lang="en-US" altLang="zh-CN" sz="3600" b="1">
                <a:ea typeface="黑体" panose="02010609060101010101" pitchFamily="49" charset="-122"/>
              </a:rPr>
              <a:t>3</a:t>
            </a:r>
            <a:r>
              <a:rPr lang="zh-CN" altLang="en-US" sz="3600" b="1">
                <a:ea typeface="黑体" panose="02010609060101010101" pitchFamily="49" charset="-122"/>
              </a:rPr>
              <a:t>个方阵共有多少名学生？</a:t>
            </a:r>
          </a:p>
        </p:txBody>
      </p:sp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3503712" y="4702406"/>
            <a:ext cx="5825067" cy="14789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3465" b="1">
                <a:solidFill>
                  <a:srgbClr val="FF0000"/>
                </a:solidFill>
                <a:latin typeface="+mn-lt"/>
              </a:rPr>
              <a:t>108</a:t>
            </a:r>
            <a:r>
              <a:rPr lang="zh-CN" altLang="en-US" sz="3465" b="1">
                <a:solidFill>
                  <a:srgbClr val="FF0000"/>
                </a:solidFill>
                <a:latin typeface="+mn-lt"/>
              </a:rPr>
              <a:t>×</a:t>
            </a:r>
            <a:r>
              <a:rPr lang="en-US" altLang="zh-CN" sz="3465" b="1">
                <a:solidFill>
                  <a:srgbClr val="FF0000"/>
                </a:solidFill>
                <a:latin typeface="+mn-lt"/>
              </a:rPr>
              <a:t>3 = 324</a:t>
            </a:r>
            <a:r>
              <a:rPr lang="zh-CN" altLang="en-US" sz="3465" b="1">
                <a:solidFill>
                  <a:srgbClr val="FF0000"/>
                </a:solidFill>
                <a:latin typeface="+mn-lt"/>
              </a:rPr>
              <a:t>（</a:t>
            </a:r>
            <a:r>
              <a:rPr lang="zh-CN" altLang="en-US" sz="3465" b="1" dirty="0">
                <a:solidFill>
                  <a:srgbClr val="FF0000"/>
                </a:solidFill>
                <a:latin typeface="+mn-lt"/>
              </a:rPr>
              <a:t>名）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465" b="1" dirty="0">
                <a:solidFill>
                  <a:srgbClr val="FF0000"/>
                </a:solidFill>
                <a:latin typeface="+mn-lt"/>
              </a:rPr>
              <a:t>答：</a:t>
            </a:r>
            <a:r>
              <a:rPr lang="zh-CN" altLang="en-US" sz="3465" b="1">
                <a:solidFill>
                  <a:srgbClr val="FF0000"/>
                </a:solidFill>
                <a:latin typeface="+mn-lt"/>
              </a:rPr>
              <a:t>一共有</a:t>
            </a:r>
            <a:r>
              <a:rPr lang="en-US" altLang="zh-CN" sz="3465" b="1">
                <a:solidFill>
                  <a:srgbClr val="FF0000"/>
                </a:solidFill>
                <a:latin typeface="+mn-lt"/>
              </a:rPr>
              <a:t>324</a:t>
            </a:r>
            <a:r>
              <a:rPr lang="zh-CN" altLang="en-US" sz="3465" b="1">
                <a:solidFill>
                  <a:srgbClr val="FF0000"/>
                </a:solidFill>
                <a:latin typeface="+mn-lt"/>
              </a:rPr>
              <a:t>名</a:t>
            </a:r>
            <a:r>
              <a:rPr lang="zh-CN" altLang="en-US" sz="3465" b="1" dirty="0">
                <a:solidFill>
                  <a:srgbClr val="FF0000"/>
                </a:solidFill>
                <a:latin typeface="+mn-lt"/>
              </a:rPr>
              <a:t>学生。</a:t>
            </a:r>
          </a:p>
        </p:txBody>
      </p:sp>
      <p:sp>
        <p:nvSpPr>
          <p:cNvPr id="2" name="矩形 5">
            <a:extLst>
              <a:ext uri="{FF2B5EF4-FFF2-40B4-BE49-F238E27FC236}">
                <a16:creationId xmlns:a16="http://schemas.microsoft.com/office/drawing/2014/main" id="{1FE20646-42E4-744E-E950-160D90EE4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5480" y="572936"/>
            <a:ext cx="30171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P52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14" descr="103">
            <a:extLst>
              <a:ext uri="{FF2B5EF4-FFF2-40B4-BE49-F238E27FC236}">
                <a16:creationId xmlns:a16="http://schemas.microsoft.com/office/drawing/2014/main" id="{23922264-5361-3A33-551D-F7E4C8ABA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198" y="1151294"/>
            <a:ext cx="9044405" cy="278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矩形 18"/>
          <p:cNvSpPr>
            <a:spLocks noChangeArrowheads="1"/>
          </p:cNvSpPr>
          <p:nvPr/>
        </p:nvSpPr>
        <p:spPr bwMode="auto">
          <a:xfrm>
            <a:off x="1244601" y="1295233"/>
            <a:ext cx="5035549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>
                <a:ea typeface="黑体" panose="02010609060101010101" pitchFamily="49" charset="-122"/>
              </a:rPr>
              <a:t>5.</a:t>
            </a:r>
            <a:r>
              <a:rPr lang="zh-CN" altLang="en-US" sz="3600" b="1">
                <a:ea typeface="黑体" panose="02010609060101010101" pitchFamily="49" charset="-122"/>
              </a:rPr>
              <a:t>列竖式计算。</a:t>
            </a:r>
          </a:p>
        </p:txBody>
      </p:sp>
      <p:sp>
        <p:nvSpPr>
          <p:cNvPr id="26628" name="TextBox 2"/>
          <p:cNvSpPr txBox="1">
            <a:spLocks noChangeArrowheads="1"/>
          </p:cNvSpPr>
          <p:nvPr/>
        </p:nvSpPr>
        <p:spPr bwMode="auto">
          <a:xfrm>
            <a:off x="1691217" y="2391833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640×2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647017" y="2393951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1280</a:t>
            </a:r>
          </a:p>
        </p:txBody>
      </p:sp>
      <p:sp>
        <p:nvSpPr>
          <p:cNvPr id="26630" name="TextBox 2"/>
          <p:cNvSpPr txBox="1">
            <a:spLocks noChangeArrowheads="1"/>
          </p:cNvSpPr>
          <p:nvPr/>
        </p:nvSpPr>
        <p:spPr bwMode="auto">
          <a:xfrm>
            <a:off x="7017808" y="2391833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450×6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973608" y="2393951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2700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532963" y="3236979"/>
            <a:ext cx="3210984" cy="1934211"/>
            <a:chOff x="2195697" y="2542133"/>
            <a:chExt cx="2407553" cy="1450822"/>
          </a:xfrm>
        </p:grpSpPr>
        <p:grpSp>
          <p:nvGrpSpPr>
            <p:cNvPr id="4" name="组合 34"/>
            <p:cNvGrpSpPr/>
            <p:nvPr/>
          </p:nvGrpSpPr>
          <p:grpSpPr bwMode="auto">
            <a:xfrm>
              <a:off x="2195697" y="2542133"/>
              <a:ext cx="2407553" cy="977693"/>
              <a:chOff x="39527" y="2199847"/>
              <a:chExt cx="2405584" cy="977694"/>
            </a:xfrm>
          </p:grpSpPr>
          <p:sp>
            <p:nvSpPr>
              <p:cNvPr id="8" name="Text Box 8"/>
              <p:cNvSpPr txBox="1">
                <a:spLocks noChangeArrowheads="1"/>
              </p:cNvSpPr>
              <p:nvPr/>
            </p:nvSpPr>
            <p:spPr bwMode="auto">
              <a:xfrm>
                <a:off x="921204" y="2199847"/>
                <a:ext cx="1523907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600" b="1">
                    <a:solidFill>
                      <a:schemeClr val="tx1"/>
                    </a:solidFill>
                    <a:latin typeface="+mj-lt"/>
                  </a:rPr>
                  <a:t>6   4   0</a:t>
                </a:r>
                <a:endParaRPr lang="en-US" altLang="zh-CN" sz="36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0" name="Text Box 9"/>
              <p:cNvSpPr txBox="1">
                <a:spLocks noChangeArrowheads="1"/>
              </p:cNvSpPr>
              <p:nvPr/>
            </p:nvSpPr>
            <p:spPr bwMode="auto">
              <a:xfrm>
                <a:off x="1248529" y="2693616"/>
                <a:ext cx="504269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zh-CN" sz="3600" b="1">
                    <a:ea typeface="楷体_GB2312" pitchFamily="49" charset="-122"/>
                  </a:rPr>
                  <a:t>2</a:t>
                </a:r>
              </a:p>
            </p:txBody>
          </p:sp>
          <p:sp>
            <p:nvSpPr>
              <p:cNvPr id="12" name="Text Box 10"/>
              <p:cNvSpPr txBox="1">
                <a:spLocks noChangeArrowheads="1"/>
              </p:cNvSpPr>
              <p:nvPr/>
            </p:nvSpPr>
            <p:spPr bwMode="auto">
              <a:xfrm>
                <a:off x="39527" y="2696742"/>
                <a:ext cx="504269" cy="3853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  <a:latin typeface="+mn-ea"/>
                    <a:ea typeface="+mn-ea"/>
                  </a:rPr>
                  <a:t>×</a:t>
                </a:r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>
                <a:off x="39527" y="3165157"/>
                <a:ext cx="219309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 sz="3200" b="1" dirty="0">
                  <a:latin typeface="+mj-lt"/>
                </a:endParaRPr>
              </a:p>
            </p:txBody>
          </p:sp>
        </p:grpSp>
        <p:sp>
          <p:nvSpPr>
            <p:cNvPr id="6" name="Text Box 13"/>
            <p:cNvSpPr txBox="1">
              <a:spLocks noChangeArrowheads="1"/>
            </p:cNvSpPr>
            <p:nvPr/>
          </p:nvSpPr>
          <p:spPr bwMode="auto">
            <a:xfrm>
              <a:off x="2627374" y="3509030"/>
              <a:ext cx="1728296" cy="483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600" b="1">
                  <a:solidFill>
                    <a:srgbClr val="FF0000"/>
                  </a:solidFill>
                  <a:latin typeface="+mj-lt"/>
                </a:rPr>
                <a:t>1   2   8   0</a:t>
              </a:r>
              <a:endParaRPr lang="en-US" altLang="zh-CN" sz="3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38842" y="3236979"/>
            <a:ext cx="3210984" cy="1934211"/>
            <a:chOff x="4860050" y="2427734"/>
            <a:chExt cx="2408238" cy="1450658"/>
          </a:xfrm>
        </p:grpSpPr>
        <p:grpSp>
          <p:nvGrpSpPr>
            <p:cNvPr id="16" name="组合 15"/>
            <p:cNvGrpSpPr/>
            <p:nvPr/>
          </p:nvGrpSpPr>
          <p:grpSpPr bwMode="auto">
            <a:xfrm>
              <a:off x="4860050" y="2427734"/>
              <a:ext cx="2408238" cy="1450658"/>
              <a:chOff x="2195697" y="2542133"/>
              <a:chExt cx="2407553" cy="1450822"/>
            </a:xfrm>
          </p:grpSpPr>
          <p:grpSp>
            <p:nvGrpSpPr>
              <p:cNvPr id="17" name="组合 34"/>
              <p:cNvGrpSpPr/>
              <p:nvPr/>
            </p:nvGrpSpPr>
            <p:grpSpPr bwMode="auto">
              <a:xfrm>
                <a:off x="2195697" y="2542133"/>
                <a:ext cx="2407553" cy="977693"/>
                <a:chOff x="39527" y="2199847"/>
                <a:chExt cx="2405584" cy="977694"/>
              </a:xfrm>
            </p:grpSpPr>
            <p:sp>
              <p:nvSpPr>
                <p:cNvPr id="1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21204" y="2199847"/>
                  <a:ext cx="1523907" cy="4839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sz="3600" b="1">
                      <a:solidFill>
                        <a:schemeClr val="tx1"/>
                      </a:solidFill>
                      <a:latin typeface="+mj-lt"/>
                    </a:rPr>
                    <a:t>4   5   0</a:t>
                  </a:r>
                  <a:endParaRPr lang="en-US" altLang="zh-CN" sz="3600" b="1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2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248529" y="2693616"/>
                  <a:ext cx="504269" cy="4839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zh-CN" sz="3600" b="1">
                      <a:ea typeface="楷体_GB2312" pitchFamily="49" charset="-122"/>
                    </a:rPr>
                    <a:t>6</a:t>
                  </a:r>
                </a:p>
              </p:txBody>
            </p:sp>
            <p:sp>
              <p:nvSpPr>
                <p:cNvPr id="21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527" y="2696742"/>
                  <a:ext cx="504269" cy="3853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b="1" dirty="0">
                      <a:solidFill>
                        <a:schemeClr val="tx1"/>
                      </a:solidFill>
                      <a:latin typeface="+mn-ea"/>
                      <a:ea typeface="+mn-ea"/>
                    </a:rPr>
                    <a:t>×</a:t>
                  </a:r>
                </a:p>
              </p:txBody>
            </p:sp>
            <p:sp>
              <p:nvSpPr>
                <p:cNvPr id="22" name="Line 11"/>
                <p:cNvSpPr>
                  <a:spLocks noChangeShapeType="1"/>
                </p:cNvSpPr>
                <p:nvPr/>
              </p:nvSpPr>
              <p:spPr bwMode="auto">
                <a:xfrm>
                  <a:off x="39527" y="3165157"/>
                  <a:ext cx="219309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 sz="3200" b="1" dirty="0">
                    <a:latin typeface="+mj-lt"/>
                  </a:endParaRPr>
                </a:p>
              </p:txBody>
            </p:sp>
          </p:grpSp>
          <p:sp>
            <p:nvSpPr>
              <p:cNvPr id="18" name="Text Box 13"/>
              <p:cNvSpPr txBox="1">
                <a:spLocks noChangeArrowheads="1"/>
              </p:cNvSpPr>
              <p:nvPr/>
            </p:nvSpPr>
            <p:spPr bwMode="auto">
              <a:xfrm>
                <a:off x="2627374" y="3509030"/>
                <a:ext cx="1728296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600" b="1">
                    <a:solidFill>
                      <a:srgbClr val="FF0000"/>
                    </a:solidFill>
                    <a:latin typeface="+mj-lt"/>
                  </a:rPr>
                  <a:t>2   7   0   0</a:t>
                </a:r>
                <a:endParaRPr lang="en-US" altLang="zh-CN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sp>
          <p:nvSpPr>
            <p:cNvPr id="23" name="Text Box 48"/>
            <p:cNvSpPr txBox="1">
              <a:spLocks noChangeArrowheads="1"/>
            </p:cNvSpPr>
            <p:nvPr/>
          </p:nvSpPr>
          <p:spPr bwMode="auto">
            <a:xfrm>
              <a:off x="5981619" y="3055690"/>
              <a:ext cx="349250" cy="2990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0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2" name="矩形 5">
            <a:extLst>
              <a:ext uri="{FF2B5EF4-FFF2-40B4-BE49-F238E27FC236}">
                <a16:creationId xmlns:a16="http://schemas.microsoft.com/office/drawing/2014/main" id="{598FC8CB-D2FB-FC16-553A-39B660228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250" y="1507656"/>
            <a:ext cx="30171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P52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691217" y="1805857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380×5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647017" y="1807974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1900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7017808" y="1801771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460×7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973608" y="1803889"/>
            <a:ext cx="14689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3220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532963" y="2646917"/>
            <a:ext cx="3210984" cy="1934211"/>
            <a:chOff x="611560" y="2427734"/>
            <a:chExt cx="2408238" cy="1450658"/>
          </a:xfrm>
        </p:grpSpPr>
        <p:grpSp>
          <p:nvGrpSpPr>
            <p:cNvPr id="8" name="组合 7"/>
            <p:cNvGrpSpPr/>
            <p:nvPr/>
          </p:nvGrpSpPr>
          <p:grpSpPr bwMode="auto">
            <a:xfrm>
              <a:off x="611560" y="2427734"/>
              <a:ext cx="2408238" cy="1450658"/>
              <a:chOff x="2195697" y="2542133"/>
              <a:chExt cx="2407553" cy="1450822"/>
            </a:xfrm>
          </p:grpSpPr>
          <p:grpSp>
            <p:nvGrpSpPr>
              <p:cNvPr id="9" name="组合 34"/>
              <p:cNvGrpSpPr/>
              <p:nvPr/>
            </p:nvGrpSpPr>
            <p:grpSpPr bwMode="auto">
              <a:xfrm>
                <a:off x="2195697" y="2542133"/>
                <a:ext cx="2407553" cy="977693"/>
                <a:chOff x="39527" y="2199847"/>
                <a:chExt cx="2405584" cy="977694"/>
              </a:xfrm>
            </p:grpSpPr>
            <p:sp>
              <p:nvSpPr>
                <p:cNvPr id="1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21204" y="2199847"/>
                  <a:ext cx="1523907" cy="4839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sz="3600" b="1">
                      <a:solidFill>
                        <a:schemeClr val="tx1"/>
                      </a:solidFill>
                      <a:latin typeface="+mj-lt"/>
                    </a:rPr>
                    <a:t>3   8   0</a:t>
                  </a:r>
                  <a:endParaRPr lang="en-US" altLang="zh-CN" sz="3600" b="1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12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302286" y="2693616"/>
                  <a:ext cx="504269" cy="4839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zh-CN" sz="3600" b="1">
                      <a:ea typeface="楷体_GB2312" pitchFamily="49" charset="-122"/>
                    </a:rPr>
                    <a:t>5</a:t>
                  </a:r>
                </a:p>
              </p:txBody>
            </p:sp>
            <p:sp>
              <p:nvSpPr>
                <p:cNvPr id="13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527" y="2696742"/>
                  <a:ext cx="504269" cy="3853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b="1" dirty="0">
                      <a:solidFill>
                        <a:schemeClr val="tx1"/>
                      </a:solidFill>
                      <a:latin typeface="+mn-ea"/>
                      <a:ea typeface="+mn-ea"/>
                    </a:rPr>
                    <a:t>×</a:t>
                  </a:r>
                </a:p>
              </p:txBody>
            </p:sp>
            <p:sp>
              <p:nvSpPr>
                <p:cNvPr id="14" name="Line 11"/>
                <p:cNvSpPr>
                  <a:spLocks noChangeShapeType="1"/>
                </p:cNvSpPr>
                <p:nvPr/>
              </p:nvSpPr>
              <p:spPr bwMode="auto">
                <a:xfrm>
                  <a:off x="39527" y="3165157"/>
                  <a:ext cx="219309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 sz="3200" b="1" dirty="0">
                    <a:latin typeface="+mj-lt"/>
                  </a:endParaRPr>
                </a:p>
              </p:txBody>
            </p:sp>
          </p:grpSp>
          <p:sp>
            <p:nvSpPr>
              <p:cNvPr id="10" name="Text Box 13"/>
              <p:cNvSpPr txBox="1">
                <a:spLocks noChangeArrowheads="1"/>
              </p:cNvSpPr>
              <p:nvPr/>
            </p:nvSpPr>
            <p:spPr bwMode="auto">
              <a:xfrm>
                <a:off x="2627374" y="3509030"/>
                <a:ext cx="1728296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600" b="1">
                    <a:solidFill>
                      <a:srgbClr val="FF0000"/>
                    </a:solidFill>
                    <a:latin typeface="+mj-lt"/>
                  </a:rPr>
                  <a:t>1   9   0   0</a:t>
                </a:r>
                <a:endParaRPr lang="en-US" altLang="zh-CN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sp>
          <p:nvSpPr>
            <p:cNvPr id="22" name="Text Box 48"/>
            <p:cNvSpPr txBox="1">
              <a:spLocks noChangeArrowheads="1"/>
            </p:cNvSpPr>
            <p:nvPr/>
          </p:nvSpPr>
          <p:spPr bwMode="auto">
            <a:xfrm>
              <a:off x="1618998" y="3056942"/>
              <a:ext cx="349250" cy="2990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0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838842" y="2646917"/>
            <a:ext cx="3210984" cy="1934211"/>
            <a:chOff x="4860050" y="2427734"/>
            <a:chExt cx="2408238" cy="1450658"/>
          </a:xfrm>
        </p:grpSpPr>
        <p:grpSp>
          <p:nvGrpSpPr>
            <p:cNvPr id="15" name="组合 14"/>
            <p:cNvGrpSpPr/>
            <p:nvPr/>
          </p:nvGrpSpPr>
          <p:grpSpPr bwMode="auto">
            <a:xfrm>
              <a:off x="4860050" y="2427734"/>
              <a:ext cx="2408238" cy="1450658"/>
              <a:chOff x="2195697" y="2542133"/>
              <a:chExt cx="2407553" cy="1450822"/>
            </a:xfrm>
          </p:grpSpPr>
          <p:grpSp>
            <p:nvGrpSpPr>
              <p:cNvPr id="16" name="组合 34"/>
              <p:cNvGrpSpPr/>
              <p:nvPr/>
            </p:nvGrpSpPr>
            <p:grpSpPr bwMode="auto">
              <a:xfrm>
                <a:off x="2195697" y="2542133"/>
                <a:ext cx="2407553" cy="977693"/>
                <a:chOff x="39527" y="2199847"/>
                <a:chExt cx="2405584" cy="977694"/>
              </a:xfrm>
            </p:grpSpPr>
            <p:sp>
              <p:nvSpPr>
                <p:cNvPr id="18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21204" y="2199847"/>
                  <a:ext cx="1523907" cy="4839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sz="3600" b="1">
                      <a:solidFill>
                        <a:schemeClr val="tx1"/>
                      </a:solidFill>
                      <a:latin typeface="+mj-lt"/>
                    </a:rPr>
                    <a:t>4   6   0</a:t>
                  </a:r>
                  <a:endParaRPr lang="en-US" altLang="zh-CN" sz="3600" b="1" dirty="0">
                    <a:solidFill>
                      <a:schemeClr val="tx1"/>
                    </a:solidFill>
                    <a:latin typeface="+mj-lt"/>
                  </a:endParaRPr>
                </a:p>
              </p:txBody>
            </p:sp>
            <p:sp>
              <p:nvSpPr>
                <p:cNvPr id="1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302286" y="2693616"/>
                  <a:ext cx="504269" cy="4839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zh-CN" sz="3600" b="1">
                      <a:ea typeface="楷体_GB2312" pitchFamily="49" charset="-122"/>
                    </a:rPr>
                    <a:t>7</a:t>
                  </a:r>
                </a:p>
              </p:txBody>
            </p:sp>
            <p:sp>
              <p:nvSpPr>
                <p:cNvPr id="2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527" y="2696742"/>
                  <a:ext cx="504269" cy="38532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b="1" dirty="0">
                      <a:solidFill>
                        <a:schemeClr val="tx1"/>
                      </a:solidFill>
                      <a:latin typeface="+mn-ea"/>
                      <a:ea typeface="+mn-ea"/>
                    </a:rPr>
                    <a:t>×</a:t>
                  </a:r>
                </a:p>
              </p:txBody>
            </p:sp>
            <p:sp>
              <p:nvSpPr>
                <p:cNvPr id="21" name="Line 11"/>
                <p:cNvSpPr>
                  <a:spLocks noChangeShapeType="1"/>
                </p:cNvSpPr>
                <p:nvPr/>
              </p:nvSpPr>
              <p:spPr bwMode="auto">
                <a:xfrm>
                  <a:off x="39527" y="3165157"/>
                  <a:ext cx="219309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 sz="3200" b="1" dirty="0">
                    <a:latin typeface="+mj-lt"/>
                  </a:endParaRPr>
                </a:p>
              </p:txBody>
            </p:sp>
          </p:grpSp>
          <p:sp>
            <p:nvSpPr>
              <p:cNvPr id="17" name="Text Box 13"/>
              <p:cNvSpPr txBox="1">
                <a:spLocks noChangeArrowheads="1"/>
              </p:cNvSpPr>
              <p:nvPr/>
            </p:nvSpPr>
            <p:spPr bwMode="auto">
              <a:xfrm>
                <a:off x="2627374" y="3509030"/>
                <a:ext cx="1728296" cy="483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600" b="1">
                    <a:solidFill>
                      <a:srgbClr val="FF0000"/>
                    </a:solidFill>
                    <a:latin typeface="+mj-lt"/>
                  </a:rPr>
                  <a:t>3   2   2   0</a:t>
                </a:r>
                <a:endParaRPr lang="en-US" altLang="zh-CN" sz="36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sp>
          <p:nvSpPr>
            <p:cNvPr id="23" name="Text Box 48"/>
            <p:cNvSpPr txBox="1">
              <a:spLocks noChangeArrowheads="1"/>
            </p:cNvSpPr>
            <p:nvPr/>
          </p:nvSpPr>
          <p:spPr bwMode="auto">
            <a:xfrm>
              <a:off x="5847977" y="3075434"/>
              <a:ext cx="349250" cy="29908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0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矩形 18"/>
          <p:cNvSpPr>
            <a:spLocks noChangeArrowheads="1"/>
          </p:cNvSpPr>
          <p:nvPr/>
        </p:nvSpPr>
        <p:spPr bwMode="auto">
          <a:xfrm>
            <a:off x="815413" y="644691"/>
            <a:ext cx="9289487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 dirty="0">
                <a:ea typeface="黑体" panose="02010609060101010101" pitchFamily="49" charset="-122"/>
              </a:rPr>
              <a:t>6.</a:t>
            </a:r>
            <a:r>
              <a:rPr lang="zh-CN" altLang="en-US" sz="3600" b="1" dirty="0">
                <a:ea typeface="黑体" panose="02010609060101010101" pitchFamily="49" charset="-122"/>
              </a:rPr>
              <a:t>计算下面各题，你有什么发现？</a:t>
            </a:r>
          </a:p>
        </p:txBody>
      </p:sp>
      <p:sp>
        <p:nvSpPr>
          <p:cNvPr id="30724" name="TextBox 2"/>
          <p:cNvSpPr txBox="1">
            <a:spLocks noChangeArrowheads="1"/>
          </p:cNvSpPr>
          <p:nvPr/>
        </p:nvSpPr>
        <p:spPr bwMode="auto">
          <a:xfrm>
            <a:off x="878417" y="2657165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40×7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351584" y="1792523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28</a:t>
            </a:r>
          </a:p>
        </p:txBody>
      </p:sp>
      <p:sp>
        <p:nvSpPr>
          <p:cNvPr id="30726" name="TextBox 2"/>
          <p:cNvSpPr txBox="1">
            <a:spLocks noChangeArrowheads="1"/>
          </p:cNvSpPr>
          <p:nvPr/>
        </p:nvSpPr>
        <p:spPr bwMode="auto">
          <a:xfrm>
            <a:off x="4607984" y="2657165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210×3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292885" y="1797831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63</a:t>
            </a:r>
          </a:p>
        </p:txBody>
      </p:sp>
      <p:sp>
        <p:nvSpPr>
          <p:cNvPr id="30728" name="TextBox 2"/>
          <p:cNvSpPr txBox="1">
            <a:spLocks noChangeArrowheads="1"/>
          </p:cNvSpPr>
          <p:nvPr/>
        </p:nvSpPr>
        <p:spPr bwMode="auto">
          <a:xfrm>
            <a:off x="8337551" y="2657165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340×2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0032437" y="1792521"/>
            <a:ext cx="1466851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68</a:t>
            </a:r>
          </a:p>
        </p:txBody>
      </p:sp>
      <p:sp>
        <p:nvSpPr>
          <p:cNvPr id="30730" name="TextBox 2"/>
          <p:cNvSpPr txBox="1">
            <a:spLocks noChangeArrowheads="1"/>
          </p:cNvSpPr>
          <p:nvPr/>
        </p:nvSpPr>
        <p:spPr bwMode="auto">
          <a:xfrm>
            <a:off x="878417" y="3510281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400×7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559051" y="2643521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280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30732" name="TextBox 2"/>
          <p:cNvSpPr txBox="1">
            <a:spLocks noChangeArrowheads="1"/>
          </p:cNvSpPr>
          <p:nvPr/>
        </p:nvSpPr>
        <p:spPr bwMode="auto">
          <a:xfrm>
            <a:off x="4607984" y="3510281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2100×3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546885" y="2658223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630</a:t>
            </a:r>
          </a:p>
        </p:txBody>
      </p:sp>
      <p:sp>
        <p:nvSpPr>
          <p:cNvPr id="30734" name="TextBox 2"/>
          <p:cNvSpPr txBox="1">
            <a:spLocks noChangeArrowheads="1"/>
          </p:cNvSpPr>
          <p:nvPr/>
        </p:nvSpPr>
        <p:spPr bwMode="auto">
          <a:xfrm>
            <a:off x="8337551" y="3510281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3400×2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0259553" y="2643520"/>
            <a:ext cx="1466849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680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78417" y="1797831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4×7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4607984" y="1797831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21×3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8337551" y="1797831"/>
            <a:ext cx="2633133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ea typeface="黑体" panose="02010609060101010101" pitchFamily="49" charset="-122"/>
              </a:rPr>
              <a:t>34×2</a:t>
            </a:r>
            <a:r>
              <a:rPr lang="zh-CN" altLang="zh-CN" sz="3600" b="1"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795241" y="3509043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2800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778309" y="3501115"/>
            <a:ext cx="1773767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6300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0509600" y="3500495"/>
            <a:ext cx="1466849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黑体" panose="02010609060101010101" pitchFamily="49" charset="-122"/>
              </a:rPr>
              <a:t>6800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745705" y="4627880"/>
            <a:ext cx="8700591" cy="1502823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F5225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atinLnBrk="0" hangingPunct="1">
              <a:lnSpc>
                <a:spcPct val="120000"/>
              </a:lnSpc>
              <a:extLst>
                <a:ext uri="{35155182-B16C-46BC-9424-99874614C6A1}">
                  <wpsdc:indentchars xmlns:wpsdc="http://www.wps.cn/officeDocument/2017/drawingmlCustomData" xmlns="" val="200" checksum="797548545"/>
                </a:ext>
              </a:extLst>
            </a:pPr>
            <a:r>
              <a:rPr lang="zh-CN" altLang="en-US" sz="3600" b="1" dirty="0">
                <a:solidFill>
                  <a:srgbClr val="0000FF"/>
                </a:solidFill>
              </a:rPr>
              <a:t>发现：一个因数不变，另一个因数末尾增加几个</a:t>
            </a:r>
            <a:r>
              <a:rPr lang="en-US" altLang="zh-CN" sz="3600" b="1" dirty="0">
                <a:solidFill>
                  <a:srgbClr val="0000FF"/>
                </a:solidFill>
              </a:rPr>
              <a:t>0</a:t>
            </a:r>
            <a:r>
              <a:rPr lang="zh-CN" altLang="en-US" sz="3600" b="1" dirty="0">
                <a:solidFill>
                  <a:srgbClr val="0000FF"/>
                </a:solidFill>
              </a:rPr>
              <a:t>，积也增加几个</a:t>
            </a:r>
            <a:r>
              <a:rPr lang="en-US" altLang="zh-CN" sz="3600" b="1" dirty="0">
                <a:solidFill>
                  <a:srgbClr val="0000FF"/>
                </a:solidFill>
              </a:rPr>
              <a:t>0</a:t>
            </a:r>
            <a:r>
              <a:rPr lang="zh-CN" altLang="en-US" sz="3600" b="1" dirty="0">
                <a:solidFill>
                  <a:srgbClr val="0000FF"/>
                </a:solidFill>
              </a:rPr>
              <a:t>。</a:t>
            </a:r>
          </a:p>
        </p:txBody>
      </p:sp>
      <p:sp>
        <p:nvSpPr>
          <p:cNvPr id="2" name="矩形 5">
            <a:extLst>
              <a:ext uri="{FF2B5EF4-FFF2-40B4-BE49-F238E27FC236}">
                <a16:creationId xmlns:a16="http://schemas.microsoft.com/office/drawing/2014/main" id="{0490300C-1990-8E1F-0BD4-8A4750409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2427" y="932312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P52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  <p:bldP spid="8" grpId="0"/>
      <p:bldP spid="10" grpId="0"/>
      <p:bldP spid="12" grpId="0"/>
      <p:bldP spid="2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C66CB27A-B095-D8CB-3684-B2FD255D89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698" y="2075309"/>
            <a:ext cx="5260218" cy="1939134"/>
          </a:xfrm>
          <a:prstGeom prst="rect">
            <a:avLst/>
          </a:prstGeom>
        </p:spPr>
      </p:pic>
      <p:sp>
        <p:nvSpPr>
          <p:cNvPr id="30723" name="矩形 18"/>
          <p:cNvSpPr>
            <a:spLocks noChangeArrowheads="1"/>
          </p:cNvSpPr>
          <p:nvPr/>
        </p:nvSpPr>
        <p:spPr bwMode="auto">
          <a:xfrm>
            <a:off x="1103068" y="1077126"/>
            <a:ext cx="9289487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 dirty="0">
                <a:ea typeface="黑体" panose="02010609060101010101" pitchFamily="49" charset="-122"/>
              </a:rPr>
              <a:t>7.</a:t>
            </a:r>
            <a:r>
              <a:rPr sz="3600" b="1" dirty="0">
                <a:ea typeface="黑体" panose="02010609060101010101" pitchFamily="49" charset="-122"/>
              </a:rPr>
              <a:t>小峰每天往返学校两次，他每天要走多少米</a:t>
            </a:r>
            <a:r>
              <a:rPr lang="zh-CN" sz="3600" b="1" dirty="0">
                <a:ea typeface="黑体" panose="02010609060101010101" pitchFamily="49" charset="-122"/>
              </a:rPr>
              <a:t>？</a:t>
            </a:r>
          </a:p>
        </p:txBody>
      </p:sp>
      <p:sp>
        <p:nvSpPr>
          <p:cNvPr id="2" name="矩形 18"/>
          <p:cNvSpPr>
            <a:spLocks noChangeArrowheads="1"/>
          </p:cNvSpPr>
          <p:nvPr/>
        </p:nvSpPr>
        <p:spPr bwMode="auto">
          <a:xfrm>
            <a:off x="3117850" y="1078865"/>
            <a:ext cx="143002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sz="3600" b="1" dirty="0">
                <a:solidFill>
                  <a:srgbClr val="FF0000"/>
                </a:solidFill>
                <a:ea typeface="黑体" panose="02010609060101010101" pitchFamily="49" charset="-122"/>
              </a:rPr>
              <a:t>往返</a:t>
            </a:r>
            <a:endParaRPr lang="zh-CN" sz="36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6959600" y="2780928"/>
            <a:ext cx="26670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flipH="1">
            <a:off x="6959600" y="3284984"/>
            <a:ext cx="26670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2411730" y="405130"/>
            <a:ext cx="2842260" cy="730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sz="3200" b="1" dirty="0">
                <a:solidFill>
                  <a:srgbClr val="0000FF"/>
                </a:solidFill>
                <a:latin typeface="楷体" panose="02010609060101010101" pitchFamily="49" charset="-122"/>
              </a:rPr>
              <a:t>一来一回</a:t>
            </a:r>
          </a:p>
        </p:txBody>
      </p:sp>
      <p:sp>
        <p:nvSpPr>
          <p:cNvPr id="8" name="椭圆 7"/>
          <p:cNvSpPr/>
          <p:nvPr/>
        </p:nvSpPr>
        <p:spPr>
          <a:xfrm>
            <a:off x="5134610" y="1078865"/>
            <a:ext cx="1080135" cy="86360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18"/>
          <p:cNvSpPr>
            <a:spLocks noChangeArrowheads="1"/>
          </p:cNvSpPr>
          <p:nvPr/>
        </p:nvSpPr>
        <p:spPr bwMode="auto">
          <a:xfrm>
            <a:off x="1487805" y="2133600"/>
            <a:ext cx="259715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sz="3600" b="1" dirty="0">
                <a:solidFill>
                  <a:srgbClr val="0000FF"/>
                </a:solidFill>
                <a:latin typeface="+mj-ea"/>
                <a:ea typeface="+mj-ea"/>
                <a:cs typeface="+mj-ea"/>
              </a:rPr>
              <a:t>往返</a:t>
            </a:r>
            <a:r>
              <a:rPr lang="zh-CN" sz="3600" b="1" dirty="0">
                <a:solidFill>
                  <a:srgbClr val="0000FF"/>
                </a:solidFill>
                <a:latin typeface="+mj-ea"/>
                <a:ea typeface="+mj-ea"/>
                <a:cs typeface="+mj-ea"/>
              </a:rPr>
              <a:t>：</a:t>
            </a:r>
            <a:r>
              <a:rPr lang="en-US" sz="3600" b="1" dirty="0">
                <a:solidFill>
                  <a:srgbClr val="0000FF"/>
                </a:solidFill>
                <a:latin typeface="+mj-ea"/>
                <a:ea typeface="+mj-ea"/>
                <a:cs typeface="+mj-ea"/>
              </a:rPr>
              <a:t>2</a:t>
            </a:r>
            <a:r>
              <a:rPr lang="zh-CN" altLang="en-US" sz="3600" b="1" dirty="0">
                <a:solidFill>
                  <a:srgbClr val="0000FF"/>
                </a:solidFill>
                <a:latin typeface="+mj-ea"/>
                <a:ea typeface="+mj-ea"/>
                <a:cs typeface="+mj-ea"/>
              </a:rPr>
              <a:t>趟</a:t>
            </a:r>
          </a:p>
        </p:txBody>
      </p:sp>
      <p:sp>
        <p:nvSpPr>
          <p:cNvPr id="10" name="矩形 18"/>
          <p:cNvSpPr>
            <a:spLocks noChangeArrowheads="1"/>
          </p:cNvSpPr>
          <p:nvPr/>
        </p:nvSpPr>
        <p:spPr bwMode="auto">
          <a:xfrm>
            <a:off x="1487805" y="2997835"/>
            <a:ext cx="379857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sz="3600" b="1" dirty="0">
                <a:solidFill>
                  <a:srgbClr val="0000FF"/>
                </a:solidFill>
                <a:latin typeface="+mj-ea"/>
                <a:ea typeface="+mj-ea"/>
                <a:cs typeface="+mj-ea"/>
              </a:rPr>
              <a:t>往返</a:t>
            </a:r>
            <a:r>
              <a:rPr lang="zh-CN" sz="3600" b="1" dirty="0">
                <a:solidFill>
                  <a:srgbClr val="0000FF"/>
                </a:solidFill>
                <a:latin typeface="+mj-ea"/>
                <a:ea typeface="+mj-ea"/>
                <a:cs typeface="+mj-ea"/>
              </a:rPr>
              <a:t>两次：</a:t>
            </a:r>
            <a:r>
              <a:rPr lang="en-US" altLang="zh-CN" sz="3600" b="1" dirty="0">
                <a:solidFill>
                  <a:srgbClr val="0000FF"/>
                </a:solidFill>
                <a:latin typeface="+mj-ea"/>
                <a:ea typeface="+mj-ea"/>
                <a:cs typeface="+mj-ea"/>
              </a:rPr>
              <a:t>4</a:t>
            </a:r>
            <a:r>
              <a:rPr lang="zh-CN" altLang="en-US" sz="3600" b="1" dirty="0">
                <a:solidFill>
                  <a:srgbClr val="0000FF"/>
                </a:solidFill>
                <a:latin typeface="+mj-ea"/>
                <a:ea typeface="+mj-ea"/>
                <a:cs typeface="+mj-ea"/>
              </a:rPr>
              <a:t>趟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1542204" y="4141682"/>
            <a:ext cx="2935816" cy="7315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465" b="1">
                <a:solidFill>
                  <a:srgbClr val="FF0000"/>
                </a:solidFill>
              </a:rPr>
              <a:t>490</a:t>
            </a:r>
            <a:r>
              <a:rPr lang="zh-CN" altLang="zh-CN" sz="3465" b="1">
                <a:solidFill>
                  <a:srgbClr val="FF0000"/>
                </a:solidFill>
              </a:rPr>
              <a:t>×</a:t>
            </a:r>
            <a:r>
              <a:rPr lang="en-US" altLang="zh-CN" sz="3465" b="1">
                <a:solidFill>
                  <a:srgbClr val="FF0000"/>
                </a:solidFill>
              </a:rPr>
              <a:t>4</a:t>
            </a:r>
            <a:r>
              <a:rPr lang="zh-CN" altLang="zh-CN" sz="3465" b="1">
                <a:solidFill>
                  <a:srgbClr val="FF0000"/>
                </a:solidFill>
              </a:rPr>
              <a:t>＝</a:t>
            </a:r>
            <a:endParaRPr lang="zh-CN" altLang="en-US" sz="3465" b="1">
              <a:solidFill>
                <a:srgbClr val="FF0000"/>
              </a:solidFill>
            </a:endParaRPr>
          </a:p>
        </p:txBody>
      </p:sp>
      <p:grpSp>
        <p:nvGrpSpPr>
          <p:cNvPr id="13" name="Group 30"/>
          <p:cNvGrpSpPr/>
          <p:nvPr/>
        </p:nvGrpSpPr>
        <p:grpSpPr bwMode="auto">
          <a:xfrm>
            <a:off x="7415742" y="4069927"/>
            <a:ext cx="3191933" cy="2197100"/>
            <a:chOff x="1660" y="2539"/>
            <a:chExt cx="1508" cy="1038"/>
          </a:xfrm>
        </p:grpSpPr>
        <p:sp>
          <p:nvSpPr>
            <p:cNvPr id="27657" name="Text Box 20"/>
            <p:cNvSpPr txBox="1">
              <a:spLocks noChangeArrowheads="1"/>
            </p:cNvSpPr>
            <p:nvPr/>
          </p:nvSpPr>
          <p:spPr bwMode="auto">
            <a:xfrm>
              <a:off x="1674" y="3203"/>
              <a:ext cx="1231" cy="369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/>
                <a:t>    1  9  6  0</a:t>
              </a:r>
            </a:p>
          </p:txBody>
        </p:sp>
        <p:sp>
          <p:nvSpPr>
            <p:cNvPr id="27658" name="Text Box 21"/>
            <p:cNvSpPr txBox="1">
              <a:spLocks noChangeArrowheads="1"/>
            </p:cNvSpPr>
            <p:nvPr/>
          </p:nvSpPr>
          <p:spPr bwMode="auto">
            <a:xfrm>
              <a:off x="2115" y="2539"/>
              <a:ext cx="1053" cy="369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/>
                <a:t>4  9  0  </a:t>
              </a:r>
            </a:p>
          </p:txBody>
        </p:sp>
        <p:sp>
          <p:nvSpPr>
            <p:cNvPr id="27659" name="Text Box 22"/>
            <p:cNvSpPr txBox="1">
              <a:spLocks noChangeArrowheads="1"/>
            </p:cNvSpPr>
            <p:nvPr/>
          </p:nvSpPr>
          <p:spPr bwMode="auto">
            <a:xfrm>
              <a:off x="1660" y="2855"/>
              <a:ext cx="992" cy="369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/>
                <a:t>×        4</a:t>
              </a:r>
            </a:p>
          </p:txBody>
        </p:sp>
        <p:sp>
          <p:nvSpPr>
            <p:cNvPr id="14" name="Line 23"/>
            <p:cNvSpPr>
              <a:spLocks noChangeShapeType="1"/>
            </p:cNvSpPr>
            <p:nvPr/>
          </p:nvSpPr>
          <p:spPr bwMode="auto">
            <a:xfrm flipV="1">
              <a:off x="1699" y="3239"/>
              <a:ext cx="112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661" name="Text Box 24"/>
            <p:cNvSpPr txBox="1">
              <a:spLocks noChangeArrowheads="1"/>
            </p:cNvSpPr>
            <p:nvPr/>
          </p:nvSpPr>
          <p:spPr bwMode="auto">
            <a:xfrm>
              <a:off x="2152" y="2994"/>
              <a:ext cx="227" cy="276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5" name="Line 25"/>
            <p:cNvSpPr>
              <a:spLocks noChangeShapeType="1"/>
            </p:cNvSpPr>
            <p:nvPr/>
          </p:nvSpPr>
          <p:spPr bwMode="auto">
            <a:xfrm>
              <a:off x="2567" y="2556"/>
              <a:ext cx="0" cy="102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ffectLst/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3390688" y="4188249"/>
            <a:ext cx="2800351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465" b="1">
                <a:solidFill>
                  <a:srgbClr val="FF0000"/>
                </a:solidFill>
              </a:rPr>
              <a:t>1960</a:t>
            </a:r>
            <a:r>
              <a:rPr lang="zh-CN" altLang="en-US" sz="3465" b="1">
                <a:solidFill>
                  <a:srgbClr val="FF0000"/>
                </a:solidFill>
              </a:rPr>
              <a:t>（米）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1487594" y="5229226"/>
            <a:ext cx="6337300" cy="7315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465" b="1" dirty="0">
                <a:solidFill>
                  <a:srgbClr val="FF0000"/>
                </a:solidFill>
              </a:rPr>
              <a:t>答：他每天要走</a:t>
            </a:r>
            <a:r>
              <a:rPr lang="en-US" altLang="zh-CN" sz="3465" b="1" dirty="0">
                <a:solidFill>
                  <a:srgbClr val="FF0000"/>
                </a:solidFill>
              </a:rPr>
              <a:t>1960</a:t>
            </a:r>
            <a:r>
              <a:rPr lang="zh-CN" altLang="en-US" sz="3465" b="1" dirty="0">
                <a:solidFill>
                  <a:srgbClr val="FF0000"/>
                </a:solidFill>
              </a:rPr>
              <a:t>米。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4D99341-511E-6572-1205-75FD5131E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6831" y="735905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P53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 bldLvl="0" animBg="1"/>
      <p:bldP spid="9" grpId="0"/>
      <p:bldP spid="10" grpId="0"/>
      <p:bldP spid="12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03">
            <a:extLst>
              <a:ext uri="{FF2B5EF4-FFF2-40B4-BE49-F238E27FC236}">
                <a16:creationId xmlns:a16="http://schemas.microsoft.com/office/drawing/2014/main" id="{0858F01A-7F2A-C68C-EE20-5F5994D5D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575" y="1685354"/>
            <a:ext cx="3721883" cy="274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矩形 18"/>
          <p:cNvSpPr>
            <a:spLocks noChangeArrowheads="1"/>
          </p:cNvSpPr>
          <p:nvPr/>
        </p:nvSpPr>
        <p:spPr bwMode="auto">
          <a:xfrm>
            <a:off x="859831" y="969827"/>
            <a:ext cx="10849107" cy="14789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465" b="1">
                <a:ea typeface="黑体" panose="02010609060101010101" pitchFamily="49" charset="-122"/>
              </a:rPr>
              <a:t>8.</a:t>
            </a:r>
            <a:r>
              <a:rPr lang="zh-CN" altLang="en-US" sz="3465" b="1">
                <a:ea typeface="黑体" panose="02010609060101010101" pitchFamily="49" charset="-122"/>
              </a:rPr>
              <a:t>一条蚕吐的丝大约长</a:t>
            </a:r>
            <a:r>
              <a:rPr lang="en-US" altLang="zh-CN" sz="3465" b="1">
                <a:ea typeface="黑体" panose="02010609060101010101" pitchFamily="49" charset="-122"/>
              </a:rPr>
              <a:t>1500</a:t>
            </a:r>
            <a:r>
              <a:rPr lang="zh-CN" altLang="en-US" sz="3465" b="1">
                <a:ea typeface="黑体" panose="02010609060101010101" pitchFamily="49" charset="-122"/>
              </a:rPr>
              <a:t>米，</a:t>
            </a:r>
            <a:r>
              <a:rPr lang="en-US" altLang="zh-CN" sz="3465" b="1">
                <a:ea typeface="黑体" panose="02010609060101010101" pitchFamily="49" charset="-122"/>
              </a:rPr>
              <a:t>6</a:t>
            </a:r>
            <a:r>
              <a:rPr lang="zh-CN" altLang="en-US" sz="3465" b="1">
                <a:ea typeface="黑体" panose="02010609060101010101" pitchFamily="49" charset="-122"/>
              </a:rPr>
              <a:t>条蚕共吐丝约多少米？合多少千米？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420284" y="2664672"/>
            <a:ext cx="2935816" cy="7315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465" b="1">
                <a:solidFill>
                  <a:srgbClr val="FF0000"/>
                </a:solidFill>
              </a:rPr>
              <a:t>1500</a:t>
            </a:r>
            <a:r>
              <a:rPr lang="zh-CN" altLang="zh-CN" sz="3465" b="1">
                <a:solidFill>
                  <a:srgbClr val="FF0000"/>
                </a:solidFill>
              </a:rPr>
              <a:t>×</a:t>
            </a:r>
            <a:r>
              <a:rPr lang="en-US" altLang="zh-CN" sz="3465" b="1">
                <a:solidFill>
                  <a:srgbClr val="FF0000"/>
                </a:solidFill>
              </a:rPr>
              <a:t>6</a:t>
            </a:r>
            <a:r>
              <a:rPr lang="zh-CN" altLang="zh-CN" sz="3465" b="1">
                <a:solidFill>
                  <a:srgbClr val="FF0000"/>
                </a:solidFill>
              </a:rPr>
              <a:t>＝</a:t>
            </a:r>
            <a:endParaRPr lang="zh-CN" altLang="en-US" sz="3465" b="1">
              <a:solidFill>
                <a:srgbClr val="FF0000"/>
              </a:solidFill>
            </a:endParaRPr>
          </a:p>
        </p:txBody>
      </p:sp>
      <p:grpSp>
        <p:nvGrpSpPr>
          <p:cNvPr id="6" name="Group 30"/>
          <p:cNvGrpSpPr/>
          <p:nvPr/>
        </p:nvGrpSpPr>
        <p:grpSpPr bwMode="auto">
          <a:xfrm>
            <a:off x="1435100" y="3667972"/>
            <a:ext cx="2730500" cy="2197100"/>
            <a:chOff x="1878" y="2539"/>
            <a:chExt cx="1290" cy="1038"/>
          </a:xfrm>
        </p:grpSpPr>
        <p:sp>
          <p:nvSpPr>
            <p:cNvPr id="27657" name="Text Box 20"/>
            <p:cNvSpPr txBox="1">
              <a:spLocks noChangeArrowheads="1"/>
            </p:cNvSpPr>
            <p:nvPr/>
          </p:nvSpPr>
          <p:spPr bwMode="auto">
            <a:xfrm>
              <a:off x="1902" y="3203"/>
              <a:ext cx="1231" cy="369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/>
                <a:t>    9  0  0  0</a:t>
              </a:r>
            </a:p>
          </p:txBody>
        </p:sp>
        <p:sp>
          <p:nvSpPr>
            <p:cNvPr id="27658" name="Text Box 21"/>
            <p:cNvSpPr txBox="1">
              <a:spLocks noChangeArrowheads="1"/>
            </p:cNvSpPr>
            <p:nvPr/>
          </p:nvSpPr>
          <p:spPr bwMode="auto">
            <a:xfrm>
              <a:off x="2115" y="2539"/>
              <a:ext cx="1053" cy="369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/>
                <a:t>1  5  0  0</a:t>
              </a:r>
            </a:p>
          </p:txBody>
        </p:sp>
        <p:sp>
          <p:nvSpPr>
            <p:cNvPr id="27659" name="Text Box 22"/>
            <p:cNvSpPr txBox="1">
              <a:spLocks noChangeArrowheads="1"/>
            </p:cNvSpPr>
            <p:nvPr/>
          </p:nvSpPr>
          <p:spPr bwMode="auto">
            <a:xfrm>
              <a:off x="1878" y="2855"/>
              <a:ext cx="745" cy="369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/>
                <a:t>×    6</a:t>
              </a:r>
            </a:p>
          </p:txBody>
        </p:sp>
        <p:sp>
          <p:nvSpPr>
            <p:cNvPr id="10" name="Line 23"/>
            <p:cNvSpPr>
              <a:spLocks noChangeShapeType="1"/>
            </p:cNvSpPr>
            <p:nvPr/>
          </p:nvSpPr>
          <p:spPr bwMode="auto">
            <a:xfrm flipV="1">
              <a:off x="1937" y="3239"/>
              <a:ext cx="1183" cy="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661" name="Text Box 24"/>
            <p:cNvSpPr txBox="1">
              <a:spLocks noChangeArrowheads="1"/>
            </p:cNvSpPr>
            <p:nvPr/>
          </p:nvSpPr>
          <p:spPr bwMode="auto">
            <a:xfrm>
              <a:off x="2152" y="2994"/>
              <a:ext cx="227" cy="276"/>
            </a:xfrm>
            <a:prstGeom prst="rect">
              <a:avLst/>
            </a:prstGeom>
            <a:noFill/>
            <a:ln w="12700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665" b="1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2" name="Line 25"/>
            <p:cNvSpPr>
              <a:spLocks noChangeShapeType="1"/>
            </p:cNvSpPr>
            <p:nvPr/>
          </p:nvSpPr>
          <p:spPr bwMode="auto">
            <a:xfrm>
              <a:off x="2567" y="2556"/>
              <a:ext cx="0" cy="102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ffectLst/>
          </p:spPr>
          <p:txBody>
            <a:bodyPr anchor="ctr"/>
            <a:lstStyle/>
            <a:p>
              <a:pPr>
                <a:buFont typeface="Arial" panose="020B0604020202020204" pitchFamily="34" charset="0"/>
                <a:buNone/>
                <a:defRPr/>
              </a:pPr>
              <a:endPara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" name="Rectangle 31"/>
          <p:cNvSpPr>
            <a:spLocks noChangeArrowheads="1"/>
          </p:cNvSpPr>
          <p:nvPr/>
        </p:nvSpPr>
        <p:spPr bwMode="auto">
          <a:xfrm>
            <a:off x="3484033" y="2711239"/>
            <a:ext cx="2800351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465" b="1">
                <a:solidFill>
                  <a:srgbClr val="FF0000"/>
                </a:solidFill>
              </a:rPr>
              <a:t>9000</a:t>
            </a:r>
            <a:r>
              <a:rPr lang="zh-CN" altLang="en-US" sz="3465" b="1">
                <a:solidFill>
                  <a:srgbClr val="FF0000"/>
                </a:solidFill>
              </a:rPr>
              <a:t>（米）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4367530" y="5164455"/>
            <a:ext cx="7759065" cy="7315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465" b="1" dirty="0">
                <a:solidFill>
                  <a:srgbClr val="FF0000"/>
                </a:solidFill>
              </a:rPr>
              <a:t>答：</a:t>
            </a:r>
            <a:r>
              <a:rPr lang="en-US" altLang="zh-CN" sz="3465" b="1" dirty="0">
                <a:solidFill>
                  <a:srgbClr val="FF0000"/>
                </a:solidFill>
              </a:rPr>
              <a:t>6</a:t>
            </a:r>
            <a:r>
              <a:rPr lang="zh-CN" altLang="en-US" sz="3465" b="1" dirty="0">
                <a:solidFill>
                  <a:srgbClr val="FF0000"/>
                </a:solidFill>
              </a:rPr>
              <a:t>条蚕共吐丝约</a:t>
            </a:r>
            <a:r>
              <a:rPr lang="en-US" altLang="zh-CN" sz="3465" b="1" dirty="0">
                <a:solidFill>
                  <a:srgbClr val="FF0000"/>
                </a:solidFill>
              </a:rPr>
              <a:t>9000</a:t>
            </a:r>
            <a:r>
              <a:rPr lang="zh-CN" altLang="en-US" sz="3465" b="1" dirty="0">
                <a:solidFill>
                  <a:srgbClr val="FF0000"/>
                </a:solidFill>
              </a:rPr>
              <a:t>米，合</a:t>
            </a:r>
            <a:r>
              <a:rPr lang="en-US" altLang="zh-CN" sz="3465" b="1" dirty="0">
                <a:solidFill>
                  <a:srgbClr val="FF0000"/>
                </a:solidFill>
              </a:rPr>
              <a:t>9</a:t>
            </a:r>
            <a:r>
              <a:rPr lang="zh-CN" altLang="en-US" sz="3465" b="1" dirty="0">
                <a:solidFill>
                  <a:srgbClr val="FF0000"/>
                </a:solidFill>
              </a:rPr>
              <a:t>千米。</a:t>
            </a:r>
          </a:p>
        </p:txBody>
      </p:sp>
      <p:sp>
        <p:nvSpPr>
          <p:cNvPr id="3" name="Rectangle 31"/>
          <p:cNvSpPr>
            <a:spLocks noChangeArrowheads="1"/>
          </p:cNvSpPr>
          <p:nvPr/>
        </p:nvSpPr>
        <p:spPr bwMode="auto">
          <a:xfrm>
            <a:off x="4367530" y="3717290"/>
            <a:ext cx="3863340" cy="6248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465" b="1">
                <a:solidFill>
                  <a:srgbClr val="FF0000"/>
                </a:solidFill>
              </a:rPr>
              <a:t>9000 </a:t>
            </a:r>
            <a:r>
              <a:rPr lang="zh-CN" altLang="en-US" sz="3465" b="1">
                <a:solidFill>
                  <a:srgbClr val="FF0000"/>
                </a:solidFill>
              </a:rPr>
              <a:t>米</a:t>
            </a:r>
            <a:r>
              <a:rPr lang="en-US" altLang="zh-CN" sz="3465" b="1">
                <a:solidFill>
                  <a:srgbClr val="FF0000"/>
                </a:solidFill>
              </a:rPr>
              <a:t> = 9 </a:t>
            </a:r>
            <a:r>
              <a:rPr lang="zh-CN" altLang="en-US" sz="3465" b="1">
                <a:solidFill>
                  <a:srgbClr val="FF0000"/>
                </a:solidFill>
              </a:rPr>
              <a:t>千米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A6ED278-C84D-5987-882A-701037AFC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033" y="1942829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P53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291070" y="726440"/>
            <a:ext cx="3240405" cy="648335"/>
          </a:xfrm>
          <a:prstGeom prst="rect">
            <a:avLst/>
          </a:prstGeom>
          <a:solidFill>
            <a:srgbClr val="FDEADC"/>
          </a:solidFill>
          <a:ln>
            <a:solidFill>
              <a:srgbClr val="EF52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51" name="矩形 18"/>
          <p:cNvSpPr>
            <a:spLocks noChangeArrowheads="1"/>
          </p:cNvSpPr>
          <p:nvPr/>
        </p:nvSpPr>
        <p:spPr bwMode="auto">
          <a:xfrm>
            <a:off x="623392" y="610870"/>
            <a:ext cx="10513168" cy="14552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 dirty="0">
                <a:ea typeface="黑体" panose="02010609060101010101" pitchFamily="49" charset="-122"/>
              </a:rPr>
              <a:t>9. </a:t>
            </a:r>
            <a:r>
              <a:rPr sz="3600" b="1" dirty="0">
                <a:ea typeface="黑体" panose="02010609060101010101" pitchFamily="49" charset="-122"/>
              </a:rPr>
              <a:t>417名师生乘车去参观博物馆</a:t>
            </a:r>
            <a:r>
              <a:rPr lang="zh-CN" altLang="en-US" sz="3600" b="1" dirty="0">
                <a:ea typeface="黑体" panose="02010609060101010101" pitchFamily="49" charset="-122"/>
              </a:rPr>
              <a:t>。</a:t>
            </a:r>
            <a:r>
              <a:rPr sz="3600" b="1" dirty="0">
                <a:ea typeface="黑体" panose="02010609060101010101" pitchFamily="49" charset="-122"/>
              </a:rPr>
              <a:t>每辆车限乘49人，8辆车够吗</a:t>
            </a:r>
            <a:r>
              <a:rPr lang="zh-CN" sz="3600" b="1" dirty="0">
                <a:ea typeface="黑体" panose="02010609060101010101" pitchFamily="49" charset="-122"/>
              </a:rPr>
              <a:t>？</a:t>
            </a:r>
          </a:p>
        </p:txBody>
      </p:sp>
      <p:sp>
        <p:nvSpPr>
          <p:cNvPr id="2" name="圆角矩形标注 1"/>
          <p:cNvSpPr/>
          <p:nvPr/>
        </p:nvSpPr>
        <p:spPr>
          <a:xfrm>
            <a:off x="7247890" y="1630680"/>
            <a:ext cx="2237740" cy="1045210"/>
          </a:xfrm>
          <a:prstGeom prst="wedgeRoundRectCallout">
            <a:avLst>
              <a:gd name="adj1" fmla="val 57832"/>
              <a:gd name="adj2" fmla="val 31713"/>
              <a:gd name="adj3" fmla="val 16667"/>
            </a:avLst>
          </a:prstGeom>
          <a:solidFill>
            <a:srgbClr val="FFFAE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限乘人数里包括司机。</a:t>
            </a:r>
          </a:p>
        </p:txBody>
      </p:sp>
      <p:pic>
        <p:nvPicPr>
          <p:cNvPr id="3" name="图片 2" descr="9"/>
          <p:cNvPicPr>
            <a:picLocks noChangeAspect="1"/>
          </p:cNvPicPr>
          <p:nvPr/>
        </p:nvPicPr>
        <p:blipFill>
          <a:blip r:embed="rId3"/>
          <a:srcRect l="455" r="1256" b="50000"/>
          <a:stretch>
            <a:fillRect/>
          </a:stretch>
        </p:blipFill>
        <p:spPr>
          <a:xfrm flipH="1">
            <a:off x="9839960" y="1774825"/>
            <a:ext cx="1019175" cy="10191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00" h="5400">
                <a:moveTo>
                  <a:pt x="2700" y="0"/>
                </a:moveTo>
                <a:cubicBezTo>
                  <a:pt x="4191" y="0"/>
                  <a:pt x="5400" y="1209"/>
                  <a:pt x="5400" y="2700"/>
                </a:cubicBezTo>
                <a:cubicBezTo>
                  <a:pt x="5400" y="4191"/>
                  <a:pt x="4191" y="5400"/>
                  <a:pt x="2700" y="5400"/>
                </a:cubicBezTo>
                <a:cubicBezTo>
                  <a:pt x="1209" y="5400"/>
                  <a:pt x="0" y="4191"/>
                  <a:pt x="0" y="2700"/>
                </a:cubicBezTo>
                <a:cubicBezTo>
                  <a:pt x="0" y="1209"/>
                  <a:pt x="1209" y="0"/>
                  <a:pt x="2700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</a:ln>
        </p:spPr>
      </p:pic>
      <p:sp>
        <p:nvSpPr>
          <p:cNvPr id="5" name="矩形 18"/>
          <p:cNvSpPr>
            <a:spLocks noChangeArrowheads="1"/>
          </p:cNvSpPr>
          <p:nvPr/>
        </p:nvSpPr>
        <p:spPr bwMode="auto">
          <a:xfrm>
            <a:off x="1003300" y="2711450"/>
            <a:ext cx="9610725" cy="73507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sz="3600" b="1">
                <a:solidFill>
                  <a:srgbClr val="FF0000"/>
                </a:solidFill>
                <a:ea typeface="黑体" panose="02010609060101010101" pitchFamily="49" charset="-122"/>
              </a:rPr>
              <a:t>417名师生</a:t>
            </a:r>
            <a:r>
              <a:rPr 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加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8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位司机一共有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417+8=425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（人）</a:t>
            </a:r>
          </a:p>
        </p:txBody>
      </p:sp>
      <p:sp>
        <p:nvSpPr>
          <p:cNvPr id="9" name="矩形 18"/>
          <p:cNvSpPr>
            <a:spLocks noChangeArrowheads="1"/>
          </p:cNvSpPr>
          <p:nvPr/>
        </p:nvSpPr>
        <p:spPr bwMode="auto">
          <a:xfrm>
            <a:off x="1003300" y="3502025"/>
            <a:ext cx="277368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把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49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看作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50</a:t>
            </a:r>
          </a:p>
        </p:txBody>
      </p:sp>
      <p:sp>
        <p:nvSpPr>
          <p:cNvPr id="10" name="矩形 18"/>
          <p:cNvSpPr>
            <a:spLocks noChangeArrowheads="1"/>
          </p:cNvSpPr>
          <p:nvPr/>
        </p:nvSpPr>
        <p:spPr bwMode="auto">
          <a:xfrm>
            <a:off x="4231640" y="4869815"/>
            <a:ext cx="142621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49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11" name="矩形 18"/>
          <p:cNvSpPr>
            <a:spLocks noChangeArrowheads="1"/>
          </p:cNvSpPr>
          <p:nvPr/>
        </p:nvSpPr>
        <p:spPr bwMode="auto">
          <a:xfrm>
            <a:off x="7104380" y="4869815"/>
            <a:ext cx="277368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＜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  425</a:t>
            </a:r>
          </a:p>
        </p:txBody>
      </p:sp>
      <p:sp>
        <p:nvSpPr>
          <p:cNvPr id="12" name="矩形 18"/>
          <p:cNvSpPr>
            <a:spLocks noChangeArrowheads="1"/>
          </p:cNvSpPr>
          <p:nvPr/>
        </p:nvSpPr>
        <p:spPr bwMode="auto">
          <a:xfrm>
            <a:off x="4329748" y="5662295"/>
            <a:ext cx="3532505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答：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8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辆车</a:t>
            </a:r>
            <a:r>
              <a:rPr 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不够。</a:t>
            </a:r>
          </a:p>
        </p:txBody>
      </p:sp>
      <p:sp>
        <p:nvSpPr>
          <p:cNvPr id="16" name="下箭头 16"/>
          <p:cNvSpPr>
            <a:spLocks noChangeArrowheads="1"/>
          </p:cNvSpPr>
          <p:nvPr/>
        </p:nvSpPr>
        <p:spPr bwMode="auto">
          <a:xfrm>
            <a:off x="4944110" y="4293870"/>
            <a:ext cx="287655" cy="584835"/>
          </a:xfrm>
          <a:prstGeom prst="downArrow">
            <a:avLst>
              <a:gd name="adj1" fmla="val 50000"/>
              <a:gd name="adj2" fmla="val 5005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8" name="矩形 18"/>
          <p:cNvSpPr>
            <a:spLocks noChangeArrowheads="1"/>
          </p:cNvSpPr>
          <p:nvPr/>
        </p:nvSpPr>
        <p:spPr bwMode="auto">
          <a:xfrm>
            <a:off x="4799330" y="3501390"/>
            <a:ext cx="277368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49   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＜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   50</a:t>
            </a:r>
          </a:p>
        </p:txBody>
      </p:sp>
      <p:sp>
        <p:nvSpPr>
          <p:cNvPr id="19" name="下箭头 16"/>
          <p:cNvSpPr>
            <a:spLocks noChangeArrowheads="1"/>
          </p:cNvSpPr>
          <p:nvPr/>
        </p:nvSpPr>
        <p:spPr bwMode="auto">
          <a:xfrm>
            <a:off x="6527800" y="4294505"/>
            <a:ext cx="287655" cy="584835"/>
          </a:xfrm>
          <a:prstGeom prst="downArrow">
            <a:avLst>
              <a:gd name="adj1" fmla="val 50000"/>
              <a:gd name="adj2" fmla="val 5005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文本框 5"/>
          <p:cNvSpPr txBox="1">
            <a:spLocks noChangeArrowheads="1"/>
          </p:cNvSpPr>
          <p:nvPr/>
        </p:nvSpPr>
        <p:spPr bwMode="auto">
          <a:xfrm>
            <a:off x="5160010" y="4293870"/>
            <a:ext cx="97345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21" name="文本框 5"/>
          <p:cNvSpPr txBox="1">
            <a:spLocks noChangeArrowheads="1"/>
          </p:cNvSpPr>
          <p:nvPr/>
        </p:nvSpPr>
        <p:spPr bwMode="auto">
          <a:xfrm>
            <a:off x="6744335" y="4293870"/>
            <a:ext cx="97345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22" name="矩形 18"/>
          <p:cNvSpPr>
            <a:spLocks noChangeArrowheads="1"/>
          </p:cNvSpPr>
          <p:nvPr/>
        </p:nvSpPr>
        <p:spPr bwMode="auto">
          <a:xfrm>
            <a:off x="5194300" y="4869815"/>
            <a:ext cx="142621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23" name="矩形 18"/>
          <p:cNvSpPr>
            <a:spLocks noChangeArrowheads="1"/>
          </p:cNvSpPr>
          <p:nvPr/>
        </p:nvSpPr>
        <p:spPr bwMode="auto">
          <a:xfrm>
            <a:off x="5953125" y="4869815"/>
            <a:ext cx="142621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400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4FAAD45-E3B0-DD3D-A985-A41BDAC8D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908" y="1594226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P53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" grpId="0" bldLvl="0" animBg="1"/>
      <p:bldP spid="5" grpId="0"/>
      <p:bldP spid="9" grpId="0"/>
      <p:bldP spid="10" grpId="0"/>
      <p:bldP spid="11" grpId="0"/>
      <p:bldP spid="12" grpId="0"/>
      <p:bldP spid="16" grpId="0" animBg="1"/>
      <p:bldP spid="18" grpId="0"/>
      <p:bldP spid="19" grpId="0" animBg="1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矩形 18"/>
          <p:cNvSpPr>
            <a:spLocks noChangeArrowheads="1"/>
          </p:cNvSpPr>
          <p:nvPr/>
        </p:nvSpPr>
        <p:spPr bwMode="auto">
          <a:xfrm>
            <a:off x="1271588" y="692785"/>
            <a:ext cx="10153004" cy="14552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 dirty="0">
                <a:ea typeface="黑体" panose="02010609060101010101" pitchFamily="49" charset="-122"/>
              </a:rPr>
              <a:t>10.</a:t>
            </a:r>
            <a:r>
              <a:rPr sz="3600" b="1" dirty="0">
                <a:ea typeface="黑体" panose="02010609060101010101" pitchFamily="49" charset="-122"/>
              </a:rPr>
              <a:t>张阿姨陪同4位老人从甲地出发去乙地旅行，有</a:t>
            </a:r>
            <a:r>
              <a:rPr lang="zh-CN" sz="3600" b="1" dirty="0">
                <a:ea typeface="黑体" panose="02010609060101010101" pitchFamily="49" charset="-122"/>
              </a:rPr>
              <a:t>三</a:t>
            </a:r>
            <a:r>
              <a:rPr sz="3600" b="1" dirty="0" err="1">
                <a:ea typeface="黑体" panose="02010609060101010101" pitchFamily="49" charset="-122"/>
              </a:rPr>
              <a:t>个班次的列车可乘坐，票价情况如下表</a:t>
            </a:r>
            <a:r>
              <a:rPr lang="zh-CN" sz="3600" b="1" dirty="0">
                <a:ea typeface="黑体" panose="02010609060101010101" pitchFamily="49" charset="-122"/>
              </a:rPr>
              <a:t>：</a:t>
            </a:r>
          </a:p>
        </p:txBody>
      </p:sp>
      <p:sp>
        <p:nvSpPr>
          <p:cNvPr id="2" name="矩形 18"/>
          <p:cNvSpPr>
            <a:spLocks noChangeArrowheads="1"/>
          </p:cNvSpPr>
          <p:nvPr/>
        </p:nvSpPr>
        <p:spPr bwMode="auto">
          <a:xfrm>
            <a:off x="1271588" y="3728720"/>
            <a:ext cx="9657715" cy="15316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sz="3600" b="1">
                <a:ea typeface="黑体" panose="02010609060101010101" pitchFamily="49" charset="-122"/>
              </a:rPr>
              <a:t>张阿姨</a:t>
            </a:r>
            <a:r>
              <a:rPr lang="zh-CN" sz="3600" b="1">
                <a:ea typeface="黑体" panose="02010609060101010101" pitchFamily="49" charset="-122"/>
              </a:rPr>
              <a:t>说</a:t>
            </a:r>
            <a:r>
              <a:rPr lang="en-US" sz="3600" b="1">
                <a:ea typeface="黑体" panose="02010609060101010101" pitchFamily="49" charset="-122"/>
              </a:rPr>
              <a:t> 1000 </a:t>
            </a:r>
            <a:r>
              <a:rPr lang="zh-CN" altLang="en-US" sz="3600" b="1">
                <a:ea typeface="黑体" panose="02010609060101010101" pitchFamily="49" charset="-122"/>
              </a:rPr>
              <a:t>元就够了。她买的是哪个班次？为什么？</a:t>
            </a:r>
          </a:p>
        </p:txBody>
      </p:sp>
      <p:graphicFrame>
        <p:nvGraphicFramePr>
          <p:cNvPr id="3" name="表格 2"/>
          <p:cNvGraphicFramePr/>
          <p:nvPr/>
        </p:nvGraphicFramePr>
        <p:xfrm>
          <a:off x="1834515" y="2328545"/>
          <a:ext cx="8531860" cy="12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2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2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29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班次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票价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197</a:t>
                      </a: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208</a:t>
                      </a: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242</a:t>
                      </a: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" name="直接连接符 3"/>
          <p:cNvCxnSpPr>
            <a:cxnSpLocks/>
          </p:cNvCxnSpPr>
          <p:nvPr/>
        </p:nvCxnSpPr>
        <p:spPr>
          <a:xfrm>
            <a:off x="4095345" y="1408511"/>
            <a:ext cx="193580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3719830" y="4941570"/>
            <a:ext cx="554990" cy="55499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726940" y="4941570"/>
            <a:ext cx="554990" cy="55499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447030" y="4941570"/>
            <a:ext cx="554990" cy="55499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167120" y="4941570"/>
            <a:ext cx="554990" cy="55499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887210" y="4941570"/>
            <a:ext cx="554990" cy="55499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369628" y="580517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</a:rPr>
              <a:t>张阿姨</a:t>
            </a:r>
          </a:p>
        </p:txBody>
      </p:sp>
      <p:sp>
        <p:nvSpPr>
          <p:cNvPr id="11" name="右大括号 10"/>
          <p:cNvSpPr/>
          <p:nvPr/>
        </p:nvSpPr>
        <p:spPr>
          <a:xfrm rot="5400000">
            <a:off x="5951220" y="4239260"/>
            <a:ext cx="288290" cy="2845435"/>
          </a:xfrm>
          <a:prstGeom prst="rightBrace">
            <a:avLst>
              <a:gd name="adj1" fmla="val 32929"/>
              <a:gd name="adj2" fmla="val 50000"/>
            </a:avLst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378768" y="5805170"/>
            <a:ext cx="14331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</a:rPr>
              <a:t>4</a:t>
            </a:r>
            <a:r>
              <a:rPr lang="zh-CN" altLang="en-US" sz="2800" b="1">
                <a:solidFill>
                  <a:srgbClr val="0000FF"/>
                </a:solidFill>
              </a:rPr>
              <a:t>位老人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111808" y="5157470"/>
            <a:ext cx="270700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一共有</a:t>
            </a:r>
            <a:r>
              <a:rPr lang="en-US" altLang="zh-CN" sz="3600" b="1">
                <a:solidFill>
                  <a:srgbClr val="FF0000"/>
                </a:solidFill>
              </a:rPr>
              <a:t>5</a:t>
            </a:r>
            <a:r>
              <a:rPr lang="zh-CN" altLang="en-US" sz="3600" b="1">
                <a:solidFill>
                  <a:srgbClr val="FF0000"/>
                </a:solidFill>
              </a:rPr>
              <a:t>个人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B92E8F7-5A09-B824-8F07-9D218462F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376" y="427889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P53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8"/>
          <p:cNvSpPr>
            <a:spLocks noChangeArrowheads="1"/>
          </p:cNvSpPr>
          <p:nvPr/>
        </p:nvSpPr>
        <p:spPr bwMode="auto">
          <a:xfrm>
            <a:off x="1271588" y="2508885"/>
            <a:ext cx="9657715" cy="15316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sz="3600" b="1">
                <a:ea typeface="黑体" panose="02010609060101010101" pitchFamily="49" charset="-122"/>
              </a:rPr>
              <a:t>张阿姨</a:t>
            </a:r>
            <a:r>
              <a:rPr lang="zh-CN" sz="3600" b="1">
                <a:ea typeface="黑体" panose="02010609060101010101" pitchFamily="49" charset="-122"/>
              </a:rPr>
              <a:t>说</a:t>
            </a:r>
            <a:r>
              <a:rPr lang="en-US" sz="3600" b="1">
                <a:ea typeface="黑体" panose="02010609060101010101" pitchFamily="49" charset="-122"/>
              </a:rPr>
              <a:t> 1000 </a:t>
            </a:r>
            <a:r>
              <a:rPr lang="zh-CN" altLang="en-US" sz="3600" b="1">
                <a:ea typeface="黑体" panose="02010609060101010101" pitchFamily="49" charset="-122"/>
              </a:rPr>
              <a:t>元就够了。她买的是哪个班次？为什么？</a:t>
            </a:r>
          </a:p>
        </p:txBody>
      </p:sp>
      <p:graphicFrame>
        <p:nvGraphicFramePr>
          <p:cNvPr id="3" name="表格 2"/>
          <p:cNvGraphicFramePr/>
          <p:nvPr/>
        </p:nvGraphicFramePr>
        <p:xfrm>
          <a:off x="1834515" y="1181100"/>
          <a:ext cx="8531860" cy="1295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2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2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2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29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班次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票价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197</a:t>
                      </a: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208</a:t>
                      </a: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242</a:t>
                      </a:r>
                      <a:r>
                        <a:rPr lang="zh-CN" altLang="en-US" sz="3200" b="1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6167755" y="4726940"/>
            <a:ext cx="1868170" cy="807720"/>
            <a:chOff x="4127" y="6618"/>
            <a:chExt cx="2942" cy="1272"/>
          </a:xfrm>
        </p:grpSpPr>
        <p:sp>
          <p:nvSpPr>
            <p:cNvPr id="4" name="矩形 3"/>
            <p:cNvSpPr/>
            <p:nvPr/>
          </p:nvSpPr>
          <p:spPr>
            <a:xfrm>
              <a:off x="4127" y="6618"/>
              <a:ext cx="1272" cy="1272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518" y="6761"/>
              <a:ext cx="155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0000FF"/>
                  </a:solidFill>
                </a:rPr>
                <a:t>×</a:t>
              </a:r>
              <a:r>
                <a:rPr lang="en-US" altLang="zh-CN" sz="3600" b="1">
                  <a:solidFill>
                    <a:srgbClr val="0000FF"/>
                  </a:solidFill>
                </a:rPr>
                <a:t> 5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126798" y="4817745"/>
            <a:ext cx="868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7" name="矩形 18"/>
          <p:cNvSpPr>
            <a:spLocks noChangeArrowheads="1"/>
          </p:cNvSpPr>
          <p:nvPr/>
        </p:nvSpPr>
        <p:spPr bwMode="auto">
          <a:xfrm>
            <a:off x="1270953" y="332105"/>
            <a:ext cx="9657715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总价</a:t>
            </a:r>
            <a:r>
              <a:rPr lang="en-US" altLang="zh-CN" sz="3600" b="1">
                <a:solidFill>
                  <a:srgbClr val="0000FF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 = </a:t>
            </a: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票价</a:t>
            </a:r>
            <a:r>
              <a:rPr lang="en-US" altLang="zh-CN" sz="3600" b="1">
                <a:solidFill>
                  <a:srgbClr val="0000FF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×人数</a:t>
            </a:r>
          </a:p>
        </p:txBody>
      </p:sp>
      <p:sp>
        <p:nvSpPr>
          <p:cNvPr id="9" name="矩形 18"/>
          <p:cNvSpPr>
            <a:spLocks noChangeArrowheads="1"/>
          </p:cNvSpPr>
          <p:nvPr/>
        </p:nvSpPr>
        <p:spPr bwMode="auto">
          <a:xfrm>
            <a:off x="4079240" y="3717925"/>
            <a:ext cx="3242945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总价</a:t>
            </a:r>
            <a:r>
              <a:rPr lang="en-US" altLang="zh-CN" sz="3600" b="1">
                <a:solidFill>
                  <a:srgbClr val="0000FF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 ≤ 1000</a:t>
            </a:r>
            <a:endParaRPr lang="zh-CN" altLang="en-US" sz="3600" b="1">
              <a:solidFill>
                <a:srgbClr val="0000FF"/>
              </a:solidFill>
              <a:latin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87395" y="4808220"/>
            <a:ext cx="282321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>
                <a:solidFill>
                  <a:srgbClr val="0000FF"/>
                </a:solidFill>
              </a:rPr>
              <a:t>票价×</a:t>
            </a:r>
            <a:r>
              <a:rPr lang="en-US" altLang="zh-CN" sz="3600" b="1">
                <a:solidFill>
                  <a:srgbClr val="0000FF"/>
                </a:solidFill>
              </a:rPr>
              <a:t> 5</a:t>
            </a:r>
            <a:r>
              <a:rPr lang="en-US" altLang="zh-CN" sz="3600" b="1">
                <a:solidFill>
                  <a:srgbClr val="0000FF"/>
                </a:solidFill>
                <a:latin typeface="楷体" panose="02010609060101010101" pitchFamily="49" charset="-122"/>
                <a:cs typeface="楷体" panose="02010609060101010101" pitchFamily="49" charset="-122"/>
                <a:sym typeface="+mn-ea"/>
              </a:rPr>
              <a:t> ≤ </a:t>
            </a:r>
            <a:endParaRPr lang="en-US" altLang="zh-CN" sz="3600" b="1">
              <a:solidFill>
                <a:srgbClr val="0000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79240" y="5733415"/>
            <a:ext cx="294322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>
                <a:solidFill>
                  <a:srgbClr val="0000FF"/>
                </a:solidFill>
              </a:rPr>
              <a:t>票价</a:t>
            </a:r>
            <a:r>
              <a:rPr lang="en-US" altLang="zh-CN" sz="3600" b="1">
                <a:solidFill>
                  <a:srgbClr val="0000FF"/>
                </a:solidFill>
                <a:latin typeface="楷体" panose="02010609060101010101" pitchFamily="49" charset="-122"/>
                <a:cs typeface="楷体" panose="02010609060101010101" pitchFamily="49" charset="-122"/>
                <a:sym typeface="+mn-ea"/>
              </a:rPr>
              <a:t> ≤ 200 </a:t>
            </a:r>
            <a:endParaRPr lang="en-US" altLang="zh-CN" sz="3600" b="1">
              <a:solidFill>
                <a:srgbClr val="0000FF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38" t="32648" b="42989"/>
          <a:stretch>
            <a:fillRect/>
          </a:stretch>
        </p:blipFill>
        <p:spPr>
          <a:xfrm>
            <a:off x="5160010" y="1989455"/>
            <a:ext cx="930910" cy="774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矩形 18"/>
          <p:cNvSpPr>
            <a:spLocks noChangeArrowheads="1"/>
          </p:cNvSpPr>
          <p:nvPr/>
        </p:nvSpPr>
        <p:spPr bwMode="auto">
          <a:xfrm>
            <a:off x="623392" y="781051"/>
            <a:ext cx="9315451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>
                <a:ea typeface="黑体" panose="02010609060101010101" pitchFamily="49" charset="-122"/>
              </a:rPr>
              <a:t>11.</a:t>
            </a:r>
            <a:r>
              <a:rPr lang="zh-CN" altLang="en-US" sz="3600" b="1">
                <a:ea typeface="黑体" panose="02010609060101010101" pitchFamily="49" charset="-122"/>
              </a:rPr>
              <a:t>下面的计算正确吗？把错误的改正过来。</a:t>
            </a:r>
          </a:p>
        </p:txBody>
      </p:sp>
      <p:grpSp>
        <p:nvGrpSpPr>
          <p:cNvPr id="5" name="组合 5"/>
          <p:cNvGrpSpPr/>
          <p:nvPr/>
        </p:nvGrpSpPr>
        <p:grpSpPr bwMode="auto">
          <a:xfrm>
            <a:off x="623392" y="3959315"/>
            <a:ext cx="3266017" cy="1955166"/>
            <a:chOff x="2195697" y="2542133"/>
            <a:chExt cx="2447575" cy="1466540"/>
          </a:xfrm>
        </p:grpSpPr>
        <p:grpSp>
          <p:nvGrpSpPr>
            <p:cNvPr id="31763" name="组合 7"/>
            <p:cNvGrpSpPr/>
            <p:nvPr/>
          </p:nvGrpSpPr>
          <p:grpSpPr bwMode="auto">
            <a:xfrm>
              <a:off x="2195697" y="2542133"/>
              <a:ext cx="2407918" cy="993411"/>
              <a:chOff x="39527" y="2199847"/>
              <a:chExt cx="2405949" cy="993412"/>
            </a:xfrm>
          </p:grpSpPr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920757" y="2199847"/>
                <a:ext cx="1524719" cy="4996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735" b="1" dirty="0">
                    <a:solidFill>
                      <a:schemeClr val="tx1"/>
                    </a:solidFill>
                    <a:latin typeface="+mj-lt"/>
                  </a:rPr>
                  <a:t>2   0   8</a:t>
                </a:r>
              </a:p>
            </p:txBody>
          </p:sp>
          <p:sp>
            <p:nvSpPr>
              <p:cNvPr id="10" name="Text Box 9"/>
              <p:cNvSpPr txBox="1">
                <a:spLocks noChangeArrowheads="1"/>
              </p:cNvSpPr>
              <p:nvPr/>
            </p:nvSpPr>
            <p:spPr bwMode="auto">
              <a:xfrm>
                <a:off x="1713231" y="2693616"/>
                <a:ext cx="504013" cy="4996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zh-CN" sz="3735" b="1">
                    <a:ea typeface="楷体_GB2312" pitchFamily="49" charset="-122"/>
                  </a:rPr>
                  <a:t>4</a:t>
                </a: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>
                <a:off x="39527" y="2704730"/>
                <a:ext cx="504013" cy="427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+mn-ea"/>
                    <a:ea typeface="+mn-ea"/>
                  </a:rPr>
                  <a:t>×</a:t>
                </a:r>
              </a:p>
            </p:txBody>
          </p:sp>
          <p:sp>
            <p:nvSpPr>
              <p:cNvPr id="12" name="Line 11"/>
              <p:cNvSpPr>
                <a:spLocks noChangeShapeType="1"/>
              </p:cNvSpPr>
              <p:nvPr/>
            </p:nvSpPr>
            <p:spPr bwMode="auto">
              <a:xfrm>
                <a:off x="39527" y="3165157"/>
                <a:ext cx="219356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 sz="3200" b="1" dirty="0">
                  <a:latin typeface="+mj-lt"/>
                </a:endParaRPr>
              </a:p>
            </p:txBody>
          </p:sp>
        </p:grpSp>
        <p:sp>
          <p:nvSpPr>
            <p:cNvPr id="7" name="Text Box 48"/>
            <p:cNvSpPr txBox="1">
              <a:spLocks noChangeArrowheads="1"/>
            </p:cNvSpPr>
            <p:nvPr/>
          </p:nvSpPr>
          <p:spPr bwMode="auto">
            <a:xfrm>
              <a:off x="3739113" y="3178793"/>
              <a:ext cx="348974" cy="8001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00" b="1">
                  <a:solidFill>
                    <a:srgbClr val="0000FF"/>
                  </a:solidFill>
                </a:rPr>
                <a:t>3</a:t>
              </a:r>
            </a:p>
          </p:txBody>
        </p:sp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3058614" y="3509030"/>
              <a:ext cx="1584658" cy="49964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5" b="1" dirty="0">
                  <a:solidFill>
                    <a:srgbClr val="FF0000"/>
                  </a:solidFill>
                  <a:latin typeface="+mj-lt"/>
                </a:rPr>
                <a:t>8   3   2</a:t>
              </a:r>
            </a:p>
          </p:txBody>
        </p:sp>
      </p:grpSp>
      <p:grpSp>
        <p:nvGrpSpPr>
          <p:cNvPr id="13" name="组合 14"/>
          <p:cNvGrpSpPr/>
          <p:nvPr/>
        </p:nvGrpSpPr>
        <p:grpSpPr bwMode="auto">
          <a:xfrm>
            <a:off x="8333351" y="3997415"/>
            <a:ext cx="3210984" cy="2112433"/>
            <a:chOff x="467544" y="2715766"/>
            <a:chExt cx="2408238" cy="1584176"/>
          </a:xfrm>
        </p:grpSpPr>
        <p:grpSp>
          <p:nvGrpSpPr>
            <p:cNvPr id="31754" name="组合 15"/>
            <p:cNvGrpSpPr/>
            <p:nvPr/>
          </p:nvGrpSpPr>
          <p:grpSpPr bwMode="auto">
            <a:xfrm>
              <a:off x="467544" y="2726877"/>
              <a:ext cx="2408238" cy="1466190"/>
              <a:chOff x="2195697" y="2541631"/>
              <a:chExt cx="2407553" cy="1466355"/>
            </a:xfrm>
          </p:grpSpPr>
          <p:grpSp>
            <p:nvGrpSpPr>
              <p:cNvPr id="31756" name="组合 34"/>
              <p:cNvGrpSpPr/>
              <p:nvPr/>
            </p:nvGrpSpPr>
            <p:grpSpPr bwMode="auto">
              <a:xfrm>
                <a:off x="2195697" y="2541631"/>
                <a:ext cx="2407553" cy="993271"/>
                <a:chOff x="39527" y="2199345"/>
                <a:chExt cx="2405584" cy="993272"/>
              </a:xfrm>
            </p:grpSpPr>
            <p:sp>
              <p:nvSpPr>
                <p:cNvPr id="1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21204" y="2199345"/>
                  <a:ext cx="1523907" cy="4995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sz="3735" b="1" dirty="0">
                      <a:solidFill>
                        <a:schemeClr val="tx1"/>
                      </a:solidFill>
                      <a:latin typeface="+mj-lt"/>
                    </a:rPr>
                    <a:t>3   5   0</a:t>
                  </a:r>
                </a:p>
              </p:txBody>
            </p:sp>
            <p:sp>
              <p:nvSpPr>
                <p:cNvPr id="2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262141" y="2693068"/>
                  <a:ext cx="504269" cy="49954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zh-CN" sz="3735" b="1">
                      <a:ea typeface="楷体_GB2312" pitchFamily="49" charset="-122"/>
                    </a:rPr>
                    <a:t>6</a:t>
                  </a:r>
                </a:p>
              </p:txBody>
            </p:sp>
            <p:sp>
              <p:nvSpPr>
                <p:cNvPr id="21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527" y="2704180"/>
                  <a:ext cx="504269" cy="4278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  <a:defRPr/>
                  </a:pPr>
                  <a:r>
                    <a:rPr lang="en-US" altLang="zh-CN" sz="3200" b="1" dirty="0">
                      <a:solidFill>
                        <a:schemeClr val="tx1"/>
                      </a:solidFill>
                      <a:latin typeface="+mn-ea"/>
                      <a:ea typeface="+mn-ea"/>
                    </a:rPr>
                    <a:t>×</a:t>
                  </a:r>
                </a:p>
              </p:txBody>
            </p:sp>
            <p:sp>
              <p:nvSpPr>
                <p:cNvPr id="22" name="Line 11"/>
                <p:cNvSpPr>
                  <a:spLocks noChangeShapeType="1"/>
                </p:cNvSpPr>
                <p:nvPr/>
              </p:nvSpPr>
              <p:spPr bwMode="auto">
                <a:xfrm>
                  <a:off x="39527" y="3164564"/>
                  <a:ext cx="219309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 sz="3200" b="1" dirty="0">
                    <a:latin typeface="+mj-lt"/>
                  </a:endParaRPr>
                </a:p>
              </p:txBody>
            </p:sp>
          </p:grpSp>
          <p:sp>
            <p:nvSpPr>
              <p:cNvPr id="17" name="Text Box 48"/>
              <p:cNvSpPr txBox="1">
                <a:spLocks noChangeArrowheads="1"/>
              </p:cNvSpPr>
              <p:nvPr/>
            </p:nvSpPr>
            <p:spPr bwMode="auto">
              <a:xfrm>
                <a:off x="3287586" y="3178231"/>
                <a:ext cx="349151" cy="800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100" b="1">
                    <a:solidFill>
                      <a:srgbClr val="0000FF"/>
                    </a:solidFill>
                  </a:rPr>
                  <a:t>3</a:t>
                </a:r>
              </a:p>
            </p:txBody>
          </p:sp>
          <p:sp>
            <p:nvSpPr>
              <p:cNvPr id="18" name="Text Box 13"/>
              <p:cNvSpPr txBox="1">
                <a:spLocks noChangeArrowheads="1"/>
              </p:cNvSpPr>
              <p:nvPr/>
            </p:nvSpPr>
            <p:spPr bwMode="auto">
              <a:xfrm>
                <a:off x="2627374" y="3508437"/>
                <a:ext cx="1728296" cy="4995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+mj-lt"/>
                  </a:rPr>
                  <a:t>2   1   0   0</a:t>
                </a:r>
              </a:p>
            </p:txBody>
          </p:sp>
        </p:grpSp>
        <p:cxnSp>
          <p:nvCxnSpPr>
            <p:cNvPr id="15" name="直接连接符 14"/>
            <p:cNvCxnSpPr/>
            <p:nvPr/>
          </p:nvCxnSpPr>
          <p:spPr>
            <a:xfrm>
              <a:off x="2196332" y="2715766"/>
              <a:ext cx="0" cy="1584176"/>
            </a:xfrm>
            <a:prstGeom prst="line">
              <a:avLst/>
            </a:prstGeom>
            <a:ln w="19050">
              <a:solidFill>
                <a:srgbClr val="00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2266949" y="2764332"/>
            <a:ext cx="725170" cy="748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4265">
                <a:solidFill>
                  <a:srgbClr val="FF0000"/>
                </a:solidFill>
              </a:rPr>
              <a:t>×</a:t>
            </a:r>
            <a:endParaRPr lang="zh-CN" altLang="en-US" sz="4265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6672064" y="2766448"/>
            <a:ext cx="480695" cy="748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4265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10980209" y="2764332"/>
            <a:ext cx="725170" cy="7480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4265">
                <a:solidFill>
                  <a:srgbClr val="FF0000"/>
                </a:solidFill>
              </a:rPr>
              <a:t>×</a:t>
            </a:r>
            <a:endParaRPr lang="zh-CN" altLang="en-US" sz="4265">
              <a:solidFill>
                <a:srgbClr val="FF00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4" y="2132257"/>
            <a:ext cx="10076033" cy="172219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2B8799F-E8F0-215D-DCA3-B3ED68A40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541" y="1544148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P53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803910" y="2078990"/>
          <a:ext cx="10584000" cy="2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0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乘数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612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620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260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405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504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乘数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6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积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6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6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6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6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6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36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DFC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747" name="矩形 18"/>
          <p:cNvSpPr>
            <a:spLocks noChangeArrowheads="1"/>
          </p:cNvSpPr>
          <p:nvPr/>
        </p:nvSpPr>
        <p:spPr bwMode="auto">
          <a:xfrm>
            <a:off x="803910" y="1052830"/>
            <a:ext cx="736473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>
                <a:ea typeface="黑体" panose="02010609060101010101" pitchFamily="49" charset="-122"/>
              </a:rPr>
              <a:t>12.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495233" y="4004945"/>
            <a:ext cx="1097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1836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021773" y="4004945"/>
            <a:ext cx="1071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1107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522913" y="4004945"/>
            <a:ext cx="1097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3720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049453" y="4004945"/>
            <a:ext cx="1097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1560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575993" y="4004945"/>
            <a:ext cx="1097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2025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102533" y="4004945"/>
            <a:ext cx="1097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2520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A0861BE-BF27-B05B-3E6A-9A8927CC6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1258540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P53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160905" y="2323465"/>
            <a:ext cx="7332345" cy="648335"/>
          </a:xfrm>
          <a:prstGeom prst="rect">
            <a:avLst/>
          </a:prstGeom>
          <a:solidFill>
            <a:srgbClr val="FFE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 bwMode="auto">
          <a:xfrm>
            <a:off x="1271270" y="764540"/>
            <a:ext cx="9617710" cy="2971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en-US" altLang="zh-CN" sz="3600" b="1">
                <a:ea typeface="黑体" panose="02010609060101010101" pitchFamily="49" charset="-122"/>
                <a:sym typeface="+mn-ea"/>
              </a:rPr>
              <a:t>13. 放暑假前，三年级同学向学校图书馆借了一些书。其中故事类168本，连环画比故事类少40本，科普类是故事类和连环画总数的2倍。三年级同学借了多少本科普类图书</a:t>
            </a:r>
            <a:r>
              <a:rPr lang="zh-CN" altLang="en-US" sz="3600" b="1">
                <a:ea typeface="黑体" panose="02010609060101010101" pitchFamily="49" charset="-122"/>
                <a:sym typeface="+mn-ea"/>
              </a:rPr>
              <a:t>？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1271270" y="3741420"/>
            <a:ext cx="961771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故事类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：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168本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6635750" y="2235200"/>
            <a:ext cx="4176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343660" y="2997200"/>
            <a:ext cx="69469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 bwMode="auto">
          <a:xfrm>
            <a:off x="1271270" y="4558030"/>
            <a:ext cx="961771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连环画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：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168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－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40=128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本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20" name="矩形 19"/>
          <p:cNvSpPr/>
          <p:nvPr/>
        </p:nvSpPr>
        <p:spPr bwMode="auto">
          <a:xfrm>
            <a:off x="1271270" y="5374640"/>
            <a:ext cx="961771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科普类：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×（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168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＋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128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）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=592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本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42DAFD3-BDB1-AE84-A72A-18A1FE339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9598" y="3180307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P53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8" grpId="0"/>
      <p:bldP spid="18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 bwMode="auto">
          <a:xfrm>
            <a:off x="1271270" y="332656"/>
            <a:ext cx="961771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en-US" sz="3600" b="1" dirty="0">
                <a:ea typeface="黑体" panose="02010609060101010101" pitchFamily="49" charset="-122"/>
                <a:sym typeface="+mn-ea"/>
              </a:rPr>
              <a:t>14.</a:t>
            </a:r>
            <a:r>
              <a:rPr lang="zh-CN" altLang="en-US" sz="3600" b="1" dirty="0">
                <a:ea typeface="黑体" panose="02010609060101010101" pitchFamily="49" charset="-122"/>
                <a:sym typeface="+mn-ea"/>
              </a:rPr>
              <a:t>小明一家四口乘火车出行。</a:t>
            </a:r>
          </a:p>
        </p:txBody>
      </p:sp>
      <p:sp>
        <p:nvSpPr>
          <p:cNvPr id="3" name="矩形 2"/>
          <p:cNvSpPr/>
          <p:nvPr/>
        </p:nvSpPr>
        <p:spPr bwMode="auto">
          <a:xfrm>
            <a:off x="1271270" y="4201636"/>
            <a:ext cx="9617710" cy="15316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zh-CN" sz="3600" b="1"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3600" b="1">
                <a:ea typeface="黑体" panose="02010609060101010101" pitchFamily="49" charset="-122"/>
                <a:sym typeface="+mn-ea"/>
              </a:rPr>
              <a:t>1</a:t>
            </a:r>
            <a:r>
              <a:rPr lang="zh-CN" sz="3600" b="1">
                <a:ea typeface="黑体" panose="02010609060101010101" pitchFamily="49" charset="-122"/>
                <a:sym typeface="+mn-ea"/>
              </a:rPr>
              <a:t>）</a:t>
            </a:r>
            <a:r>
              <a:rPr sz="3600" b="1">
                <a:ea typeface="黑体" panose="02010609060101010101" pitchFamily="49" charset="-122"/>
                <a:sym typeface="+mn-ea"/>
              </a:rPr>
              <a:t>乘地铁去高铁站，成人票每张6元，儿童票每张3元。乘地铁比乘出租车节省多少钱?</a:t>
            </a:r>
          </a:p>
        </p:txBody>
      </p:sp>
      <p:sp>
        <p:nvSpPr>
          <p:cNvPr id="14" name="矩形 13"/>
          <p:cNvSpPr/>
          <p:nvPr/>
        </p:nvSpPr>
        <p:spPr bwMode="auto">
          <a:xfrm>
            <a:off x="1271270" y="5641806"/>
            <a:ext cx="961771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乘地铁</a:t>
            </a:r>
            <a:r>
              <a:rPr 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：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2+3=15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（元）</a:t>
            </a:r>
          </a:p>
        </p:txBody>
      </p:sp>
      <p:sp>
        <p:nvSpPr>
          <p:cNvPr id="31" name="矩形 30"/>
          <p:cNvSpPr/>
          <p:nvPr/>
        </p:nvSpPr>
        <p:spPr bwMode="auto">
          <a:xfrm>
            <a:off x="7176135" y="5641806"/>
            <a:ext cx="451358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50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－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15=35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（元）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E218F66-096F-07C6-15B8-91CEB0D60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0136" y="538366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P54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CBBE2F3-69C9-B9D7-5146-38C44671D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80" y="1027724"/>
            <a:ext cx="10076033" cy="337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 bwMode="auto">
          <a:xfrm>
            <a:off x="1287145" y="4031342"/>
            <a:ext cx="9617710" cy="15316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zh-CN" sz="3600" b="1" dirty="0"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sym typeface="+mn-ea"/>
              </a:rPr>
              <a:t>2</a:t>
            </a:r>
            <a:r>
              <a:rPr lang="zh-CN" sz="3600" b="1" dirty="0">
                <a:ea typeface="黑体" panose="02010609060101010101" pitchFamily="49" charset="-122"/>
                <a:sym typeface="+mn-ea"/>
              </a:rPr>
              <a:t>）</a:t>
            </a:r>
            <a:r>
              <a:rPr sz="3600" b="1" dirty="0">
                <a:ea typeface="黑体" panose="02010609060101010101" pitchFamily="49" charset="-122"/>
                <a:sym typeface="+mn-ea"/>
              </a:rPr>
              <a:t>乘火车，成人票每张286元，儿童票每张143元。买火车票需要多少钱</a:t>
            </a:r>
            <a:r>
              <a:rPr lang="zh-CN" sz="3600" b="1" dirty="0">
                <a:ea typeface="黑体" panose="02010609060101010101" pitchFamily="49" charset="-122"/>
                <a:sym typeface="+mn-ea"/>
              </a:rPr>
              <a:t>？</a:t>
            </a:r>
          </a:p>
        </p:txBody>
      </p:sp>
      <p:sp>
        <p:nvSpPr>
          <p:cNvPr id="14" name="矩形 13"/>
          <p:cNvSpPr/>
          <p:nvPr/>
        </p:nvSpPr>
        <p:spPr bwMode="auto">
          <a:xfrm>
            <a:off x="958770" y="5589240"/>
            <a:ext cx="607314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286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＋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143=715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（元）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6168310" y="5589240"/>
            <a:ext cx="568833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zh-CN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答：</a:t>
            </a:r>
            <a:r>
              <a:rPr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买火车票需要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715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sym typeface="+mn-ea"/>
              </a:rPr>
              <a:t>元。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2BC1E-3529-54F7-C5F6-6527A2BEA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80" y="626489"/>
            <a:ext cx="10076033" cy="337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矩形 18"/>
          <p:cNvSpPr>
            <a:spLocks noChangeArrowheads="1"/>
          </p:cNvSpPr>
          <p:nvPr/>
        </p:nvSpPr>
        <p:spPr bwMode="auto">
          <a:xfrm>
            <a:off x="623782" y="1052830"/>
            <a:ext cx="10943167" cy="14042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465" b="1" dirty="0">
                <a:ea typeface="黑体" panose="02010609060101010101" pitchFamily="49" charset="-122"/>
              </a:rPr>
              <a:t>15.</a:t>
            </a:r>
            <a:r>
              <a:rPr sz="3465" b="1" dirty="0">
                <a:ea typeface="黑体" panose="02010609060101010101" pitchFamily="49" charset="-122"/>
              </a:rPr>
              <a:t>张大爷家的稻谷用载质量500千克的</a:t>
            </a:r>
            <a:r>
              <a:rPr lang="zh-CN" altLang="en-US" sz="3465" b="1" dirty="0">
                <a:ea typeface="黑体" panose="02010609060101010101" pitchFamily="49" charset="-122"/>
              </a:rPr>
              <a:t>三</a:t>
            </a:r>
            <a:r>
              <a:rPr sz="3465" b="1" dirty="0" err="1">
                <a:ea typeface="黑体" panose="02010609060101010101" pitchFamily="49" charset="-122"/>
              </a:rPr>
              <a:t>轮车能一次运走吗</a:t>
            </a:r>
            <a:r>
              <a:rPr lang="zh-CN" sz="3465" b="1" dirty="0">
                <a:ea typeface="黑体" panose="02010609060101010101" pitchFamily="49" charset="-122"/>
              </a:rPr>
              <a:t>？</a:t>
            </a:r>
          </a:p>
        </p:txBody>
      </p:sp>
      <p:sp>
        <p:nvSpPr>
          <p:cNvPr id="32772" name="文本框 5"/>
          <p:cNvSpPr txBox="1">
            <a:spLocks noChangeArrowheads="1"/>
          </p:cNvSpPr>
          <p:nvPr/>
        </p:nvSpPr>
        <p:spPr bwMode="auto">
          <a:xfrm>
            <a:off x="2351799" y="4084180"/>
            <a:ext cx="7488403" cy="2172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把每袋稻谷的质量都估成 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60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千克。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60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 = 480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（千克）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480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＜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500</a:t>
            </a:r>
            <a:endParaRPr lang="zh-CN" altLang="en-US" sz="34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答：三轮车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能一次运走。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2C0B952-28BF-FBB0-3314-86511CB16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528" y="1973398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P54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2713831-56D1-9943-D68A-5B2982E66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4" y="2414649"/>
            <a:ext cx="10076033" cy="18064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矩形 18"/>
          <p:cNvSpPr>
            <a:spLocks noChangeArrowheads="1"/>
          </p:cNvSpPr>
          <p:nvPr/>
        </p:nvSpPr>
        <p:spPr bwMode="auto">
          <a:xfrm>
            <a:off x="838835" y="955040"/>
            <a:ext cx="6207760" cy="49479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465" b="1" dirty="0">
                <a:ea typeface="黑体" panose="02010609060101010101" pitchFamily="49" charset="-122"/>
              </a:rPr>
              <a:t>16.</a:t>
            </a:r>
            <a:r>
              <a:rPr sz="3465" b="1" dirty="0">
                <a:ea typeface="黑体" panose="02010609060101010101" pitchFamily="49" charset="-122"/>
              </a:rPr>
              <a:t>某公司周年庆典活动设置抽奖环节，计划设一等奖1名、二等奖</a:t>
            </a:r>
            <a:r>
              <a:rPr lang="en-US" sz="3465" b="1" dirty="0">
                <a:ea typeface="黑体" panose="02010609060101010101" pitchFamily="49" charset="-122"/>
              </a:rPr>
              <a:t>5</a:t>
            </a:r>
            <a:r>
              <a:rPr sz="3465" b="1" dirty="0">
                <a:ea typeface="黑体" panose="02010609060101010101" pitchFamily="49" charset="-122"/>
              </a:rPr>
              <a:t>名、三等奖10名，奖品总价值不超过1万元，同等级的奖品相同。请你从右面5种商品中选出3种，分别作为一、二、三等奖的奖品。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7374890" y="1340485"/>
            <a:ext cx="4194175" cy="4104640"/>
          </a:xfrm>
          <a:prstGeom prst="roundRect">
            <a:avLst>
              <a:gd name="adj" fmla="val 7998"/>
            </a:avLst>
          </a:prstGeom>
          <a:solidFill>
            <a:srgbClr val="FFF6D7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608570" y="1731328"/>
            <a:ext cx="1964055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sz="2800" b="1">
                <a:cs typeface="Times New Roman" panose="02020603050405020304" pitchFamily="18" charset="0"/>
              </a:rPr>
              <a:t>平板电脑</a:t>
            </a:r>
          </a:p>
          <a:p>
            <a:pPr latinLnBrk="0">
              <a:lnSpc>
                <a:spcPct val="150000"/>
              </a:lnSpc>
            </a:pPr>
            <a:r>
              <a:rPr lang="zh-CN" altLang="en-US" sz="2800" b="1">
                <a:cs typeface="Times New Roman" panose="02020603050405020304" pitchFamily="18" charset="0"/>
              </a:rPr>
              <a:t>手机</a:t>
            </a:r>
          </a:p>
          <a:p>
            <a:pPr latinLnBrk="0">
              <a:lnSpc>
                <a:spcPct val="150000"/>
              </a:lnSpc>
            </a:pPr>
            <a:r>
              <a:rPr lang="zh-CN" altLang="en-US" sz="2800" b="1">
                <a:cs typeface="Times New Roman" panose="02020603050405020304" pitchFamily="18" charset="0"/>
              </a:rPr>
              <a:t>电冰箱</a:t>
            </a:r>
          </a:p>
          <a:p>
            <a:pPr latinLnBrk="0">
              <a:lnSpc>
                <a:spcPct val="150000"/>
              </a:lnSpc>
            </a:pPr>
            <a:r>
              <a:rPr lang="zh-CN" altLang="en-US" sz="2800" b="1">
                <a:cs typeface="Times New Roman" panose="02020603050405020304" pitchFamily="18" charset="0"/>
              </a:rPr>
              <a:t>健身年卡</a:t>
            </a:r>
          </a:p>
          <a:p>
            <a:pPr latinLnBrk="0">
              <a:lnSpc>
                <a:spcPct val="150000"/>
              </a:lnSpc>
            </a:pPr>
            <a:r>
              <a:rPr lang="zh-CN" altLang="en-US" sz="2800" b="1">
                <a:cs typeface="Times New Roman" panose="02020603050405020304" pitchFamily="18" charset="0"/>
              </a:rPr>
              <a:t>购书卡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401050" y="1731328"/>
            <a:ext cx="284480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50000"/>
              </a:lnSpc>
            </a:pPr>
            <a:r>
              <a:rPr lang="zh-CN" altLang="en-US" sz="2800" b="1">
                <a:cs typeface="Times New Roman" panose="02020603050405020304" pitchFamily="18" charset="0"/>
              </a:rPr>
              <a:t>3999</a:t>
            </a:r>
            <a:r>
              <a:rPr lang="en-US" altLang="zh-CN" sz="2800" b="1"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cs typeface="Times New Roman" panose="02020603050405020304" pitchFamily="18" charset="0"/>
              </a:rPr>
              <a:t>元/台</a:t>
            </a:r>
          </a:p>
          <a:p>
            <a:pPr algn="r" latinLnBrk="0">
              <a:lnSpc>
                <a:spcPct val="150000"/>
              </a:lnSpc>
            </a:pPr>
            <a:r>
              <a:rPr lang="zh-CN" altLang="en-US" sz="2800" b="1">
                <a:cs typeface="Times New Roman" panose="02020603050405020304" pitchFamily="18" charset="0"/>
              </a:rPr>
              <a:t>2998</a:t>
            </a:r>
            <a:r>
              <a:rPr lang="en-US" altLang="zh-CN" sz="2800" b="1"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cs typeface="Times New Roman" panose="02020603050405020304" pitchFamily="18" charset="0"/>
              </a:rPr>
              <a:t>元/部</a:t>
            </a:r>
          </a:p>
          <a:p>
            <a:pPr algn="r" latinLnBrk="0">
              <a:lnSpc>
                <a:spcPct val="150000"/>
              </a:lnSpc>
            </a:pPr>
            <a:r>
              <a:rPr lang="zh-CN" altLang="en-US" sz="2800" b="1">
                <a:cs typeface="Times New Roman" panose="02020603050405020304" pitchFamily="18" charset="0"/>
              </a:rPr>
              <a:t>1968</a:t>
            </a:r>
            <a:r>
              <a:rPr lang="en-US" altLang="zh-CN" sz="2800" b="1"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cs typeface="Times New Roman" panose="02020603050405020304" pitchFamily="18" charset="0"/>
              </a:rPr>
              <a:t>元/台</a:t>
            </a:r>
          </a:p>
          <a:p>
            <a:pPr algn="r" latinLnBrk="0">
              <a:lnSpc>
                <a:spcPct val="150000"/>
              </a:lnSpc>
            </a:pPr>
            <a:r>
              <a:rPr lang="zh-CN" altLang="en-US" sz="2800" b="1">
                <a:cs typeface="Times New Roman" panose="02020603050405020304" pitchFamily="18" charset="0"/>
              </a:rPr>
              <a:t>998</a:t>
            </a:r>
            <a:r>
              <a:rPr lang="en-US" altLang="zh-CN" sz="2800" b="1"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cs typeface="Times New Roman" panose="02020603050405020304" pitchFamily="18" charset="0"/>
              </a:rPr>
              <a:t>元/张</a:t>
            </a:r>
          </a:p>
          <a:p>
            <a:pPr algn="r" latinLnBrk="0">
              <a:lnSpc>
                <a:spcPct val="150000"/>
              </a:lnSpc>
            </a:pPr>
            <a:r>
              <a:rPr lang="zh-CN" altLang="en-US" sz="2800" b="1">
                <a:cs typeface="Times New Roman" panose="02020603050405020304" pitchFamily="18" charset="0"/>
              </a:rPr>
              <a:t>200</a:t>
            </a:r>
            <a:r>
              <a:rPr lang="en-US" altLang="zh-CN" sz="2800" b="1"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cs typeface="Times New Roman" panose="02020603050405020304" pitchFamily="18" charset="0"/>
              </a:rPr>
              <a:t>元/张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1231A13-37BD-DC80-30B3-6D7EBD890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3712" y="5245070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P54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矩形 18"/>
          <p:cNvSpPr>
            <a:spLocks noChangeArrowheads="1"/>
          </p:cNvSpPr>
          <p:nvPr/>
        </p:nvSpPr>
        <p:spPr bwMode="auto">
          <a:xfrm>
            <a:off x="1487805" y="1340485"/>
            <a:ext cx="9603740" cy="15316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>
                <a:ea typeface="黑体" panose="02010609060101010101" pitchFamily="49" charset="-122"/>
              </a:rPr>
              <a:t>17.</a:t>
            </a:r>
            <a:r>
              <a:rPr lang="zh-CN" altLang="en-US" sz="3600" b="1">
                <a:ea typeface="黑体" panose="02010609060101010101" pitchFamily="49" charset="-122"/>
              </a:rPr>
              <a:t>把</a:t>
            </a:r>
            <a:r>
              <a:rPr lang="en-US" altLang="zh-CN" sz="3600" b="1">
                <a:ea typeface="黑体" panose="02010609060101010101" pitchFamily="49" charset="-122"/>
              </a:rPr>
              <a:t>1</a:t>
            </a:r>
            <a:r>
              <a:rPr lang="zh-CN" altLang="en-US" sz="3600" b="1">
                <a:ea typeface="黑体" panose="02010609060101010101" pitchFamily="49" charset="-122"/>
              </a:rPr>
              <a:t>、</a:t>
            </a:r>
            <a:r>
              <a:rPr lang="en-US" altLang="zh-CN" sz="3600" b="1">
                <a:ea typeface="黑体" panose="02010609060101010101" pitchFamily="49" charset="-122"/>
              </a:rPr>
              <a:t>2</a:t>
            </a:r>
            <a:r>
              <a:rPr lang="zh-CN" altLang="en-US" sz="3600" b="1">
                <a:ea typeface="黑体" panose="02010609060101010101" pitchFamily="49" charset="-122"/>
              </a:rPr>
              <a:t>、</a:t>
            </a:r>
            <a:r>
              <a:rPr lang="en-US" altLang="zh-CN" sz="3600" b="1">
                <a:ea typeface="黑体" panose="02010609060101010101" pitchFamily="49" charset="-122"/>
              </a:rPr>
              <a:t>3</a:t>
            </a:r>
            <a:r>
              <a:rPr lang="zh-CN" altLang="en-US" sz="3600" b="1">
                <a:ea typeface="黑体" panose="02010609060101010101" pitchFamily="49" charset="-122"/>
              </a:rPr>
              <a:t>、</a:t>
            </a:r>
            <a:r>
              <a:rPr lang="en-US" altLang="zh-CN" sz="3600" b="1">
                <a:ea typeface="黑体" panose="02010609060101010101" pitchFamily="49" charset="-122"/>
              </a:rPr>
              <a:t>4</a:t>
            </a:r>
            <a:r>
              <a:rPr lang="zh-CN" altLang="en-US" sz="3600" b="1">
                <a:ea typeface="黑体" panose="02010609060101010101" pitchFamily="49" charset="-122"/>
              </a:rPr>
              <a:t>这四个数字，按要求填入下面的方框中。</a:t>
            </a:r>
          </a:p>
        </p:txBody>
      </p:sp>
      <p:sp>
        <p:nvSpPr>
          <p:cNvPr id="2" name="矩形 18"/>
          <p:cNvSpPr>
            <a:spLocks noChangeArrowheads="1"/>
          </p:cNvSpPr>
          <p:nvPr/>
        </p:nvSpPr>
        <p:spPr bwMode="auto">
          <a:xfrm>
            <a:off x="1487805" y="3141345"/>
            <a:ext cx="960374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>
                <a:ea typeface="黑体" panose="02010609060101010101" pitchFamily="49" charset="-122"/>
              </a:rPr>
              <a:t>积最大：</a:t>
            </a:r>
            <a:r>
              <a:rPr lang="en-US" altLang="zh-CN" sz="3600" b="1">
                <a:ea typeface="黑体" panose="02010609060101010101" pitchFamily="49" charset="-122"/>
              </a:rPr>
              <a:t>                     </a:t>
            </a:r>
            <a:r>
              <a:rPr lang="zh-CN" altLang="en-US" sz="3600" b="1">
                <a:ea typeface="黑体" panose="02010609060101010101" pitchFamily="49" charset="-122"/>
              </a:rPr>
              <a:t>×</a:t>
            </a:r>
          </a:p>
        </p:txBody>
      </p:sp>
      <p:sp>
        <p:nvSpPr>
          <p:cNvPr id="3" name="矩形 2"/>
          <p:cNvSpPr/>
          <p:nvPr/>
        </p:nvSpPr>
        <p:spPr>
          <a:xfrm>
            <a:off x="3432175" y="3205798"/>
            <a:ext cx="655955" cy="6559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4" name="矩形 3"/>
          <p:cNvSpPr/>
          <p:nvPr/>
        </p:nvSpPr>
        <p:spPr>
          <a:xfrm>
            <a:off x="4224020" y="3209608"/>
            <a:ext cx="655955" cy="6559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" name="矩形 4"/>
          <p:cNvSpPr/>
          <p:nvPr/>
        </p:nvSpPr>
        <p:spPr>
          <a:xfrm>
            <a:off x="5016500" y="3213418"/>
            <a:ext cx="655955" cy="6559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6" name="矩形 5"/>
          <p:cNvSpPr/>
          <p:nvPr/>
        </p:nvSpPr>
        <p:spPr>
          <a:xfrm>
            <a:off x="6456045" y="3212783"/>
            <a:ext cx="655955" cy="6559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7" name="矩形 18"/>
          <p:cNvSpPr>
            <a:spLocks noChangeArrowheads="1"/>
          </p:cNvSpPr>
          <p:nvPr/>
        </p:nvSpPr>
        <p:spPr bwMode="auto">
          <a:xfrm>
            <a:off x="1487805" y="4445000"/>
            <a:ext cx="960374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600" b="1">
                <a:ea typeface="黑体" panose="02010609060101010101" pitchFamily="49" charset="-122"/>
              </a:rPr>
              <a:t>积最小：</a:t>
            </a:r>
            <a:r>
              <a:rPr lang="en-US" altLang="zh-CN" sz="3600" b="1">
                <a:ea typeface="黑体" panose="02010609060101010101" pitchFamily="49" charset="-122"/>
              </a:rPr>
              <a:t>                     </a:t>
            </a:r>
            <a:r>
              <a:rPr lang="zh-CN" altLang="en-US" sz="3600" b="1">
                <a:ea typeface="黑体" panose="02010609060101010101" pitchFamily="49" charset="-122"/>
              </a:rPr>
              <a:t>×</a:t>
            </a:r>
          </a:p>
        </p:txBody>
      </p:sp>
      <p:sp>
        <p:nvSpPr>
          <p:cNvPr id="8" name="矩形 7"/>
          <p:cNvSpPr/>
          <p:nvPr/>
        </p:nvSpPr>
        <p:spPr>
          <a:xfrm>
            <a:off x="3432175" y="4509453"/>
            <a:ext cx="655955" cy="6559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矩形 8"/>
          <p:cNvSpPr/>
          <p:nvPr/>
        </p:nvSpPr>
        <p:spPr>
          <a:xfrm>
            <a:off x="4224020" y="4513263"/>
            <a:ext cx="655955" cy="6559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矩形 9"/>
          <p:cNvSpPr/>
          <p:nvPr/>
        </p:nvSpPr>
        <p:spPr>
          <a:xfrm>
            <a:off x="5016500" y="4517073"/>
            <a:ext cx="655955" cy="6559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1" name="矩形 10"/>
          <p:cNvSpPr/>
          <p:nvPr/>
        </p:nvSpPr>
        <p:spPr>
          <a:xfrm>
            <a:off x="6456045" y="4516438"/>
            <a:ext cx="655955" cy="65595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2" name="矩形 18"/>
          <p:cNvSpPr>
            <a:spLocks noChangeArrowheads="1"/>
          </p:cNvSpPr>
          <p:nvPr/>
        </p:nvSpPr>
        <p:spPr bwMode="auto">
          <a:xfrm>
            <a:off x="3542030" y="3094990"/>
            <a:ext cx="502285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13" name="矩形 18"/>
          <p:cNvSpPr>
            <a:spLocks noChangeArrowheads="1"/>
          </p:cNvSpPr>
          <p:nvPr/>
        </p:nvSpPr>
        <p:spPr bwMode="auto">
          <a:xfrm>
            <a:off x="4359275" y="3094990"/>
            <a:ext cx="502285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14" name="矩形 18"/>
          <p:cNvSpPr>
            <a:spLocks noChangeArrowheads="1"/>
          </p:cNvSpPr>
          <p:nvPr/>
        </p:nvSpPr>
        <p:spPr bwMode="auto">
          <a:xfrm>
            <a:off x="5126355" y="3094990"/>
            <a:ext cx="502285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15" name="矩形 18"/>
          <p:cNvSpPr>
            <a:spLocks noChangeArrowheads="1"/>
          </p:cNvSpPr>
          <p:nvPr/>
        </p:nvSpPr>
        <p:spPr bwMode="auto">
          <a:xfrm>
            <a:off x="6566535" y="3094990"/>
            <a:ext cx="502285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6" name="矩形 18"/>
          <p:cNvSpPr>
            <a:spLocks noChangeArrowheads="1"/>
          </p:cNvSpPr>
          <p:nvPr/>
        </p:nvSpPr>
        <p:spPr bwMode="auto">
          <a:xfrm>
            <a:off x="3542030" y="4392295"/>
            <a:ext cx="502285" cy="7406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 dirty="0">
                <a:solidFill>
                  <a:srgbClr val="FF0000"/>
                </a:solidFill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17" name="矩形 18"/>
          <p:cNvSpPr>
            <a:spLocks noChangeArrowheads="1"/>
          </p:cNvSpPr>
          <p:nvPr/>
        </p:nvSpPr>
        <p:spPr bwMode="auto">
          <a:xfrm>
            <a:off x="4359275" y="4392295"/>
            <a:ext cx="502285" cy="7406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 dirty="0">
                <a:solidFill>
                  <a:srgbClr val="FF0000"/>
                </a:solidFill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18" name="矩形 18"/>
          <p:cNvSpPr>
            <a:spLocks noChangeArrowheads="1"/>
          </p:cNvSpPr>
          <p:nvPr/>
        </p:nvSpPr>
        <p:spPr bwMode="auto">
          <a:xfrm>
            <a:off x="5126355" y="4392295"/>
            <a:ext cx="502285" cy="7406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 dirty="0">
                <a:solidFill>
                  <a:srgbClr val="FF0000"/>
                </a:solidFill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566535" y="4392295"/>
            <a:ext cx="502285" cy="7406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3600" b="1" dirty="0">
                <a:solidFill>
                  <a:srgbClr val="FF0000"/>
                </a:solidFill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E6AFC42-532C-1975-A3C1-56DE5F833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9446" y="2327171"/>
            <a:ext cx="33561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P54 </a:t>
            </a:r>
            <a:r>
              <a:rPr lang="en-US" altLang="zh-CN" sz="2000" dirty="0" err="1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练习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十 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3" name="流程图: 终止 2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1074</Words>
  <Application>Microsoft Office PowerPoint</Application>
  <PresentationFormat>宽屏</PresentationFormat>
  <Paragraphs>267</Paragraphs>
  <Slides>25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464</cp:revision>
  <dcterms:created xsi:type="dcterms:W3CDTF">2015-08-27T07:30:00Z</dcterms:created>
  <dcterms:modified xsi:type="dcterms:W3CDTF">2025-07-19T10:28:24Z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D9BF8C6CC05A41538A413C22CAAF621B</vt:lpwstr>
  </property>
</Properties>
</file>