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87" r:id="rId5"/>
    <p:sldId id="271" r:id="rId6"/>
    <p:sldId id="262" r:id="rId7"/>
    <p:sldId id="270" r:id="rId8"/>
    <p:sldId id="260" r:id="rId9"/>
    <p:sldId id="275" r:id="rId10"/>
    <p:sldId id="263" r:id="rId11"/>
    <p:sldId id="288" r:id="rId12"/>
    <p:sldId id="265" r:id="rId13"/>
    <p:sldId id="273" r:id="rId14"/>
    <p:sldId id="276" r:id="rId15"/>
    <p:sldId id="283" r:id="rId16"/>
    <p:sldId id="274" r:id="rId17"/>
    <p:sldId id="26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4EFFB"/>
    <a:srgbClr val="EE1D23"/>
    <a:srgbClr val="3366FF"/>
    <a:srgbClr val="FFE699"/>
    <a:srgbClr val="FCD4BC"/>
    <a:srgbClr val="F0F5D5"/>
    <a:srgbClr val="FF7E00"/>
    <a:srgbClr val="FFFFFF"/>
    <a:srgbClr val="00A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040859" y="3013501"/>
            <a:ext cx="900781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sym typeface="+mn-lt"/>
              </a:rPr>
              <a:t>认识线段、射线、直线（</a:t>
            </a:r>
            <a:r>
              <a:rPr lang="en-US" altLang="zh-CN" sz="5400" dirty="0">
                <a:sym typeface="+mn-lt"/>
              </a:rPr>
              <a:t>1</a:t>
            </a:r>
            <a:r>
              <a:rPr lang="zh-CN" altLang="en-US" sz="5400" dirty="0">
                <a:sym typeface="+mn-lt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8451470-729B-5A91-C785-B7A9F7C03CFB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FE0B78D-657D-E0A5-9BC4-1551208A1D4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情景导入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F07D6F8-6931-FD66-77B7-6C51F1B2FF24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67B958-3726-F139-56C1-5F301345B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801" y="1117240"/>
            <a:ext cx="5269426" cy="395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F142E9E9-852F-0E25-BF14-AB99784C44EA}"/>
              </a:ext>
            </a:extLst>
          </p:cNvPr>
          <p:cNvSpPr txBox="1"/>
          <p:nvPr/>
        </p:nvSpPr>
        <p:spPr>
          <a:xfrm>
            <a:off x="-210508" y="5037850"/>
            <a:ext cx="2851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3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  <a:endParaRPr lang="zh-CN" altLang="en-US" sz="32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A87BCEDE-064F-6C3D-13DB-AEFABC0EC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5668" y="1166861"/>
            <a:ext cx="5771531" cy="385282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173E543-789D-47ED-F9F1-1A57AFB5E911}"/>
              </a:ext>
            </a:extLst>
          </p:cNvPr>
          <p:cNvSpPr txBox="1"/>
          <p:nvPr/>
        </p:nvSpPr>
        <p:spPr>
          <a:xfrm>
            <a:off x="9340428" y="643704"/>
            <a:ext cx="2851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电</a:t>
            </a:r>
            <a:r>
              <a:rPr lang="zh-CN" altLang="en-US" sz="3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  <a:endParaRPr lang="zh-CN" altLang="en-US" sz="32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DB85567-BE85-6DCC-A37E-448B92CB6731}"/>
              </a:ext>
            </a:extLst>
          </p:cNvPr>
          <p:cNvSpPr txBox="1"/>
          <p:nvPr/>
        </p:nvSpPr>
        <p:spPr>
          <a:xfrm>
            <a:off x="2095608" y="6001221"/>
            <a:ext cx="2851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毛</a:t>
            </a:r>
            <a:r>
              <a:rPr lang="zh-CN" altLang="en-US" sz="32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  <a:endParaRPr lang="zh-CN" altLang="en-US" sz="32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EE1DE9FF-A275-96CE-9EC0-44559E969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1305" y="3429000"/>
            <a:ext cx="3606503" cy="315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13">
            <a:extLst>
              <a:ext uri="{FF2B5EF4-FFF2-40B4-BE49-F238E27FC236}">
                <a16:creationId xmlns:a16="http://schemas.microsoft.com/office/drawing/2014/main" id="{69E04AFA-23C9-51FB-71D6-187E53D96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08" y="2693887"/>
            <a:ext cx="4697730" cy="1357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65F518A1-F6D0-16AF-80E2-2C46DCEEF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768" y="1231670"/>
            <a:ext cx="2925356" cy="289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43BFF4F-45DE-6025-049E-502FA87DFEA2}"/>
              </a:ext>
            </a:extLst>
          </p:cNvPr>
          <p:cNvSpPr txBox="1"/>
          <p:nvPr/>
        </p:nvSpPr>
        <p:spPr>
          <a:xfrm>
            <a:off x="1821043" y="3924861"/>
            <a:ext cx="3044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一根拉紧的线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8BC3DA1-33F7-DF24-31C3-87BE7C970F4A}"/>
              </a:ext>
            </a:extLst>
          </p:cNvPr>
          <p:cNvSpPr txBox="1"/>
          <p:nvPr/>
        </p:nvSpPr>
        <p:spPr>
          <a:xfrm>
            <a:off x="5803822" y="3919497"/>
            <a:ext cx="3044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绷紧的弦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13CB3F4-475A-2650-C738-A3B333AA8B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E9E31F1C-C622-3EC3-139F-BD0AB2C217FF}"/>
              </a:ext>
            </a:extLst>
          </p:cNvPr>
          <p:cNvSpPr/>
          <p:nvPr/>
        </p:nvSpPr>
        <p:spPr>
          <a:xfrm>
            <a:off x="2352229" y="1269373"/>
            <a:ext cx="4048572" cy="803480"/>
          </a:xfrm>
          <a:prstGeom prst="wedgeRoundRectCallout">
            <a:avLst>
              <a:gd name="adj1" fmla="val -59897"/>
              <a:gd name="adj2" fmla="val 4616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它们有什么共同点？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6A9E6DC-387A-958A-DCBC-D457B597FF2C}"/>
              </a:ext>
            </a:extLst>
          </p:cNvPr>
          <p:cNvGrpSpPr/>
          <p:nvPr/>
        </p:nvGrpSpPr>
        <p:grpSpPr>
          <a:xfrm>
            <a:off x="2190269" y="2910008"/>
            <a:ext cx="2306307" cy="99060"/>
            <a:chOff x="2907679" y="2846875"/>
            <a:chExt cx="2306307" cy="99060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5B5BF31-7EDE-B6AA-DE09-C800AAD8F92B}"/>
                </a:ext>
              </a:extLst>
            </p:cNvPr>
            <p:cNvCxnSpPr/>
            <p:nvPr/>
          </p:nvCxnSpPr>
          <p:spPr>
            <a:xfrm>
              <a:off x="2957209" y="2896406"/>
              <a:ext cx="2207247" cy="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7D40208E-1B7F-EA7B-9FE2-F58F4B61048E}"/>
                </a:ext>
              </a:extLst>
            </p:cNvPr>
            <p:cNvSpPr/>
            <p:nvPr/>
          </p:nvSpPr>
          <p:spPr>
            <a:xfrm>
              <a:off x="2907679" y="2846875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330D2D79-6317-2387-908E-B6C7E1F92FA5}"/>
                </a:ext>
              </a:extLst>
            </p:cNvPr>
            <p:cNvSpPr/>
            <p:nvPr/>
          </p:nvSpPr>
          <p:spPr>
            <a:xfrm>
              <a:off x="5114926" y="2846875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21DF2D4-F3BF-33AC-97B0-9B30C13651FF}"/>
              </a:ext>
            </a:extLst>
          </p:cNvPr>
          <p:cNvGrpSpPr/>
          <p:nvPr/>
        </p:nvGrpSpPr>
        <p:grpSpPr>
          <a:xfrm rot="-2700000">
            <a:off x="5641124" y="2604255"/>
            <a:ext cx="3051060" cy="99060"/>
            <a:chOff x="6309118" y="5738427"/>
            <a:chExt cx="3051060" cy="99060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98EBE6C8-B25C-A57D-BB50-DD667753F6E0}"/>
                </a:ext>
              </a:extLst>
            </p:cNvPr>
            <p:cNvCxnSpPr/>
            <p:nvPr/>
          </p:nvCxnSpPr>
          <p:spPr>
            <a:xfrm>
              <a:off x="6358648" y="5787957"/>
              <a:ext cx="2952000" cy="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4668D678-D791-06E4-3CDF-6C6347EB2453}"/>
                </a:ext>
              </a:extLst>
            </p:cNvPr>
            <p:cNvSpPr/>
            <p:nvPr/>
          </p:nvSpPr>
          <p:spPr>
            <a:xfrm>
              <a:off x="6309118" y="5738427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7B4B1279-6EC5-08D9-577F-908C2F1B7416}"/>
                </a:ext>
              </a:extLst>
            </p:cNvPr>
            <p:cNvSpPr/>
            <p:nvPr/>
          </p:nvSpPr>
          <p:spPr>
            <a:xfrm>
              <a:off x="9261118" y="5738427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40A59A2-FBA0-9573-4580-97F23C647195}"/>
              </a:ext>
            </a:extLst>
          </p:cNvPr>
          <p:cNvGrpSpPr/>
          <p:nvPr/>
        </p:nvGrpSpPr>
        <p:grpSpPr>
          <a:xfrm>
            <a:off x="760779" y="4692964"/>
            <a:ext cx="10708542" cy="2356968"/>
            <a:chOff x="760779" y="4692964"/>
            <a:chExt cx="10708542" cy="2356968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97CCE533-F3A3-E954-08BD-A636B9C954FB}"/>
                </a:ext>
              </a:extLst>
            </p:cNvPr>
            <p:cNvSpPr/>
            <p:nvPr/>
          </p:nvSpPr>
          <p:spPr>
            <a:xfrm>
              <a:off x="1795537" y="4972737"/>
              <a:ext cx="9673784" cy="1349259"/>
            </a:xfrm>
            <a:prstGeom prst="wedgeRoundRectCallout">
              <a:avLst>
                <a:gd name="adj1" fmla="val -49150"/>
                <a:gd name="adj2" fmla="val -24169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14350" indent="-514350">
                <a:lnSpc>
                  <a:spcPct val="114000"/>
                </a:lnSpc>
                <a:buAutoNum type="arabicPeriod"/>
              </a:pPr>
              <a:r>
                <a:rPr lang="zh-CN" altLang="en-US"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画一画，在作业本上画出一条这样的线。</a:t>
              </a:r>
              <a:endParaRPr lang="en-US" altLang="zh-CN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endParaRPr>
            </a:p>
            <a:p>
              <a:pPr marL="514350" indent="-514350">
                <a:lnSpc>
                  <a:spcPct val="114000"/>
                </a:lnSpc>
                <a:buAutoNum type="arabicPeriod"/>
              </a:pPr>
              <a:r>
                <a:rPr lang="zh-CN" altLang="en-US"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想一想，你们画的时候有起点和终点吗？</a:t>
              </a:r>
              <a:endPara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7DAF9D4B-3B97-C493-C956-494309EFC949}"/>
                </a:ext>
              </a:extLst>
            </p:cNvPr>
            <p:cNvGrpSpPr/>
            <p:nvPr/>
          </p:nvGrpSpPr>
          <p:grpSpPr>
            <a:xfrm>
              <a:off x="760779" y="4692964"/>
              <a:ext cx="883759" cy="2356968"/>
              <a:chOff x="7792696" y="3570871"/>
              <a:chExt cx="883759" cy="1986618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ECFE7194-2720-D889-E99A-11968B68BF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92696" y="3570871"/>
                <a:ext cx="883759" cy="1618303"/>
              </a:xfrm>
              <a:prstGeom prst="rect">
                <a:avLst/>
              </a:prstGeom>
            </p:spPr>
          </p:pic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01039F2-A5B5-07FF-61BC-020A49049B36}"/>
                  </a:ext>
                </a:extLst>
              </p:cNvPr>
              <p:cNvSpPr txBox="1"/>
              <p:nvPr/>
            </p:nvSpPr>
            <p:spPr>
              <a:xfrm>
                <a:off x="7827143" y="3694286"/>
                <a:ext cx="738664" cy="186320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3600" b="1" spc="300">
                    <a:solidFill>
                      <a:schemeClr val="bg1"/>
                    </a:solidFill>
                    <a:latin typeface="宋体" panose="02010600030101010101" pitchFamily="2" charset="-122"/>
                  </a:rPr>
                  <a:t>任务一</a:t>
                </a:r>
                <a:endParaRPr lang="zh-CN" altLang="en-US" sz="3600" b="1" spc="300" dirty="0">
                  <a:solidFill>
                    <a:schemeClr val="bg1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EF57F240-3E07-BD78-F109-5A720D2A522F}"/>
              </a:ext>
            </a:extLst>
          </p:cNvPr>
          <p:cNvSpPr txBox="1"/>
          <p:nvPr/>
        </p:nvSpPr>
        <p:spPr>
          <a:xfrm>
            <a:off x="8653474" y="1055594"/>
            <a:ext cx="3284526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共同点：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都是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直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123776-3557-CAE1-D9D9-6717EA2C63EB}"/>
              </a:ext>
            </a:extLst>
          </p:cNvPr>
          <p:cNvSpPr txBox="1"/>
          <p:nvPr/>
        </p:nvSpPr>
        <p:spPr>
          <a:xfrm>
            <a:off x="8653474" y="2397181"/>
            <a:ext cx="2447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en-US" altLang="zh-CN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EF810B9-DE87-2D47-8A62-CC6CE34AEE6A}"/>
              </a:ext>
            </a:extLst>
          </p:cNvPr>
          <p:cNvSpPr txBox="1"/>
          <p:nvPr/>
        </p:nvSpPr>
        <p:spPr>
          <a:xfrm>
            <a:off x="9813583" y="2397181"/>
            <a:ext cx="17534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AA911-5CC2-1DEF-68C5-6B8B178D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26089EDB-5437-59D2-C279-A6D171F6EA11}"/>
              </a:ext>
            </a:extLst>
          </p:cNvPr>
          <p:cNvGrpSpPr/>
          <p:nvPr/>
        </p:nvGrpSpPr>
        <p:grpSpPr>
          <a:xfrm>
            <a:off x="1187248" y="2793161"/>
            <a:ext cx="2306307" cy="99060"/>
            <a:chOff x="2907679" y="2846875"/>
            <a:chExt cx="2306307" cy="99060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160DED7-9033-26F8-3CB9-66826E04411C}"/>
                </a:ext>
              </a:extLst>
            </p:cNvPr>
            <p:cNvCxnSpPr/>
            <p:nvPr/>
          </p:nvCxnSpPr>
          <p:spPr>
            <a:xfrm>
              <a:off x="2957209" y="2896406"/>
              <a:ext cx="2207247" cy="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2348190E-27E9-48D0-75DF-C5910127F04B}"/>
                </a:ext>
              </a:extLst>
            </p:cNvPr>
            <p:cNvSpPr/>
            <p:nvPr/>
          </p:nvSpPr>
          <p:spPr>
            <a:xfrm>
              <a:off x="2907679" y="2846875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DFF678AC-FECB-BBF1-509C-5941CB632EF4}"/>
                </a:ext>
              </a:extLst>
            </p:cNvPr>
            <p:cNvSpPr/>
            <p:nvPr/>
          </p:nvSpPr>
          <p:spPr>
            <a:xfrm>
              <a:off x="5114926" y="2846875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796A545-7AB5-2880-E269-9775CAF216C6}"/>
              </a:ext>
            </a:extLst>
          </p:cNvPr>
          <p:cNvGrpSpPr/>
          <p:nvPr/>
        </p:nvGrpSpPr>
        <p:grpSpPr>
          <a:xfrm rot="-2700000">
            <a:off x="4879124" y="2242305"/>
            <a:ext cx="3051060" cy="99060"/>
            <a:chOff x="6309118" y="5738427"/>
            <a:chExt cx="3051060" cy="99060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D39DA608-5247-DDE7-0C76-3CDF2C6B6EFE}"/>
                </a:ext>
              </a:extLst>
            </p:cNvPr>
            <p:cNvCxnSpPr/>
            <p:nvPr/>
          </p:nvCxnSpPr>
          <p:spPr>
            <a:xfrm>
              <a:off x="6358648" y="5787957"/>
              <a:ext cx="2952000" cy="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DAEF24FC-BA20-57A1-DFC5-35763DBE5312}"/>
                </a:ext>
              </a:extLst>
            </p:cNvPr>
            <p:cNvSpPr/>
            <p:nvPr/>
          </p:nvSpPr>
          <p:spPr>
            <a:xfrm>
              <a:off x="6309118" y="5738427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EFBDB291-4E61-47BD-B518-C91112E3AB95}"/>
                </a:ext>
              </a:extLst>
            </p:cNvPr>
            <p:cNvSpPr/>
            <p:nvPr/>
          </p:nvSpPr>
          <p:spPr>
            <a:xfrm>
              <a:off x="9261118" y="5738427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AB119CB-B4D2-7C26-016A-49D80E6D6F7B}"/>
              </a:ext>
            </a:extLst>
          </p:cNvPr>
          <p:cNvGrpSpPr/>
          <p:nvPr/>
        </p:nvGrpSpPr>
        <p:grpSpPr>
          <a:xfrm>
            <a:off x="349250" y="154938"/>
            <a:ext cx="2339086" cy="1024988"/>
            <a:chOff x="692150" y="149166"/>
            <a:chExt cx="2006600" cy="76192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D7A6DE6-C073-0F40-8B13-1AB07AB69F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11728" r="1482" b="52840"/>
            <a:stretch/>
          </p:blipFill>
          <p:spPr>
            <a:xfrm>
              <a:off x="692150" y="149166"/>
              <a:ext cx="2006600" cy="755767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6B52658-4949-01E8-4231-E1C196FC4229}"/>
                </a:ext>
              </a:extLst>
            </p:cNvPr>
            <p:cNvSpPr txBox="1"/>
            <p:nvPr/>
          </p:nvSpPr>
          <p:spPr>
            <a:xfrm>
              <a:off x="863600" y="203200"/>
              <a:ext cx="15613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17433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线段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6E71CA1E-2C24-30F9-7A8F-A9DD9F73DD13}"/>
              </a:ext>
            </a:extLst>
          </p:cNvPr>
          <p:cNvGrpSpPr/>
          <p:nvPr/>
        </p:nvGrpSpPr>
        <p:grpSpPr>
          <a:xfrm>
            <a:off x="1335817" y="1507567"/>
            <a:ext cx="2810149" cy="1181731"/>
            <a:chOff x="1335817" y="1507567"/>
            <a:chExt cx="2810149" cy="1181731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FE2225A-2FAE-87B9-2F3E-D56AAC945849}"/>
                </a:ext>
              </a:extLst>
            </p:cNvPr>
            <p:cNvSpPr txBox="1"/>
            <p:nvPr/>
          </p:nvSpPr>
          <p:spPr>
            <a:xfrm>
              <a:off x="1848325" y="1507567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latin typeface="楷体" panose="02010609060101010101" pitchFamily="49" charset="-122"/>
                  <a:ea typeface="楷体" panose="02010609060101010101" pitchFamily="49" charset="-122"/>
                </a:rPr>
                <a:t>端点</a:t>
              </a:r>
              <a:endParaRPr lang="en-US" sz="40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C80B53C4-2A7D-F621-7A68-19796329CC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35817" y="2172474"/>
              <a:ext cx="955358" cy="49581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B2D4EC62-F5FA-953E-50E0-B88DD7C04C01}"/>
                </a:ext>
              </a:extLst>
            </p:cNvPr>
            <p:cNvCxnSpPr>
              <a:cxnSpLocks/>
            </p:cNvCxnSpPr>
            <p:nvPr/>
          </p:nvCxnSpPr>
          <p:spPr>
            <a:xfrm>
              <a:off x="2375034" y="2174329"/>
              <a:ext cx="985736" cy="51496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43DE61A4-8216-2B75-3B87-DC494F8D4A54}"/>
              </a:ext>
            </a:extLst>
          </p:cNvPr>
          <p:cNvSpPr txBox="1"/>
          <p:nvPr/>
        </p:nvSpPr>
        <p:spPr>
          <a:xfrm>
            <a:off x="2688336" y="316004"/>
            <a:ext cx="7158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在教室你们还能找到像这样的线段吗？</a:t>
            </a:r>
            <a:endParaRPr 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D8B4A2BF-770F-4D96-2C3E-6958A30A3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599">
            <a:off x="4298741" y="3516837"/>
            <a:ext cx="2282528" cy="2282528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0FC26DF0-D7DB-DB3D-2A0B-02636240B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1" y="3710193"/>
            <a:ext cx="3849394" cy="217711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804DD2C3-17D7-C3BB-9B50-BBF1B3D12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8396" y="2582417"/>
            <a:ext cx="1652846" cy="3484934"/>
          </a:xfrm>
          <a:prstGeom prst="rect">
            <a:avLst/>
          </a:prstGeom>
        </p:spPr>
      </p:pic>
      <p:grpSp>
        <p:nvGrpSpPr>
          <p:cNvPr id="45" name="组合 44">
            <a:extLst>
              <a:ext uri="{FF2B5EF4-FFF2-40B4-BE49-F238E27FC236}">
                <a16:creationId xmlns:a16="http://schemas.microsoft.com/office/drawing/2014/main" id="{F40412C4-9412-A382-2D28-0AE8DAF09F25}"/>
              </a:ext>
            </a:extLst>
          </p:cNvPr>
          <p:cNvGrpSpPr/>
          <p:nvPr/>
        </p:nvGrpSpPr>
        <p:grpSpPr>
          <a:xfrm>
            <a:off x="342513" y="3743481"/>
            <a:ext cx="3815842" cy="58151"/>
            <a:chOff x="2925459" y="2846875"/>
            <a:chExt cx="5759607" cy="99060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CAC656D2-C41B-52B6-1194-B18043F358B4}"/>
                </a:ext>
              </a:extLst>
            </p:cNvPr>
            <p:cNvCxnSpPr>
              <a:cxnSpLocks/>
            </p:cNvCxnSpPr>
            <p:nvPr/>
          </p:nvCxnSpPr>
          <p:spPr>
            <a:xfrm>
              <a:off x="2957209" y="2896406"/>
              <a:ext cx="5644184" cy="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6CDC2214-3B09-5B88-837B-0E6264BF1F33}"/>
                </a:ext>
              </a:extLst>
            </p:cNvPr>
            <p:cNvSpPr/>
            <p:nvPr/>
          </p:nvSpPr>
          <p:spPr>
            <a:xfrm>
              <a:off x="2925459" y="2846875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EC5C273-48BF-0FDB-7482-C9A7BB481C23}"/>
                </a:ext>
              </a:extLst>
            </p:cNvPr>
            <p:cNvSpPr/>
            <p:nvPr/>
          </p:nvSpPr>
          <p:spPr>
            <a:xfrm>
              <a:off x="8586006" y="2846875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E6E24AE-0534-BA9F-8880-707D18E762F0}"/>
              </a:ext>
            </a:extLst>
          </p:cNvPr>
          <p:cNvGrpSpPr/>
          <p:nvPr/>
        </p:nvGrpSpPr>
        <p:grpSpPr>
          <a:xfrm rot="16200000">
            <a:off x="5344821" y="4358386"/>
            <a:ext cx="3267289" cy="65632"/>
            <a:chOff x="2925459" y="2846875"/>
            <a:chExt cx="5565854" cy="99061"/>
          </a:xfrm>
        </p:grpSpPr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F26CDB2E-2BB8-0D65-DC61-D6516081328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5699496" y="154119"/>
              <a:ext cx="0" cy="5484574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3AFF0567-5857-FD9C-F89B-63C5F5E7081F}"/>
                </a:ext>
              </a:extLst>
            </p:cNvPr>
            <p:cNvSpPr/>
            <p:nvPr/>
          </p:nvSpPr>
          <p:spPr>
            <a:xfrm>
              <a:off x="2925459" y="2846875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62C4BC47-72CA-FE62-540D-B24A82493BEE}"/>
                </a:ext>
              </a:extLst>
            </p:cNvPr>
            <p:cNvSpPr/>
            <p:nvPr/>
          </p:nvSpPr>
          <p:spPr>
            <a:xfrm>
              <a:off x="8392253" y="2846876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0005BBC-0679-FFAC-4A8E-1717662C66FC}"/>
              </a:ext>
            </a:extLst>
          </p:cNvPr>
          <p:cNvGrpSpPr/>
          <p:nvPr/>
        </p:nvGrpSpPr>
        <p:grpSpPr>
          <a:xfrm>
            <a:off x="4560977" y="3933069"/>
            <a:ext cx="562863" cy="1802571"/>
            <a:chOff x="2929065" y="2845607"/>
            <a:chExt cx="688630" cy="2110740"/>
          </a:xfrm>
        </p:grpSpPr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5575F568-83E1-EB9D-2EF2-EC3659F70321}"/>
                </a:ext>
              </a:extLst>
            </p:cNvPr>
            <p:cNvCxnSpPr>
              <a:cxnSpLocks/>
            </p:cNvCxnSpPr>
            <p:nvPr/>
          </p:nvCxnSpPr>
          <p:spPr>
            <a:xfrm>
              <a:off x="2978595" y="2895137"/>
              <a:ext cx="589570" cy="201168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A241EB48-47DB-FF13-5059-63BF60C516B2}"/>
                </a:ext>
              </a:extLst>
            </p:cNvPr>
            <p:cNvSpPr/>
            <p:nvPr/>
          </p:nvSpPr>
          <p:spPr>
            <a:xfrm>
              <a:off x="2929065" y="2845607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81966B4B-77A3-F083-C6B6-458E23201A5C}"/>
                </a:ext>
              </a:extLst>
            </p:cNvPr>
            <p:cNvSpPr/>
            <p:nvPr/>
          </p:nvSpPr>
          <p:spPr>
            <a:xfrm>
              <a:off x="3518635" y="4857287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A96FD9A0-B3A3-5268-C706-5F597AB6909C}"/>
              </a:ext>
            </a:extLst>
          </p:cNvPr>
          <p:cNvSpPr txBox="1"/>
          <p:nvPr/>
        </p:nvSpPr>
        <p:spPr>
          <a:xfrm>
            <a:off x="8653474" y="1055594"/>
            <a:ext cx="3284526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共同点：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都是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直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67A51B3-A266-DE3A-E3C9-B1B91B82E931}"/>
              </a:ext>
            </a:extLst>
          </p:cNvPr>
          <p:cNvSpPr txBox="1"/>
          <p:nvPr/>
        </p:nvSpPr>
        <p:spPr>
          <a:xfrm>
            <a:off x="8653474" y="2397181"/>
            <a:ext cx="2447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</a:t>
            </a:r>
            <a:r>
              <a:rPr lang="en-US" altLang="zh-CN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DEB5DA9-BFC0-F4F5-9461-59491914A209}"/>
              </a:ext>
            </a:extLst>
          </p:cNvPr>
          <p:cNvSpPr txBox="1"/>
          <p:nvPr/>
        </p:nvSpPr>
        <p:spPr>
          <a:xfrm>
            <a:off x="8653474" y="4530058"/>
            <a:ext cx="3284526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不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同点：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长度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不同。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D4FE93D-6CEA-FC5D-1711-DDFAA593B511}"/>
              </a:ext>
            </a:extLst>
          </p:cNvPr>
          <p:cNvSpPr txBox="1"/>
          <p:nvPr/>
        </p:nvSpPr>
        <p:spPr>
          <a:xfrm>
            <a:off x="9813583" y="2397181"/>
            <a:ext cx="17534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lang="en-US" sz="400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26AB9D3E-6483-15C8-F00A-52751100BE31}"/>
              </a:ext>
            </a:extLst>
          </p:cNvPr>
          <p:cNvSpPr txBox="1"/>
          <p:nvPr/>
        </p:nvSpPr>
        <p:spPr>
          <a:xfrm>
            <a:off x="9813583" y="2397181"/>
            <a:ext cx="12870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端</a:t>
            </a:r>
            <a:endParaRPr lang="en-US" sz="4000">
              <a:solidFill>
                <a:srgbClr val="FF0000"/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9B00DF2-B92A-9A45-2667-83149EFBBA7D}"/>
              </a:ext>
            </a:extLst>
          </p:cNvPr>
          <p:cNvSpPr txBox="1"/>
          <p:nvPr/>
        </p:nvSpPr>
        <p:spPr>
          <a:xfrm>
            <a:off x="1048717" y="6018508"/>
            <a:ext cx="9662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测量一下你们刚刚在作业本上画的线段长度吧！</a:t>
            </a:r>
            <a:endParaRPr 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E725BC52-1649-6F05-DC14-D272D108E4FE}"/>
              </a:ext>
            </a:extLst>
          </p:cNvPr>
          <p:cNvSpPr txBox="1"/>
          <p:nvPr/>
        </p:nvSpPr>
        <p:spPr>
          <a:xfrm>
            <a:off x="719570" y="255806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3F64D35-A7E3-85FD-89C0-9EBA3086A35E}"/>
              </a:ext>
            </a:extLst>
          </p:cNvPr>
          <p:cNvSpPr txBox="1"/>
          <p:nvPr/>
        </p:nvSpPr>
        <p:spPr>
          <a:xfrm>
            <a:off x="3538808" y="255137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26BB073-833E-7714-9921-4B6376130480}"/>
              </a:ext>
            </a:extLst>
          </p:cNvPr>
          <p:cNvSpPr txBox="1"/>
          <p:nvPr/>
        </p:nvSpPr>
        <p:spPr>
          <a:xfrm>
            <a:off x="8731430" y="3093395"/>
            <a:ext cx="4667070" cy="1291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defTabSz="685800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线段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或线段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BA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293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59259E-6 L 0.04519 0.00092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" y="4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1" grpId="0"/>
      <p:bldP spid="62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C8AB15E-398F-9CD5-9AB3-9DF44FBE5DDA}"/>
              </a:ext>
            </a:extLst>
          </p:cNvPr>
          <p:cNvCxnSpPr>
            <a:cxnSpLocks/>
          </p:cNvCxnSpPr>
          <p:nvPr/>
        </p:nvCxnSpPr>
        <p:spPr>
          <a:xfrm>
            <a:off x="0" y="2408726"/>
            <a:ext cx="3199144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9B9CF574-D580-6DB7-D372-8494246F443F}"/>
              </a:ext>
            </a:extLst>
          </p:cNvPr>
          <p:cNvCxnSpPr>
            <a:cxnSpLocks/>
          </p:cNvCxnSpPr>
          <p:nvPr/>
        </p:nvCxnSpPr>
        <p:spPr>
          <a:xfrm>
            <a:off x="5114926" y="2408726"/>
            <a:ext cx="7077074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E073E3EE-27EC-E307-DD6B-63E6ECAB338B}"/>
              </a:ext>
            </a:extLst>
          </p:cNvPr>
          <p:cNvCxnSpPr/>
          <p:nvPr/>
        </p:nvCxnSpPr>
        <p:spPr>
          <a:xfrm>
            <a:off x="2957209" y="2408726"/>
            <a:ext cx="2207247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椭圆 2">
            <a:extLst>
              <a:ext uri="{FF2B5EF4-FFF2-40B4-BE49-F238E27FC236}">
                <a16:creationId xmlns:a16="http://schemas.microsoft.com/office/drawing/2014/main" id="{15C7A02C-F780-2FD9-AD4B-F3E281E8E2B7}"/>
              </a:ext>
            </a:extLst>
          </p:cNvPr>
          <p:cNvSpPr/>
          <p:nvPr/>
        </p:nvSpPr>
        <p:spPr>
          <a:xfrm>
            <a:off x="2907679" y="2359195"/>
            <a:ext cx="99060" cy="99060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E1356EC-7E6B-C1F5-00E8-F165D42364C3}"/>
              </a:ext>
            </a:extLst>
          </p:cNvPr>
          <p:cNvSpPr/>
          <p:nvPr/>
        </p:nvSpPr>
        <p:spPr>
          <a:xfrm>
            <a:off x="5114926" y="2359195"/>
            <a:ext cx="99060" cy="99060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822ACE-E5F5-35DB-9C9C-7BE61590F748}"/>
              </a:ext>
            </a:extLst>
          </p:cNvPr>
          <p:cNvSpPr txBox="1"/>
          <p:nvPr/>
        </p:nvSpPr>
        <p:spPr>
          <a:xfrm>
            <a:off x="2514296" y="1780486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7E0842-C337-5FE9-9AB2-393C986D939A}"/>
              </a:ext>
            </a:extLst>
          </p:cNvPr>
          <p:cNvSpPr txBox="1"/>
          <p:nvPr/>
        </p:nvSpPr>
        <p:spPr>
          <a:xfrm>
            <a:off x="4986122" y="1780593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0">
            <a:extLst>
              <a:ext uri="{FF2B5EF4-FFF2-40B4-BE49-F238E27FC236}">
                <a16:creationId xmlns:a16="http://schemas.microsoft.com/office/drawing/2014/main" id="{FF27FE67-5FB9-77DF-F77B-7EEB98FEF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5147610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50BF02AA-1FE6-F934-9255-8672A4EB07AB}"/>
              </a:ext>
            </a:extLst>
          </p:cNvPr>
          <p:cNvSpPr/>
          <p:nvPr/>
        </p:nvSpPr>
        <p:spPr>
          <a:xfrm>
            <a:off x="7276929" y="3200167"/>
            <a:ext cx="4131385" cy="1421827"/>
          </a:xfrm>
          <a:prstGeom prst="wedgeRoundRectCallout">
            <a:avLst>
              <a:gd name="adj1" fmla="val 30706"/>
              <a:gd name="adj2" fmla="val 7935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把线段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向两端无限延长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会是什么样？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6015AC-6686-5ACD-5DCB-E83D3A611E47}"/>
              </a:ext>
            </a:extLst>
          </p:cNvPr>
          <p:cNvSpPr txBox="1"/>
          <p:nvPr/>
        </p:nvSpPr>
        <p:spPr>
          <a:xfrm>
            <a:off x="2653236" y="523128"/>
            <a:ext cx="88826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把线段向两端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无限延伸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44B9571-7046-3BC2-46C2-AF5B343DD649}"/>
              </a:ext>
            </a:extLst>
          </p:cNvPr>
          <p:cNvSpPr txBox="1"/>
          <p:nvPr/>
        </p:nvSpPr>
        <p:spPr>
          <a:xfrm>
            <a:off x="2309888" y="3813300"/>
            <a:ext cx="5182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无限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7D5DC79-FF75-D107-14D8-680A8196B0B2}"/>
              </a:ext>
            </a:extLst>
          </p:cNvPr>
          <p:cNvSpPr txBox="1"/>
          <p:nvPr/>
        </p:nvSpPr>
        <p:spPr>
          <a:xfrm>
            <a:off x="2176654" y="4515950"/>
            <a:ext cx="5182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直线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端点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7F5FE3D-2B58-C094-A2C7-D8EC8E499E3E}"/>
              </a:ext>
            </a:extLst>
          </p:cNvPr>
          <p:cNvGrpSpPr/>
          <p:nvPr/>
        </p:nvGrpSpPr>
        <p:grpSpPr>
          <a:xfrm>
            <a:off x="4120764" y="2573199"/>
            <a:ext cx="2087380" cy="1075629"/>
            <a:chOff x="4120764" y="3068095"/>
            <a:chExt cx="2087380" cy="1075629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719AB7A5-0CA1-6769-7582-3E4D15115A2C}"/>
                </a:ext>
              </a:extLst>
            </p:cNvPr>
            <p:cNvSpPr/>
            <p:nvPr/>
          </p:nvSpPr>
          <p:spPr>
            <a:xfrm>
              <a:off x="4120764" y="3068095"/>
              <a:ext cx="2087380" cy="1075629"/>
            </a:xfrm>
            <a:custGeom>
              <a:avLst/>
              <a:gdLst>
                <a:gd name="connsiteX0" fmla="*/ 1043691 w 2087380"/>
                <a:gd name="connsiteY0" fmla="*/ 0 h 1075629"/>
                <a:gd name="connsiteX1" fmla="*/ 1197928 w 2087380"/>
                <a:gd name="connsiteY1" fmla="*/ 154238 h 1075629"/>
                <a:gd name="connsiteX2" fmla="*/ 1120809 w 2087380"/>
                <a:gd name="connsiteY2" fmla="*/ 154238 h 1075629"/>
                <a:gd name="connsiteX3" fmla="*/ 1120809 w 2087380"/>
                <a:gd name="connsiteY3" fmla="*/ 363874 h 1075629"/>
                <a:gd name="connsiteX4" fmla="*/ 2087380 w 2087380"/>
                <a:gd name="connsiteY4" fmla="*/ 363874 h 1075629"/>
                <a:gd name="connsiteX5" fmla="*/ 2087380 w 2087380"/>
                <a:gd name="connsiteY5" fmla="*/ 1075629 h 1075629"/>
                <a:gd name="connsiteX6" fmla="*/ 0 w 2087380"/>
                <a:gd name="connsiteY6" fmla="*/ 1075629 h 1075629"/>
                <a:gd name="connsiteX7" fmla="*/ 0 w 2087380"/>
                <a:gd name="connsiteY7" fmla="*/ 363874 h 1075629"/>
                <a:gd name="connsiteX8" fmla="*/ 966572 w 2087380"/>
                <a:gd name="connsiteY8" fmla="*/ 363874 h 1075629"/>
                <a:gd name="connsiteX9" fmla="*/ 966572 w 2087380"/>
                <a:gd name="connsiteY9" fmla="*/ 154238 h 1075629"/>
                <a:gd name="connsiteX10" fmla="*/ 889453 w 2087380"/>
                <a:gd name="connsiteY10" fmla="*/ 154238 h 107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87380" h="1075629">
                  <a:moveTo>
                    <a:pt x="1043691" y="0"/>
                  </a:moveTo>
                  <a:lnTo>
                    <a:pt x="1197928" y="154238"/>
                  </a:lnTo>
                  <a:lnTo>
                    <a:pt x="1120809" y="154238"/>
                  </a:lnTo>
                  <a:lnTo>
                    <a:pt x="1120809" y="363874"/>
                  </a:lnTo>
                  <a:lnTo>
                    <a:pt x="2087380" y="363874"/>
                  </a:lnTo>
                  <a:lnTo>
                    <a:pt x="2087380" y="1075629"/>
                  </a:lnTo>
                  <a:lnTo>
                    <a:pt x="0" y="1075629"/>
                  </a:lnTo>
                  <a:lnTo>
                    <a:pt x="0" y="363874"/>
                  </a:lnTo>
                  <a:lnTo>
                    <a:pt x="966572" y="363874"/>
                  </a:lnTo>
                  <a:lnTo>
                    <a:pt x="966572" y="154238"/>
                  </a:lnTo>
                  <a:lnTo>
                    <a:pt x="889453" y="154238"/>
                  </a:lnTo>
                  <a:close/>
                </a:path>
              </a:pathLst>
            </a:cu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D18E48A-E31E-03C8-4183-4C0DB7498D61}"/>
                </a:ext>
              </a:extLst>
            </p:cNvPr>
            <p:cNvSpPr txBox="1"/>
            <p:nvPr/>
          </p:nvSpPr>
          <p:spPr>
            <a:xfrm>
              <a:off x="4248177" y="3501554"/>
              <a:ext cx="18325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经过的点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EBBD904-4929-7947-9DD1-EBA3FB2271F6}"/>
              </a:ext>
            </a:extLst>
          </p:cNvPr>
          <p:cNvGrpSpPr/>
          <p:nvPr/>
        </p:nvGrpSpPr>
        <p:grpSpPr>
          <a:xfrm>
            <a:off x="1913519" y="2573199"/>
            <a:ext cx="2087380" cy="1075629"/>
            <a:chOff x="4120764" y="3068095"/>
            <a:chExt cx="2087380" cy="1075629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F4808684-612E-5DED-CD62-C84061E665E0}"/>
                </a:ext>
              </a:extLst>
            </p:cNvPr>
            <p:cNvSpPr/>
            <p:nvPr/>
          </p:nvSpPr>
          <p:spPr>
            <a:xfrm>
              <a:off x="4120764" y="3068095"/>
              <a:ext cx="2087380" cy="1075629"/>
            </a:xfrm>
            <a:custGeom>
              <a:avLst/>
              <a:gdLst>
                <a:gd name="connsiteX0" fmla="*/ 1043691 w 2087380"/>
                <a:gd name="connsiteY0" fmla="*/ 0 h 1075629"/>
                <a:gd name="connsiteX1" fmla="*/ 1197928 w 2087380"/>
                <a:gd name="connsiteY1" fmla="*/ 154238 h 1075629"/>
                <a:gd name="connsiteX2" fmla="*/ 1120809 w 2087380"/>
                <a:gd name="connsiteY2" fmla="*/ 154238 h 1075629"/>
                <a:gd name="connsiteX3" fmla="*/ 1120809 w 2087380"/>
                <a:gd name="connsiteY3" fmla="*/ 363874 h 1075629"/>
                <a:gd name="connsiteX4" fmla="*/ 2087380 w 2087380"/>
                <a:gd name="connsiteY4" fmla="*/ 363874 h 1075629"/>
                <a:gd name="connsiteX5" fmla="*/ 2087380 w 2087380"/>
                <a:gd name="connsiteY5" fmla="*/ 1075629 h 1075629"/>
                <a:gd name="connsiteX6" fmla="*/ 0 w 2087380"/>
                <a:gd name="connsiteY6" fmla="*/ 1075629 h 1075629"/>
                <a:gd name="connsiteX7" fmla="*/ 0 w 2087380"/>
                <a:gd name="connsiteY7" fmla="*/ 363874 h 1075629"/>
                <a:gd name="connsiteX8" fmla="*/ 966572 w 2087380"/>
                <a:gd name="connsiteY8" fmla="*/ 363874 h 1075629"/>
                <a:gd name="connsiteX9" fmla="*/ 966572 w 2087380"/>
                <a:gd name="connsiteY9" fmla="*/ 154238 h 1075629"/>
                <a:gd name="connsiteX10" fmla="*/ 889453 w 2087380"/>
                <a:gd name="connsiteY10" fmla="*/ 154238 h 107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87380" h="1075629">
                  <a:moveTo>
                    <a:pt x="1043691" y="0"/>
                  </a:moveTo>
                  <a:lnTo>
                    <a:pt x="1197928" y="154238"/>
                  </a:lnTo>
                  <a:lnTo>
                    <a:pt x="1120809" y="154238"/>
                  </a:lnTo>
                  <a:lnTo>
                    <a:pt x="1120809" y="363874"/>
                  </a:lnTo>
                  <a:lnTo>
                    <a:pt x="2087380" y="363874"/>
                  </a:lnTo>
                  <a:lnTo>
                    <a:pt x="2087380" y="1075629"/>
                  </a:lnTo>
                  <a:lnTo>
                    <a:pt x="0" y="1075629"/>
                  </a:lnTo>
                  <a:lnTo>
                    <a:pt x="0" y="363874"/>
                  </a:lnTo>
                  <a:lnTo>
                    <a:pt x="966572" y="363874"/>
                  </a:lnTo>
                  <a:lnTo>
                    <a:pt x="966572" y="154238"/>
                  </a:lnTo>
                  <a:lnTo>
                    <a:pt x="889453" y="154238"/>
                  </a:lnTo>
                  <a:close/>
                </a:path>
              </a:pathLst>
            </a:cu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5B7C64B-555B-9213-AA7F-BEF481F95CE6}"/>
                </a:ext>
              </a:extLst>
            </p:cNvPr>
            <p:cNvSpPr txBox="1"/>
            <p:nvPr/>
          </p:nvSpPr>
          <p:spPr>
            <a:xfrm>
              <a:off x="4248177" y="3501554"/>
              <a:ext cx="18325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经过的点</a:t>
              </a:r>
            </a:p>
          </p:txBody>
        </p:sp>
      </p:grpSp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03121700-D749-A9DE-C824-28AE43F5B1EC}"/>
              </a:ext>
            </a:extLst>
          </p:cNvPr>
          <p:cNvSpPr/>
          <p:nvPr/>
        </p:nvSpPr>
        <p:spPr>
          <a:xfrm>
            <a:off x="7442261" y="3254747"/>
            <a:ext cx="3677457" cy="1304862"/>
          </a:xfrm>
          <a:prstGeom prst="wedgeRoundRectCallout">
            <a:avLst>
              <a:gd name="adj1" fmla="val 35796"/>
              <a:gd name="adj2" fmla="val 8696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直线可以用它上面的两个点来表示。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D69548E-AAB3-772F-E27B-0EF864D5F5AB}"/>
              </a:ext>
            </a:extLst>
          </p:cNvPr>
          <p:cNvSpPr txBox="1"/>
          <p:nvPr/>
        </p:nvSpPr>
        <p:spPr>
          <a:xfrm>
            <a:off x="2097158" y="5243320"/>
            <a:ext cx="2383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直线</a:t>
            </a:r>
            <a:r>
              <a:rPr lang="en-US" altLang="zh-CN" i="1" dirty="0">
                <a:solidFill>
                  <a:srgbClr val="FF0000"/>
                </a:solidFill>
              </a:rPr>
              <a:t>AB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99390D0-5FD6-D294-B19B-062FE7847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9285" y="5243319"/>
            <a:ext cx="269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或 直线</a:t>
            </a:r>
            <a:r>
              <a:rPr lang="en-US" altLang="zh-CN" i="1" dirty="0">
                <a:solidFill>
                  <a:srgbClr val="FF0000"/>
                </a:solidFill>
              </a:rPr>
              <a:t>BA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642788B-EBEC-A1D4-D4D9-6BB7D6642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6929" y="2359195"/>
            <a:ext cx="431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600" b="1" i="1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zh-CN" altLang="en-US" sz="280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8EE86F1-E652-4204-5776-135286F7B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730" y="5243319"/>
            <a:ext cx="269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或 直线</a:t>
            </a:r>
            <a:r>
              <a:rPr lang="en-US" altLang="zh-CN" i="1" dirty="0">
                <a:solidFill>
                  <a:srgbClr val="3366FF"/>
                </a:solidFill>
              </a:rPr>
              <a:t>l</a:t>
            </a:r>
            <a:endParaRPr lang="zh-CN" altLang="en-US" i="1" dirty="0">
              <a:solidFill>
                <a:srgbClr val="3366FF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0A27DBB-BF2C-1801-0B6B-89315E5EB219}"/>
              </a:ext>
            </a:extLst>
          </p:cNvPr>
          <p:cNvGrpSpPr/>
          <p:nvPr/>
        </p:nvGrpSpPr>
        <p:grpSpPr>
          <a:xfrm>
            <a:off x="349250" y="256382"/>
            <a:ext cx="2339086" cy="1016711"/>
            <a:chOff x="692150" y="149166"/>
            <a:chExt cx="2006600" cy="75576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EAF3A4B-0CD0-26EA-F8DC-22A0D69015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11728" r="1482" b="52840"/>
            <a:stretch/>
          </p:blipFill>
          <p:spPr>
            <a:xfrm>
              <a:off x="692150" y="149166"/>
              <a:ext cx="2006600" cy="755767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E036DD9-4B10-FB7A-97BB-8ACB9516940C}"/>
                </a:ext>
              </a:extLst>
            </p:cNvPr>
            <p:cNvSpPr txBox="1"/>
            <p:nvPr/>
          </p:nvSpPr>
          <p:spPr>
            <a:xfrm>
              <a:off x="863600" y="203200"/>
              <a:ext cx="1561365" cy="526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17433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直线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3E9D5B6C-970A-D527-D3AA-F6A48B71BC0F}"/>
              </a:ext>
            </a:extLst>
          </p:cNvPr>
          <p:cNvSpPr txBox="1"/>
          <p:nvPr/>
        </p:nvSpPr>
        <p:spPr>
          <a:xfrm>
            <a:off x="532015" y="5205234"/>
            <a:ext cx="19555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0DCDE6E-E450-ABD2-374D-1F868267BEA9}"/>
              </a:ext>
            </a:extLst>
          </p:cNvPr>
          <p:cNvSpPr txBox="1"/>
          <p:nvPr/>
        </p:nvSpPr>
        <p:spPr>
          <a:xfrm>
            <a:off x="532015" y="4489410"/>
            <a:ext cx="17251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noProof="0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端点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1921D8B-95EB-3FE8-5B6E-8A35FBB6C698}"/>
              </a:ext>
            </a:extLst>
          </p:cNvPr>
          <p:cNvSpPr txBox="1"/>
          <p:nvPr/>
        </p:nvSpPr>
        <p:spPr>
          <a:xfrm>
            <a:off x="555918" y="3795210"/>
            <a:ext cx="17251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长度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/>
      <p:bldP spid="16" grpId="0"/>
      <p:bldP spid="17" grpId="0"/>
      <p:bldP spid="24" grpId="0" animBg="1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3C237D48-76BF-5F60-AAFE-70F8AC0AAFDE}"/>
              </a:ext>
            </a:extLst>
          </p:cNvPr>
          <p:cNvCxnSpPr>
            <a:cxnSpLocks/>
          </p:cNvCxnSpPr>
          <p:nvPr/>
        </p:nvCxnSpPr>
        <p:spPr>
          <a:xfrm>
            <a:off x="5114926" y="2408726"/>
            <a:ext cx="7090326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A934D6A7-75B3-E623-ED8B-939C8F6DE182}"/>
              </a:ext>
            </a:extLst>
          </p:cNvPr>
          <p:cNvCxnSpPr/>
          <p:nvPr/>
        </p:nvCxnSpPr>
        <p:spPr>
          <a:xfrm>
            <a:off x="2957209" y="2408726"/>
            <a:ext cx="2207247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椭圆 2">
            <a:extLst>
              <a:ext uri="{FF2B5EF4-FFF2-40B4-BE49-F238E27FC236}">
                <a16:creationId xmlns:a16="http://schemas.microsoft.com/office/drawing/2014/main" id="{880E2FBD-1EFF-F7F6-F716-030524798395}"/>
              </a:ext>
            </a:extLst>
          </p:cNvPr>
          <p:cNvSpPr/>
          <p:nvPr/>
        </p:nvSpPr>
        <p:spPr>
          <a:xfrm>
            <a:off x="2907679" y="2359195"/>
            <a:ext cx="99060" cy="99060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9D88540C-551F-2BCA-0DAB-9F1C437899E6}"/>
              </a:ext>
            </a:extLst>
          </p:cNvPr>
          <p:cNvSpPr/>
          <p:nvPr/>
        </p:nvSpPr>
        <p:spPr>
          <a:xfrm>
            <a:off x="5114926" y="2359195"/>
            <a:ext cx="99060" cy="99060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9EE8EE-FF15-0243-D9B4-2AA5837BE67C}"/>
              </a:ext>
            </a:extLst>
          </p:cNvPr>
          <p:cNvSpPr txBox="1"/>
          <p:nvPr/>
        </p:nvSpPr>
        <p:spPr>
          <a:xfrm>
            <a:off x="2661457" y="175112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B315BE-6BED-6DF7-0E22-463962AB5857}"/>
              </a:ext>
            </a:extLst>
          </p:cNvPr>
          <p:cNvSpPr txBox="1"/>
          <p:nvPr/>
        </p:nvSpPr>
        <p:spPr>
          <a:xfrm>
            <a:off x="4967764" y="180228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8BBAAFD-A1D1-3EC5-7EC1-2FD6109E1735}"/>
              </a:ext>
            </a:extLst>
          </p:cNvPr>
          <p:cNvSpPr txBox="1"/>
          <p:nvPr/>
        </p:nvSpPr>
        <p:spPr>
          <a:xfrm>
            <a:off x="2835616" y="644281"/>
            <a:ext cx="88826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把线段向一端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无限延伸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Picture 60">
            <a:extLst>
              <a:ext uri="{FF2B5EF4-FFF2-40B4-BE49-F238E27FC236}">
                <a16:creationId xmlns:a16="http://schemas.microsoft.com/office/drawing/2014/main" id="{F2235E52-0A28-424B-28D5-168E5E858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5147610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A5F1B214-D388-595E-6EE8-F2D71261BCF8}"/>
              </a:ext>
            </a:extLst>
          </p:cNvPr>
          <p:cNvSpPr/>
          <p:nvPr/>
        </p:nvSpPr>
        <p:spPr>
          <a:xfrm>
            <a:off x="6487623" y="2713210"/>
            <a:ext cx="4636211" cy="1908784"/>
          </a:xfrm>
          <a:prstGeom prst="wedgeRoundRectCallout">
            <a:avLst>
              <a:gd name="adj1" fmla="val 36497"/>
              <a:gd name="adj2" fmla="val 7102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屏幕宽度有限，线段还在继续延伸，想一想还可以延到哪里去呢？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51324CE-AFFA-038B-E629-6A434DAA365C}"/>
              </a:ext>
            </a:extLst>
          </p:cNvPr>
          <p:cNvSpPr txBox="1"/>
          <p:nvPr/>
        </p:nvSpPr>
        <p:spPr>
          <a:xfrm>
            <a:off x="2097158" y="3840290"/>
            <a:ext cx="5182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无限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11A3CE9-3C04-665F-E309-52AAB388B6B0}"/>
              </a:ext>
            </a:extLst>
          </p:cNvPr>
          <p:cNvSpPr txBox="1"/>
          <p:nvPr/>
        </p:nvSpPr>
        <p:spPr>
          <a:xfrm>
            <a:off x="2098199" y="4535533"/>
            <a:ext cx="5182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射线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一个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端点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DF5B467-83E9-AEF5-6FEC-C95FB8ADF4E0}"/>
              </a:ext>
            </a:extLst>
          </p:cNvPr>
          <p:cNvGrpSpPr/>
          <p:nvPr/>
        </p:nvGrpSpPr>
        <p:grpSpPr>
          <a:xfrm>
            <a:off x="2381635" y="2594334"/>
            <a:ext cx="1163131" cy="1005582"/>
            <a:chOff x="2381635" y="3065126"/>
            <a:chExt cx="1163131" cy="1005582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A4B92ABB-3AE4-171F-927D-E970C4A86D6F}"/>
                </a:ext>
              </a:extLst>
            </p:cNvPr>
            <p:cNvSpPr/>
            <p:nvPr/>
          </p:nvSpPr>
          <p:spPr>
            <a:xfrm>
              <a:off x="2381635" y="3065126"/>
              <a:ext cx="1163131" cy="1005582"/>
            </a:xfrm>
            <a:custGeom>
              <a:avLst/>
              <a:gdLst>
                <a:gd name="connsiteX0" fmla="*/ 575574 w 1163131"/>
                <a:gd name="connsiteY0" fmla="*/ 0 h 1005582"/>
                <a:gd name="connsiteX1" fmla="*/ 738134 w 1163131"/>
                <a:gd name="connsiteY1" fmla="*/ 162560 h 1005582"/>
                <a:gd name="connsiteX2" fmla="*/ 656854 w 1163131"/>
                <a:gd name="connsiteY2" fmla="*/ 162560 h 1005582"/>
                <a:gd name="connsiteX3" fmla="*/ 656854 w 1163131"/>
                <a:gd name="connsiteY3" fmla="*/ 363873 h 1005582"/>
                <a:gd name="connsiteX4" fmla="*/ 1163131 w 1163131"/>
                <a:gd name="connsiteY4" fmla="*/ 363873 h 1005582"/>
                <a:gd name="connsiteX5" fmla="*/ 1163131 w 1163131"/>
                <a:gd name="connsiteY5" fmla="*/ 1005582 h 1005582"/>
                <a:gd name="connsiteX6" fmla="*/ 0 w 1163131"/>
                <a:gd name="connsiteY6" fmla="*/ 1005582 h 1005582"/>
                <a:gd name="connsiteX7" fmla="*/ 0 w 1163131"/>
                <a:gd name="connsiteY7" fmla="*/ 363873 h 1005582"/>
                <a:gd name="connsiteX8" fmla="*/ 494294 w 1163131"/>
                <a:gd name="connsiteY8" fmla="*/ 363873 h 1005582"/>
                <a:gd name="connsiteX9" fmla="*/ 494294 w 1163131"/>
                <a:gd name="connsiteY9" fmla="*/ 162560 h 1005582"/>
                <a:gd name="connsiteX10" fmla="*/ 413014 w 1163131"/>
                <a:gd name="connsiteY10" fmla="*/ 162560 h 100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3131" h="1005582">
                  <a:moveTo>
                    <a:pt x="575574" y="0"/>
                  </a:moveTo>
                  <a:lnTo>
                    <a:pt x="738134" y="162560"/>
                  </a:lnTo>
                  <a:lnTo>
                    <a:pt x="656854" y="162560"/>
                  </a:lnTo>
                  <a:lnTo>
                    <a:pt x="656854" y="363873"/>
                  </a:lnTo>
                  <a:lnTo>
                    <a:pt x="1163131" y="363873"/>
                  </a:lnTo>
                  <a:lnTo>
                    <a:pt x="1163131" y="1005582"/>
                  </a:lnTo>
                  <a:lnTo>
                    <a:pt x="0" y="1005582"/>
                  </a:lnTo>
                  <a:lnTo>
                    <a:pt x="0" y="363873"/>
                  </a:lnTo>
                  <a:lnTo>
                    <a:pt x="494294" y="363873"/>
                  </a:lnTo>
                  <a:lnTo>
                    <a:pt x="494294" y="162560"/>
                  </a:lnTo>
                  <a:lnTo>
                    <a:pt x="413014" y="162560"/>
                  </a:lnTo>
                  <a:close/>
                </a:path>
              </a:pathLst>
            </a:cu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FEB84F2-04FE-F0C7-93AC-04ED0D74C82B}"/>
                </a:ext>
              </a:extLst>
            </p:cNvPr>
            <p:cNvSpPr txBox="1"/>
            <p:nvPr/>
          </p:nvSpPr>
          <p:spPr>
            <a:xfrm>
              <a:off x="2452904" y="3458877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端点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3954B00-60EB-13E0-4899-56099CFA8496}"/>
              </a:ext>
            </a:extLst>
          </p:cNvPr>
          <p:cNvGrpSpPr/>
          <p:nvPr/>
        </p:nvGrpSpPr>
        <p:grpSpPr>
          <a:xfrm>
            <a:off x="4120764" y="2573199"/>
            <a:ext cx="2087380" cy="1075629"/>
            <a:chOff x="4120764" y="3068095"/>
            <a:chExt cx="2087380" cy="1075629"/>
          </a:xfrm>
        </p:grpSpPr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4876C3FB-9AC2-6C90-358F-CA81CEA35BED}"/>
                </a:ext>
              </a:extLst>
            </p:cNvPr>
            <p:cNvSpPr/>
            <p:nvPr/>
          </p:nvSpPr>
          <p:spPr>
            <a:xfrm>
              <a:off x="4120764" y="3068095"/>
              <a:ext cx="2087380" cy="1075629"/>
            </a:xfrm>
            <a:custGeom>
              <a:avLst/>
              <a:gdLst>
                <a:gd name="connsiteX0" fmla="*/ 1043691 w 2087380"/>
                <a:gd name="connsiteY0" fmla="*/ 0 h 1075629"/>
                <a:gd name="connsiteX1" fmla="*/ 1197928 w 2087380"/>
                <a:gd name="connsiteY1" fmla="*/ 154238 h 1075629"/>
                <a:gd name="connsiteX2" fmla="*/ 1120809 w 2087380"/>
                <a:gd name="connsiteY2" fmla="*/ 154238 h 1075629"/>
                <a:gd name="connsiteX3" fmla="*/ 1120809 w 2087380"/>
                <a:gd name="connsiteY3" fmla="*/ 363874 h 1075629"/>
                <a:gd name="connsiteX4" fmla="*/ 2087380 w 2087380"/>
                <a:gd name="connsiteY4" fmla="*/ 363874 h 1075629"/>
                <a:gd name="connsiteX5" fmla="*/ 2087380 w 2087380"/>
                <a:gd name="connsiteY5" fmla="*/ 1075629 h 1075629"/>
                <a:gd name="connsiteX6" fmla="*/ 0 w 2087380"/>
                <a:gd name="connsiteY6" fmla="*/ 1075629 h 1075629"/>
                <a:gd name="connsiteX7" fmla="*/ 0 w 2087380"/>
                <a:gd name="connsiteY7" fmla="*/ 363874 h 1075629"/>
                <a:gd name="connsiteX8" fmla="*/ 966572 w 2087380"/>
                <a:gd name="connsiteY8" fmla="*/ 363874 h 1075629"/>
                <a:gd name="connsiteX9" fmla="*/ 966572 w 2087380"/>
                <a:gd name="connsiteY9" fmla="*/ 154238 h 1075629"/>
                <a:gd name="connsiteX10" fmla="*/ 889453 w 2087380"/>
                <a:gd name="connsiteY10" fmla="*/ 154238 h 107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87380" h="1075629">
                  <a:moveTo>
                    <a:pt x="1043691" y="0"/>
                  </a:moveTo>
                  <a:lnTo>
                    <a:pt x="1197928" y="154238"/>
                  </a:lnTo>
                  <a:lnTo>
                    <a:pt x="1120809" y="154238"/>
                  </a:lnTo>
                  <a:lnTo>
                    <a:pt x="1120809" y="363874"/>
                  </a:lnTo>
                  <a:lnTo>
                    <a:pt x="2087380" y="363874"/>
                  </a:lnTo>
                  <a:lnTo>
                    <a:pt x="2087380" y="1075629"/>
                  </a:lnTo>
                  <a:lnTo>
                    <a:pt x="0" y="1075629"/>
                  </a:lnTo>
                  <a:lnTo>
                    <a:pt x="0" y="363874"/>
                  </a:lnTo>
                  <a:lnTo>
                    <a:pt x="966572" y="363874"/>
                  </a:lnTo>
                  <a:lnTo>
                    <a:pt x="966572" y="154238"/>
                  </a:lnTo>
                  <a:lnTo>
                    <a:pt x="889453" y="154238"/>
                  </a:lnTo>
                  <a:close/>
                </a:path>
              </a:pathLst>
            </a:cu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71A8CC4-2D0F-24A5-67B9-295FF7D21FD7}"/>
                </a:ext>
              </a:extLst>
            </p:cNvPr>
            <p:cNvSpPr txBox="1"/>
            <p:nvPr/>
          </p:nvSpPr>
          <p:spPr>
            <a:xfrm>
              <a:off x="4248177" y="3501554"/>
              <a:ext cx="18325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经过的点</a:t>
              </a:r>
            </a:p>
          </p:txBody>
        </p:sp>
      </p:grpSp>
      <p:sp>
        <p:nvSpPr>
          <p:cNvPr id="37" name="对话气泡: 圆角矩形 36">
            <a:extLst>
              <a:ext uri="{FF2B5EF4-FFF2-40B4-BE49-F238E27FC236}">
                <a16:creationId xmlns:a16="http://schemas.microsoft.com/office/drawing/2014/main" id="{68A01E5D-BA10-8A8A-7F81-EF387074688D}"/>
              </a:ext>
            </a:extLst>
          </p:cNvPr>
          <p:cNvSpPr/>
          <p:nvPr/>
        </p:nvSpPr>
        <p:spPr>
          <a:xfrm>
            <a:off x="7276929" y="2719949"/>
            <a:ext cx="3677457" cy="1902045"/>
          </a:xfrm>
          <a:prstGeom prst="wedgeRoundRectCallout">
            <a:avLst>
              <a:gd name="adj1" fmla="val 36854"/>
              <a:gd name="adj2" fmla="val 7578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射线可以用它的一个端点和它上面的另一点来表示。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A290F77-9D97-E226-9288-90AFCD956FD5}"/>
              </a:ext>
            </a:extLst>
          </p:cNvPr>
          <p:cNvSpPr txBox="1"/>
          <p:nvPr/>
        </p:nvSpPr>
        <p:spPr>
          <a:xfrm>
            <a:off x="3334919" y="5951107"/>
            <a:ext cx="5669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那么可以叫作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射线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BA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吗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BF31D64-748C-AF40-F71F-BBABA596B8F7}"/>
              </a:ext>
            </a:extLst>
          </p:cNvPr>
          <p:cNvSpPr txBox="1"/>
          <p:nvPr/>
        </p:nvSpPr>
        <p:spPr>
          <a:xfrm>
            <a:off x="2097158" y="5243320"/>
            <a:ext cx="2383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射线</a:t>
            </a:r>
            <a:r>
              <a:rPr lang="en-US" altLang="zh-CN" i="1" dirty="0">
                <a:solidFill>
                  <a:srgbClr val="FF0000"/>
                </a:solidFill>
              </a:rPr>
              <a:t>AB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92997B-3A3B-CFEA-3D4C-B9CB1D5CDB6C}"/>
              </a:ext>
            </a:extLst>
          </p:cNvPr>
          <p:cNvSpPr txBox="1"/>
          <p:nvPr/>
        </p:nvSpPr>
        <p:spPr>
          <a:xfrm>
            <a:off x="538174" y="5194116"/>
            <a:ext cx="19555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85BDA4-6F85-938A-82F9-D6DE72F1F40B}"/>
              </a:ext>
            </a:extLst>
          </p:cNvPr>
          <p:cNvSpPr txBox="1"/>
          <p:nvPr/>
        </p:nvSpPr>
        <p:spPr>
          <a:xfrm>
            <a:off x="538174" y="4490992"/>
            <a:ext cx="17251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noProof="0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端点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649A99D-43E4-81EB-0A32-395D0B4726C5}"/>
              </a:ext>
            </a:extLst>
          </p:cNvPr>
          <p:cNvSpPr txBox="1"/>
          <p:nvPr/>
        </p:nvSpPr>
        <p:spPr>
          <a:xfrm>
            <a:off x="562077" y="3796792"/>
            <a:ext cx="17251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长度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2E248AF-4AF4-D456-9362-AEF5A6C7242B}"/>
              </a:ext>
            </a:extLst>
          </p:cNvPr>
          <p:cNvGrpSpPr/>
          <p:nvPr/>
        </p:nvGrpSpPr>
        <p:grpSpPr>
          <a:xfrm>
            <a:off x="473759" y="376165"/>
            <a:ext cx="2339086" cy="1016711"/>
            <a:chOff x="692150" y="149166"/>
            <a:chExt cx="2006600" cy="755767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BA5A3DE-548F-7CAD-3950-AD397E5AC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11728" r="1482" b="52840"/>
            <a:stretch/>
          </p:blipFill>
          <p:spPr>
            <a:xfrm>
              <a:off x="692150" y="149166"/>
              <a:ext cx="2006600" cy="755767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B5B5505-42A7-AC27-6394-C0DFF305ED6E}"/>
                </a:ext>
              </a:extLst>
            </p:cNvPr>
            <p:cNvSpPr txBox="1"/>
            <p:nvPr/>
          </p:nvSpPr>
          <p:spPr>
            <a:xfrm>
              <a:off x="863600" y="203200"/>
              <a:ext cx="1561365" cy="526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17433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射线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5" grpId="1" animBg="1"/>
      <p:bldP spid="21" grpId="0"/>
      <p:bldP spid="22" grpId="0"/>
      <p:bldP spid="37" grpId="0" animBg="1"/>
      <p:bldP spid="41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7F45347-EC4B-4FE8-85BC-E2BB9F354533}"/>
              </a:ext>
            </a:extLst>
          </p:cNvPr>
          <p:cNvCxnSpPr>
            <a:cxnSpLocks/>
          </p:cNvCxnSpPr>
          <p:nvPr/>
        </p:nvCxnSpPr>
        <p:spPr>
          <a:xfrm>
            <a:off x="0" y="2408726"/>
            <a:ext cx="3199144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BC67838-CD0D-3E00-3B33-E2C4911263D6}"/>
              </a:ext>
            </a:extLst>
          </p:cNvPr>
          <p:cNvCxnSpPr/>
          <p:nvPr/>
        </p:nvCxnSpPr>
        <p:spPr>
          <a:xfrm>
            <a:off x="2957209" y="2408726"/>
            <a:ext cx="2207247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椭圆 8">
            <a:extLst>
              <a:ext uri="{FF2B5EF4-FFF2-40B4-BE49-F238E27FC236}">
                <a16:creationId xmlns:a16="http://schemas.microsoft.com/office/drawing/2014/main" id="{743C745F-D1BD-5830-85F4-E35F12B37D24}"/>
              </a:ext>
            </a:extLst>
          </p:cNvPr>
          <p:cNvSpPr/>
          <p:nvPr/>
        </p:nvSpPr>
        <p:spPr>
          <a:xfrm>
            <a:off x="2907679" y="2359195"/>
            <a:ext cx="99060" cy="99060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95EE8B7-202E-E500-2733-75453A5007A1}"/>
              </a:ext>
            </a:extLst>
          </p:cNvPr>
          <p:cNvSpPr/>
          <p:nvPr/>
        </p:nvSpPr>
        <p:spPr>
          <a:xfrm>
            <a:off x="5114926" y="2359195"/>
            <a:ext cx="99060" cy="99060"/>
          </a:xfrm>
          <a:prstGeom prst="ellipse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B982767-9E6C-629F-ABC5-76BB6407F880}"/>
              </a:ext>
            </a:extLst>
          </p:cNvPr>
          <p:cNvGrpSpPr/>
          <p:nvPr/>
        </p:nvGrpSpPr>
        <p:grpSpPr>
          <a:xfrm>
            <a:off x="1913519" y="2573199"/>
            <a:ext cx="2087380" cy="1075629"/>
            <a:chOff x="4120764" y="3068095"/>
            <a:chExt cx="2087380" cy="1075629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ACEEE61B-7744-9DDD-604C-21EF824ED8D2}"/>
                </a:ext>
              </a:extLst>
            </p:cNvPr>
            <p:cNvSpPr/>
            <p:nvPr/>
          </p:nvSpPr>
          <p:spPr>
            <a:xfrm>
              <a:off x="4120764" y="3068095"/>
              <a:ext cx="2087380" cy="1075629"/>
            </a:xfrm>
            <a:custGeom>
              <a:avLst/>
              <a:gdLst>
                <a:gd name="connsiteX0" fmla="*/ 1043691 w 2087380"/>
                <a:gd name="connsiteY0" fmla="*/ 0 h 1075629"/>
                <a:gd name="connsiteX1" fmla="*/ 1197928 w 2087380"/>
                <a:gd name="connsiteY1" fmla="*/ 154238 h 1075629"/>
                <a:gd name="connsiteX2" fmla="*/ 1120809 w 2087380"/>
                <a:gd name="connsiteY2" fmla="*/ 154238 h 1075629"/>
                <a:gd name="connsiteX3" fmla="*/ 1120809 w 2087380"/>
                <a:gd name="connsiteY3" fmla="*/ 363874 h 1075629"/>
                <a:gd name="connsiteX4" fmla="*/ 2087380 w 2087380"/>
                <a:gd name="connsiteY4" fmla="*/ 363874 h 1075629"/>
                <a:gd name="connsiteX5" fmla="*/ 2087380 w 2087380"/>
                <a:gd name="connsiteY5" fmla="*/ 1075629 h 1075629"/>
                <a:gd name="connsiteX6" fmla="*/ 0 w 2087380"/>
                <a:gd name="connsiteY6" fmla="*/ 1075629 h 1075629"/>
                <a:gd name="connsiteX7" fmla="*/ 0 w 2087380"/>
                <a:gd name="connsiteY7" fmla="*/ 363874 h 1075629"/>
                <a:gd name="connsiteX8" fmla="*/ 966572 w 2087380"/>
                <a:gd name="connsiteY8" fmla="*/ 363874 h 1075629"/>
                <a:gd name="connsiteX9" fmla="*/ 966572 w 2087380"/>
                <a:gd name="connsiteY9" fmla="*/ 154238 h 1075629"/>
                <a:gd name="connsiteX10" fmla="*/ 889453 w 2087380"/>
                <a:gd name="connsiteY10" fmla="*/ 154238 h 107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87380" h="1075629">
                  <a:moveTo>
                    <a:pt x="1043691" y="0"/>
                  </a:moveTo>
                  <a:lnTo>
                    <a:pt x="1197928" y="154238"/>
                  </a:lnTo>
                  <a:lnTo>
                    <a:pt x="1120809" y="154238"/>
                  </a:lnTo>
                  <a:lnTo>
                    <a:pt x="1120809" y="363874"/>
                  </a:lnTo>
                  <a:lnTo>
                    <a:pt x="2087380" y="363874"/>
                  </a:lnTo>
                  <a:lnTo>
                    <a:pt x="2087380" y="1075629"/>
                  </a:lnTo>
                  <a:lnTo>
                    <a:pt x="0" y="1075629"/>
                  </a:lnTo>
                  <a:lnTo>
                    <a:pt x="0" y="363874"/>
                  </a:lnTo>
                  <a:lnTo>
                    <a:pt x="966572" y="363874"/>
                  </a:lnTo>
                  <a:lnTo>
                    <a:pt x="966572" y="154238"/>
                  </a:lnTo>
                  <a:lnTo>
                    <a:pt x="889453" y="154238"/>
                  </a:lnTo>
                  <a:close/>
                </a:path>
              </a:pathLst>
            </a:cu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D9B57E2-C54B-CC8B-D6B5-C5B6F05D9607}"/>
                </a:ext>
              </a:extLst>
            </p:cNvPr>
            <p:cNvSpPr txBox="1"/>
            <p:nvPr/>
          </p:nvSpPr>
          <p:spPr>
            <a:xfrm>
              <a:off x="4248177" y="3501554"/>
              <a:ext cx="18325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经过的点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625DA56-84B4-DED1-B97A-6214CE061563}"/>
              </a:ext>
            </a:extLst>
          </p:cNvPr>
          <p:cNvGrpSpPr/>
          <p:nvPr/>
        </p:nvGrpSpPr>
        <p:grpSpPr>
          <a:xfrm>
            <a:off x="4582889" y="2594334"/>
            <a:ext cx="1163131" cy="1005582"/>
            <a:chOff x="2381635" y="3065126"/>
            <a:chExt cx="1163131" cy="1005582"/>
          </a:xfrm>
        </p:grpSpPr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B6F3C3B0-EF67-84E8-E134-4D42810E2AA0}"/>
                </a:ext>
              </a:extLst>
            </p:cNvPr>
            <p:cNvSpPr/>
            <p:nvPr/>
          </p:nvSpPr>
          <p:spPr>
            <a:xfrm>
              <a:off x="2381635" y="3065126"/>
              <a:ext cx="1163131" cy="1005582"/>
            </a:xfrm>
            <a:custGeom>
              <a:avLst/>
              <a:gdLst>
                <a:gd name="connsiteX0" fmla="*/ 575574 w 1163131"/>
                <a:gd name="connsiteY0" fmla="*/ 0 h 1005582"/>
                <a:gd name="connsiteX1" fmla="*/ 738134 w 1163131"/>
                <a:gd name="connsiteY1" fmla="*/ 162560 h 1005582"/>
                <a:gd name="connsiteX2" fmla="*/ 656854 w 1163131"/>
                <a:gd name="connsiteY2" fmla="*/ 162560 h 1005582"/>
                <a:gd name="connsiteX3" fmla="*/ 656854 w 1163131"/>
                <a:gd name="connsiteY3" fmla="*/ 363873 h 1005582"/>
                <a:gd name="connsiteX4" fmla="*/ 1163131 w 1163131"/>
                <a:gd name="connsiteY4" fmla="*/ 363873 h 1005582"/>
                <a:gd name="connsiteX5" fmla="*/ 1163131 w 1163131"/>
                <a:gd name="connsiteY5" fmla="*/ 1005582 h 1005582"/>
                <a:gd name="connsiteX6" fmla="*/ 0 w 1163131"/>
                <a:gd name="connsiteY6" fmla="*/ 1005582 h 1005582"/>
                <a:gd name="connsiteX7" fmla="*/ 0 w 1163131"/>
                <a:gd name="connsiteY7" fmla="*/ 363873 h 1005582"/>
                <a:gd name="connsiteX8" fmla="*/ 494294 w 1163131"/>
                <a:gd name="connsiteY8" fmla="*/ 363873 h 1005582"/>
                <a:gd name="connsiteX9" fmla="*/ 494294 w 1163131"/>
                <a:gd name="connsiteY9" fmla="*/ 162560 h 1005582"/>
                <a:gd name="connsiteX10" fmla="*/ 413014 w 1163131"/>
                <a:gd name="connsiteY10" fmla="*/ 162560 h 100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3131" h="1005582">
                  <a:moveTo>
                    <a:pt x="575574" y="0"/>
                  </a:moveTo>
                  <a:lnTo>
                    <a:pt x="738134" y="162560"/>
                  </a:lnTo>
                  <a:lnTo>
                    <a:pt x="656854" y="162560"/>
                  </a:lnTo>
                  <a:lnTo>
                    <a:pt x="656854" y="363873"/>
                  </a:lnTo>
                  <a:lnTo>
                    <a:pt x="1163131" y="363873"/>
                  </a:lnTo>
                  <a:lnTo>
                    <a:pt x="1163131" y="1005582"/>
                  </a:lnTo>
                  <a:lnTo>
                    <a:pt x="0" y="1005582"/>
                  </a:lnTo>
                  <a:lnTo>
                    <a:pt x="0" y="363873"/>
                  </a:lnTo>
                  <a:lnTo>
                    <a:pt x="494294" y="363873"/>
                  </a:lnTo>
                  <a:lnTo>
                    <a:pt x="494294" y="162560"/>
                  </a:lnTo>
                  <a:lnTo>
                    <a:pt x="413014" y="162560"/>
                  </a:lnTo>
                  <a:close/>
                </a:path>
              </a:pathLst>
            </a:cu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CE4DE09-E6FF-D231-2471-637EA7405FAD}"/>
                </a:ext>
              </a:extLst>
            </p:cNvPr>
            <p:cNvSpPr txBox="1"/>
            <p:nvPr/>
          </p:nvSpPr>
          <p:spPr>
            <a:xfrm>
              <a:off x="2452904" y="3458877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端点</a:t>
              </a:r>
            </a:p>
          </p:txBody>
        </p:sp>
      </p:grpSp>
      <p:pic>
        <p:nvPicPr>
          <p:cNvPr id="23" name="Picture 60">
            <a:extLst>
              <a:ext uri="{FF2B5EF4-FFF2-40B4-BE49-F238E27FC236}">
                <a16:creationId xmlns:a16="http://schemas.microsoft.com/office/drawing/2014/main" id="{8A3CA14B-FEBD-80E8-4F2A-8AC750F99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5147610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8812763B-65FD-164E-C236-1E1AD33509B4}"/>
              </a:ext>
            </a:extLst>
          </p:cNvPr>
          <p:cNvSpPr/>
          <p:nvPr/>
        </p:nvSpPr>
        <p:spPr>
          <a:xfrm>
            <a:off x="7286869" y="3572860"/>
            <a:ext cx="3258549" cy="1520985"/>
          </a:xfrm>
          <a:prstGeom prst="wedgeRoundRectCallout">
            <a:avLst>
              <a:gd name="adj1" fmla="val 42649"/>
              <a:gd name="adj2" fmla="val 731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先说端点，再说经过的点。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F68A367-C397-778D-D968-A4B128F74384}"/>
              </a:ext>
            </a:extLst>
          </p:cNvPr>
          <p:cNvSpPr txBox="1"/>
          <p:nvPr/>
        </p:nvSpPr>
        <p:spPr>
          <a:xfrm>
            <a:off x="2661457" y="175112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6C886B-576E-7C2F-CBD2-93952D9A48A1}"/>
              </a:ext>
            </a:extLst>
          </p:cNvPr>
          <p:cNvSpPr txBox="1"/>
          <p:nvPr/>
        </p:nvSpPr>
        <p:spPr>
          <a:xfrm>
            <a:off x="4967764" y="180228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337B79E-4F15-FC8F-B754-E3ECBA3F53BF}"/>
              </a:ext>
            </a:extLst>
          </p:cNvPr>
          <p:cNvSpPr txBox="1"/>
          <p:nvPr/>
        </p:nvSpPr>
        <p:spPr>
          <a:xfrm>
            <a:off x="2835616" y="644281"/>
            <a:ext cx="88826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把线段向一端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无限延伸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57C4962-A8E0-C449-4563-1A6075E0A5B5}"/>
              </a:ext>
            </a:extLst>
          </p:cNvPr>
          <p:cNvGrpSpPr/>
          <p:nvPr/>
        </p:nvGrpSpPr>
        <p:grpSpPr>
          <a:xfrm>
            <a:off x="473759" y="376165"/>
            <a:ext cx="2339086" cy="1016711"/>
            <a:chOff x="692150" y="149166"/>
            <a:chExt cx="2006600" cy="755767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F5D4B6A0-7E9C-3DAF-B004-823C6EEC5F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11728" r="1482" b="52840"/>
            <a:stretch/>
          </p:blipFill>
          <p:spPr>
            <a:xfrm>
              <a:off x="692150" y="149166"/>
              <a:ext cx="2006600" cy="755767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8F4969C3-5D7F-2EC1-355F-730683188B61}"/>
                </a:ext>
              </a:extLst>
            </p:cNvPr>
            <p:cNvSpPr txBox="1"/>
            <p:nvPr/>
          </p:nvSpPr>
          <p:spPr>
            <a:xfrm>
              <a:off x="863600" y="203200"/>
              <a:ext cx="1561365" cy="526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17433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射线</a:t>
              </a: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B794E112-7F79-BC60-9573-6DE1F82B5CA5}"/>
              </a:ext>
            </a:extLst>
          </p:cNvPr>
          <p:cNvSpPr txBox="1"/>
          <p:nvPr/>
        </p:nvSpPr>
        <p:spPr>
          <a:xfrm>
            <a:off x="2097158" y="3840290"/>
            <a:ext cx="5182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无限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F1919AA-9A6F-7A7A-B9F4-F4E6A5F873A1}"/>
              </a:ext>
            </a:extLst>
          </p:cNvPr>
          <p:cNvSpPr txBox="1"/>
          <p:nvPr/>
        </p:nvSpPr>
        <p:spPr>
          <a:xfrm>
            <a:off x="2098199" y="4535533"/>
            <a:ext cx="5182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射线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一个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端点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83CA7C1-D010-FB27-900F-AEBE5EBC056B}"/>
              </a:ext>
            </a:extLst>
          </p:cNvPr>
          <p:cNvSpPr txBox="1"/>
          <p:nvPr/>
        </p:nvSpPr>
        <p:spPr>
          <a:xfrm>
            <a:off x="2097158" y="5243320"/>
            <a:ext cx="2383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射线</a:t>
            </a:r>
            <a:r>
              <a:rPr lang="en-US" altLang="zh-CN" i="1">
                <a:solidFill>
                  <a:srgbClr val="FF0000"/>
                </a:solidFill>
              </a:rPr>
              <a:t>BA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F09A5D7-99C1-43AF-B066-C5CE5D451650}"/>
              </a:ext>
            </a:extLst>
          </p:cNvPr>
          <p:cNvSpPr txBox="1"/>
          <p:nvPr/>
        </p:nvSpPr>
        <p:spPr>
          <a:xfrm>
            <a:off x="538174" y="5194116"/>
            <a:ext cx="19555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F2FF20C-9F49-2049-73EC-FBB67FE0F554}"/>
              </a:ext>
            </a:extLst>
          </p:cNvPr>
          <p:cNvSpPr txBox="1"/>
          <p:nvPr/>
        </p:nvSpPr>
        <p:spPr>
          <a:xfrm>
            <a:off x="538174" y="4490992"/>
            <a:ext cx="17251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noProof="0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端点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924A2A8-0487-BDA5-F661-4F921F19EBA2}"/>
              </a:ext>
            </a:extLst>
          </p:cNvPr>
          <p:cNvSpPr txBox="1"/>
          <p:nvPr/>
        </p:nvSpPr>
        <p:spPr>
          <a:xfrm>
            <a:off x="562077" y="3796792"/>
            <a:ext cx="17251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>
                <a:solidFill>
                  <a:prstClr val="black"/>
                </a:solidFill>
                <a:highlight>
                  <a:srgbClr val="D4EFFB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长度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D4EFFB"/>
                </a:highligh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D4EFFB"/>
              </a:highligh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>
            <a:extLst>
              <a:ext uri="{FF2B5EF4-FFF2-40B4-BE49-F238E27FC236}">
                <a16:creationId xmlns:a16="http://schemas.microsoft.com/office/drawing/2014/main" id="{3472873F-D2DC-5CC7-51AC-364E027A3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91" y="538264"/>
            <a:ext cx="6115957" cy="353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586EAC-C6F4-9DF5-F41E-807D48767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404" y="1086947"/>
            <a:ext cx="4684105" cy="468410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5EFD62-1B75-A82A-0913-0FE0FAADD8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080" y="4243037"/>
            <a:ext cx="3455517" cy="2303677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3951846-4FEC-BBC8-953F-D811A62BC848}"/>
              </a:ext>
            </a:extLst>
          </p:cNvPr>
          <p:cNvCxnSpPr>
            <a:cxnSpLocks/>
          </p:cNvCxnSpPr>
          <p:nvPr/>
        </p:nvCxnSpPr>
        <p:spPr>
          <a:xfrm>
            <a:off x="2838450" y="538264"/>
            <a:ext cx="175260" cy="2369571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椭圆 15">
            <a:extLst>
              <a:ext uri="{FF2B5EF4-FFF2-40B4-BE49-F238E27FC236}">
                <a16:creationId xmlns:a16="http://schemas.microsoft.com/office/drawing/2014/main" id="{B127C948-18DC-E86E-4AF3-FD5F40BEFAEA}"/>
              </a:ext>
            </a:extLst>
          </p:cNvPr>
          <p:cNvSpPr/>
          <p:nvPr/>
        </p:nvSpPr>
        <p:spPr>
          <a:xfrm>
            <a:off x="2964180" y="2858305"/>
            <a:ext cx="99060" cy="99060"/>
          </a:xfrm>
          <a:prstGeom prst="ellipse">
            <a:avLst/>
          </a:prstGeom>
          <a:solidFill>
            <a:srgbClr val="EE1D23"/>
          </a:solidFill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420AA79C-BACC-5B12-D959-F36EC3A488CD}"/>
              </a:ext>
            </a:extLst>
          </p:cNvPr>
          <p:cNvCxnSpPr>
            <a:cxnSpLocks/>
          </p:cNvCxnSpPr>
          <p:nvPr/>
        </p:nvCxnSpPr>
        <p:spPr>
          <a:xfrm flipH="1" flipV="1">
            <a:off x="2964180" y="5016035"/>
            <a:ext cx="2369820" cy="1587965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5ABEFAFB-1695-BF9B-7442-A45130ADA957}"/>
              </a:ext>
            </a:extLst>
          </p:cNvPr>
          <p:cNvSpPr/>
          <p:nvPr/>
        </p:nvSpPr>
        <p:spPr>
          <a:xfrm>
            <a:off x="2926080" y="4966505"/>
            <a:ext cx="99060" cy="99060"/>
          </a:xfrm>
          <a:prstGeom prst="ellipse">
            <a:avLst/>
          </a:prstGeom>
          <a:solidFill>
            <a:srgbClr val="EE1D23"/>
          </a:solidFill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33B1126-DBFD-CB4E-EFC1-697D0ED6AB41}"/>
              </a:ext>
            </a:extLst>
          </p:cNvPr>
          <p:cNvCxnSpPr>
            <a:cxnSpLocks/>
          </p:cNvCxnSpPr>
          <p:nvPr/>
        </p:nvCxnSpPr>
        <p:spPr>
          <a:xfrm flipV="1">
            <a:off x="6525034" y="3284220"/>
            <a:ext cx="3617186" cy="242316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id="{29EA6D80-6D22-8B08-F52D-7595648B0741}"/>
              </a:ext>
            </a:extLst>
          </p:cNvPr>
          <p:cNvSpPr/>
          <p:nvPr/>
        </p:nvSpPr>
        <p:spPr>
          <a:xfrm>
            <a:off x="10092690" y="3234690"/>
            <a:ext cx="99060" cy="99060"/>
          </a:xfrm>
          <a:prstGeom prst="ellipse">
            <a:avLst/>
          </a:prstGeom>
          <a:solidFill>
            <a:srgbClr val="EE1D23"/>
          </a:solidFill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4B6EF8F-B39C-F05C-394D-FF13D3AC9274}"/>
              </a:ext>
            </a:extLst>
          </p:cNvPr>
          <p:cNvSpPr txBox="1"/>
          <p:nvPr/>
        </p:nvSpPr>
        <p:spPr>
          <a:xfrm>
            <a:off x="1030400" y="617670"/>
            <a:ext cx="8411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线段、射线与直线有什么联系和区别？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EA5DBECD-9620-E3CB-84D8-2A220696C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919040"/>
              </p:ext>
            </p:extLst>
          </p:nvPr>
        </p:nvGraphicFramePr>
        <p:xfrm>
          <a:off x="995953" y="1693299"/>
          <a:ext cx="10711235" cy="45470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680">
                  <a:extLst>
                    <a:ext uri="{9D8B030D-6E8A-4147-A177-3AD203B41FA5}">
                      <a16:colId xmlns:a16="http://schemas.microsoft.com/office/drawing/2014/main" val="1032789151"/>
                    </a:ext>
                  </a:extLst>
                </a:gridCol>
                <a:gridCol w="2947481">
                  <a:extLst>
                    <a:ext uri="{9D8B030D-6E8A-4147-A177-3AD203B41FA5}">
                      <a16:colId xmlns:a16="http://schemas.microsoft.com/office/drawing/2014/main" val="3282163652"/>
                    </a:ext>
                  </a:extLst>
                </a:gridCol>
                <a:gridCol w="2130358">
                  <a:extLst>
                    <a:ext uri="{9D8B030D-6E8A-4147-A177-3AD203B41FA5}">
                      <a16:colId xmlns:a16="http://schemas.microsoft.com/office/drawing/2014/main" val="1088981051"/>
                    </a:ext>
                  </a:extLst>
                </a:gridCol>
                <a:gridCol w="2130358">
                  <a:extLst>
                    <a:ext uri="{9D8B030D-6E8A-4147-A177-3AD203B41FA5}">
                      <a16:colId xmlns:a16="http://schemas.microsoft.com/office/drawing/2014/main" val="3426687331"/>
                    </a:ext>
                  </a:extLst>
                </a:gridCol>
                <a:gridCol w="2130358">
                  <a:extLst>
                    <a:ext uri="{9D8B030D-6E8A-4147-A177-3AD203B41FA5}">
                      <a16:colId xmlns:a16="http://schemas.microsoft.com/office/drawing/2014/main" val="2354771305"/>
                    </a:ext>
                  </a:extLst>
                </a:gridCol>
              </a:tblGrid>
              <a:tr h="865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图形</a:t>
                      </a:r>
                      <a:endParaRPr lang="en-US" altLang="zh-CN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（请你画出来）</a:t>
                      </a: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形状</a:t>
                      </a: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端点个数</a:t>
                      </a: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能否测量</a:t>
                      </a: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395145"/>
                  </a:ext>
                </a:extLst>
              </a:tr>
              <a:tr h="1139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线段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直的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037683"/>
                  </a:ext>
                </a:extLst>
              </a:tr>
              <a:tr h="1139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射线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直的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不能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80269"/>
                  </a:ext>
                </a:extLst>
              </a:tr>
              <a:tr h="1139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直线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直的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不能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268595"/>
                  </a:ext>
                </a:extLst>
              </a:tr>
            </a:tbl>
          </a:graphicData>
        </a:graphic>
      </p:graphicFrame>
      <p:grpSp>
        <p:nvGrpSpPr>
          <p:cNvPr id="15" name="组合 14">
            <a:extLst>
              <a:ext uri="{FF2B5EF4-FFF2-40B4-BE49-F238E27FC236}">
                <a16:creationId xmlns:a16="http://schemas.microsoft.com/office/drawing/2014/main" id="{EC1B5895-4954-AF4D-AE03-F62A330F144D}"/>
              </a:ext>
            </a:extLst>
          </p:cNvPr>
          <p:cNvGrpSpPr/>
          <p:nvPr/>
        </p:nvGrpSpPr>
        <p:grpSpPr>
          <a:xfrm>
            <a:off x="2659571" y="3373363"/>
            <a:ext cx="2306307" cy="99060"/>
            <a:chOff x="2479661" y="3294348"/>
            <a:chExt cx="2306307" cy="99060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738804E-200C-8636-EB13-BC36380D10A1}"/>
                </a:ext>
              </a:extLst>
            </p:cNvPr>
            <p:cNvCxnSpPr/>
            <p:nvPr/>
          </p:nvCxnSpPr>
          <p:spPr>
            <a:xfrm>
              <a:off x="2529191" y="3343879"/>
              <a:ext cx="2207247" cy="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66854E77-CFC8-C3C9-782C-A85946252A03}"/>
                </a:ext>
              </a:extLst>
            </p:cNvPr>
            <p:cNvSpPr/>
            <p:nvPr/>
          </p:nvSpPr>
          <p:spPr>
            <a:xfrm>
              <a:off x="2479661" y="3294348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41D79B5D-5A3F-122D-8835-64DAE1E5237C}"/>
                </a:ext>
              </a:extLst>
            </p:cNvPr>
            <p:cNvSpPr/>
            <p:nvPr/>
          </p:nvSpPr>
          <p:spPr>
            <a:xfrm>
              <a:off x="4686908" y="3294348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42AD031-125F-B0A9-B8DB-F33079CC9A3D}"/>
              </a:ext>
            </a:extLst>
          </p:cNvPr>
          <p:cNvGrpSpPr/>
          <p:nvPr/>
        </p:nvGrpSpPr>
        <p:grpSpPr>
          <a:xfrm>
            <a:off x="2659571" y="4501772"/>
            <a:ext cx="2256777" cy="99060"/>
            <a:chOff x="2479661" y="4422757"/>
            <a:chExt cx="2256777" cy="99060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6C7B61C-6D47-5340-4A39-C212EFE256B1}"/>
                </a:ext>
              </a:extLst>
            </p:cNvPr>
            <p:cNvCxnSpPr/>
            <p:nvPr/>
          </p:nvCxnSpPr>
          <p:spPr>
            <a:xfrm>
              <a:off x="2529191" y="4472288"/>
              <a:ext cx="2207247" cy="0"/>
            </a:xfrm>
            <a:prstGeom prst="line">
              <a:avLst/>
            </a:prstGeom>
            <a:ln w="3810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07C9F1B-68E3-290A-E296-85516593C5EB}"/>
                </a:ext>
              </a:extLst>
            </p:cNvPr>
            <p:cNvSpPr/>
            <p:nvPr/>
          </p:nvSpPr>
          <p:spPr>
            <a:xfrm>
              <a:off x="2479661" y="4422757"/>
              <a:ext cx="99060" cy="99060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800CC5B-79D0-91A9-4B59-E198A97295F6}"/>
              </a:ext>
            </a:extLst>
          </p:cNvPr>
          <p:cNvCxnSpPr/>
          <p:nvPr/>
        </p:nvCxnSpPr>
        <p:spPr>
          <a:xfrm>
            <a:off x="2709101" y="5699167"/>
            <a:ext cx="2207247" cy="0"/>
          </a:xfrm>
          <a:prstGeom prst="line">
            <a:avLst/>
          </a:prstGeom>
          <a:ln w="3810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15DB05C3-1E10-E7D1-C94F-885C1063D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677" y="2954227"/>
            <a:ext cx="1648965" cy="77266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A64FE5C-8C87-C05A-67F0-047F2BB74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485" y="2954227"/>
            <a:ext cx="1648965" cy="77266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E9B76A9-A43B-974A-A447-2B1C79C58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209" y="2954227"/>
            <a:ext cx="1648965" cy="77266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3A262DD-FF7A-C93C-78E0-B157F8238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677" y="4164972"/>
            <a:ext cx="1648965" cy="77266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D5EE6F5-A2B0-C91D-4035-C443E88A6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971" y="4059115"/>
            <a:ext cx="1648965" cy="77266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6A76F56-FFC1-2592-DBC1-97143E764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209" y="4164972"/>
            <a:ext cx="1648965" cy="77266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CE864A5-C6A1-B89A-7171-7F1A18A63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677" y="5269860"/>
            <a:ext cx="1648965" cy="77266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15DE5B9-2C69-E4FD-FAB4-8BA2BF9F9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971" y="5297260"/>
            <a:ext cx="1648965" cy="77266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3080741F-5D65-3531-37AC-7910650BA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209" y="5269860"/>
            <a:ext cx="1648965" cy="7726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3E420F2-CF0C-4913-FE6B-A938EF5D45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842" y="120964"/>
            <a:ext cx="883759" cy="191999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92C9E1C-3099-52C9-A731-F46BBCC6A83E}"/>
              </a:ext>
            </a:extLst>
          </p:cNvPr>
          <p:cNvSpPr txBox="1"/>
          <p:nvPr/>
        </p:nvSpPr>
        <p:spPr>
          <a:xfrm>
            <a:off x="257289" y="267386"/>
            <a:ext cx="738664" cy="22105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spc="300">
                <a:solidFill>
                  <a:schemeClr val="bg1"/>
                </a:solidFill>
                <a:latin typeface="宋体" panose="02010600030101010101" pitchFamily="2" charset="-122"/>
              </a:rPr>
              <a:t>任务二</a:t>
            </a:r>
            <a:endParaRPr lang="zh-CN" altLang="en-US" sz="3600" b="1" spc="3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6883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下面的图形，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是线段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是射线，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是直线。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998" y="21648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BAE64B-B232-5D53-D3D6-3CD0D7AEF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839656"/>
            <a:ext cx="10076033" cy="225940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2FF07D3-A9E4-0E51-5CBA-1A0DCDA97D75}"/>
              </a:ext>
            </a:extLst>
          </p:cNvPr>
          <p:cNvSpPr txBox="1"/>
          <p:nvPr/>
        </p:nvSpPr>
        <p:spPr>
          <a:xfrm>
            <a:off x="4378960" y="126308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0EFAAF6-883D-D2D2-4644-CC106E638866}"/>
              </a:ext>
            </a:extLst>
          </p:cNvPr>
          <p:cNvSpPr txBox="1"/>
          <p:nvPr/>
        </p:nvSpPr>
        <p:spPr>
          <a:xfrm>
            <a:off x="7364509" y="1263086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4EC9D13-78E5-32EF-9849-FAE8DA877351}"/>
              </a:ext>
            </a:extLst>
          </p:cNvPr>
          <p:cNvSpPr txBox="1"/>
          <p:nvPr/>
        </p:nvSpPr>
        <p:spPr>
          <a:xfrm>
            <a:off x="1634269" y="1918651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C930E9C-29CD-380F-6491-0D6A4838DA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743" y="231364"/>
            <a:ext cx="3361611" cy="97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6778C4D3-262A-33E5-687D-AC178CC21887}"/>
              </a:ext>
            </a:extLst>
          </p:cNvPr>
          <p:cNvSpPr/>
          <p:nvPr/>
        </p:nvSpPr>
        <p:spPr>
          <a:xfrm>
            <a:off x="1652700" y="235264"/>
            <a:ext cx="9218499" cy="22105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0066473-B34F-079B-BE24-C2CA7ABC6E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942" y="235264"/>
            <a:ext cx="883759" cy="191999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CB6E3F9-BAF5-3FC0-8EB5-90B0D86689A5}"/>
              </a:ext>
            </a:extLst>
          </p:cNvPr>
          <p:cNvSpPr txBox="1"/>
          <p:nvPr/>
        </p:nvSpPr>
        <p:spPr>
          <a:xfrm>
            <a:off x="803389" y="381686"/>
            <a:ext cx="738664" cy="22105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spc="300">
                <a:solidFill>
                  <a:schemeClr val="bg1"/>
                </a:solidFill>
                <a:latin typeface="宋体" panose="02010600030101010101" pitchFamily="2" charset="-122"/>
              </a:rPr>
              <a:t>任务三</a:t>
            </a:r>
            <a:endParaRPr lang="zh-CN" altLang="en-US" sz="3600" b="1" spc="3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5DAA769-278A-E10B-4AEE-FF3CAD80195D}"/>
              </a:ext>
            </a:extLst>
          </p:cNvPr>
          <p:cNvSpPr txBox="1"/>
          <p:nvPr/>
        </p:nvSpPr>
        <p:spPr>
          <a:xfrm>
            <a:off x="1862316" y="403341"/>
            <a:ext cx="10609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231F2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经过一点画线段、直线、射线有多少条？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C3212C-EEB6-11C7-2566-77A85BD388F7}"/>
              </a:ext>
            </a:extLst>
          </p:cNvPr>
          <p:cNvSpPr txBox="1"/>
          <p:nvPr/>
        </p:nvSpPr>
        <p:spPr>
          <a:xfrm>
            <a:off x="1862316" y="1038431"/>
            <a:ext cx="8425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231F2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经过两</a:t>
            </a:r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点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画直线有多少条？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9FD0B42-3FBA-3810-F49B-394E4D5C0B31}"/>
              </a:ext>
            </a:extLst>
          </p:cNvPr>
          <p:cNvSpPr txBox="1"/>
          <p:nvPr/>
        </p:nvSpPr>
        <p:spPr>
          <a:xfrm>
            <a:off x="1862316" y="1673521"/>
            <a:ext cx="8602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231F2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小组内讨论你发现了什么？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0461E63-05FD-9E65-8114-74AF43CE4902}"/>
              </a:ext>
            </a:extLst>
          </p:cNvPr>
          <p:cNvSpPr/>
          <p:nvPr/>
        </p:nvSpPr>
        <p:spPr>
          <a:xfrm>
            <a:off x="3745149" y="4073276"/>
            <a:ext cx="99141" cy="99141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2C88CE5-427B-2C5F-4BFC-61D39746CC11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1862316" y="2445810"/>
            <a:ext cx="1897352" cy="1641985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AE0590E-E0AE-E655-74EB-FB0A41165BC9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3759668" y="2700102"/>
            <a:ext cx="35052" cy="1373174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26579A4-8DDC-1964-3E6F-0A59AB9CB486}"/>
              </a:ext>
            </a:extLst>
          </p:cNvPr>
          <p:cNvCxnSpPr>
            <a:cxnSpLocks/>
            <a:endCxn id="10" idx="7"/>
          </p:cNvCxnSpPr>
          <p:nvPr/>
        </p:nvCxnSpPr>
        <p:spPr>
          <a:xfrm flipH="1">
            <a:off x="3829771" y="2536508"/>
            <a:ext cx="1442620" cy="155128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E882C6C-5C22-3340-4C3F-A9C1E3BD0E59}"/>
              </a:ext>
            </a:extLst>
          </p:cNvPr>
          <p:cNvCxnSpPr>
            <a:cxnSpLocks/>
            <a:endCxn id="10" idx="6"/>
          </p:cNvCxnSpPr>
          <p:nvPr/>
        </p:nvCxnSpPr>
        <p:spPr>
          <a:xfrm flipH="1">
            <a:off x="3844290" y="3929972"/>
            <a:ext cx="1739387" cy="192875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08C078C-322B-CE32-4D56-B634952DCEBF}"/>
              </a:ext>
            </a:extLst>
          </p:cNvPr>
          <p:cNvCxnSpPr>
            <a:cxnSpLocks/>
            <a:endCxn id="10" idx="5"/>
          </p:cNvCxnSpPr>
          <p:nvPr/>
        </p:nvCxnSpPr>
        <p:spPr>
          <a:xfrm flipH="1" flipV="1">
            <a:off x="3829771" y="4157898"/>
            <a:ext cx="1186729" cy="544848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6B6119E-B49E-5114-15AA-E1315B0B54B9}"/>
              </a:ext>
            </a:extLst>
          </p:cNvPr>
          <p:cNvCxnSpPr>
            <a:cxnSpLocks/>
          </p:cNvCxnSpPr>
          <p:nvPr/>
        </p:nvCxnSpPr>
        <p:spPr>
          <a:xfrm flipH="1" flipV="1">
            <a:off x="3794720" y="4147017"/>
            <a:ext cx="802680" cy="1185981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CEC34411-8079-2537-55F3-E60AAD2EB3EB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3124200" y="4157898"/>
            <a:ext cx="635468" cy="1200500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A5B9A55-E03E-CDD1-8F27-62CB1F1B48AF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1870710" y="4122847"/>
            <a:ext cx="1874439" cy="1235551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9534AB1-9580-05FA-FF34-5B27C884A6CF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1626870" y="4122847"/>
            <a:ext cx="2118279" cy="3791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B18882E-034B-F60B-33B9-1006EFF852DA}"/>
              </a:ext>
            </a:extLst>
          </p:cNvPr>
          <p:cNvCxnSpPr>
            <a:cxnSpLocks/>
          </p:cNvCxnSpPr>
          <p:nvPr/>
        </p:nvCxnSpPr>
        <p:spPr>
          <a:xfrm>
            <a:off x="1303020" y="3209558"/>
            <a:ext cx="2442129" cy="913289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5B045F9B-E0FF-D3D0-6581-F415A4A2D41E}"/>
              </a:ext>
            </a:extLst>
          </p:cNvPr>
          <p:cNvSpPr txBox="1"/>
          <p:nvPr/>
        </p:nvSpPr>
        <p:spPr>
          <a:xfrm>
            <a:off x="447496" y="3641113"/>
            <a:ext cx="218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无数条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1E509F0-0552-DF6D-EB4A-0F998471F166}"/>
              </a:ext>
            </a:extLst>
          </p:cNvPr>
          <p:cNvCxnSpPr>
            <a:cxnSpLocks/>
          </p:cNvCxnSpPr>
          <p:nvPr/>
        </p:nvCxnSpPr>
        <p:spPr>
          <a:xfrm flipH="1">
            <a:off x="6395639" y="3591406"/>
            <a:ext cx="5289405" cy="422158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701F9855-55D8-A2A1-A9C7-E30914E3467F}"/>
              </a:ext>
            </a:extLst>
          </p:cNvPr>
          <p:cNvSpPr/>
          <p:nvPr/>
        </p:nvSpPr>
        <p:spPr>
          <a:xfrm>
            <a:off x="8306071" y="3808838"/>
            <a:ext cx="99141" cy="99141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5141398C-D15A-5DBD-4439-9AB3E44F320E}"/>
              </a:ext>
            </a:extLst>
          </p:cNvPr>
          <p:cNvSpPr/>
          <p:nvPr/>
        </p:nvSpPr>
        <p:spPr>
          <a:xfrm>
            <a:off x="9604265" y="3704934"/>
            <a:ext cx="99141" cy="99141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DBC88E96-841B-6989-B20F-C1B8C1F9ADC4}"/>
              </a:ext>
            </a:extLst>
          </p:cNvPr>
          <p:cNvCxnSpPr/>
          <p:nvPr/>
        </p:nvCxnSpPr>
        <p:spPr>
          <a:xfrm>
            <a:off x="6075180" y="2592232"/>
            <a:ext cx="0" cy="2944968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DB64E342-77F9-AF4A-CEC6-CAA8642014DF}"/>
              </a:ext>
            </a:extLst>
          </p:cNvPr>
          <p:cNvSpPr txBox="1"/>
          <p:nvPr/>
        </p:nvSpPr>
        <p:spPr>
          <a:xfrm>
            <a:off x="7552961" y="4627208"/>
            <a:ext cx="3250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有且只有一条</a:t>
            </a:r>
            <a:endParaRPr lang="zh-CN" altLang="en-US" sz="3600" b="1" dirty="0">
              <a:solidFill>
                <a:srgbClr val="EE1D2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Text Box 3">
            <a:extLst>
              <a:ext uri="{FF2B5EF4-FFF2-40B4-BE49-F238E27FC236}">
                <a16:creationId xmlns:a16="http://schemas.microsoft.com/office/drawing/2014/main" id="{F365F726-6FC5-75A1-2E81-22545342D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12" y="5786014"/>
            <a:ext cx="11352092" cy="668645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600" b="1">
                <a:solidFill>
                  <a:srgbClr val="0000FF"/>
                </a:solidFill>
                <a:ea typeface="楷体" panose="02010609060101010101" pitchFamily="49" charset="-122"/>
                <a:sym typeface="+mn-ea"/>
              </a:rPr>
              <a:t>过两个点只能画一条直线，两个点可以确定一条直线。</a:t>
            </a:r>
            <a:endParaRPr lang="zh-CN" altLang="en-US" sz="3600" b="1" dirty="0">
              <a:solidFill>
                <a:srgbClr val="0000FF"/>
              </a:solidFill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643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5" grpId="0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4F15E2-A7E8-E004-553E-1C2F3858E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443" y="462495"/>
            <a:ext cx="904663" cy="90466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B96EE38-6CDD-BEF4-B873-BD5601B2A7FD}"/>
              </a:ext>
            </a:extLst>
          </p:cNvPr>
          <p:cNvSpPr txBox="1"/>
          <p:nvPr/>
        </p:nvSpPr>
        <p:spPr>
          <a:xfrm>
            <a:off x="2089667" y="591660"/>
            <a:ext cx="5118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小明上学有几条路？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9A8009D-AA68-714E-1A35-3253AD31EBCF}"/>
              </a:ext>
            </a:extLst>
          </p:cNvPr>
          <p:cNvSpPr txBox="1"/>
          <p:nvPr/>
        </p:nvSpPr>
        <p:spPr>
          <a:xfrm>
            <a:off x="6369838" y="591660"/>
            <a:ext cx="5118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哪条路最近？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FDFDAC9-440E-99F7-4203-F9DCEAB66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238" y="1360483"/>
            <a:ext cx="7287524" cy="3933833"/>
          </a:xfrm>
          <a:prstGeom prst="rect">
            <a:avLst/>
          </a:prstGeom>
        </p:spPr>
      </p:pic>
      <p:sp>
        <p:nvSpPr>
          <p:cNvPr id="11" name="Line 22">
            <a:extLst>
              <a:ext uri="{FF2B5EF4-FFF2-40B4-BE49-F238E27FC236}">
                <a16:creationId xmlns:a16="http://schemas.microsoft.com/office/drawing/2014/main" id="{492B4EEA-5F85-0E25-99C2-C09CD851A7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98241" y="1936959"/>
            <a:ext cx="2576829" cy="1354881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Line 22">
            <a:extLst>
              <a:ext uri="{FF2B5EF4-FFF2-40B4-BE49-F238E27FC236}">
                <a16:creationId xmlns:a16="http://schemas.microsoft.com/office/drawing/2014/main" id="{21786D7D-C09F-47CB-F26E-C98999B967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940255"/>
            <a:ext cx="2550160" cy="1351585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3BCABECA-CA88-7704-40F4-9A19402272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03320" y="3320846"/>
            <a:ext cx="5100212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61184E19-CC82-E5A3-09C6-133E4FA94DFE}"/>
              </a:ext>
            </a:extLst>
          </p:cNvPr>
          <p:cNvSpPr/>
          <p:nvPr/>
        </p:nvSpPr>
        <p:spPr>
          <a:xfrm>
            <a:off x="3663553" y="3403600"/>
            <a:ext cx="5116642" cy="1285240"/>
          </a:xfrm>
          <a:custGeom>
            <a:avLst/>
            <a:gdLst>
              <a:gd name="connsiteX0" fmla="*/ 9287 w 5116642"/>
              <a:gd name="connsiteY0" fmla="*/ 106680 h 1285240"/>
              <a:gd name="connsiteX1" fmla="*/ 9287 w 5116642"/>
              <a:gd name="connsiteY1" fmla="*/ 457200 h 1285240"/>
              <a:gd name="connsiteX2" fmla="*/ 105807 w 5116642"/>
              <a:gd name="connsiteY2" fmla="*/ 762000 h 1285240"/>
              <a:gd name="connsiteX3" fmla="*/ 258207 w 5116642"/>
              <a:gd name="connsiteY3" fmla="*/ 995680 h 1285240"/>
              <a:gd name="connsiteX4" fmla="*/ 471567 w 5116642"/>
              <a:gd name="connsiteY4" fmla="*/ 1153160 h 1285240"/>
              <a:gd name="connsiteX5" fmla="*/ 664607 w 5116642"/>
              <a:gd name="connsiteY5" fmla="*/ 1244600 h 1285240"/>
              <a:gd name="connsiteX6" fmla="*/ 913527 w 5116642"/>
              <a:gd name="connsiteY6" fmla="*/ 1264920 h 1285240"/>
              <a:gd name="connsiteX7" fmla="*/ 1726327 w 5116642"/>
              <a:gd name="connsiteY7" fmla="*/ 1270000 h 1285240"/>
              <a:gd name="connsiteX8" fmla="*/ 2762647 w 5116642"/>
              <a:gd name="connsiteY8" fmla="*/ 1275080 h 1285240"/>
              <a:gd name="connsiteX9" fmla="*/ 3997087 w 5116642"/>
              <a:gd name="connsiteY9" fmla="*/ 1285240 h 1285240"/>
              <a:gd name="connsiteX10" fmla="*/ 4489847 w 5116642"/>
              <a:gd name="connsiteY10" fmla="*/ 1244600 h 1285240"/>
              <a:gd name="connsiteX11" fmla="*/ 4835287 w 5116642"/>
              <a:gd name="connsiteY11" fmla="*/ 1046480 h 1285240"/>
              <a:gd name="connsiteX12" fmla="*/ 5018167 w 5116642"/>
              <a:gd name="connsiteY12" fmla="*/ 772160 h 1285240"/>
              <a:gd name="connsiteX13" fmla="*/ 5094367 w 5116642"/>
              <a:gd name="connsiteY13" fmla="*/ 538480 h 1285240"/>
              <a:gd name="connsiteX14" fmla="*/ 5114687 w 5116642"/>
              <a:gd name="connsiteY14" fmla="*/ 279400 h 1285240"/>
              <a:gd name="connsiteX15" fmla="*/ 5114687 w 5116642"/>
              <a:gd name="connsiteY15" fmla="*/ 0 h 128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6642" h="1285240">
                <a:moveTo>
                  <a:pt x="9287" y="106680"/>
                </a:moveTo>
                <a:cubicBezTo>
                  <a:pt x="1243" y="227330"/>
                  <a:pt x="-6800" y="347980"/>
                  <a:pt x="9287" y="457200"/>
                </a:cubicBezTo>
                <a:cubicBezTo>
                  <a:pt x="25374" y="566420"/>
                  <a:pt x="64320" y="672253"/>
                  <a:pt x="105807" y="762000"/>
                </a:cubicBezTo>
                <a:cubicBezTo>
                  <a:pt x="147294" y="851747"/>
                  <a:pt x="197247" y="930487"/>
                  <a:pt x="258207" y="995680"/>
                </a:cubicBezTo>
                <a:cubicBezTo>
                  <a:pt x="319167" y="1060873"/>
                  <a:pt x="403834" y="1111673"/>
                  <a:pt x="471567" y="1153160"/>
                </a:cubicBezTo>
                <a:cubicBezTo>
                  <a:pt x="539300" y="1194647"/>
                  <a:pt x="590947" y="1225973"/>
                  <a:pt x="664607" y="1244600"/>
                </a:cubicBezTo>
                <a:cubicBezTo>
                  <a:pt x="738267" y="1263227"/>
                  <a:pt x="736574" y="1260687"/>
                  <a:pt x="913527" y="1264920"/>
                </a:cubicBezTo>
                <a:cubicBezTo>
                  <a:pt x="1090480" y="1269153"/>
                  <a:pt x="1726327" y="1270000"/>
                  <a:pt x="1726327" y="1270000"/>
                </a:cubicBezTo>
                <a:lnTo>
                  <a:pt x="2762647" y="1275080"/>
                </a:lnTo>
                <a:lnTo>
                  <a:pt x="3997087" y="1285240"/>
                </a:lnTo>
                <a:cubicBezTo>
                  <a:pt x="4284954" y="1280160"/>
                  <a:pt x="4350147" y="1284393"/>
                  <a:pt x="4489847" y="1244600"/>
                </a:cubicBezTo>
                <a:cubicBezTo>
                  <a:pt x="4629547" y="1204807"/>
                  <a:pt x="4747234" y="1125220"/>
                  <a:pt x="4835287" y="1046480"/>
                </a:cubicBezTo>
                <a:cubicBezTo>
                  <a:pt x="4923340" y="967740"/>
                  <a:pt x="4974987" y="856827"/>
                  <a:pt x="5018167" y="772160"/>
                </a:cubicBezTo>
                <a:cubicBezTo>
                  <a:pt x="5061347" y="687493"/>
                  <a:pt x="5078280" y="620607"/>
                  <a:pt x="5094367" y="538480"/>
                </a:cubicBezTo>
                <a:cubicBezTo>
                  <a:pt x="5110454" y="456353"/>
                  <a:pt x="5111300" y="369147"/>
                  <a:pt x="5114687" y="279400"/>
                </a:cubicBezTo>
                <a:cubicBezTo>
                  <a:pt x="5118074" y="189653"/>
                  <a:pt x="5116380" y="94826"/>
                  <a:pt x="5114687" y="0"/>
                </a:cubicBezTo>
              </a:path>
            </a:pathLst>
          </a:custGeom>
          <a:noFill/>
          <a:ln w="57150">
            <a:solidFill>
              <a:schemeClr val="accent6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CBFB98F-3677-E55B-16BD-86460386D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77173" y="1519854"/>
            <a:ext cx="1353600" cy="1353600"/>
          </a:xfrm>
          <a:prstGeom prst="rect">
            <a:avLst/>
          </a:prstGeom>
        </p:spPr>
      </p:pic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37AB8951-FBE6-3FC2-030C-18DE47458416}"/>
              </a:ext>
            </a:extLst>
          </p:cNvPr>
          <p:cNvSpPr/>
          <p:nvPr/>
        </p:nvSpPr>
        <p:spPr>
          <a:xfrm>
            <a:off x="2241584" y="1663865"/>
            <a:ext cx="2501609" cy="773622"/>
          </a:xfrm>
          <a:prstGeom prst="wedgeRoundRectCallout">
            <a:avLst>
              <a:gd name="adj1" fmla="val -62756"/>
              <a:gd name="adj2" fmla="val 365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有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条路线。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7D00E0A-2E41-FA06-8885-E7E59216A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324183" y="2425420"/>
            <a:ext cx="1354648" cy="1354648"/>
          </a:xfrm>
          <a:prstGeom prst="rect">
            <a:avLst/>
          </a:prstGeom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D7871A56-1754-B664-2324-E3C4BD408797}"/>
              </a:ext>
            </a:extLst>
          </p:cNvPr>
          <p:cNvSpPr/>
          <p:nvPr/>
        </p:nvSpPr>
        <p:spPr>
          <a:xfrm>
            <a:off x="7431979" y="1492198"/>
            <a:ext cx="3674365" cy="773622"/>
          </a:xfrm>
          <a:prstGeom prst="wedgeRoundRectCallout">
            <a:avLst>
              <a:gd name="adj1" fmla="val 30773"/>
              <a:gd name="adj2" fmla="val 7053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中间的路线最近。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395824FB-97DD-31B0-E747-EC8A6F6D9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312" y="5323431"/>
            <a:ext cx="9685188" cy="1300228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600" b="1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两点间所有连线中线段最短，这条线段的长度叫作</a:t>
            </a:r>
            <a:r>
              <a:rPr lang="zh-CN" altLang="en-US" sz="36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两点间的距离</a:t>
            </a:r>
            <a:r>
              <a:rPr lang="zh-CN" altLang="en-US" sz="3600" b="1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  <a:endParaRPr lang="zh-CN" altLang="en-US" sz="3600" b="1" dirty="0">
              <a:solidFill>
                <a:srgbClr val="0000FF"/>
              </a:solidFill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0" grpId="0" animBg="1"/>
      <p:bldP spid="23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80F7A75-31F8-2A0F-CEFE-787F8DEA819A}"/>
              </a:ext>
            </a:extLst>
          </p:cNvPr>
          <p:cNvSpPr txBox="1"/>
          <p:nvPr/>
        </p:nvSpPr>
        <p:spPr>
          <a:xfrm>
            <a:off x="1163421" y="145512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认真判断。（对的画“√”，错的画“✕”）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F8B3AF8-BD4A-F1A0-A883-F0E5E7146CBE}"/>
              </a:ext>
            </a:extLst>
          </p:cNvPr>
          <p:cNvSpPr/>
          <p:nvPr/>
        </p:nvSpPr>
        <p:spPr>
          <a:xfrm>
            <a:off x="488043" y="150796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3A9BDC-407C-6412-FF4C-800FF1BFD317}"/>
              </a:ext>
            </a:extLst>
          </p:cNvPr>
          <p:cNvSpPr txBox="1"/>
          <p:nvPr/>
        </p:nvSpPr>
        <p:spPr>
          <a:xfrm>
            <a:off x="1163421" y="2350064"/>
            <a:ext cx="10515136" cy="3615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）直线、射线与线段中，直线最长，线段最短。 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					  ( 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）手电筒和探照灯射出的光线可以看成射线。 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					  (    )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）经过两点只能画一条直线。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  (    )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F65E933-521F-A711-A485-B52C05F63D59}"/>
              </a:ext>
            </a:extLst>
          </p:cNvPr>
          <p:cNvSpPr txBox="1"/>
          <p:nvPr/>
        </p:nvSpPr>
        <p:spPr>
          <a:xfrm>
            <a:off x="10326061" y="314214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36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E4C1BB-FF1E-E74D-65FE-669D6D7E3B66}"/>
              </a:ext>
            </a:extLst>
          </p:cNvPr>
          <p:cNvSpPr txBox="1"/>
          <p:nvPr/>
        </p:nvSpPr>
        <p:spPr>
          <a:xfrm>
            <a:off x="10326061" y="455403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62AA87-6020-CA5C-15D2-A0CED2609675}"/>
              </a:ext>
            </a:extLst>
          </p:cNvPr>
          <p:cNvSpPr txBox="1"/>
          <p:nvPr/>
        </p:nvSpPr>
        <p:spPr>
          <a:xfrm>
            <a:off x="10326061" y="528903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551D5E6-A1BB-CBD7-E5C8-101801C2031A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58829F7-F156-D2E5-4C7A-DC1C28EE0BD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2EE09AAE-3493-FEA5-6459-7FCAA820FAC1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2D2B732-885F-B194-9892-CAC5260759C3}"/>
              </a:ext>
            </a:extLst>
          </p:cNvPr>
          <p:cNvSpPr txBox="1"/>
          <p:nvPr/>
        </p:nvSpPr>
        <p:spPr>
          <a:xfrm>
            <a:off x="1176121" y="94765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李叔叔要从家去超市，走哪条路最近？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C9E89C6-33DC-0220-E006-62153B43F546}"/>
              </a:ext>
            </a:extLst>
          </p:cNvPr>
          <p:cNvSpPr/>
          <p:nvPr/>
        </p:nvSpPr>
        <p:spPr>
          <a:xfrm>
            <a:off x="500743" y="100050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91F35BB-7E8D-9C1C-4479-3DAC694E7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75615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8AA5FA-3DF6-6AB4-18AB-7FF917A30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489" y="2324079"/>
            <a:ext cx="7287020" cy="3242723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F10A629-72C8-95FE-B9BF-A96D16F3A9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10817" y="4203267"/>
            <a:ext cx="521690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DA3018E-3031-11AA-DB8B-D3DC4D5384F4}"/>
              </a:ext>
            </a:extLst>
          </p:cNvPr>
          <p:cNvSpPr txBox="1"/>
          <p:nvPr/>
        </p:nvSpPr>
        <p:spPr>
          <a:xfrm>
            <a:off x="1176121" y="1005811"/>
            <a:ext cx="999987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数一数，下面图形中有几条线段？有几条直线？有几条射线？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6F82FCD-5CDD-8495-CD8B-81A9035FB3AA}"/>
              </a:ext>
            </a:extLst>
          </p:cNvPr>
          <p:cNvSpPr/>
          <p:nvPr/>
        </p:nvSpPr>
        <p:spPr>
          <a:xfrm>
            <a:off x="500743" y="107811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5614A0-762A-71B7-0D88-DAF1F0B7C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756" y="2566698"/>
            <a:ext cx="5588607" cy="21259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F0F48FB-C5C9-7F2C-C87F-6833E238043B}"/>
              </a:ext>
            </a:extLst>
          </p:cNvPr>
          <p:cNvSpPr txBox="1"/>
          <p:nvPr/>
        </p:nvSpPr>
        <p:spPr>
          <a:xfrm>
            <a:off x="1617222" y="5205858"/>
            <a:ext cx="9102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图形中有</a:t>
            </a:r>
            <a:r>
              <a:rPr lang="en-US" altLang="zh-CN" sz="36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条线段，</a:t>
            </a:r>
            <a:r>
              <a:rPr lang="en-US" altLang="zh-CN" sz="36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条直线，</a:t>
            </a:r>
            <a:r>
              <a:rPr lang="en-US" altLang="zh-CN" sz="36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条射线。</a:t>
            </a:r>
            <a:endParaRPr lang="zh-CN" altLang="en-US" sz="48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0571EF4-53DE-3338-D959-C9D6FB372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24" y="3019118"/>
            <a:ext cx="7105682" cy="309714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1C242AB-D8CD-5E91-A1A3-8DB6895CF198}"/>
              </a:ext>
            </a:extLst>
          </p:cNvPr>
          <p:cNvSpPr txBox="1"/>
          <p:nvPr/>
        </p:nvSpPr>
        <p:spPr>
          <a:xfrm>
            <a:off x="7719901" y="4567688"/>
            <a:ext cx="4191802" cy="1384995"/>
          </a:xfrm>
          <a:prstGeom prst="rect">
            <a:avLst/>
          </a:prstGeom>
          <a:solidFill>
            <a:srgbClr val="FFE699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两点间所有连线中线段最短，这条线段的长度叫作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两点间的距离</a:t>
            </a:r>
            <a:r>
              <a:rPr lang="zh-CN" altLang="en-US" sz="28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7B8F27F-B1ED-2E24-B7B5-46128DCA6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969" y="2394174"/>
            <a:ext cx="3741665" cy="201787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7D3F9B9-3888-562F-A5B3-8A9FCA6E28F5}"/>
              </a:ext>
            </a:extLst>
          </p:cNvPr>
          <p:cNvSpPr txBox="1"/>
          <p:nvPr/>
        </p:nvSpPr>
        <p:spPr>
          <a:xfrm>
            <a:off x="2363185" y="2518316"/>
            <a:ext cx="3080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线段、射线、直线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685</Words>
  <Application>Microsoft Office PowerPoint</Application>
  <PresentationFormat>宽屏</PresentationFormat>
  <Paragraphs>140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81</cp:revision>
  <dcterms:created xsi:type="dcterms:W3CDTF">2025-04-19T06:03:16Z</dcterms:created>
  <dcterms:modified xsi:type="dcterms:W3CDTF">2025-07-20T05:20:51Z</dcterms:modified>
  <cp:category>状元成才路</cp:category>
  <cp:contentStatus>状元成才路</cp:contentStatus>
</cp:coreProperties>
</file>