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63" r:id="rId3"/>
    <p:sldId id="260" r:id="rId4"/>
    <p:sldId id="261" r:id="rId5"/>
    <p:sldId id="262" r:id="rId6"/>
    <p:sldId id="270" r:id="rId7"/>
    <p:sldId id="271" r:id="rId8"/>
    <p:sldId id="275" r:id="rId9"/>
    <p:sldId id="264" r:id="rId1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157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E1D23"/>
    <a:srgbClr val="F0F5D5"/>
    <a:srgbClr val="3366FF"/>
    <a:srgbClr val="037FB7"/>
    <a:srgbClr val="D4EFFB"/>
    <a:srgbClr val="00ABCD"/>
    <a:srgbClr val="FFE699"/>
    <a:srgbClr val="FF7E00"/>
    <a:srgbClr val="FFFFFF"/>
    <a:srgbClr val="FCD4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58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228" y="96"/>
      </p:cViewPr>
      <p:guideLst>
        <p:guide orient="horz" pos="2160"/>
        <p:guide pos="157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48A876-6D45-4859-92AF-899EF7190130}" type="datetimeFigureOut">
              <a:rPr lang="zh-CN" altLang="en-US" smtClean="0"/>
              <a:t>2025/7/20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3EA26D-72D3-40B0-B4F7-84B67CB74B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99117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:a16="http://schemas.microsoft.com/office/drawing/2014/main" id="{C6B2280F-EBD3-397D-67E2-9DA48D18D0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8DE46D93-F820-55DF-BF12-E1F095AC152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379546" y="67046"/>
            <a:ext cx="745363" cy="730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64218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bg>
      <p:bgPr>
        <a:solidFill>
          <a:srgbClr val="FFE6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3816BBAF-B02C-340B-A632-D6654320CB3D}"/>
              </a:ext>
            </a:extLst>
          </p:cNvPr>
          <p:cNvSpPr/>
          <p:nvPr userDrawn="1"/>
        </p:nvSpPr>
        <p:spPr>
          <a:xfrm>
            <a:off x="0" y="155643"/>
            <a:ext cx="12192000" cy="6546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C2BE9292-3E5C-867D-5004-0EC8955DBC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379546" y="67046"/>
            <a:ext cx="745363" cy="730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16373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03699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C6DD1E23-AE91-2055-9526-A6D60F0FE744}"/>
              </a:ext>
            </a:extLst>
          </p:cNvPr>
          <p:cNvSpPr txBox="1"/>
          <p:nvPr/>
        </p:nvSpPr>
        <p:spPr>
          <a:xfrm>
            <a:off x="212271" y="186501"/>
            <a:ext cx="270821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srgbClr val="7B5959"/>
                </a:solidFill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R·</a:t>
            </a:r>
            <a:r>
              <a:rPr lang="zh-CN" altLang="en-US" sz="2000" dirty="0">
                <a:solidFill>
                  <a:srgbClr val="7B5959"/>
                </a:solidFill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三年级数学上册</a:t>
            </a:r>
            <a:endParaRPr lang="zh-CN" altLang="en-US" sz="2000" dirty="0">
              <a:solidFill>
                <a:srgbClr val="7B5959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" name="TextBox 48">
            <a:extLst>
              <a:ext uri="{FF2B5EF4-FFF2-40B4-BE49-F238E27FC236}">
                <a16:creationId xmlns:a16="http://schemas.microsoft.com/office/drawing/2014/main" id="{5955F739-A719-8D4D-4EFE-CD13DE351F00}"/>
              </a:ext>
            </a:extLst>
          </p:cNvPr>
          <p:cNvSpPr txBox="1"/>
          <p:nvPr/>
        </p:nvSpPr>
        <p:spPr>
          <a:xfrm>
            <a:off x="2751070" y="3050295"/>
            <a:ext cx="6689861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 defTabSz="914377" eaLnBrk="0" fontAlgn="base" hangingPunct="0">
              <a:spcBef>
                <a:spcPct val="0"/>
              </a:spcBef>
              <a:spcAft>
                <a:spcPct val="0"/>
              </a:spcAft>
              <a:defRPr sz="8800" b="1">
                <a:solidFill>
                  <a:schemeClr val="bg1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defRPr>
            </a:lvl1pPr>
            <a:lvl2pPr marL="60958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21917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828754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438339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3047924" defTabSz="121917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3657509" defTabSz="121917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4267093" defTabSz="121917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4876678" defTabSz="121917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7200" dirty="0">
                <a:sym typeface="+mn-lt"/>
              </a:rPr>
              <a:t>练习十二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9506CDB0-2552-FEED-6205-F96F706068B9}"/>
              </a:ext>
            </a:extLst>
          </p:cNvPr>
          <p:cNvGrpSpPr/>
          <p:nvPr/>
        </p:nvGrpSpPr>
        <p:grpSpPr>
          <a:xfrm>
            <a:off x="3848692" y="1322979"/>
            <a:ext cx="4494617" cy="1260000"/>
            <a:chOff x="3319498" y="1313251"/>
            <a:chExt cx="4494617" cy="1260000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9BAFB00E-9E25-BF4A-5A50-429FB7BCA97E}"/>
                </a:ext>
              </a:extLst>
            </p:cNvPr>
            <p:cNvSpPr txBox="1"/>
            <p:nvPr/>
          </p:nvSpPr>
          <p:spPr>
            <a:xfrm>
              <a:off x="4624894" y="1481586"/>
              <a:ext cx="3189221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914377"/>
              <a:r>
                <a:rPr lang="zh-CN" altLang="en-US" sz="5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线和角</a:t>
              </a:r>
              <a:endParaRPr lang="zh-CN" altLang="en-US" sz="44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19D993E9-0E35-E9E4-B20C-E23ABD4596C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319498" y="1313251"/>
              <a:ext cx="1260000" cy="1260000"/>
            </a:xfrm>
            <a:prstGeom prst="ellipse">
              <a:avLst/>
            </a:prstGeom>
            <a:solidFill>
              <a:srgbClr val="0079AD"/>
            </a:solidFill>
            <a:ln w="12700" cap="flat" cmpd="sng" algn="ctr">
              <a:noFill/>
              <a:prstDash val="solid"/>
              <a:miter lim="800000"/>
            </a:ln>
            <a:effectLst>
              <a:outerShdw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7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五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26684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43377BEF-C336-D858-7ACC-31F4134D1C44}"/>
              </a:ext>
            </a:extLst>
          </p:cNvPr>
          <p:cNvSpPr txBox="1"/>
          <p:nvPr/>
        </p:nvSpPr>
        <p:spPr>
          <a:xfrm>
            <a:off x="1176121" y="1113032"/>
            <a:ext cx="10515135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下面的图形，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(     )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是线段，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(     )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是直线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，</a:t>
            </a:r>
            <a:endParaRPr lang="en-US" altLang="zh-CN" sz="3600" b="1" dirty="0">
              <a:solidFill>
                <a:prstClr val="black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(       )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是射线。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id="{4A0DAAD1-128E-EC6C-EAED-714CD41294D0}"/>
              </a:ext>
            </a:extLst>
          </p:cNvPr>
          <p:cNvSpPr/>
          <p:nvPr/>
        </p:nvSpPr>
        <p:spPr>
          <a:xfrm>
            <a:off x="500743" y="1165879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11">
            <a:extLst>
              <a:ext uri="{FF2B5EF4-FFF2-40B4-BE49-F238E27FC236}">
                <a16:creationId xmlns:a16="http://schemas.microsoft.com/office/drawing/2014/main" id="{7807ADE2-E601-C0EE-6302-2B25DAD4A4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46321" y="2004427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64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练习十二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56709C21-D707-9243-6F20-D356884A97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82" y="2674896"/>
            <a:ext cx="11083636" cy="2850625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2EC38F49-DE59-473C-8A60-72650FB94A13}"/>
              </a:ext>
            </a:extLst>
          </p:cNvPr>
          <p:cNvSpPr txBox="1"/>
          <p:nvPr/>
        </p:nvSpPr>
        <p:spPr>
          <a:xfrm>
            <a:off x="4280169" y="1142216"/>
            <a:ext cx="13813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EE1D2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④⑥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616AE4D5-CAC7-EC83-6A48-14C6259A70B4}"/>
              </a:ext>
            </a:extLst>
          </p:cNvPr>
          <p:cNvSpPr txBox="1"/>
          <p:nvPr/>
        </p:nvSpPr>
        <p:spPr>
          <a:xfrm>
            <a:off x="7723760" y="1142216"/>
            <a:ext cx="13813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EE1D2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①⑦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97B77833-7332-5DC4-0AB1-FE9B47A5C437}"/>
              </a:ext>
            </a:extLst>
          </p:cNvPr>
          <p:cNvSpPr txBox="1"/>
          <p:nvPr/>
        </p:nvSpPr>
        <p:spPr>
          <a:xfrm>
            <a:off x="1519321" y="1792620"/>
            <a:ext cx="18904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EE1D2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②③⑤</a:t>
            </a:r>
          </a:p>
        </p:txBody>
      </p:sp>
    </p:spTree>
    <p:extLst>
      <p:ext uri="{BB962C8B-B14F-4D97-AF65-F5344CB8AC3E}">
        <p14:creationId xmlns:p14="http://schemas.microsoft.com/office/powerpoint/2010/main" val="971784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4599F829-3FBB-2CA1-FB82-137C7926307B}"/>
              </a:ext>
            </a:extLst>
          </p:cNvPr>
          <p:cNvSpPr txBox="1"/>
          <p:nvPr/>
        </p:nvSpPr>
        <p:spPr>
          <a:xfrm>
            <a:off x="1176121" y="782292"/>
            <a:ext cx="10515135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fontAlgn="base" latinLnBrk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按要求画一画。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082B4CCB-02D9-B504-2726-1859D86BD11B}"/>
              </a:ext>
            </a:extLst>
          </p:cNvPr>
          <p:cNvSpPr/>
          <p:nvPr/>
        </p:nvSpPr>
        <p:spPr>
          <a:xfrm>
            <a:off x="500743" y="835139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11">
            <a:extLst>
              <a:ext uri="{FF2B5EF4-FFF2-40B4-BE49-F238E27FC236}">
                <a16:creationId xmlns:a16="http://schemas.microsoft.com/office/drawing/2014/main" id="{66E7593B-9DAD-74DA-0CA5-0AF69067B1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72241" y="1013130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64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练习十二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883DD45A-45F3-D8F8-F0B1-7647936FC41F}"/>
              </a:ext>
            </a:extLst>
          </p:cNvPr>
          <p:cNvSpPr txBox="1"/>
          <p:nvPr/>
        </p:nvSpPr>
        <p:spPr>
          <a:xfrm>
            <a:off x="1088572" y="1706653"/>
            <a:ext cx="6573466" cy="268791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R="0" lvl="0" indent="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r>
              <a:rPr lang="zh-CN" altLang="en-US" dirty="0"/>
              <a:t>（</a:t>
            </a:r>
            <a:r>
              <a:rPr lang="en-US" altLang="zh-CN" dirty="0"/>
              <a:t>1</a:t>
            </a:r>
            <a:r>
              <a:rPr lang="zh-CN" altLang="en-US" dirty="0"/>
              <a:t>）画出线段</a:t>
            </a:r>
            <a:r>
              <a:rPr lang="en-US" altLang="zh-CN" i="1" dirty="0"/>
              <a:t>CD</a:t>
            </a:r>
            <a:r>
              <a:rPr lang="zh-CN" altLang="en-US" dirty="0"/>
              <a:t>。 </a:t>
            </a:r>
          </a:p>
          <a:p>
            <a:r>
              <a:rPr lang="zh-CN" altLang="en-US" dirty="0"/>
              <a:t>（</a:t>
            </a:r>
            <a:r>
              <a:rPr lang="en-US" altLang="zh-CN" dirty="0"/>
              <a:t>2</a:t>
            </a:r>
            <a:r>
              <a:rPr lang="zh-CN" altLang="en-US" dirty="0"/>
              <a:t>）画出射线</a:t>
            </a:r>
            <a:r>
              <a:rPr lang="en-US" altLang="zh-CN" i="1" dirty="0"/>
              <a:t>DA</a:t>
            </a:r>
            <a:r>
              <a:rPr lang="zh-CN" altLang="en-US" dirty="0"/>
              <a:t>。 </a:t>
            </a:r>
          </a:p>
          <a:p>
            <a:r>
              <a:rPr lang="zh-CN" altLang="en-US" dirty="0"/>
              <a:t>（</a:t>
            </a:r>
            <a:r>
              <a:rPr lang="en-US" altLang="zh-CN" dirty="0"/>
              <a:t>3</a:t>
            </a:r>
            <a:r>
              <a:rPr lang="zh-CN" altLang="en-US" dirty="0"/>
              <a:t>）过点</a:t>
            </a:r>
            <a:r>
              <a:rPr lang="en-US" altLang="zh-CN" i="1" dirty="0"/>
              <a:t>B</a:t>
            </a:r>
            <a:r>
              <a:rPr lang="zh-CN" altLang="en-US" dirty="0"/>
              <a:t>能画出几条直线？ </a:t>
            </a:r>
          </a:p>
          <a:p>
            <a:r>
              <a:rPr lang="zh-CN" altLang="en-US" dirty="0"/>
              <a:t>过</a:t>
            </a:r>
            <a:r>
              <a:rPr lang="en-US" altLang="zh-CN" i="1" dirty="0"/>
              <a:t>A</a:t>
            </a:r>
            <a:r>
              <a:rPr lang="zh-CN" altLang="en-US" dirty="0"/>
              <a:t>、</a:t>
            </a:r>
            <a:r>
              <a:rPr lang="en-US" altLang="zh-CN" i="1" dirty="0"/>
              <a:t>B</a:t>
            </a:r>
            <a:r>
              <a:rPr lang="zh-CN" altLang="en-US" dirty="0"/>
              <a:t>两点呢？</a:t>
            </a:r>
          </a:p>
        </p:txBody>
      </p: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296F4D58-0655-543D-16BD-95EC5D7483BC}"/>
              </a:ext>
            </a:extLst>
          </p:cNvPr>
          <p:cNvCxnSpPr>
            <a:cxnSpLocks/>
          </p:cNvCxnSpPr>
          <p:nvPr/>
        </p:nvCxnSpPr>
        <p:spPr>
          <a:xfrm flipV="1">
            <a:off x="8578215" y="3931798"/>
            <a:ext cx="2188528" cy="430530"/>
          </a:xfrm>
          <a:prstGeom prst="line">
            <a:avLst/>
          </a:prstGeom>
          <a:ln w="28575">
            <a:solidFill>
              <a:srgbClr val="EE1D2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id="{3C717715-8C41-6B49-34BB-38207971BF7C}"/>
              </a:ext>
            </a:extLst>
          </p:cNvPr>
          <p:cNvCxnSpPr>
            <a:cxnSpLocks/>
          </p:cNvCxnSpPr>
          <p:nvPr/>
        </p:nvCxnSpPr>
        <p:spPr>
          <a:xfrm flipV="1">
            <a:off x="8532926" y="1223523"/>
            <a:ext cx="240234" cy="3138805"/>
          </a:xfrm>
          <a:prstGeom prst="line">
            <a:avLst/>
          </a:prstGeom>
          <a:ln w="28575">
            <a:solidFill>
              <a:srgbClr val="EE1D2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id="{B415E20A-FFD3-1453-4DAA-53CAEADA1EC8}"/>
              </a:ext>
            </a:extLst>
          </p:cNvPr>
          <p:cNvCxnSpPr>
            <a:cxnSpLocks/>
          </p:cNvCxnSpPr>
          <p:nvPr/>
        </p:nvCxnSpPr>
        <p:spPr>
          <a:xfrm flipV="1">
            <a:off x="10291165" y="1223523"/>
            <a:ext cx="240234" cy="3138805"/>
          </a:xfrm>
          <a:prstGeom prst="line">
            <a:avLst/>
          </a:prstGeom>
          <a:ln w="28575">
            <a:solidFill>
              <a:srgbClr val="EE1D2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id="{E63AA30B-D73F-21F4-C1F7-F42EE422CCBA}"/>
              </a:ext>
            </a:extLst>
          </p:cNvPr>
          <p:cNvCxnSpPr>
            <a:cxnSpLocks/>
          </p:cNvCxnSpPr>
          <p:nvPr/>
        </p:nvCxnSpPr>
        <p:spPr>
          <a:xfrm flipV="1">
            <a:off x="9597446" y="1631721"/>
            <a:ext cx="1505982" cy="2837778"/>
          </a:xfrm>
          <a:prstGeom prst="line">
            <a:avLst/>
          </a:prstGeom>
          <a:ln w="28575">
            <a:solidFill>
              <a:srgbClr val="EE1D2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>
            <a:extLst>
              <a:ext uri="{FF2B5EF4-FFF2-40B4-BE49-F238E27FC236}">
                <a16:creationId xmlns:a16="http://schemas.microsoft.com/office/drawing/2014/main" id="{B0DC2345-296C-077B-5BF9-841BB2BA8B99}"/>
              </a:ext>
            </a:extLst>
          </p:cNvPr>
          <p:cNvCxnSpPr>
            <a:cxnSpLocks/>
          </p:cNvCxnSpPr>
          <p:nvPr/>
        </p:nvCxnSpPr>
        <p:spPr>
          <a:xfrm flipV="1">
            <a:off x="9288511" y="2650048"/>
            <a:ext cx="2163617" cy="634569"/>
          </a:xfrm>
          <a:prstGeom prst="line">
            <a:avLst/>
          </a:prstGeom>
          <a:ln w="28575">
            <a:solidFill>
              <a:srgbClr val="EE1D2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>
            <a:extLst>
              <a:ext uri="{FF2B5EF4-FFF2-40B4-BE49-F238E27FC236}">
                <a16:creationId xmlns:a16="http://schemas.microsoft.com/office/drawing/2014/main" id="{E27BCFD1-0B96-97E1-CCBF-95818E873DB2}"/>
              </a:ext>
            </a:extLst>
          </p:cNvPr>
          <p:cNvCxnSpPr>
            <a:cxnSpLocks/>
          </p:cNvCxnSpPr>
          <p:nvPr/>
        </p:nvCxnSpPr>
        <p:spPr>
          <a:xfrm>
            <a:off x="7894320" y="1896623"/>
            <a:ext cx="3352800" cy="1409700"/>
          </a:xfrm>
          <a:prstGeom prst="line">
            <a:avLst/>
          </a:prstGeom>
          <a:ln w="28575">
            <a:solidFill>
              <a:srgbClr val="EE1D2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>
            <a:extLst>
              <a:ext uri="{FF2B5EF4-FFF2-40B4-BE49-F238E27FC236}">
                <a16:creationId xmlns:a16="http://schemas.microsoft.com/office/drawing/2014/main" id="{32941CDD-4020-4B03-ED40-C430C8095A4F}"/>
              </a:ext>
            </a:extLst>
          </p:cNvPr>
          <p:cNvCxnSpPr>
            <a:cxnSpLocks/>
          </p:cNvCxnSpPr>
          <p:nvPr/>
        </p:nvCxnSpPr>
        <p:spPr>
          <a:xfrm>
            <a:off x="9521190" y="2187730"/>
            <a:ext cx="1565910" cy="1380213"/>
          </a:xfrm>
          <a:prstGeom prst="line">
            <a:avLst/>
          </a:prstGeom>
          <a:ln w="28575">
            <a:solidFill>
              <a:srgbClr val="EE1D2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图片 5">
            <a:extLst>
              <a:ext uri="{FF2B5EF4-FFF2-40B4-BE49-F238E27FC236}">
                <a16:creationId xmlns:a16="http://schemas.microsoft.com/office/drawing/2014/main" id="{56A705FB-98F5-992E-8AF4-205E5231280F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084521" y="1696875"/>
            <a:ext cx="3018907" cy="3269695"/>
          </a:xfrm>
          <a:prstGeom prst="rect">
            <a:avLst/>
          </a:prstGeom>
        </p:spPr>
      </p:pic>
      <p:sp>
        <p:nvSpPr>
          <p:cNvPr id="43" name="文本框 42">
            <a:extLst>
              <a:ext uri="{FF2B5EF4-FFF2-40B4-BE49-F238E27FC236}">
                <a16:creationId xmlns:a16="http://schemas.microsoft.com/office/drawing/2014/main" id="{48512EA1-1CE0-93BC-930A-165A5FF08772}"/>
              </a:ext>
            </a:extLst>
          </p:cNvPr>
          <p:cNvSpPr txBox="1"/>
          <p:nvPr/>
        </p:nvSpPr>
        <p:spPr>
          <a:xfrm>
            <a:off x="1176121" y="4815376"/>
            <a:ext cx="758514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过点</a:t>
            </a:r>
            <a:r>
              <a:rPr kumimoji="0" lang="en-US" altLang="zh-CN" sz="3600" b="1" i="1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B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能画出无数条直线，过</a:t>
            </a:r>
            <a:r>
              <a:rPr kumimoji="0" lang="en-US" altLang="zh-CN" sz="3600" b="1" i="1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kumimoji="0" lang="en-US" altLang="zh-CN" sz="3600" b="1" i="1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B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两点只能画一条直线。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3347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CEDAAA78-268E-B333-A12D-552CD2105AF8}"/>
              </a:ext>
            </a:extLst>
          </p:cNvPr>
          <p:cNvSpPr txBox="1"/>
          <p:nvPr/>
        </p:nvSpPr>
        <p:spPr>
          <a:xfrm>
            <a:off x="1176121" y="1210309"/>
            <a:ext cx="10515136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fontAlgn="base" latinLnBrk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在直线</a:t>
            </a:r>
            <a:r>
              <a:rPr kumimoji="0" lang="en-US" altLang="zh-CN" sz="3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l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上有</a:t>
            </a:r>
            <a:r>
              <a:rPr kumimoji="0" lang="en-US" altLang="zh-CN" sz="3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A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、</a:t>
            </a:r>
            <a:r>
              <a:rPr kumimoji="0" lang="en-US" altLang="zh-CN" sz="3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B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、</a:t>
            </a:r>
            <a:r>
              <a:rPr kumimoji="0" lang="en-US" altLang="zh-CN" sz="3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C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三个点，以点</a:t>
            </a:r>
            <a:r>
              <a:rPr kumimoji="0" lang="en-US" altLang="zh-CN" sz="3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A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为一个端点的线段有几条？用字母表示出来。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107DADB2-17E7-1869-2D67-8D19496844C2}"/>
              </a:ext>
            </a:extLst>
          </p:cNvPr>
          <p:cNvSpPr/>
          <p:nvPr/>
        </p:nvSpPr>
        <p:spPr>
          <a:xfrm>
            <a:off x="500743" y="1263156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11">
            <a:extLst>
              <a:ext uri="{FF2B5EF4-FFF2-40B4-BE49-F238E27FC236}">
                <a16:creationId xmlns:a16="http://schemas.microsoft.com/office/drawing/2014/main" id="{3B412DFB-FCB8-054B-53BE-8C4E20D1B9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89372" y="2069163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64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练习十二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9100A2E1-99E1-363A-58BA-531B8198B3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82" y="2789932"/>
            <a:ext cx="11083636" cy="1278136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F87F0A10-3AE8-B57D-A17B-68895BF7E5A6}"/>
              </a:ext>
            </a:extLst>
          </p:cNvPr>
          <p:cNvSpPr txBox="1"/>
          <p:nvPr/>
        </p:nvSpPr>
        <p:spPr>
          <a:xfrm>
            <a:off x="1176121" y="4289370"/>
            <a:ext cx="10461697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kumimoji="0" sz="3600" b="1" i="0" u="none" strike="noStrike" cap="none" spc="0" normalizeH="0" baseline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dirty="0"/>
              <a:t>图中以点</a:t>
            </a:r>
            <a:r>
              <a:rPr lang="en-US" altLang="zh-CN" i="1" dirty="0"/>
              <a:t>A</a:t>
            </a:r>
            <a:r>
              <a:rPr lang="zh-CN" altLang="en-US" dirty="0"/>
              <a:t>为端点的线段有两条，分别表示为线段</a:t>
            </a:r>
            <a:r>
              <a:rPr lang="en-US" altLang="zh-CN" i="1" dirty="0"/>
              <a:t>AB</a:t>
            </a:r>
            <a:r>
              <a:rPr lang="zh-CN" altLang="en-US" dirty="0"/>
              <a:t>（或</a:t>
            </a:r>
            <a:r>
              <a:rPr lang="en-US" altLang="zh-CN" i="1" dirty="0"/>
              <a:t>BA</a:t>
            </a:r>
            <a:r>
              <a:rPr lang="zh-CN" altLang="en-US" dirty="0"/>
              <a:t>）与线段</a:t>
            </a:r>
            <a:r>
              <a:rPr lang="en-US" altLang="zh-CN" i="1" dirty="0"/>
              <a:t>AC</a:t>
            </a:r>
            <a:r>
              <a:rPr lang="zh-CN" altLang="en-US" dirty="0"/>
              <a:t>（或</a:t>
            </a:r>
            <a:r>
              <a:rPr lang="en-US" altLang="zh-CN" i="1" dirty="0"/>
              <a:t>CA</a:t>
            </a:r>
            <a:r>
              <a:rPr lang="zh-CN" altLang="en-US" dirty="0"/>
              <a:t>）。</a:t>
            </a:r>
          </a:p>
        </p:txBody>
      </p:sp>
    </p:spTree>
    <p:extLst>
      <p:ext uri="{BB962C8B-B14F-4D97-AF65-F5344CB8AC3E}">
        <p14:creationId xmlns:p14="http://schemas.microsoft.com/office/powerpoint/2010/main" val="2705065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文本框 23">
            <a:extLst>
              <a:ext uri="{FF2B5EF4-FFF2-40B4-BE49-F238E27FC236}">
                <a16:creationId xmlns:a16="http://schemas.microsoft.com/office/drawing/2014/main" id="{8D3D093F-DBED-2FF2-4604-874BA7C585D2}"/>
              </a:ext>
            </a:extLst>
          </p:cNvPr>
          <p:cNvSpPr txBox="1"/>
          <p:nvPr/>
        </p:nvSpPr>
        <p:spPr>
          <a:xfrm>
            <a:off x="1176121" y="803477"/>
            <a:ext cx="10515135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fontAlgn="base" latinLnBrk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你能用圆规比较出哪只小蚂蚁爬行的路线比较长吗？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25" name="椭圆 24">
            <a:extLst>
              <a:ext uri="{FF2B5EF4-FFF2-40B4-BE49-F238E27FC236}">
                <a16:creationId xmlns:a16="http://schemas.microsoft.com/office/drawing/2014/main" id="{B5103944-0407-AAF7-BB59-1BB2A97095E0}"/>
              </a:ext>
            </a:extLst>
          </p:cNvPr>
          <p:cNvSpPr/>
          <p:nvPr/>
        </p:nvSpPr>
        <p:spPr>
          <a:xfrm>
            <a:off x="500743" y="856324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1">
            <a:extLst>
              <a:ext uri="{FF2B5EF4-FFF2-40B4-BE49-F238E27FC236}">
                <a16:creationId xmlns:a16="http://schemas.microsoft.com/office/drawing/2014/main" id="{E473520D-55B8-DBC4-514E-1F93070081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6121" y="1592507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65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练习十二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103AFBA3-B320-4E03-91E5-0ED641A200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57984" y="2088124"/>
            <a:ext cx="10076033" cy="3167680"/>
          </a:xfrm>
          <a:custGeom>
            <a:avLst/>
            <a:gdLst>
              <a:gd name="connsiteX0" fmla="*/ 0 w 10076033"/>
              <a:gd name="connsiteY0" fmla="*/ 0 h 3167680"/>
              <a:gd name="connsiteX1" fmla="*/ 10076033 w 10076033"/>
              <a:gd name="connsiteY1" fmla="*/ 0 h 3167680"/>
              <a:gd name="connsiteX2" fmla="*/ 10076033 w 10076033"/>
              <a:gd name="connsiteY2" fmla="*/ 3167680 h 3167680"/>
              <a:gd name="connsiteX3" fmla="*/ 0 w 10076033"/>
              <a:gd name="connsiteY3" fmla="*/ 3167680 h 3167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76033" h="3167680">
                <a:moveTo>
                  <a:pt x="0" y="0"/>
                </a:moveTo>
                <a:lnTo>
                  <a:pt x="10076033" y="0"/>
                </a:lnTo>
                <a:lnTo>
                  <a:pt x="10076033" y="3167680"/>
                </a:lnTo>
                <a:lnTo>
                  <a:pt x="0" y="3167680"/>
                </a:lnTo>
                <a:close/>
              </a:path>
            </a:pathLst>
          </a:custGeom>
        </p:spPr>
      </p:pic>
      <p:sp>
        <p:nvSpPr>
          <p:cNvPr id="84" name="文本框 83">
            <a:extLst>
              <a:ext uri="{FF2B5EF4-FFF2-40B4-BE49-F238E27FC236}">
                <a16:creationId xmlns:a16="http://schemas.microsoft.com/office/drawing/2014/main" id="{DC96B662-D034-4D4C-F1CB-2F960DD14B3E}"/>
              </a:ext>
            </a:extLst>
          </p:cNvPr>
          <p:cNvSpPr txBox="1"/>
          <p:nvPr/>
        </p:nvSpPr>
        <p:spPr>
          <a:xfrm>
            <a:off x="2147444" y="5378353"/>
            <a:ext cx="7284973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kumimoji="0" sz="3600" b="1" i="0" u="none" strike="noStrike" cap="none" spc="0" normalizeH="0" baseline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dirty="0"/>
              <a:t>第②只小蚂蚁爬行的路线比较长。</a:t>
            </a:r>
          </a:p>
        </p:txBody>
      </p:sp>
    </p:spTree>
    <p:extLst>
      <p:ext uri="{BB962C8B-B14F-4D97-AF65-F5344CB8AC3E}">
        <p14:creationId xmlns:p14="http://schemas.microsoft.com/office/powerpoint/2010/main" val="45828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FC5076E0-8733-6682-D7D0-4157EF2506B1}"/>
              </a:ext>
            </a:extLst>
          </p:cNvPr>
          <p:cNvSpPr txBox="1"/>
          <p:nvPr/>
        </p:nvSpPr>
        <p:spPr>
          <a:xfrm>
            <a:off x="1176121" y="929937"/>
            <a:ext cx="10515135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fontAlgn="base" latinLnBrk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看一看，量一量。你发现了什么？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F70572BD-D529-2BA0-79D2-9763C78C666F}"/>
              </a:ext>
            </a:extLst>
          </p:cNvPr>
          <p:cNvSpPr/>
          <p:nvPr/>
        </p:nvSpPr>
        <p:spPr>
          <a:xfrm>
            <a:off x="500743" y="982784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11">
            <a:extLst>
              <a:ext uri="{FF2B5EF4-FFF2-40B4-BE49-F238E27FC236}">
                <a16:creationId xmlns:a16="http://schemas.microsoft.com/office/drawing/2014/main" id="{010209A0-E25F-D5D9-984D-3D7A7FEABB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6121" y="1718967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65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练习十二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5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E6DF97FC-0904-5D9F-2FA1-C9A5D6382D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6121" y="2396113"/>
            <a:ext cx="9160030" cy="1696121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B8F84659-07A2-B254-990A-F8166B352239}"/>
              </a:ext>
            </a:extLst>
          </p:cNvPr>
          <p:cNvSpPr txBox="1"/>
          <p:nvPr/>
        </p:nvSpPr>
        <p:spPr>
          <a:xfrm>
            <a:off x="2166899" y="4369270"/>
            <a:ext cx="2181365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kumimoji="0" sz="3600" b="1" i="0" u="none" strike="noStrike" cap="none" spc="0" normalizeH="0" baseline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pPr>
              <a:lnSpc>
                <a:spcPct val="120000"/>
              </a:lnSpc>
            </a:pPr>
            <a:r>
              <a:rPr lang="en-US" altLang="zh-CN" i="1" dirty="0"/>
              <a:t>AB</a:t>
            </a:r>
            <a:r>
              <a:rPr lang="en-US" altLang="zh-CN" dirty="0"/>
              <a:t>=</a:t>
            </a:r>
            <a:r>
              <a:rPr lang="en-US" altLang="zh-CN" i="1" dirty="0"/>
              <a:t>A</a:t>
            </a:r>
            <a:r>
              <a:rPr lang="en-US" altLang="zh-CN" dirty="0"/>
              <a:t>′</a:t>
            </a:r>
            <a:r>
              <a:rPr lang="en-US" altLang="zh-CN" i="1" dirty="0"/>
              <a:t>B</a:t>
            </a:r>
            <a:r>
              <a:rPr lang="en-US" altLang="zh-CN" dirty="0"/>
              <a:t>′</a:t>
            </a:r>
            <a:endParaRPr lang="zh-CN" altLang="en-US" dirty="0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56B4D394-5993-FE65-F8B9-803481A5EE77}"/>
              </a:ext>
            </a:extLst>
          </p:cNvPr>
          <p:cNvSpPr txBox="1"/>
          <p:nvPr/>
        </p:nvSpPr>
        <p:spPr>
          <a:xfrm>
            <a:off x="7843736" y="4369270"/>
            <a:ext cx="2181365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kumimoji="0" sz="3600" b="1" i="0" u="none" strike="noStrike" cap="none" spc="0" normalizeH="0" baseline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pPr>
              <a:lnSpc>
                <a:spcPct val="120000"/>
              </a:lnSpc>
            </a:pPr>
            <a:r>
              <a:rPr lang="en-US" altLang="zh-CN" i="1" dirty="0"/>
              <a:t>CD</a:t>
            </a:r>
            <a:r>
              <a:rPr lang="en-US" altLang="zh-CN" dirty="0"/>
              <a:t>=</a:t>
            </a:r>
            <a:r>
              <a:rPr lang="en-US" altLang="zh-CN" i="1" dirty="0"/>
              <a:t>C</a:t>
            </a:r>
            <a:r>
              <a:rPr lang="en-US" altLang="zh-CN" dirty="0"/>
              <a:t>′</a:t>
            </a:r>
            <a:r>
              <a:rPr lang="en-US" altLang="zh-CN" i="1" dirty="0"/>
              <a:t>D</a:t>
            </a:r>
            <a:r>
              <a:rPr lang="en-US" altLang="zh-CN" dirty="0"/>
              <a:t>′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49777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5EE949B1-408F-5CF9-8DD1-891F809C9C44}"/>
              </a:ext>
            </a:extLst>
          </p:cNvPr>
          <p:cNvSpPr txBox="1"/>
          <p:nvPr/>
        </p:nvSpPr>
        <p:spPr>
          <a:xfrm>
            <a:off x="1176121" y="900750"/>
            <a:ext cx="10515135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fontAlgn="base" latinLnBrk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如下图所示，两根木条</a:t>
            </a:r>
            <a:r>
              <a:rPr kumimoji="0" lang="en-US" altLang="zh-CN" sz="3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AC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与</a:t>
            </a:r>
            <a:r>
              <a:rPr kumimoji="0" lang="en-US" altLang="zh-CN" sz="3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BD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重叠在一起。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53D1A85F-C337-791E-2A9C-248FE2E9C0B0}"/>
              </a:ext>
            </a:extLst>
          </p:cNvPr>
          <p:cNvSpPr/>
          <p:nvPr/>
        </p:nvSpPr>
        <p:spPr>
          <a:xfrm>
            <a:off x="500743" y="953597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1">
            <a:extLst>
              <a:ext uri="{FF2B5EF4-FFF2-40B4-BE49-F238E27FC236}">
                <a16:creationId xmlns:a16="http://schemas.microsoft.com/office/drawing/2014/main" id="{E5D96AD2-4E4D-F157-862C-A21C5BB66B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8572" y="1699511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65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练习十二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42AE9DC6-F34E-EAED-3288-64E0D653FB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984" y="2257706"/>
            <a:ext cx="10576297" cy="1928898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CA6D066D-4BE8-4C1A-1D73-537FB4A91235}"/>
              </a:ext>
            </a:extLst>
          </p:cNvPr>
          <p:cNvSpPr txBox="1"/>
          <p:nvPr/>
        </p:nvSpPr>
        <p:spPr>
          <a:xfrm>
            <a:off x="1176121" y="4344689"/>
            <a:ext cx="10515135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fontAlgn="base" latinLnBrk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）如果</a:t>
            </a:r>
            <a:r>
              <a:rPr kumimoji="0" lang="en-US" altLang="zh-CN" sz="3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AB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=</a:t>
            </a:r>
            <a:r>
              <a:rPr kumimoji="0" lang="en-US" altLang="zh-CN" sz="3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CD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，那么</a:t>
            </a:r>
            <a:r>
              <a:rPr kumimoji="0" lang="en-US" altLang="zh-CN" sz="3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AC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____</a:t>
            </a:r>
            <a:r>
              <a:rPr kumimoji="0" lang="en-US" altLang="zh-CN" sz="3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BD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。</a:t>
            </a:r>
          </a:p>
          <a:p>
            <a:pPr marL="0" marR="0" lvl="0" indent="0" algn="l" defTabSz="914400" rtl="0" fontAlgn="base" latinLnBrk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）如果</a:t>
            </a:r>
            <a:r>
              <a:rPr kumimoji="0" lang="en-US" altLang="zh-CN" sz="3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AB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&gt;</a:t>
            </a:r>
            <a:r>
              <a:rPr kumimoji="0" lang="en-US" altLang="zh-CN" sz="3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CD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，那么</a:t>
            </a:r>
            <a:r>
              <a:rPr kumimoji="0" lang="en-US" altLang="zh-CN" sz="3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AC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____</a:t>
            </a:r>
            <a:r>
              <a:rPr kumimoji="0" lang="en-US" altLang="zh-CN" sz="3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BD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AF3B5554-19C9-CB9E-4233-4515559D37EE}"/>
              </a:ext>
            </a:extLst>
          </p:cNvPr>
          <p:cNvSpPr txBox="1"/>
          <p:nvPr/>
        </p:nvSpPr>
        <p:spPr>
          <a:xfrm>
            <a:off x="7098821" y="4330326"/>
            <a:ext cx="624939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kumimoji="0" sz="3600" b="1" i="0" u="none" strike="noStrike" cap="none" spc="0" normalizeH="0" baseline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pPr>
              <a:lnSpc>
                <a:spcPct val="120000"/>
              </a:lnSpc>
            </a:pPr>
            <a:r>
              <a:rPr lang="en-US" altLang="zh-CN" dirty="0"/>
              <a:t>=</a:t>
            </a:r>
            <a:endParaRPr lang="zh-CN" altLang="en-US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A8FCD78F-5431-D12A-17E0-989B4B9E2E27}"/>
              </a:ext>
            </a:extLst>
          </p:cNvPr>
          <p:cNvSpPr txBox="1"/>
          <p:nvPr/>
        </p:nvSpPr>
        <p:spPr>
          <a:xfrm>
            <a:off x="7098821" y="5009487"/>
            <a:ext cx="624939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kumimoji="0" sz="3600" b="1" i="0" u="none" strike="noStrike" cap="none" spc="0" normalizeH="0" baseline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pPr>
              <a:lnSpc>
                <a:spcPct val="120000"/>
              </a:lnSpc>
            </a:pPr>
            <a:r>
              <a:rPr lang="en-US" altLang="zh-CN" dirty="0"/>
              <a:t>&gt;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1444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F5969F27-D57C-AA3D-DED6-A6C0001CFD78}"/>
              </a:ext>
            </a:extLst>
          </p:cNvPr>
          <p:cNvSpPr txBox="1"/>
          <p:nvPr/>
        </p:nvSpPr>
        <p:spPr>
          <a:xfrm>
            <a:off x="1176121" y="881295"/>
            <a:ext cx="10515135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fontAlgn="base" latinLnBrk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下图中的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个点、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个点、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个点、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5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个点，分别最多可以连出几条线段？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4" name="椭圆 3">
            <a:extLst>
              <a:ext uri="{FF2B5EF4-FFF2-40B4-BE49-F238E27FC236}">
                <a16:creationId xmlns:a16="http://schemas.microsoft.com/office/drawing/2014/main" id="{5EEEE3EC-CACA-0987-2361-657F7BD64FF6}"/>
              </a:ext>
            </a:extLst>
          </p:cNvPr>
          <p:cNvSpPr/>
          <p:nvPr/>
        </p:nvSpPr>
        <p:spPr>
          <a:xfrm>
            <a:off x="500743" y="982781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11">
            <a:extLst>
              <a:ext uri="{FF2B5EF4-FFF2-40B4-BE49-F238E27FC236}">
                <a16:creationId xmlns:a16="http://schemas.microsoft.com/office/drawing/2014/main" id="{16B2E62C-E826-4B73-919C-6B00BF916A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22830" y="1777333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65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练习十二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7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0A5B753-EAAD-5567-37C5-6B56B10AC5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9329" y="2427905"/>
            <a:ext cx="2097799" cy="2097799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7F5CC0B1-3D5B-763C-4092-4193E9A169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3776" y="2427905"/>
            <a:ext cx="2100738" cy="2097799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1EE100F3-62DB-A7FA-C46C-402D2632F4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61162" y="2427905"/>
            <a:ext cx="2100738" cy="2097799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23276D1D-5A57-C9D0-796B-0D56C1A3896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98548" y="2427905"/>
            <a:ext cx="2097799" cy="2097799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8FD99999-323D-F144-B541-9700C425F2ED}"/>
              </a:ext>
            </a:extLst>
          </p:cNvPr>
          <p:cNvSpPr txBox="1"/>
          <p:nvPr/>
        </p:nvSpPr>
        <p:spPr>
          <a:xfrm>
            <a:off x="1176121" y="4713993"/>
            <a:ext cx="10515135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fontAlgn="base" latinLnBrk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你发现了什么规律？你能直接说出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个点最多可以连出几条线段吗？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15079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644F6D2-7EB2-8628-203A-D670B20AF0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9329" y="1231403"/>
            <a:ext cx="2097799" cy="2097799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FCB03BF1-3FCF-6175-6237-10CA2471E4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3776" y="1231403"/>
            <a:ext cx="2100738" cy="2097799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60C23FD8-B60A-5443-C979-4EC4CDDBC1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61162" y="1231403"/>
            <a:ext cx="2100738" cy="2097799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44D0432E-2414-2E84-45C5-FD216033E22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98548" y="1231403"/>
            <a:ext cx="2097799" cy="2097799"/>
          </a:xfrm>
          <a:prstGeom prst="rect">
            <a:avLst/>
          </a:prstGeom>
        </p:spPr>
      </p:pic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id="{DD93EAF8-A7A0-CF46-976E-74FF334B1FDF}"/>
              </a:ext>
            </a:extLst>
          </p:cNvPr>
          <p:cNvCxnSpPr>
            <a:cxnSpLocks/>
          </p:cNvCxnSpPr>
          <p:nvPr/>
        </p:nvCxnSpPr>
        <p:spPr>
          <a:xfrm flipV="1">
            <a:off x="1849120" y="1706880"/>
            <a:ext cx="1473200" cy="1056640"/>
          </a:xfrm>
          <a:prstGeom prst="line">
            <a:avLst/>
          </a:prstGeom>
          <a:ln w="28575">
            <a:solidFill>
              <a:srgbClr val="EE1D2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>
            <a:extLst>
              <a:ext uri="{FF2B5EF4-FFF2-40B4-BE49-F238E27FC236}">
                <a16:creationId xmlns:a16="http://schemas.microsoft.com/office/drawing/2014/main" id="{DCB5507B-8EE3-85F3-37FA-E077FBCAB8AC}"/>
              </a:ext>
            </a:extLst>
          </p:cNvPr>
          <p:cNvCxnSpPr>
            <a:cxnSpLocks/>
          </p:cNvCxnSpPr>
          <p:nvPr/>
        </p:nvCxnSpPr>
        <p:spPr>
          <a:xfrm flipV="1">
            <a:off x="4442460" y="1424940"/>
            <a:ext cx="1108710" cy="1322070"/>
          </a:xfrm>
          <a:prstGeom prst="line">
            <a:avLst/>
          </a:prstGeom>
          <a:ln w="28575">
            <a:solidFill>
              <a:srgbClr val="EE1D2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直接连接符 37">
            <a:extLst>
              <a:ext uri="{FF2B5EF4-FFF2-40B4-BE49-F238E27FC236}">
                <a16:creationId xmlns:a16="http://schemas.microsoft.com/office/drawing/2014/main" id="{40AEDC3B-1B55-0123-8F7C-5655FD130980}"/>
              </a:ext>
            </a:extLst>
          </p:cNvPr>
          <p:cNvCxnSpPr>
            <a:cxnSpLocks/>
          </p:cNvCxnSpPr>
          <p:nvPr/>
        </p:nvCxnSpPr>
        <p:spPr>
          <a:xfrm flipV="1">
            <a:off x="4339590" y="2560320"/>
            <a:ext cx="1657350" cy="68580"/>
          </a:xfrm>
          <a:prstGeom prst="line">
            <a:avLst/>
          </a:prstGeom>
          <a:ln w="28575">
            <a:solidFill>
              <a:srgbClr val="EE1D2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直接连接符 44">
            <a:extLst>
              <a:ext uri="{FF2B5EF4-FFF2-40B4-BE49-F238E27FC236}">
                <a16:creationId xmlns:a16="http://schemas.microsoft.com/office/drawing/2014/main" id="{445BB797-28CC-7947-7D4B-DF242407AE88}"/>
              </a:ext>
            </a:extLst>
          </p:cNvPr>
          <p:cNvCxnSpPr>
            <a:cxnSpLocks/>
          </p:cNvCxnSpPr>
          <p:nvPr/>
        </p:nvCxnSpPr>
        <p:spPr>
          <a:xfrm>
            <a:off x="5299710" y="1482090"/>
            <a:ext cx="582930" cy="1234440"/>
          </a:xfrm>
          <a:prstGeom prst="line">
            <a:avLst/>
          </a:prstGeom>
          <a:ln w="28575">
            <a:solidFill>
              <a:srgbClr val="EE1D2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直接连接符 49">
            <a:extLst>
              <a:ext uri="{FF2B5EF4-FFF2-40B4-BE49-F238E27FC236}">
                <a16:creationId xmlns:a16="http://schemas.microsoft.com/office/drawing/2014/main" id="{FB691FA1-3ECD-96C2-0743-A6229D21A4A4}"/>
              </a:ext>
            </a:extLst>
          </p:cNvPr>
          <p:cNvCxnSpPr>
            <a:cxnSpLocks/>
          </p:cNvCxnSpPr>
          <p:nvPr/>
        </p:nvCxnSpPr>
        <p:spPr>
          <a:xfrm>
            <a:off x="6832600" y="1927860"/>
            <a:ext cx="452120" cy="1318260"/>
          </a:xfrm>
          <a:prstGeom prst="line">
            <a:avLst/>
          </a:prstGeom>
          <a:ln w="28575">
            <a:solidFill>
              <a:srgbClr val="EE1D2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直接连接符 52">
            <a:extLst>
              <a:ext uri="{FF2B5EF4-FFF2-40B4-BE49-F238E27FC236}">
                <a16:creationId xmlns:a16="http://schemas.microsoft.com/office/drawing/2014/main" id="{E1E63692-E218-69CD-7A9F-1B23B5A6BC2B}"/>
              </a:ext>
            </a:extLst>
          </p:cNvPr>
          <p:cNvCxnSpPr>
            <a:cxnSpLocks/>
          </p:cNvCxnSpPr>
          <p:nvPr/>
        </p:nvCxnSpPr>
        <p:spPr>
          <a:xfrm flipH="1">
            <a:off x="7128510" y="1436370"/>
            <a:ext cx="533400" cy="1710690"/>
          </a:xfrm>
          <a:prstGeom prst="line">
            <a:avLst/>
          </a:prstGeom>
          <a:ln w="28575">
            <a:solidFill>
              <a:srgbClr val="EE1D2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直接连接符 57">
            <a:extLst>
              <a:ext uri="{FF2B5EF4-FFF2-40B4-BE49-F238E27FC236}">
                <a16:creationId xmlns:a16="http://schemas.microsoft.com/office/drawing/2014/main" id="{ADA26410-D68B-E8DC-7C1D-082599F8D01C}"/>
              </a:ext>
            </a:extLst>
          </p:cNvPr>
          <p:cNvCxnSpPr>
            <a:cxnSpLocks/>
          </p:cNvCxnSpPr>
          <p:nvPr/>
        </p:nvCxnSpPr>
        <p:spPr>
          <a:xfrm flipH="1">
            <a:off x="7002780" y="1927860"/>
            <a:ext cx="1560695" cy="1158240"/>
          </a:xfrm>
          <a:prstGeom prst="line">
            <a:avLst/>
          </a:prstGeom>
          <a:ln w="28575">
            <a:solidFill>
              <a:srgbClr val="EE1D2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直接连接符 60">
            <a:extLst>
              <a:ext uri="{FF2B5EF4-FFF2-40B4-BE49-F238E27FC236}">
                <a16:creationId xmlns:a16="http://schemas.microsoft.com/office/drawing/2014/main" id="{2B6907C9-AE59-A935-96C0-1D0234E5ED70}"/>
              </a:ext>
            </a:extLst>
          </p:cNvPr>
          <p:cNvCxnSpPr>
            <a:cxnSpLocks/>
          </p:cNvCxnSpPr>
          <p:nvPr/>
        </p:nvCxnSpPr>
        <p:spPr>
          <a:xfrm flipH="1" flipV="1">
            <a:off x="7354435" y="1419612"/>
            <a:ext cx="1237115" cy="896868"/>
          </a:xfrm>
          <a:prstGeom prst="line">
            <a:avLst/>
          </a:prstGeom>
          <a:ln w="28575">
            <a:solidFill>
              <a:srgbClr val="EE1D2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直接连接符 63">
            <a:extLst>
              <a:ext uri="{FF2B5EF4-FFF2-40B4-BE49-F238E27FC236}">
                <a16:creationId xmlns:a16="http://schemas.microsoft.com/office/drawing/2014/main" id="{C6AD5F47-E292-3EAF-B268-22C3BF3A28C0}"/>
              </a:ext>
            </a:extLst>
          </p:cNvPr>
          <p:cNvCxnSpPr>
            <a:cxnSpLocks/>
          </p:cNvCxnSpPr>
          <p:nvPr/>
        </p:nvCxnSpPr>
        <p:spPr>
          <a:xfrm flipH="1">
            <a:off x="6749915" y="1421890"/>
            <a:ext cx="1117735" cy="813310"/>
          </a:xfrm>
          <a:prstGeom prst="line">
            <a:avLst/>
          </a:prstGeom>
          <a:ln w="28575">
            <a:solidFill>
              <a:srgbClr val="EE1D2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直接连接符 66">
            <a:extLst>
              <a:ext uri="{FF2B5EF4-FFF2-40B4-BE49-F238E27FC236}">
                <a16:creationId xmlns:a16="http://schemas.microsoft.com/office/drawing/2014/main" id="{C3AC71E6-0AD1-4907-35E9-EDFB3FF808FF}"/>
              </a:ext>
            </a:extLst>
          </p:cNvPr>
          <p:cNvCxnSpPr>
            <a:cxnSpLocks/>
          </p:cNvCxnSpPr>
          <p:nvPr/>
        </p:nvCxnSpPr>
        <p:spPr>
          <a:xfrm flipH="1" flipV="1">
            <a:off x="6774180" y="2110740"/>
            <a:ext cx="1737360" cy="11430"/>
          </a:xfrm>
          <a:prstGeom prst="line">
            <a:avLst/>
          </a:prstGeom>
          <a:ln w="28575">
            <a:solidFill>
              <a:srgbClr val="EE1D2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直接连接符 70">
            <a:extLst>
              <a:ext uri="{FF2B5EF4-FFF2-40B4-BE49-F238E27FC236}">
                <a16:creationId xmlns:a16="http://schemas.microsoft.com/office/drawing/2014/main" id="{49E8800E-A801-9981-E719-FA6F557E123E}"/>
              </a:ext>
            </a:extLst>
          </p:cNvPr>
          <p:cNvCxnSpPr>
            <a:cxnSpLocks/>
          </p:cNvCxnSpPr>
          <p:nvPr/>
        </p:nvCxnSpPr>
        <p:spPr>
          <a:xfrm>
            <a:off x="9342120" y="1828800"/>
            <a:ext cx="466748" cy="1417320"/>
          </a:xfrm>
          <a:prstGeom prst="line">
            <a:avLst/>
          </a:prstGeom>
          <a:ln w="28575">
            <a:solidFill>
              <a:srgbClr val="EE1D2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直接连接符 72">
            <a:extLst>
              <a:ext uri="{FF2B5EF4-FFF2-40B4-BE49-F238E27FC236}">
                <a16:creationId xmlns:a16="http://schemas.microsoft.com/office/drawing/2014/main" id="{D17864DF-190E-CC1C-B6C3-0B5297E356E8}"/>
              </a:ext>
            </a:extLst>
          </p:cNvPr>
          <p:cNvCxnSpPr>
            <a:cxnSpLocks/>
          </p:cNvCxnSpPr>
          <p:nvPr/>
        </p:nvCxnSpPr>
        <p:spPr>
          <a:xfrm flipH="1">
            <a:off x="10527030" y="1905000"/>
            <a:ext cx="392430" cy="1242060"/>
          </a:xfrm>
          <a:prstGeom prst="line">
            <a:avLst/>
          </a:prstGeom>
          <a:ln w="28575">
            <a:solidFill>
              <a:srgbClr val="EE1D2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直接连接符 76">
            <a:extLst>
              <a:ext uri="{FF2B5EF4-FFF2-40B4-BE49-F238E27FC236}">
                <a16:creationId xmlns:a16="http://schemas.microsoft.com/office/drawing/2014/main" id="{8F65993C-5017-DCC3-E8DB-E23EA9332B2E}"/>
              </a:ext>
            </a:extLst>
          </p:cNvPr>
          <p:cNvCxnSpPr>
            <a:cxnSpLocks/>
          </p:cNvCxnSpPr>
          <p:nvPr/>
        </p:nvCxnSpPr>
        <p:spPr>
          <a:xfrm flipH="1">
            <a:off x="9505950" y="2956560"/>
            <a:ext cx="1451610" cy="0"/>
          </a:xfrm>
          <a:prstGeom prst="line">
            <a:avLst/>
          </a:prstGeom>
          <a:ln w="28575">
            <a:solidFill>
              <a:srgbClr val="EE1D2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" name="直接连接符 81">
            <a:extLst>
              <a:ext uri="{FF2B5EF4-FFF2-40B4-BE49-F238E27FC236}">
                <a16:creationId xmlns:a16="http://schemas.microsoft.com/office/drawing/2014/main" id="{071DA2B9-A1DC-3D90-104E-91690390817F}"/>
              </a:ext>
            </a:extLst>
          </p:cNvPr>
          <p:cNvCxnSpPr>
            <a:cxnSpLocks/>
          </p:cNvCxnSpPr>
          <p:nvPr/>
        </p:nvCxnSpPr>
        <p:spPr>
          <a:xfrm flipH="1">
            <a:off x="9460230" y="1912620"/>
            <a:ext cx="1687830" cy="1219200"/>
          </a:xfrm>
          <a:prstGeom prst="line">
            <a:avLst/>
          </a:prstGeom>
          <a:ln w="28575">
            <a:solidFill>
              <a:srgbClr val="EE1D2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" name="直接连接符 85">
            <a:extLst>
              <a:ext uri="{FF2B5EF4-FFF2-40B4-BE49-F238E27FC236}">
                <a16:creationId xmlns:a16="http://schemas.microsoft.com/office/drawing/2014/main" id="{06DCD6F1-DB20-C9C2-60A6-2A565B3029D7}"/>
              </a:ext>
            </a:extLst>
          </p:cNvPr>
          <p:cNvCxnSpPr>
            <a:cxnSpLocks/>
          </p:cNvCxnSpPr>
          <p:nvPr/>
        </p:nvCxnSpPr>
        <p:spPr>
          <a:xfrm flipH="1">
            <a:off x="9635490" y="1341120"/>
            <a:ext cx="601980" cy="1828800"/>
          </a:xfrm>
          <a:prstGeom prst="line">
            <a:avLst/>
          </a:prstGeom>
          <a:ln w="28575">
            <a:solidFill>
              <a:srgbClr val="EE1D2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1" name="直接连接符 90">
            <a:extLst>
              <a:ext uri="{FF2B5EF4-FFF2-40B4-BE49-F238E27FC236}">
                <a16:creationId xmlns:a16="http://schemas.microsoft.com/office/drawing/2014/main" id="{9A9737CA-5F1A-1FD0-370B-4803785A3CE2}"/>
              </a:ext>
            </a:extLst>
          </p:cNvPr>
          <p:cNvCxnSpPr>
            <a:cxnSpLocks/>
          </p:cNvCxnSpPr>
          <p:nvPr/>
        </p:nvCxnSpPr>
        <p:spPr>
          <a:xfrm flipH="1" flipV="1">
            <a:off x="9300210" y="2114550"/>
            <a:ext cx="1859280" cy="11430"/>
          </a:xfrm>
          <a:prstGeom prst="line">
            <a:avLst/>
          </a:prstGeom>
          <a:ln w="28575">
            <a:solidFill>
              <a:srgbClr val="EE1D2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5" name="直接连接符 94">
            <a:extLst>
              <a:ext uri="{FF2B5EF4-FFF2-40B4-BE49-F238E27FC236}">
                <a16:creationId xmlns:a16="http://schemas.microsoft.com/office/drawing/2014/main" id="{25DE451F-A8D4-7AD6-45AE-56896E76DCCC}"/>
              </a:ext>
            </a:extLst>
          </p:cNvPr>
          <p:cNvCxnSpPr>
            <a:cxnSpLocks/>
          </p:cNvCxnSpPr>
          <p:nvPr/>
        </p:nvCxnSpPr>
        <p:spPr>
          <a:xfrm flipH="1" flipV="1">
            <a:off x="9902190" y="1432560"/>
            <a:ext cx="1143000" cy="830580"/>
          </a:xfrm>
          <a:prstGeom prst="line">
            <a:avLst/>
          </a:prstGeom>
          <a:ln w="28575">
            <a:solidFill>
              <a:srgbClr val="EE1D2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9" name="直接连接符 98">
            <a:extLst>
              <a:ext uri="{FF2B5EF4-FFF2-40B4-BE49-F238E27FC236}">
                <a16:creationId xmlns:a16="http://schemas.microsoft.com/office/drawing/2014/main" id="{477DAC51-CC43-A62B-5452-AAB4FA611DFC}"/>
              </a:ext>
            </a:extLst>
          </p:cNvPr>
          <p:cNvCxnSpPr>
            <a:cxnSpLocks/>
          </p:cNvCxnSpPr>
          <p:nvPr/>
        </p:nvCxnSpPr>
        <p:spPr>
          <a:xfrm flipH="1">
            <a:off x="9243060" y="1407795"/>
            <a:ext cx="1177290" cy="859155"/>
          </a:xfrm>
          <a:prstGeom prst="line">
            <a:avLst/>
          </a:prstGeom>
          <a:ln w="28575">
            <a:solidFill>
              <a:srgbClr val="EE1D2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2" name="直接连接符 101">
            <a:extLst>
              <a:ext uri="{FF2B5EF4-FFF2-40B4-BE49-F238E27FC236}">
                <a16:creationId xmlns:a16="http://schemas.microsoft.com/office/drawing/2014/main" id="{05DAC6EA-8C35-95EB-DA58-E2B2431B5A6A}"/>
              </a:ext>
            </a:extLst>
          </p:cNvPr>
          <p:cNvCxnSpPr>
            <a:cxnSpLocks/>
          </p:cNvCxnSpPr>
          <p:nvPr/>
        </p:nvCxnSpPr>
        <p:spPr>
          <a:xfrm>
            <a:off x="9231630" y="1965960"/>
            <a:ext cx="1531620" cy="1112520"/>
          </a:xfrm>
          <a:prstGeom prst="line">
            <a:avLst/>
          </a:prstGeom>
          <a:ln w="28575">
            <a:solidFill>
              <a:srgbClr val="EE1D2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7" name="直接连接符 106">
            <a:extLst>
              <a:ext uri="{FF2B5EF4-FFF2-40B4-BE49-F238E27FC236}">
                <a16:creationId xmlns:a16="http://schemas.microsoft.com/office/drawing/2014/main" id="{9AC06EBA-1291-0884-05B3-B99297014ACC}"/>
              </a:ext>
            </a:extLst>
          </p:cNvPr>
          <p:cNvCxnSpPr>
            <a:cxnSpLocks/>
          </p:cNvCxnSpPr>
          <p:nvPr/>
        </p:nvCxnSpPr>
        <p:spPr>
          <a:xfrm>
            <a:off x="10085070" y="1394460"/>
            <a:ext cx="609600" cy="1821180"/>
          </a:xfrm>
          <a:prstGeom prst="line">
            <a:avLst/>
          </a:prstGeom>
          <a:ln w="28575">
            <a:solidFill>
              <a:srgbClr val="EE1D2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4" name="文本框 113">
            <a:extLst>
              <a:ext uri="{FF2B5EF4-FFF2-40B4-BE49-F238E27FC236}">
                <a16:creationId xmlns:a16="http://schemas.microsoft.com/office/drawing/2014/main" id="{1C4B9452-4B27-E334-6270-C0C2429D5816}"/>
              </a:ext>
            </a:extLst>
          </p:cNvPr>
          <p:cNvSpPr txBox="1"/>
          <p:nvPr/>
        </p:nvSpPr>
        <p:spPr>
          <a:xfrm>
            <a:off x="2377971" y="3528799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5" name="文本框 114">
            <a:extLst>
              <a:ext uri="{FF2B5EF4-FFF2-40B4-BE49-F238E27FC236}">
                <a16:creationId xmlns:a16="http://schemas.microsoft.com/office/drawing/2014/main" id="{0255A538-C7A7-5279-1695-30D1388138ED}"/>
              </a:ext>
            </a:extLst>
          </p:cNvPr>
          <p:cNvSpPr txBox="1"/>
          <p:nvPr/>
        </p:nvSpPr>
        <p:spPr>
          <a:xfrm>
            <a:off x="4960516" y="3528799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6" name="文本框 115">
            <a:extLst>
              <a:ext uri="{FF2B5EF4-FFF2-40B4-BE49-F238E27FC236}">
                <a16:creationId xmlns:a16="http://schemas.microsoft.com/office/drawing/2014/main" id="{9754F54F-618D-5378-75BF-5E0E60B3654B}"/>
              </a:ext>
            </a:extLst>
          </p:cNvPr>
          <p:cNvSpPr txBox="1"/>
          <p:nvPr/>
        </p:nvSpPr>
        <p:spPr>
          <a:xfrm>
            <a:off x="9914304" y="3528799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7" name="文本框 116">
            <a:extLst>
              <a:ext uri="{FF2B5EF4-FFF2-40B4-BE49-F238E27FC236}">
                <a16:creationId xmlns:a16="http://schemas.microsoft.com/office/drawing/2014/main" id="{E02377E9-2E87-1AC7-7C10-A8BBB997D1DF}"/>
              </a:ext>
            </a:extLst>
          </p:cNvPr>
          <p:cNvSpPr txBox="1"/>
          <p:nvPr/>
        </p:nvSpPr>
        <p:spPr>
          <a:xfrm>
            <a:off x="7358901" y="3528799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3" name="文本框 122">
            <a:extLst>
              <a:ext uri="{FF2B5EF4-FFF2-40B4-BE49-F238E27FC236}">
                <a16:creationId xmlns:a16="http://schemas.microsoft.com/office/drawing/2014/main" id="{12E9C623-A504-3C57-C686-EF043AEAEA98}"/>
              </a:ext>
            </a:extLst>
          </p:cNvPr>
          <p:cNvSpPr txBox="1"/>
          <p:nvPr/>
        </p:nvSpPr>
        <p:spPr>
          <a:xfrm>
            <a:off x="645378" y="4544557"/>
            <a:ext cx="39071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连出线段</a:t>
            </a:r>
            <a:r>
              <a:rPr lang="zh-CN" altLang="en-US" sz="36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的条数</a:t>
            </a:r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=</a:t>
            </a:r>
            <a:endParaRPr lang="zh-CN" altLang="en-US" dirty="0">
              <a:solidFill>
                <a:srgbClr val="EE1D23"/>
              </a:solidFill>
            </a:endParaRPr>
          </a:p>
        </p:txBody>
      </p:sp>
      <p:sp>
        <p:nvSpPr>
          <p:cNvPr id="124" name="文本框 123">
            <a:extLst>
              <a:ext uri="{FF2B5EF4-FFF2-40B4-BE49-F238E27FC236}">
                <a16:creationId xmlns:a16="http://schemas.microsoft.com/office/drawing/2014/main" id="{4B0CF6AF-DBF2-0DEB-B84A-76394855D363}"/>
              </a:ext>
            </a:extLst>
          </p:cNvPr>
          <p:cNvSpPr txBox="1"/>
          <p:nvPr/>
        </p:nvSpPr>
        <p:spPr>
          <a:xfrm>
            <a:off x="4246718" y="4544557"/>
            <a:ext cx="729990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1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n</a:t>
            </a:r>
            <a:r>
              <a:rPr kumimoji="0" lang="en-US" altLang="zh-CN" sz="3600" b="1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×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(</a:t>
            </a:r>
            <a:r>
              <a:rPr kumimoji="0" lang="en-US" altLang="zh-CN" sz="3600" b="1" i="1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n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-1)÷2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kumimoji="0" lang="en-US" altLang="zh-CN" sz="3600" b="1" i="1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n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为点的个数，</a:t>
            </a:r>
            <a:r>
              <a:rPr kumimoji="0" lang="en-US" altLang="zh-CN" sz="3600" b="1" i="1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n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≥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</a:t>
            </a:r>
            <a:endParaRPr lang="zh-CN" altLang="en-US" dirty="0">
              <a:solidFill>
                <a:srgbClr val="EE1D23"/>
              </a:solidFill>
            </a:endParaRPr>
          </a:p>
        </p:txBody>
      </p:sp>
      <p:sp>
        <p:nvSpPr>
          <p:cNvPr id="126" name="文本框 125">
            <a:extLst>
              <a:ext uri="{FF2B5EF4-FFF2-40B4-BE49-F238E27FC236}">
                <a16:creationId xmlns:a16="http://schemas.microsoft.com/office/drawing/2014/main" id="{44B2EB56-40FB-A20D-FE95-BB5DFE804E28}"/>
              </a:ext>
            </a:extLst>
          </p:cNvPr>
          <p:cNvSpPr txBox="1"/>
          <p:nvPr/>
        </p:nvSpPr>
        <p:spPr>
          <a:xfrm>
            <a:off x="1849120" y="5433060"/>
            <a:ext cx="681278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个点最多可以连出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15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条线段。</a:t>
            </a:r>
            <a:endParaRPr lang="zh-CN" altLang="en-US" dirty="0">
              <a:solidFill>
                <a:srgbClr val="EE1D2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3825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813</TotalTime>
  <Words>421</Words>
  <Application>Microsoft Office PowerPoint</Application>
  <PresentationFormat>宽屏</PresentationFormat>
  <Paragraphs>50</Paragraphs>
  <Slides>11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19" baseType="lpstr">
      <vt:lpstr>等线</vt:lpstr>
      <vt:lpstr>黑体</vt:lpstr>
      <vt:lpstr>楷体</vt:lpstr>
      <vt:lpstr>宋体</vt:lpstr>
      <vt:lpstr>微软雅黑</vt:lpstr>
      <vt:lpstr>Arial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keywords>状元成才路</cp:keywords>
  <cp:lastModifiedBy>Admin</cp:lastModifiedBy>
  <cp:revision>43</cp:revision>
  <dcterms:created xsi:type="dcterms:W3CDTF">2025-04-19T06:03:16Z</dcterms:created>
  <dcterms:modified xsi:type="dcterms:W3CDTF">2025-07-20T06:01:34Z</dcterms:modified>
  <cp:category>状元成才路</cp:category>
  <cp:contentStatus>状元成才路</cp:contentStatus>
</cp:coreProperties>
</file>