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7" r:id="rId4"/>
    <p:sldId id="288" r:id="rId5"/>
    <p:sldId id="262" r:id="rId6"/>
    <p:sldId id="260" r:id="rId7"/>
    <p:sldId id="270" r:id="rId8"/>
    <p:sldId id="271" r:id="rId9"/>
    <p:sldId id="272" r:id="rId10"/>
    <p:sldId id="263" r:id="rId11"/>
    <p:sldId id="273" r:id="rId12"/>
    <p:sldId id="276" r:id="rId13"/>
    <p:sldId id="283" r:id="rId14"/>
    <p:sldId id="274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60013"/>
    <a:srgbClr val="D4EFFB"/>
    <a:srgbClr val="FF00FF"/>
    <a:srgbClr val="ECE047"/>
    <a:srgbClr val="FFE699"/>
    <a:srgbClr val="F0F5D5"/>
    <a:srgbClr val="EE1D23"/>
    <a:srgbClr val="EA535D"/>
    <a:srgbClr val="006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040859" y="3013501"/>
            <a:ext cx="900781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角的认识及画法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451470-729B-5A91-C785-B7A9F7C03CFB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FE0B78D-657D-E0A5-9BC4-1551208A1D4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情景导入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F07D6F8-6931-FD66-77B7-6C51F1B2FF24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11445EC1-1C16-F291-DC64-4B6983A46DA7}"/>
              </a:ext>
            </a:extLst>
          </p:cNvPr>
          <p:cNvSpPr/>
          <p:nvPr/>
        </p:nvSpPr>
        <p:spPr>
          <a:xfrm>
            <a:off x="2217907" y="1398414"/>
            <a:ext cx="3306237" cy="2850204"/>
          </a:xfrm>
          <a:prstGeom prst="triangle">
            <a:avLst/>
          </a:prstGeom>
          <a:solidFill>
            <a:srgbClr val="F0F5D5"/>
          </a:solidFill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星形: 五角 5">
            <a:extLst>
              <a:ext uri="{FF2B5EF4-FFF2-40B4-BE49-F238E27FC236}">
                <a16:creationId xmlns:a16="http://schemas.microsoft.com/office/drawing/2014/main" id="{DC875387-64F9-F928-7C6C-6CA5D495FA31}"/>
              </a:ext>
            </a:extLst>
          </p:cNvPr>
          <p:cNvSpPr/>
          <p:nvPr/>
        </p:nvSpPr>
        <p:spPr>
          <a:xfrm>
            <a:off x="7019764" y="1398416"/>
            <a:ext cx="2850202" cy="2850202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187DD4B-B28F-1FCF-FA4C-E659774E98C4}"/>
              </a:ext>
            </a:extLst>
          </p:cNvPr>
          <p:cNvSpPr txBox="1"/>
          <p:nvPr/>
        </p:nvSpPr>
        <p:spPr>
          <a:xfrm>
            <a:off x="2858558" y="4521425"/>
            <a:ext cx="202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F197C1-F3DB-4C5C-F23E-FA6F772F1125}"/>
              </a:ext>
            </a:extLst>
          </p:cNvPr>
          <p:cNvSpPr txBox="1"/>
          <p:nvPr/>
        </p:nvSpPr>
        <p:spPr>
          <a:xfrm>
            <a:off x="7432398" y="4521425"/>
            <a:ext cx="202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ACCB0F0-C7A2-BA79-BC34-7D7BA712F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4945923"/>
            <a:ext cx="1353600" cy="13536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07622398-35D4-961D-7824-B4C680384A29}"/>
              </a:ext>
            </a:extLst>
          </p:cNvPr>
          <p:cNvSpPr/>
          <p:nvPr/>
        </p:nvSpPr>
        <p:spPr>
          <a:xfrm>
            <a:off x="2426784" y="5469871"/>
            <a:ext cx="5040792" cy="803480"/>
          </a:xfrm>
          <a:prstGeom prst="wedgeRoundRectCallout">
            <a:avLst>
              <a:gd name="adj1" fmla="val -59696"/>
              <a:gd name="adj2" fmla="val 310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这两个图形都有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1C432CF-FC83-E9F9-132A-F559130095CE}"/>
              </a:ext>
            </a:extLst>
          </p:cNvPr>
          <p:cNvSpPr txBox="1"/>
          <p:nvPr/>
        </p:nvSpPr>
        <p:spPr>
          <a:xfrm>
            <a:off x="5615289" y="5456113"/>
            <a:ext cx="12391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角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379DE-203C-9FC5-B924-87BD634D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0DA79CE-7A08-90C0-79DB-2ACCF4AEC83D}"/>
              </a:ext>
            </a:extLst>
          </p:cNvPr>
          <p:cNvGrpSpPr/>
          <p:nvPr/>
        </p:nvGrpSpPr>
        <p:grpSpPr>
          <a:xfrm>
            <a:off x="2940663" y="125278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6DE2507-5EE9-7B0D-C538-D723D26BF75E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2B30A6E-9AF8-346C-76DF-09EF35F1C1EA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47" descr="E:\2022年工作\数学 二年级上册-B（导图）2022-08-06\XXSX_2B_t039_03.png">
            <a:extLst>
              <a:ext uri="{FF2B5EF4-FFF2-40B4-BE49-F238E27FC236}">
                <a16:creationId xmlns:a16="http://schemas.microsoft.com/office/drawing/2014/main" id="{3D824BE7-FBAE-BB94-2B1B-994D3CDDA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63" y="1846539"/>
            <a:ext cx="3148149" cy="180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8" descr="E:\2022年工作\数学 二年级上册-B（导图）2022-08-06\XXSX_2B_t039_01.png">
            <a:extLst>
              <a:ext uri="{FF2B5EF4-FFF2-40B4-BE49-F238E27FC236}">
                <a16:creationId xmlns:a16="http://schemas.microsoft.com/office/drawing/2014/main" id="{5D8F3782-AC88-5AC8-4600-A45D2B76E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63" y="1730520"/>
            <a:ext cx="2915803" cy="203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D35C2968-9FA6-6A20-9CC4-A3E774F1B144}"/>
              </a:ext>
            </a:extLst>
          </p:cNvPr>
          <p:cNvGrpSpPr/>
          <p:nvPr/>
        </p:nvGrpSpPr>
        <p:grpSpPr>
          <a:xfrm>
            <a:off x="4687620" y="1335430"/>
            <a:ext cx="2602951" cy="2643953"/>
            <a:chOff x="4483518" y="1274379"/>
            <a:chExt cx="2908460" cy="2908460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FBFA220D-D8AE-6E9A-D7FE-2EBDA1AFB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3518" y="1274379"/>
              <a:ext cx="2908460" cy="2908460"/>
            </a:xfrm>
            <a:prstGeom prst="rect">
              <a:avLst/>
            </a:prstGeom>
          </p:spPr>
        </p:pic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C4FD0937-EFBB-47D9-05E8-6CFFDD861A00}"/>
                </a:ext>
              </a:extLst>
            </p:cNvPr>
            <p:cNvGrpSpPr/>
            <p:nvPr/>
          </p:nvGrpSpPr>
          <p:grpSpPr>
            <a:xfrm>
              <a:off x="5861548" y="1716436"/>
              <a:ext cx="576095" cy="1175965"/>
              <a:chOff x="5861548" y="1716436"/>
              <a:chExt cx="576095" cy="1175965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1B5F451A-4677-1E00-3227-51EE329A3B38}"/>
                  </a:ext>
                </a:extLst>
              </p:cNvPr>
              <p:cNvSpPr/>
              <p:nvPr/>
            </p:nvSpPr>
            <p:spPr>
              <a:xfrm>
                <a:off x="5861548" y="2639709"/>
                <a:ext cx="177800" cy="177800"/>
              </a:xfrm>
              <a:prstGeom prst="ellipse">
                <a:avLst/>
              </a:prstGeom>
              <a:solidFill>
                <a:srgbClr val="ECE047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4C2653E1-C794-6853-CF92-7171A07852FC}"/>
                  </a:ext>
                </a:extLst>
              </p:cNvPr>
              <p:cNvSpPr/>
              <p:nvPr/>
            </p:nvSpPr>
            <p:spPr>
              <a:xfrm>
                <a:off x="5914367" y="1716436"/>
                <a:ext cx="72162" cy="1012173"/>
              </a:xfrm>
              <a:custGeom>
                <a:avLst/>
                <a:gdLst>
                  <a:gd name="connsiteX0" fmla="*/ 29414 w 58828"/>
                  <a:gd name="connsiteY0" fmla="*/ 0 h 1012173"/>
                  <a:gd name="connsiteX1" fmla="*/ 58828 w 58828"/>
                  <a:gd name="connsiteY1" fmla="*/ 95250 h 1012173"/>
                  <a:gd name="connsiteX2" fmla="*/ 58827 w 58828"/>
                  <a:gd name="connsiteY2" fmla="*/ 95250 h 1012173"/>
                  <a:gd name="connsiteX3" fmla="*/ 58827 w 58828"/>
                  <a:gd name="connsiteY3" fmla="*/ 1012173 h 1012173"/>
                  <a:gd name="connsiteX4" fmla="*/ 0 w 58828"/>
                  <a:gd name="connsiteY4" fmla="*/ 1012173 h 1012173"/>
                  <a:gd name="connsiteX5" fmla="*/ 0 w 58828"/>
                  <a:gd name="connsiteY5" fmla="*/ 95250 h 101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828" h="1012173">
                    <a:moveTo>
                      <a:pt x="29414" y="0"/>
                    </a:moveTo>
                    <a:lnTo>
                      <a:pt x="58828" y="95250"/>
                    </a:lnTo>
                    <a:lnTo>
                      <a:pt x="58827" y="95250"/>
                    </a:lnTo>
                    <a:lnTo>
                      <a:pt x="58827" y="1012173"/>
                    </a:lnTo>
                    <a:lnTo>
                      <a:pt x="0" y="1012173"/>
                    </a:lnTo>
                    <a:lnTo>
                      <a:pt x="0" y="95250"/>
                    </a:lnTo>
                    <a:close/>
                  </a:path>
                </a:pathLst>
              </a:custGeom>
              <a:solidFill>
                <a:srgbClr val="0068B7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5FA57563-594F-0B47-0979-37E112FF56F7}"/>
                  </a:ext>
                </a:extLst>
              </p:cNvPr>
              <p:cNvSpPr/>
              <p:nvPr/>
            </p:nvSpPr>
            <p:spPr>
              <a:xfrm rot="7200000">
                <a:off x="6135437" y="2590194"/>
                <a:ext cx="72162" cy="532251"/>
              </a:xfrm>
              <a:custGeom>
                <a:avLst/>
                <a:gdLst>
                  <a:gd name="connsiteX0" fmla="*/ 29414 w 58828"/>
                  <a:gd name="connsiteY0" fmla="*/ 0 h 1012173"/>
                  <a:gd name="connsiteX1" fmla="*/ 58828 w 58828"/>
                  <a:gd name="connsiteY1" fmla="*/ 95250 h 1012173"/>
                  <a:gd name="connsiteX2" fmla="*/ 58827 w 58828"/>
                  <a:gd name="connsiteY2" fmla="*/ 95250 h 1012173"/>
                  <a:gd name="connsiteX3" fmla="*/ 58827 w 58828"/>
                  <a:gd name="connsiteY3" fmla="*/ 1012173 h 1012173"/>
                  <a:gd name="connsiteX4" fmla="*/ 0 w 58828"/>
                  <a:gd name="connsiteY4" fmla="*/ 1012173 h 1012173"/>
                  <a:gd name="connsiteX5" fmla="*/ 0 w 58828"/>
                  <a:gd name="connsiteY5" fmla="*/ 95250 h 101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828" h="1012173">
                    <a:moveTo>
                      <a:pt x="29414" y="0"/>
                    </a:moveTo>
                    <a:lnTo>
                      <a:pt x="58828" y="95250"/>
                    </a:lnTo>
                    <a:lnTo>
                      <a:pt x="58827" y="95250"/>
                    </a:lnTo>
                    <a:lnTo>
                      <a:pt x="58827" y="1012173"/>
                    </a:lnTo>
                    <a:lnTo>
                      <a:pt x="0" y="1012173"/>
                    </a:lnTo>
                    <a:lnTo>
                      <a:pt x="0" y="95250"/>
                    </a:lnTo>
                    <a:close/>
                  </a:path>
                </a:pathLst>
              </a:custGeom>
              <a:solidFill>
                <a:srgbClr val="EA535D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53368C15-A754-9B4F-1ED5-0EC4EBD1A5C3}"/>
                  </a:ext>
                </a:extLst>
              </p:cNvPr>
              <p:cNvSpPr/>
              <p:nvPr/>
            </p:nvSpPr>
            <p:spPr>
              <a:xfrm>
                <a:off x="5887448" y="2665609"/>
                <a:ext cx="126000" cy="126000"/>
              </a:xfrm>
              <a:prstGeom prst="ellipse">
                <a:avLst/>
              </a:prstGeom>
              <a:solidFill>
                <a:srgbClr val="E6001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EC439A54-30A2-C4E3-8B9D-4D60009ECD7A}"/>
              </a:ext>
            </a:extLst>
          </p:cNvPr>
          <p:cNvGrpSpPr/>
          <p:nvPr/>
        </p:nvGrpSpPr>
        <p:grpSpPr>
          <a:xfrm rot="160096">
            <a:off x="2914028" y="2446866"/>
            <a:ext cx="1136607" cy="1031830"/>
            <a:chOff x="2637863" y="2524170"/>
            <a:chExt cx="1136607" cy="103183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6027578D-445D-DB84-04D8-F0541D65B3C4}"/>
                </a:ext>
              </a:extLst>
            </p:cNvPr>
            <p:cNvCxnSpPr>
              <a:cxnSpLocks/>
            </p:cNvCxnSpPr>
            <p:nvPr/>
          </p:nvCxnSpPr>
          <p:spPr>
            <a:xfrm>
              <a:off x="2687955" y="2994660"/>
              <a:ext cx="1086515" cy="56134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217601E7-BA36-2991-2B4A-99AB2A8CAFDC}"/>
                </a:ext>
              </a:extLst>
            </p:cNvPr>
            <p:cNvCxnSpPr>
              <a:cxnSpLocks/>
            </p:cNvCxnSpPr>
            <p:nvPr/>
          </p:nvCxnSpPr>
          <p:spPr>
            <a:xfrm rot="21439904" flipH="1">
              <a:off x="2676844" y="2524170"/>
              <a:ext cx="1090638" cy="451986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7D81C841-53FE-CFB7-B216-B3E99E951D15}"/>
                </a:ext>
              </a:extLst>
            </p:cNvPr>
            <p:cNvSpPr/>
            <p:nvPr/>
          </p:nvSpPr>
          <p:spPr>
            <a:xfrm>
              <a:off x="2637863" y="2929269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FE40DA0E-D903-1286-1F44-4EF9A995F68C}"/>
              </a:ext>
            </a:extLst>
          </p:cNvPr>
          <p:cNvGrpSpPr/>
          <p:nvPr/>
        </p:nvGrpSpPr>
        <p:grpSpPr>
          <a:xfrm>
            <a:off x="5947983" y="1410589"/>
            <a:ext cx="806338" cy="1660310"/>
            <a:chOff x="5894717" y="1503680"/>
            <a:chExt cx="900978" cy="1826411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5D66A492-75A4-132A-F9CD-C6B834D4F650}"/>
                </a:ext>
              </a:extLst>
            </p:cNvPr>
            <p:cNvSpPr/>
            <p:nvPr/>
          </p:nvSpPr>
          <p:spPr>
            <a:xfrm>
              <a:off x="5894717" y="2781931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E7D207BA-5D6D-6B5E-473D-70871CED6F94}"/>
                </a:ext>
              </a:extLst>
            </p:cNvPr>
            <p:cNvCxnSpPr>
              <a:cxnSpLocks/>
            </p:cNvCxnSpPr>
            <p:nvPr/>
          </p:nvCxnSpPr>
          <p:spPr>
            <a:xfrm>
              <a:off x="5951581" y="1503680"/>
              <a:ext cx="0" cy="130008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A9F2753B-F0D0-3F52-B435-4C0D699AFAE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86528" y="2862919"/>
              <a:ext cx="809167" cy="467172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D307259F-199D-516B-09F5-AAFF70DE3EF1}"/>
              </a:ext>
            </a:extLst>
          </p:cNvPr>
          <p:cNvGrpSpPr/>
          <p:nvPr/>
        </p:nvGrpSpPr>
        <p:grpSpPr>
          <a:xfrm>
            <a:off x="8107981" y="1802413"/>
            <a:ext cx="822158" cy="828645"/>
            <a:chOff x="8054715" y="1895505"/>
            <a:chExt cx="822158" cy="828645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D1D59A3E-5110-CC21-53E0-FD5B9DEB6A3A}"/>
                </a:ext>
              </a:extLst>
            </p:cNvPr>
            <p:cNvSpPr/>
            <p:nvPr/>
          </p:nvSpPr>
          <p:spPr>
            <a:xfrm>
              <a:off x="8054715" y="1895505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5EDECBDE-A768-35FC-D423-39DFD97B677B}"/>
                </a:ext>
              </a:extLst>
            </p:cNvPr>
            <p:cNvCxnSpPr>
              <a:cxnSpLocks/>
            </p:cNvCxnSpPr>
            <p:nvPr/>
          </p:nvCxnSpPr>
          <p:spPr>
            <a:xfrm>
              <a:off x="8114080" y="1975241"/>
              <a:ext cx="0" cy="74890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5F57ABF6-0365-DDF6-CE78-F68AC85CD9A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502419" y="1580415"/>
              <a:ext cx="0" cy="74890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DCEF2AC-BE29-20F3-712A-DAD4DE084B30}"/>
              </a:ext>
            </a:extLst>
          </p:cNvPr>
          <p:cNvSpPr txBox="1"/>
          <p:nvPr/>
        </p:nvSpPr>
        <p:spPr>
          <a:xfrm>
            <a:off x="260416" y="4240267"/>
            <a:ext cx="3198552" cy="1754326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从一个</a:t>
            </a:r>
            <a:r>
              <a:rPr lang="zh-CN" altLang="en-US" sz="3600" b="1" dirty="0">
                <a:solidFill>
                  <a:srgbClr val="3366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引出两条</a:t>
            </a:r>
            <a:r>
              <a:rPr lang="zh-CN" altLang="en-US" sz="3600" b="1" dirty="0">
                <a:solidFill>
                  <a:srgbClr val="3366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射线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得到的图形是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1D910B-0770-CB0B-C33A-77D92B3C3F1D}"/>
              </a:ext>
            </a:extLst>
          </p:cNvPr>
          <p:cNvSpPr txBox="1"/>
          <p:nvPr/>
        </p:nvSpPr>
        <p:spPr>
          <a:xfrm>
            <a:off x="3601505" y="5963716"/>
            <a:ext cx="237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尖尖的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A441A40-9A80-979C-A942-6FE05D0C11E3}"/>
              </a:ext>
            </a:extLst>
          </p:cNvPr>
          <p:cNvSpPr txBox="1"/>
          <p:nvPr/>
        </p:nvSpPr>
        <p:spPr>
          <a:xfrm>
            <a:off x="5793202" y="5979004"/>
            <a:ext cx="237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直直的</a:t>
            </a:r>
            <a:endParaRPr lang="zh-CN" altLang="en-US" dirty="0"/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114FFA6B-A03F-4E58-35CE-C542D0A7C852}"/>
              </a:ext>
            </a:extLst>
          </p:cNvPr>
          <p:cNvSpPr/>
          <p:nvPr/>
        </p:nvSpPr>
        <p:spPr>
          <a:xfrm>
            <a:off x="7956697" y="484432"/>
            <a:ext cx="3344915" cy="1104573"/>
          </a:xfrm>
          <a:prstGeom prst="wedgeRoundRectCallout">
            <a:avLst>
              <a:gd name="adj1" fmla="val -62514"/>
              <a:gd name="adj2" fmla="val 47554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指一指这些物品上的角吧！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7CA702B-8FB4-7593-2502-7DA1660723A7}"/>
              </a:ext>
            </a:extLst>
          </p:cNvPr>
          <p:cNvGrpSpPr/>
          <p:nvPr/>
        </p:nvGrpSpPr>
        <p:grpSpPr>
          <a:xfrm>
            <a:off x="8009537" y="3571638"/>
            <a:ext cx="3922047" cy="2730531"/>
            <a:chOff x="8009537" y="3571638"/>
            <a:chExt cx="3922047" cy="2730531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647B8109-47ED-D4C9-5D73-5BE0FBE5AD51}"/>
                </a:ext>
              </a:extLst>
            </p:cNvPr>
            <p:cNvSpPr/>
            <p:nvPr/>
          </p:nvSpPr>
          <p:spPr>
            <a:xfrm>
              <a:off x="8009537" y="4131199"/>
              <a:ext cx="3922047" cy="2170970"/>
            </a:xfrm>
            <a:prstGeom prst="roundRect">
              <a:avLst>
                <a:gd name="adj" fmla="val 1520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仔细观察，这些</a:t>
              </a: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角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有什么</a:t>
              </a: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特点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呢？</a:t>
              </a:r>
              <a:endParaRPr lang="en-US" alt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小组讨论归纳</a:t>
              </a: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角的定义</a:t>
              </a: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351C3C2-2DA9-0565-6DA6-B98BCBBA4308}"/>
                </a:ext>
              </a:extLst>
            </p:cNvPr>
            <p:cNvGrpSpPr/>
            <p:nvPr/>
          </p:nvGrpSpPr>
          <p:grpSpPr>
            <a:xfrm>
              <a:off x="8930140" y="3571638"/>
              <a:ext cx="2263640" cy="646331"/>
              <a:chOff x="8930140" y="3659612"/>
              <a:chExt cx="2263640" cy="646331"/>
            </a:xfrm>
          </p:grpSpPr>
          <p:pic>
            <p:nvPicPr>
              <p:cNvPr id="13" name="Picture 4" descr="\\dz70\出菲林\2016春下\中学大课堂\人九物大课堂\人九物大课堂\教用\人九物大课堂教用\典例1.tif">
                <a:extLst>
                  <a:ext uri="{FF2B5EF4-FFF2-40B4-BE49-F238E27FC236}">
                    <a16:creationId xmlns:a16="http://schemas.microsoft.com/office/drawing/2014/main" id="{4F27D21A-5AC4-0E6B-9558-91A094CA7C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0140" y="3688778"/>
                <a:ext cx="2020913" cy="6171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0211E29-C53B-AF6B-6A56-C85BBDEB9674}"/>
                  </a:ext>
                </a:extLst>
              </p:cNvPr>
              <p:cNvSpPr txBox="1"/>
              <p:nvPr/>
            </p:nvSpPr>
            <p:spPr>
              <a:xfrm>
                <a:off x="9227820" y="3659612"/>
                <a:ext cx="19659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b="1"/>
                  <a:t>任务  </a:t>
                </a:r>
                <a:r>
                  <a:rPr lang="en-US" altLang="zh-CN" sz="3600" b="1"/>
                  <a:t>1</a:t>
                </a:r>
                <a:endParaRPr lang="en-US" sz="3600" b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042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04883 0.2877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5" y="1437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7 L -0.05286 0.3854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3" y="1925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-0.12383 0.4120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2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>
            <a:extLst>
              <a:ext uri="{FF2B5EF4-FFF2-40B4-BE49-F238E27FC236}">
                <a16:creationId xmlns:a16="http://schemas.microsoft.com/office/drawing/2014/main" id="{7CA89BD0-F02D-D76D-C420-BD7A8C8B24C1}"/>
              </a:ext>
            </a:extLst>
          </p:cNvPr>
          <p:cNvSpPr txBox="1"/>
          <p:nvPr/>
        </p:nvSpPr>
        <p:spPr>
          <a:xfrm>
            <a:off x="8453429" y="1467651"/>
            <a:ext cx="2464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C4E9F50-EB9E-2F20-3928-BA4A4C1A0E35}"/>
              </a:ext>
            </a:extLst>
          </p:cNvPr>
          <p:cNvGrpSpPr/>
          <p:nvPr/>
        </p:nvGrpSpPr>
        <p:grpSpPr>
          <a:xfrm rot="160096">
            <a:off x="2328868" y="1027399"/>
            <a:ext cx="1865996" cy="1695766"/>
            <a:chOff x="2637863" y="2524170"/>
            <a:chExt cx="1136607" cy="103183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965DEC0B-77AE-846F-2CD4-4A63EB967B49}"/>
                </a:ext>
              </a:extLst>
            </p:cNvPr>
            <p:cNvCxnSpPr>
              <a:cxnSpLocks/>
            </p:cNvCxnSpPr>
            <p:nvPr/>
          </p:nvCxnSpPr>
          <p:spPr>
            <a:xfrm>
              <a:off x="2687955" y="2994660"/>
              <a:ext cx="1086515" cy="56134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AD6AB0E-A918-9992-13B4-4C39ED7AD19D}"/>
                </a:ext>
              </a:extLst>
            </p:cNvPr>
            <p:cNvCxnSpPr>
              <a:cxnSpLocks/>
            </p:cNvCxnSpPr>
            <p:nvPr/>
          </p:nvCxnSpPr>
          <p:spPr>
            <a:xfrm rot="21439904" flipH="1">
              <a:off x="2676844" y="2524170"/>
              <a:ext cx="1090638" cy="451986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7CB516F8-CA12-F461-AEAC-6EB5C5420ACC}"/>
                </a:ext>
              </a:extLst>
            </p:cNvPr>
            <p:cNvSpPr/>
            <p:nvPr/>
          </p:nvSpPr>
          <p:spPr>
            <a:xfrm>
              <a:off x="2637863" y="2929269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3213EBA-7AAA-1B36-12E8-FB7371D53721}"/>
              </a:ext>
            </a:extLst>
          </p:cNvPr>
          <p:cNvGrpSpPr/>
          <p:nvPr/>
        </p:nvGrpSpPr>
        <p:grpSpPr>
          <a:xfrm>
            <a:off x="8215533" y="1411195"/>
            <a:ext cx="1349757" cy="1361841"/>
            <a:chOff x="8054715" y="1895505"/>
            <a:chExt cx="822158" cy="828645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032B8E5-8210-B160-E10D-F72C2FFF5FB5}"/>
                </a:ext>
              </a:extLst>
            </p:cNvPr>
            <p:cNvSpPr/>
            <p:nvPr/>
          </p:nvSpPr>
          <p:spPr>
            <a:xfrm>
              <a:off x="8054715" y="1895505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D2B2467-4EAC-3105-D267-85CD92CA6D51}"/>
                </a:ext>
              </a:extLst>
            </p:cNvPr>
            <p:cNvCxnSpPr>
              <a:cxnSpLocks/>
            </p:cNvCxnSpPr>
            <p:nvPr/>
          </p:nvCxnSpPr>
          <p:spPr>
            <a:xfrm>
              <a:off x="8114080" y="1975241"/>
              <a:ext cx="0" cy="74890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97D5B74-BEBB-9188-F8C0-792D8340FD15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502419" y="1580415"/>
              <a:ext cx="0" cy="74890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517B6D96-E3CC-6A3E-820C-A51D997E6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399552"/>
              </p:ext>
            </p:extLst>
          </p:nvPr>
        </p:nvGraphicFramePr>
        <p:xfrm>
          <a:off x="869296" y="3625862"/>
          <a:ext cx="9823040" cy="185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3520">
                  <a:extLst>
                    <a:ext uri="{9D8B030D-6E8A-4147-A177-3AD203B41FA5}">
                      <a16:colId xmlns:a16="http://schemas.microsoft.com/office/drawing/2014/main" val="379792666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4185992564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3025168794"/>
                    </a:ext>
                  </a:extLst>
                </a:gridCol>
                <a:gridCol w="2206420">
                  <a:extLst>
                    <a:ext uri="{9D8B030D-6E8A-4147-A177-3AD203B41FA5}">
                      <a16:colId xmlns:a16="http://schemas.microsoft.com/office/drawing/2014/main" val="1523399232"/>
                    </a:ext>
                  </a:extLst>
                </a:gridCol>
              </a:tblGrid>
              <a:tr h="514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/>
                        <a:t>角的定义</a:t>
                      </a:r>
                      <a:endParaRPr lang="en-US" sz="3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3200"/>
                        <a:t>角的特征</a:t>
                      </a:r>
                      <a:endParaRPr lang="en-US" sz="3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/>
                        <a:t>符号表示</a:t>
                      </a:r>
                      <a:endParaRPr lang="en-US" sz="3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00678"/>
                  </a:ext>
                </a:extLst>
              </a:tr>
              <a:tr h="12773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>
                          <a:solidFill>
                            <a:srgbClr val="231F2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从一个</a:t>
                      </a:r>
                      <a:r>
                        <a:rPr lang="zh-CN" altLang="en-US" sz="3200" b="1">
                          <a:solidFill>
                            <a:srgbClr val="3366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点</a:t>
                      </a:r>
                      <a:r>
                        <a:rPr lang="zh-CN" altLang="en-US" sz="3200" b="1">
                          <a:solidFill>
                            <a:srgbClr val="231F2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引出两条</a:t>
                      </a:r>
                      <a:r>
                        <a:rPr lang="zh-CN" altLang="en-US" sz="3200" b="1">
                          <a:solidFill>
                            <a:srgbClr val="3366FF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射线</a:t>
                      </a:r>
                      <a:r>
                        <a:rPr lang="zh-CN" altLang="en-US" sz="3200" b="1">
                          <a:solidFill>
                            <a:srgbClr val="231F2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得到的图形是</a:t>
                      </a:r>
                      <a:r>
                        <a:rPr lang="zh-CN" altLang="en-US" sz="3200" b="1">
                          <a:solidFill>
                            <a:srgbClr val="EE1D23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角</a:t>
                      </a:r>
                      <a:r>
                        <a:rPr lang="zh-CN" altLang="en-US" sz="3200" b="1">
                          <a:solidFill>
                            <a:srgbClr val="231F20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。</a:t>
                      </a:r>
                      <a:endParaRPr lang="zh-CN" altLang="en-US" sz="4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34183"/>
                  </a:ext>
                </a:extLst>
              </a:tr>
            </a:tbl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:a16="http://schemas.microsoft.com/office/drawing/2014/main" id="{D9A5F139-904B-0A93-E7B6-CA7A7ED693DA}"/>
              </a:ext>
            </a:extLst>
          </p:cNvPr>
          <p:cNvSpPr txBox="1"/>
          <p:nvPr/>
        </p:nvSpPr>
        <p:spPr>
          <a:xfrm>
            <a:off x="2329273" y="690546"/>
            <a:ext cx="221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31A2C3C-F8A7-CF7A-BBBD-865902113EEA}"/>
              </a:ext>
            </a:extLst>
          </p:cNvPr>
          <p:cNvSpPr txBox="1"/>
          <p:nvPr/>
        </p:nvSpPr>
        <p:spPr>
          <a:xfrm>
            <a:off x="2031048" y="2236653"/>
            <a:ext cx="221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B3A0A66-A909-168B-1CDB-96C31A719CC0}"/>
              </a:ext>
            </a:extLst>
          </p:cNvPr>
          <p:cNvSpPr txBox="1"/>
          <p:nvPr/>
        </p:nvSpPr>
        <p:spPr>
          <a:xfrm>
            <a:off x="928082" y="1315508"/>
            <a:ext cx="1870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36278C1-D70E-DBF0-5C6B-10A9955C9A26}"/>
              </a:ext>
            </a:extLst>
          </p:cNvPr>
          <p:cNvSpPr txBox="1"/>
          <p:nvPr/>
        </p:nvSpPr>
        <p:spPr>
          <a:xfrm>
            <a:off x="1217631" y="1333623"/>
            <a:ext cx="136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B674833-787B-8FCA-31B5-CDAA1288F4F6}"/>
              </a:ext>
            </a:extLst>
          </p:cNvPr>
          <p:cNvSpPr txBox="1"/>
          <p:nvPr/>
        </p:nvSpPr>
        <p:spPr>
          <a:xfrm>
            <a:off x="2829895" y="717832"/>
            <a:ext cx="9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4FB994D-E0B0-D3E1-B52D-178C873B32D6}"/>
              </a:ext>
            </a:extLst>
          </p:cNvPr>
          <p:cNvSpPr txBox="1"/>
          <p:nvPr/>
        </p:nvSpPr>
        <p:spPr>
          <a:xfrm>
            <a:off x="2519234" y="2233411"/>
            <a:ext cx="9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0228D93-5E12-35BC-FCA3-5DC5159DF8BE}"/>
              </a:ext>
            </a:extLst>
          </p:cNvPr>
          <p:cNvSpPr txBox="1"/>
          <p:nvPr/>
        </p:nvSpPr>
        <p:spPr>
          <a:xfrm>
            <a:off x="6096000" y="2175806"/>
            <a:ext cx="221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574C83A-9E39-B02D-DBAD-7B7EA1D0F958}"/>
              </a:ext>
            </a:extLst>
          </p:cNvPr>
          <p:cNvSpPr txBox="1"/>
          <p:nvPr/>
        </p:nvSpPr>
        <p:spPr>
          <a:xfrm>
            <a:off x="4524204" y="2423895"/>
            <a:ext cx="1870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E346997-1F14-764E-C4E6-B473E311F7DA}"/>
              </a:ext>
            </a:extLst>
          </p:cNvPr>
          <p:cNvSpPr txBox="1"/>
          <p:nvPr/>
        </p:nvSpPr>
        <p:spPr>
          <a:xfrm>
            <a:off x="4813753" y="2442010"/>
            <a:ext cx="136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E4C2553-45A0-478E-FFD4-E860D56C466F}"/>
              </a:ext>
            </a:extLst>
          </p:cNvPr>
          <p:cNvSpPr txBox="1"/>
          <p:nvPr/>
        </p:nvSpPr>
        <p:spPr>
          <a:xfrm>
            <a:off x="6055320" y="823795"/>
            <a:ext cx="9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D5F6EC0-4613-5F2C-A21A-F64B5DD9F671}"/>
              </a:ext>
            </a:extLst>
          </p:cNvPr>
          <p:cNvSpPr txBox="1"/>
          <p:nvPr/>
        </p:nvSpPr>
        <p:spPr>
          <a:xfrm>
            <a:off x="6584186" y="2172564"/>
            <a:ext cx="9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A26E296-8FA5-0D95-70ED-993D2B58245D}"/>
              </a:ext>
            </a:extLst>
          </p:cNvPr>
          <p:cNvSpPr txBox="1"/>
          <p:nvPr/>
        </p:nvSpPr>
        <p:spPr>
          <a:xfrm>
            <a:off x="5573646" y="821320"/>
            <a:ext cx="221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3EC569C-C625-9024-A2A3-ABF962F82A5A}"/>
              </a:ext>
            </a:extLst>
          </p:cNvPr>
          <p:cNvSpPr txBox="1"/>
          <p:nvPr/>
        </p:nvSpPr>
        <p:spPr>
          <a:xfrm>
            <a:off x="8215533" y="2345232"/>
            <a:ext cx="2210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9B0D30D-04E9-71C4-51C5-D0D2757D612E}"/>
              </a:ext>
            </a:extLst>
          </p:cNvPr>
          <p:cNvSpPr txBox="1"/>
          <p:nvPr/>
        </p:nvSpPr>
        <p:spPr>
          <a:xfrm>
            <a:off x="7580516" y="814814"/>
            <a:ext cx="18701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1310C83-D70F-4ED6-B01E-208692CA8EDF}"/>
              </a:ext>
            </a:extLst>
          </p:cNvPr>
          <p:cNvSpPr txBox="1"/>
          <p:nvPr/>
        </p:nvSpPr>
        <p:spPr>
          <a:xfrm>
            <a:off x="7870065" y="832929"/>
            <a:ext cx="1362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9B80E21-7BEC-9610-98DB-8B84101B1E8A}"/>
              </a:ext>
            </a:extLst>
          </p:cNvPr>
          <p:cNvSpPr txBox="1"/>
          <p:nvPr/>
        </p:nvSpPr>
        <p:spPr>
          <a:xfrm>
            <a:off x="8935103" y="1470126"/>
            <a:ext cx="9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D4F74FA-701C-BB07-9C48-C8423A0DE24F}"/>
              </a:ext>
            </a:extLst>
          </p:cNvPr>
          <p:cNvSpPr txBox="1"/>
          <p:nvPr/>
        </p:nvSpPr>
        <p:spPr>
          <a:xfrm>
            <a:off x="8703719" y="2341990"/>
            <a:ext cx="971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D4F59D2-0F7A-BEC7-F2FF-CB97DCE27DA8}"/>
              </a:ext>
            </a:extLst>
          </p:cNvPr>
          <p:cNvGrpSpPr/>
          <p:nvPr/>
        </p:nvGrpSpPr>
        <p:grpSpPr>
          <a:xfrm>
            <a:off x="5482382" y="206533"/>
            <a:ext cx="1417613" cy="2918971"/>
            <a:chOff x="5894717" y="1503680"/>
            <a:chExt cx="900978" cy="1826411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5ACDB823-5B6C-925D-1F40-FE71FECC169F}"/>
                </a:ext>
              </a:extLst>
            </p:cNvPr>
            <p:cNvSpPr/>
            <p:nvPr/>
          </p:nvSpPr>
          <p:spPr>
            <a:xfrm>
              <a:off x="5894717" y="2781931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6B02F398-4AA7-5C95-0D87-C76B11432EAC}"/>
                </a:ext>
              </a:extLst>
            </p:cNvPr>
            <p:cNvCxnSpPr>
              <a:cxnSpLocks/>
            </p:cNvCxnSpPr>
            <p:nvPr/>
          </p:nvCxnSpPr>
          <p:spPr>
            <a:xfrm>
              <a:off x="5951581" y="1503680"/>
              <a:ext cx="0" cy="130008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9C7F6DEA-4370-4507-444F-33DF9984BA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86528" y="2862919"/>
              <a:ext cx="809167" cy="467172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弧形 47">
            <a:extLst>
              <a:ext uri="{FF2B5EF4-FFF2-40B4-BE49-F238E27FC236}">
                <a16:creationId xmlns:a16="http://schemas.microsoft.com/office/drawing/2014/main" id="{78F3084B-1157-07F0-1F8D-500CC240C786}"/>
              </a:ext>
            </a:extLst>
          </p:cNvPr>
          <p:cNvSpPr/>
          <p:nvPr/>
        </p:nvSpPr>
        <p:spPr>
          <a:xfrm rot="3051150">
            <a:off x="2362098" y="1365509"/>
            <a:ext cx="792480" cy="792480"/>
          </a:xfrm>
          <a:prstGeom prst="arc">
            <a:avLst/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24060C4-AF07-21B4-30A1-5393E929FA29}"/>
              </a:ext>
            </a:extLst>
          </p:cNvPr>
          <p:cNvSpPr txBox="1"/>
          <p:nvPr/>
        </p:nvSpPr>
        <p:spPr>
          <a:xfrm>
            <a:off x="3169417" y="146934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8D02A54-A97C-633A-71B8-36DE590030D7}"/>
              </a:ext>
            </a:extLst>
          </p:cNvPr>
          <p:cNvGrpSpPr/>
          <p:nvPr/>
        </p:nvGrpSpPr>
        <p:grpSpPr>
          <a:xfrm>
            <a:off x="9704973" y="3041343"/>
            <a:ext cx="2263640" cy="646331"/>
            <a:chOff x="8930140" y="3659612"/>
            <a:chExt cx="2263640" cy="646331"/>
          </a:xfrm>
        </p:grpSpPr>
        <p:pic>
          <p:nvPicPr>
            <p:cNvPr id="51" name="Picture 4" descr="\\dz70\出菲林\2016春下\中学大课堂\人九物大课堂\人九物大课堂\教用\人九物大课堂教用\典例1.tif">
              <a:extLst>
                <a:ext uri="{FF2B5EF4-FFF2-40B4-BE49-F238E27FC236}">
                  <a16:creationId xmlns:a16="http://schemas.microsoft.com/office/drawing/2014/main" id="{DB597B09-AC15-D360-837C-7EEBAF136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0140" y="3688778"/>
              <a:ext cx="2020913" cy="617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B6B3B41-D07B-9742-4EE4-B7B9CEA14EDC}"/>
                </a:ext>
              </a:extLst>
            </p:cNvPr>
            <p:cNvSpPr txBox="1"/>
            <p:nvPr/>
          </p:nvSpPr>
          <p:spPr>
            <a:xfrm>
              <a:off x="9227820" y="3659612"/>
              <a:ext cx="19659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/>
                <a:t>任务  </a:t>
              </a:r>
              <a:r>
                <a:rPr lang="en-US" altLang="zh-CN" sz="3600" b="1"/>
                <a:t>2</a:t>
              </a:r>
              <a:endParaRPr lang="en-US" sz="3600" b="1"/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146A65A2-6CE4-490A-0785-9FB2101A5C3A}"/>
              </a:ext>
            </a:extLst>
          </p:cNvPr>
          <p:cNvSpPr txBox="1"/>
          <p:nvPr/>
        </p:nvSpPr>
        <p:spPr>
          <a:xfrm>
            <a:off x="4962898" y="4477074"/>
            <a:ext cx="234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/>
              <a:t>1</a:t>
            </a:r>
            <a:r>
              <a:rPr lang="zh-CN" altLang="en-US" sz="3600" b="1"/>
              <a:t>个顶点</a:t>
            </a:r>
            <a:endParaRPr lang="en-US" altLang="zh-CN" sz="3600" b="1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D91CC17-8D5C-A9E0-7EA9-502EE90BB1BB}"/>
              </a:ext>
            </a:extLst>
          </p:cNvPr>
          <p:cNvSpPr txBox="1"/>
          <p:nvPr/>
        </p:nvSpPr>
        <p:spPr>
          <a:xfrm>
            <a:off x="6613009" y="4481308"/>
            <a:ext cx="234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/>
              <a:t>2</a:t>
            </a:r>
            <a:r>
              <a:rPr lang="zh-CN" altLang="en-US" sz="3600" b="1"/>
              <a:t>条边</a:t>
            </a:r>
            <a:endParaRPr lang="en-US" altLang="zh-CN" sz="3600" b="1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1535DC8-B2B7-D66C-B814-DC99C81B02B8}"/>
              </a:ext>
            </a:extLst>
          </p:cNvPr>
          <p:cNvSpPr txBox="1"/>
          <p:nvPr/>
        </p:nvSpPr>
        <p:spPr>
          <a:xfrm>
            <a:off x="8284637" y="4138519"/>
            <a:ext cx="26120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4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/>
              </a:rPr>
              <a:t>∠</a:t>
            </a:r>
            <a:r>
              <a:rPr kumimoji="0" lang="en-US" altLang="zh-CN" sz="4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kumimoji="0" lang="zh-CN" altLang="en-US" sz="4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Times New Roman" panose="02020603050405020304" pitchFamily="18" charset="0"/>
              </a:rPr>
              <a:t>∠</a:t>
            </a:r>
            <a:r>
              <a:rPr kumimoji="0" lang="en-US" altLang="zh-CN" sz="40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Times New Roman" panose="02020603050405020304" pitchFamily="18" charset="0"/>
              </a:rPr>
              <a:t>ABC</a:t>
            </a:r>
            <a:endParaRPr lang="en-US" altLang="zh-CN" sz="4000" b="1" i="1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79158DA-6AF4-BD3C-19AA-AFD94C64BF37}"/>
              </a:ext>
            </a:extLst>
          </p:cNvPr>
          <p:cNvSpPr txBox="1"/>
          <p:nvPr/>
        </p:nvSpPr>
        <p:spPr>
          <a:xfrm>
            <a:off x="3739299" y="579494"/>
            <a:ext cx="895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Times New Roman" panose="02020603050405020304" pitchFamily="18" charset="0"/>
              </a:rPr>
              <a:t>A</a:t>
            </a:r>
            <a:endParaRPr lang="en-US" sz="360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295F811B-C289-A6EB-2FE3-F8E8EDF250B5}"/>
              </a:ext>
            </a:extLst>
          </p:cNvPr>
          <p:cNvSpPr txBox="1"/>
          <p:nvPr/>
        </p:nvSpPr>
        <p:spPr>
          <a:xfrm>
            <a:off x="1916750" y="1739734"/>
            <a:ext cx="895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Times New Roman" panose="02020603050405020304" pitchFamily="18" charset="0"/>
              </a:rPr>
              <a:t>B</a:t>
            </a:r>
            <a:endParaRPr lang="en-US" sz="360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8AABD93-7D5A-15C1-244A-B2A07DA15CEC}"/>
              </a:ext>
            </a:extLst>
          </p:cNvPr>
          <p:cNvSpPr txBox="1"/>
          <p:nvPr/>
        </p:nvSpPr>
        <p:spPr>
          <a:xfrm>
            <a:off x="3506610" y="2569812"/>
            <a:ext cx="895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Times New Roman" panose="02020603050405020304" pitchFamily="18" charset="0"/>
              </a:rPr>
              <a:t>C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902043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2" grpId="0"/>
      <p:bldP spid="33" grpId="0"/>
      <p:bldP spid="34" grpId="0"/>
      <p:bldP spid="40" grpId="0"/>
      <p:bldP spid="41" grpId="0"/>
      <p:bldP spid="42" grpId="0"/>
      <p:bldP spid="48" grpId="0" animBg="1"/>
      <p:bldP spid="49" grpId="0"/>
      <p:bldP spid="54" grpId="0"/>
      <p:bldP spid="55" grpId="0"/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9B0B6EE7-953E-FA7E-7952-8F5A11872C96}"/>
              </a:ext>
            </a:extLst>
          </p:cNvPr>
          <p:cNvSpPr txBox="1"/>
          <p:nvPr/>
        </p:nvSpPr>
        <p:spPr>
          <a:xfrm>
            <a:off x="562829" y="622571"/>
            <a:ext cx="3968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动手折一折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432DBE-0C9B-05A1-7A45-648635E4A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88" y="2488687"/>
            <a:ext cx="6392182" cy="360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9EDAE2A-7EDE-47C2-FCC8-3578CFF5CE53}"/>
              </a:ext>
            </a:extLst>
          </p:cNvPr>
          <p:cNvSpPr txBox="1"/>
          <p:nvPr/>
        </p:nvSpPr>
        <p:spPr>
          <a:xfrm>
            <a:off x="1260464" y="1606027"/>
            <a:ext cx="705636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用你手中的正方形纸折角。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C999780-5C22-FDD9-1913-DF1A2DA25654}"/>
              </a:ext>
            </a:extLst>
          </p:cNvPr>
          <p:cNvSpPr txBox="1"/>
          <p:nvPr/>
        </p:nvSpPr>
        <p:spPr>
          <a:xfrm>
            <a:off x="7521913" y="2645912"/>
            <a:ext cx="3980799" cy="3286477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记一记：</a:t>
            </a:r>
            <a:endParaRPr lang="en-US" altLang="zh-CN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角的顶点尖尖的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角的两边直直的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不尖不直不是角。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B36C677-ECD5-F6BF-B078-A4E74684E0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762" y="3859117"/>
            <a:ext cx="3209246" cy="27858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6DDAA73-6644-D237-2A80-2DD3142414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994" y="3859117"/>
            <a:ext cx="3209246" cy="278580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4009011-6A59-474D-CDF1-CD00ADB4D806}"/>
              </a:ext>
            </a:extLst>
          </p:cNvPr>
          <p:cNvSpPr txBox="1"/>
          <p:nvPr/>
        </p:nvSpPr>
        <p:spPr>
          <a:xfrm>
            <a:off x="2271798" y="5719864"/>
            <a:ext cx="145917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是角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85D7314-7587-4C74-D9D5-3AD0E84F2A4C}"/>
              </a:ext>
            </a:extLst>
          </p:cNvPr>
          <p:cNvSpPr txBox="1"/>
          <p:nvPr/>
        </p:nvSpPr>
        <p:spPr>
          <a:xfrm>
            <a:off x="8147520" y="5719864"/>
            <a:ext cx="208619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不是角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C38AD8D-3792-3583-2988-2C39221AF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995" y="384227"/>
            <a:ext cx="1497795" cy="149779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2B809D9-483B-3780-2D1B-4957866B3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9946" y="384225"/>
            <a:ext cx="1497795" cy="149779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0A8754B-50EC-D2C3-CDEE-F93BE8B3B4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897" y="384226"/>
            <a:ext cx="1497795" cy="1497795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7D9EC959-806C-B8CE-7EC8-9594C9D3DB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1847" y="384226"/>
            <a:ext cx="1497795" cy="149779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6906A29C-16AA-B508-C25E-082EE00BE3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0413" y="2144151"/>
            <a:ext cx="1497795" cy="1497795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62D97BF3-0B81-C45F-052E-C2AA99CC60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3793" y="2144149"/>
            <a:ext cx="1497795" cy="149779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0255F9F7-E20F-576E-E38D-8BE42BC35C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7103" y="2144150"/>
            <a:ext cx="1497795" cy="149779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0F86294-09CD-91AB-322B-AB7A50F4DA32}"/>
              </a:ext>
            </a:extLst>
          </p:cNvPr>
          <p:cNvSpPr txBox="1"/>
          <p:nvPr/>
        </p:nvSpPr>
        <p:spPr>
          <a:xfrm>
            <a:off x="4579556" y="6243084"/>
            <a:ext cx="3032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E699"/>
                </a:solidFill>
              </a:rPr>
              <a:t>点击角的图片触发动画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22222E-6 L 0.52656 0.6219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28" y="3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-0.15924 0.6370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3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22222E-6 L -0.34101 0.63703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57" y="3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-0.01692 0.62338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3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-0.08646 0.38055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3" y="1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25404 0.36551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95" y="1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42058 0.38055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29" y="1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19EECF8-1176-86E3-7DDB-EEDC03939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607387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185CE523-76FA-5977-28D8-0F020418248D}"/>
              </a:ext>
            </a:extLst>
          </p:cNvPr>
          <p:cNvSpPr/>
          <p:nvPr/>
        </p:nvSpPr>
        <p:spPr>
          <a:xfrm>
            <a:off x="2426784" y="729847"/>
            <a:ext cx="6036280" cy="803480"/>
          </a:xfrm>
          <a:prstGeom prst="wedgeRoundRectCallout">
            <a:avLst>
              <a:gd name="adj1" fmla="val -56795"/>
              <a:gd name="adj2" fmla="val 3458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打开折扇，看看角有什么变化。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0E6867A-C819-20D0-14EF-48E4532231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" t="8255" r="8582" b="16426"/>
          <a:stretch/>
        </p:blipFill>
        <p:spPr bwMode="auto">
          <a:xfrm>
            <a:off x="3077860" y="1646218"/>
            <a:ext cx="6036280" cy="346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02D03A6-BD3D-70E5-ADC2-221F04F783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300954" y="4895965"/>
            <a:ext cx="1354648" cy="135464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286DDD29-CDFE-0D07-72A0-9360FEDD09D5}"/>
              </a:ext>
            </a:extLst>
          </p:cNvPr>
          <p:cNvSpPr/>
          <p:nvPr/>
        </p:nvSpPr>
        <p:spPr>
          <a:xfrm>
            <a:off x="6770451" y="5058384"/>
            <a:ext cx="3054485" cy="1354648"/>
          </a:xfrm>
          <a:prstGeom prst="wedgeRoundRectCallout">
            <a:avLst>
              <a:gd name="adj1" fmla="val 65315"/>
              <a:gd name="adj2" fmla="val 2208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角的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张口越大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角越大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C2503E6-6E08-BD94-279E-F6FCC7013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87759" y="5174317"/>
            <a:ext cx="1353600" cy="135360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41303C13-CCD4-2CB9-F4B3-D30E2BF625F3}"/>
              </a:ext>
            </a:extLst>
          </p:cNvPr>
          <p:cNvSpPr/>
          <p:nvPr/>
        </p:nvSpPr>
        <p:spPr>
          <a:xfrm>
            <a:off x="2317377" y="5223511"/>
            <a:ext cx="3091690" cy="1214863"/>
          </a:xfrm>
          <a:prstGeom prst="wedgeRoundRectCallout">
            <a:avLst>
              <a:gd name="adj1" fmla="val -61055"/>
              <a:gd name="adj2" fmla="val 199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角的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张口越小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角越小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C6A1A5A-E852-9617-3786-AEC4A0C7E1E8}"/>
              </a:ext>
            </a:extLst>
          </p:cNvPr>
          <p:cNvSpPr txBox="1"/>
          <p:nvPr/>
        </p:nvSpPr>
        <p:spPr>
          <a:xfrm>
            <a:off x="562829" y="480331"/>
            <a:ext cx="3968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比一比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3B149F5-3705-6391-FDB3-3E57840849A3}"/>
              </a:ext>
            </a:extLst>
          </p:cNvPr>
          <p:cNvGrpSpPr/>
          <p:nvPr/>
        </p:nvGrpSpPr>
        <p:grpSpPr>
          <a:xfrm>
            <a:off x="1994169" y="427230"/>
            <a:ext cx="4289898" cy="4289898"/>
            <a:chOff x="1994169" y="112270"/>
            <a:chExt cx="4289898" cy="4289898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26942896-E686-0CA0-E15F-9BC1D6CE5664}"/>
                </a:ext>
              </a:extLst>
            </p:cNvPr>
            <p:cNvCxnSpPr/>
            <p:nvPr/>
          </p:nvCxnSpPr>
          <p:spPr>
            <a:xfrm>
              <a:off x="1994169" y="4114800"/>
              <a:ext cx="4289898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A84076C-121D-00C6-E7F2-986543783FB7}"/>
                </a:ext>
              </a:extLst>
            </p:cNvPr>
            <p:cNvCxnSpPr>
              <a:cxnSpLocks/>
            </p:cNvCxnSpPr>
            <p:nvPr/>
          </p:nvCxnSpPr>
          <p:spPr>
            <a:xfrm rot="-3600000">
              <a:off x="921694" y="2257219"/>
              <a:ext cx="4289898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AF26D3B-52BC-373A-C1A2-2B98895D0AB7}"/>
              </a:ext>
            </a:extLst>
          </p:cNvPr>
          <p:cNvGrpSpPr/>
          <p:nvPr/>
        </p:nvGrpSpPr>
        <p:grpSpPr>
          <a:xfrm>
            <a:off x="7130373" y="2033687"/>
            <a:ext cx="2568104" cy="2568104"/>
            <a:chOff x="7130373" y="1718727"/>
            <a:chExt cx="2568104" cy="2568104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B61A5437-6D88-B49C-9B40-A65F0F8028DC}"/>
                </a:ext>
              </a:extLst>
            </p:cNvPr>
            <p:cNvCxnSpPr>
              <a:cxnSpLocks/>
            </p:cNvCxnSpPr>
            <p:nvPr/>
          </p:nvCxnSpPr>
          <p:spPr>
            <a:xfrm>
              <a:off x="7130373" y="4114800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3157FE8A-C919-78B0-CC22-FF445C700807}"/>
                </a:ext>
              </a:extLst>
            </p:cNvPr>
            <p:cNvCxnSpPr>
              <a:cxnSpLocks/>
            </p:cNvCxnSpPr>
            <p:nvPr/>
          </p:nvCxnSpPr>
          <p:spPr>
            <a:xfrm rot="-3600000">
              <a:off x="6488347" y="3002779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F981319-2656-3262-3B13-1CA138FE8407}"/>
              </a:ext>
            </a:extLst>
          </p:cNvPr>
          <p:cNvGrpSpPr/>
          <p:nvPr/>
        </p:nvGrpSpPr>
        <p:grpSpPr>
          <a:xfrm>
            <a:off x="7130373" y="2033687"/>
            <a:ext cx="2568104" cy="2568104"/>
            <a:chOff x="7130373" y="1718727"/>
            <a:chExt cx="2568104" cy="2568104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11694B8-6C70-4FE1-3BAB-91E31A01C197}"/>
                </a:ext>
              </a:extLst>
            </p:cNvPr>
            <p:cNvCxnSpPr>
              <a:cxnSpLocks/>
            </p:cNvCxnSpPr>
            <p:nvPr/>
          </p:nvCxnSpPr>
          <p:spPr>
            <a:xfrm>
              <a:off x="7130373" y="4114800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47E2F571-4876-E3B4-464F-87F86198A244}"/>
                </a:ext>
              </a:extLst>
            </p:cNvPr>
            <p:cNvCxnSpPr>
              <a:cxnSpLocks/>
            </p:cNvCxnSpPr>
            <p:nvPr/>
          </p:nvCxnSpPr>
          <p:spPr>
            <a:xfrm rot="-3600000">
              <a:off x="6488347" y="3002779"/>
              <a:ext cx="2568104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ED4F330B-9D10-4774-B06A-63A03C958941}"/>
              </a:ext>
            </a:extLst>
          </p:cNvPr>
          <p:cNvSpPr txBox="1"/>
          <p:nvPr/>
        </p:nvSpPr>
        <p:spPr>
          <a:xfrm>
            <a:off x="2714305" y="4968751"/>
            <a:ext cx="7377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角的大小和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有关，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48CEEF-8F07-68C1-8969-E020CA7AF166}"/>
              </a:ext>
            </a:extLst>
          </p:cNvPr>
          <p:cNvSpPr txBox="1"/>
          <p:nvPr/>
        </p:nvSpPr>
        <p:spPr>
          <a:xfrm>
            <a:off x="4560964" y="5810663"/>
            <a:ext cx="5524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无关。</a:t>
            </a:r>
          </a:p>
        </p:txBody>
      </p:sp>
      <p:sp>
        <p:nvSpPr>
          <p:cNvPr id="20" name="流程图: 可选过程 19">
            <a:extLst>
              <a:ext uri="{FF2B5EF4-FFF2-40B4-BE49-F238E27FC236}">
                <a16:creationId xmlns:a16="http://schemas.microsoft.com/office/drawing/2014/main" id="{321B939E-276E-93C6-3E44-C2C019CE8BB5}"/>
              </a:ext>
            </a:extLst>
          </p:cNvPr>
          <p:cNvSpPr/>
          <p:nvPr/>
        </p:nvSpPr>
        <p:spPr>
          <a:xfrm>
            <a:off x="5209704" y="4834130"/>
            <a:ext cx="3222665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两边张开的大小</a:t>
            </a:r>
          </a:p>
        </p:txBody>
      </p:sp>
      <p:sp>
        <p:nvSpPr>
          <p:cNvPr id="21" name="流程图: 可选过程 20">
            <a:extLst>
              <a:ext uri="{FF2B5EF4-FFF2-40B4-BE49-F238E27FC236}">
                <a16:creationId xmlns:a16="http://schemas.microsoft.com/office/drawing/2014/main" id="{821A0ACD-1095-F91C-3C4B-1DFBC64B07E4}"/>
              </a:ext>
            </a:extLst>
          </p:cNvPr>
          <p:cNvSpPr/>
          <p:nvPr/>
        </p:nvSpPr>
        <p:spPr>
          <a:xfrm>
            <a:off x="5641288" y="5676042"/>
            <a:ext cx="235949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边的长短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42057 3.703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8795D6E-59F2-CFD4-45A3-3DFFD2F89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723" y="980655"/>
            <a:ext cx="904663" cy="9046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C991C65-B471-86F1-611B-F9ECF2DF72E3}"/>
              </a:ext>
            </a:extLst>
          </p:cNvPr>
          <p:cNvSpPr txBox="1"/>
          <p:nvPr/>
        </p:nvSpPr>
        <p:spPr>
          <a:xfrm>
            <a:off x="4947180" y="289761"/>
            <a:ext cx="2297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rgbClr val="4D78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角的画法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0554ED0-9F4A-64E6-DBC5-87F33117B50B}"/>
              </a:ext>
            </a:extLst>
          </p:cNvPr>
          <p:cNvSpPr/>
          <p:nvPr/>
        </p:nvSpPr>
        <p:spPr>
          <a:xfrm>
            <a:off x="1996440" y="4008120"/>
            <a:ext cx="90000" cy="9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01CFA4F-2E0F-44DD-4FE8-F54A4B60A91C}"/>
              </a:ext>
            </a:extLst>
          </p:cNvPr>
          <p:cNvCxnSpPr>
            <a:cxnSpLocks/>
          </p:cNvCxnSpPr>
          <p:nvPr/>
        </p:nvCxnSpPr>
        <p:spPr>
          <a:xfrm>
            <a:off x="2054860" y="4056380"/>
            <a:ext cx="28923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E:\R二数上\resource\U03\doc\手拿直尺.png">
            <a:extLst>
              <a:ext uri="{FF2B5EF4-FFF2-40B4-BE49-F238E27FC236}">
                <a16:creationId xmlns:a16="http://schemas.microsoft.com/office/drawing/2014/main" id="{6EA70410-60CD-02E7-6377-F2A9702958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6414">
            <a:off x="98097" y="1996725"/>
            <a:ext cx="5859241" cy="547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190D645-9E08-680D-6C0A-F2598C160071}"/>
              </a:ext>
            </a:extLst>
          </p:cNvPr>
          <p:cNvCxnSpPr>
            <a:cxnSpLocks/>
          </p:cNvCxnSpPr>
          <p:nvPr/>
        </p:nvCxnSpPr>
        <p:spPr>
          <a:xfrm rot="-2220000">
            <a:off x="1763655" y="3158416"/>
            <a:ext cx="28923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E:\R二数上\resource\U03\doc\手拿笔.png">
            <a:extLst>
              <a:ext uri="{FF2B5EF4-FFF2-40B4-BE49-F238E27FC236}">
                <a16:creationId xmlns:a16="http://schemas.microsoft.com/office/drawing/2014/main" id="{1310E0D2-146C-F120-4038-16F97EA903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860" y="1410885"/>
            <a:ext cx="5347221" cy="266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D58FAF7-65F7-140F-17C3-4F8F8E8B5228}"/>
              </a:ext>
            </a:extLst>
          </p:cNvPr>
          <p:cNvSpPr txBox="1"/>
          <p:nvPr/>
        </p:nvSpPr>
        <p:spPr>
          <a:xfrm>
            <a:off x="5536004" y="1608310"/>
            <a:ext cx="598908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先画一个</a:t>
            </a:r>
            <a:r>
              <a:rPr lang="zh-CN" altLang="en-US" sz="4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</a:p>
          <a:p>
            <a:pPr>
              <a:lnSpc>
                <a:spcPct val="15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再以这个点为顶点，</a:t>
            </a:r>
          </a:p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借助</a:t>
            </a:r>
            <a:r>
              <a:rPr lang="zh-CN" altLang="en-US" sz="4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尺子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向</a:t>
            </a:r>
            <a:r>
              <a:rPr lang="zh-CN" altLang="en-US" sz="4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不同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的方向画</a:t>
            </a:r>
            <a:r>
              <a:rPr lang="zh-CN" altLang="en-US" sz="4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两条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射线。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AAB259D-ECC3-4387-9265-7C6ABAA3FA89}"/>
              </a:ext>
            </a:extLst>
          </p:cNvPr>
          <p:cNvSpPr txBox="1"/>
          <p:nvPr/>
        </p:nvSpPr>
        <p:spPr>
          <a:xfrm>
            <a:off x="824834" y="3774954"/>
            <a:ext cx="134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63E522F-499B-71BA-F93E-D5220358D87A}"/>
              </a:ext>
            </a:extLst>
          </p:cNvPr>
          <p:cNvSpPr txBox="1"/>
          <p:nvPr/>
        </p:nvSpPr>
        <p:spPr>
          <a:xfrm>
            <a:off x="2424883" y="2288095"/>
            <a:ext cx="134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7C73654-43DD-F41F-5FC8-03E670FFC136}"/>
              </a:ext>
            </a:extLst>
          </p:cNvPr>
          <p:cNvSpPr txBox="1"/>
          <p:nvPr/>
        </p:nvSpPr>
        <p:spPr>
          <a:xfrm>
            <a:off x="3078698" y="4114046"/>
            <a:ext cx="1341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0" name="弧形 19">
            <a:extLst>
              <a:ext uri="{FF2B5EF4-FFF2-40B4-BE49-F238E27FC236}">
                <a16:creationId xmlns:a16="http://schemas.microsoft.com/office/drawing/2014/main" id="{78412FEF-4731-FA6C-1682-7E8003102C0E}"/>
              </a:ext>
            </a:extLst>
          </p:cNvPr>
          <p:cNvSpPr/>
          <p:nvPr/>
        </p:nvSpPr>
        <p:spPr>
          <a:xfrm rot="1084037">
            <a:off x="1883431" y="3541381"/>
            <a:ext cx="792480" cy="792480"/>
          </a:xfrm>
          <a:prstGeom prst="arc">
            <a:avLst>
              <a:gd name="adj1" fmla="val 17794147"/>
              <a:gd name="adj2" fmla="val 0"/>
            </a:avLst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0.23372 0 " pathEditMode="relative" rAng="0" ptsTypes="AA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68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0023 L -0.0099 0.00023 C -0.01446 0.00023 -0.02032 -0.01667 -0.02032 -0.02917 L -0.02032 -0.05811 " pathEditMode="relative" rAng="0" ptsTypes="AA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16" y="-2917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2250000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00069 L 0.18737 -0.24606 " pathEditMode="relative" rAng="0" ptsTypes="AA">
                                      <p:cBhvr>
                                        <p:cTn id="4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9466" y="-123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17" grpId="0"/>
      <p:bldP spid="18" grpId="0"/>
      <p:bldP spid="1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3949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指一指哪里有角。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2758" y="1490189"/>
            <a:ext cx="26816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94BFEC-1FC6-545E-8AFA-4F93FB140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174858"/>
            <a:ext cx="11083636" cy="3459438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4AE4EBDB-BD31-7676-0E1B-F53A2A549B19}"/>
              </a:ext>
            </a:extLst>
          </p:cNvPr>
          <p:cNvGrpSpPr/>
          <p:nvPr/>
        </p:nvGrpSpPr>
        <p:grpSpPr>
          <a:xfrm>
            <a:off x="1256103" y="3429000"/>
            <a:ext cx="720017" cy="1300480"/>
            <a:chOff x="2637863" y="2332990"/>
            <a:chExt cx="720017" cy="130048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95E1F6D-9214-4F4C-D0F2-F47A7A92C9C9}"/>
                </a:ext>
              </a:extLst>
            </p:cNvPr>
            <p:cNvCxnSpPr>
              <a:cxnSpLocks/>
            </p:cNvCxnSpPr>
            <p:nvPr/>
          </p:nvCxnSpPr>
          <p:spPr>
            <a:xfrm>
              <a:off x="2702560" y="2990850"/>
              <a:ext cx="647700" cy="64262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8A3BEE1-382E-BC15-7201-61BF8693B6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87955" y="2332990"/>
              <a:ext cx="669925" cy="668307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9D683B3-322D-D946-7618-17F2A1DA0E0A}"/>
                </a:ext>
              </a:extLst>
            </p:cNvPr>
            <p:cNvSpPr/>
            <p:nvPr/>
          </p:nvSpPr>
          <p:spPr>
            <a:xfrm>
              <a:off x="2637863" y="2929269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904A3AF-3BBE-F487-E5BE-41A1C8D0EA9C}"/>
              </a:ext>
            </a:extLst>
          </p:cNvPr>
          <p:cNvGrpSpPr/>
          <p:nvPr/>
        </p:nvGrpSpPr>
        <p:grpSpPr>
          <a:xfrm>
            <a:off x="6551295" y="2885054"/>
            <a:ext cx="641346" cy="634025"/>
            <a:chOff x="2115248" y="2655819"/>
            <a:chExt cx="641346" cy="634025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6B60105-5B80-E3B8-ACD8-82B03C4C1A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5248" y="2990850"/>
              <a:ext cx="587312" cy="298994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E5C2499-EAEC-DFB0-CD62-34A88C61AFA0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>
              <a:off x="2140418" y="2655819"/>
              <a:ext cx="514833" cy="290838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D9CE4B1-F973-34DE-1F16-1C6F34B9891F}"/>
                </a:ext>
              </a:extLst>
            </p:cNvPr>
            <p:cNvSpPr/>
            <p:nvPr/>
          </p:nvSpPr>
          <p:spPr>
            <a:xfrm>
              <a:off x="2637863" y="2929269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DD95642-4B38-67D4-5A07-0FEC5BF6FAD7}"/>
              </a:ext>
            </a:extLst>
          </p:cNvPr>
          <p:cNvGrpSpPr/>
          <p:nvPr/>
        </p:nvGrpSpPr>
        <p:grpSpPr>
          <a:xfrm>
            <a:off x="9686260" y="3429000"/>
            <a:ext cx="1313210" cy="1137285"/>
            <a:chOff x="1923354" y="3160855"/>
            <a:chExt cx="1313210" cy="1137285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98EA8DC6-5D51-4D5D-5322-37CF39B4746F}"/>
                </a:ext>
              </a:extLst>
            </p:cNvPr>
            <p:cNvCxnSpPr>
              <a:cxnSpLocks/>
              <a:stCxn id="34" idx="5"/>
            </p:cNvCxnSpPr>
            <p:nvPr/>
          </p:nvCxnSpPr>
          <p:spPr>
            <a:xfrm>
              <a:off x="2610184" y="3262198"/>
              <a:ext cx="626380" cy="1035942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F0F05170-3D12-505C-B1C1-D61265A76692}"/>
                </a:ext>
              </a:extLst>
            </p:cNvPr>
            <p:cNvCxnSpPr>
              <a:cxnSpLocks/>
              <a:endCxn id="34" idx="3"/>
            </p:cNvCxnSpPr>
            <p:nvPr/>
          </p:nvCxnSpPr>
          <p:spPr>
            <a:xfrm flipV="1">
              <a:off x="1923354" y="3262198"/>
              <a:ext cx="602875" cy="1009272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8017A879-6702-A660-ACB6-FD634C609AC8}"/>
                </a:ext>
              </a:extLst>
            </p:cNvPr>
            <p:cNvSpPr/>
            <p:nvPr/>
          </p:nvSpPr>
          <p:spPr>
            <a:xfrm>
              <a:off x="2508841" y="3160855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8B27525-F861-1FB0-9016-2AD36A874D94}"/>
              </a:ext>
            </a:extLst>
          </p:cNvPr>
          <p:cNvSpPr txBox="1"/>
          <p:nvPr/>
        </p:nvSpPr>
        <p:spPr>
          <a:xfrm>
            <a:off x="1176121" y="116166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下面的图形中有角吗？如果有，有几个？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283C0C0-44D4-5685-7DFE-94F02D629843}"/>
              </a:ext>
            </a:extLst>
          </p:cNvPr>
          <p:cNvSpPr/>
          <p:nvPr/>
        </p:nvSpPr>
        <p:spPr>
          <a:xfrm>
            <a:off x="500743" y="121451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梯形 3">
            <a:extLst>
              <a:ext uri="{FF2B5EF4-FFF2-40B4-BE49-F238E27FC236}">
                <a16:creationId xmlns:a16="http://schemas.microsoft.com/office/drawing/2014/main" id="{C8E56DFB-CDD2-16A2-815A-8A68B464DD4E}"/>
              </a:ext>
            </a:extLst>
          </p:cNvPr>
          <p:cNvSpPr/>
          <p:nvPr/>
        </p:nvSpPr>
        <p:spPr>
          <a:xfrm flipV="1">
            <a:off x="1053886" y="2422186"/>
            <a:ext cx="1653702" cy="2062263"/>
          </a:xfrm>
          <a:prstGeom prst="trapezoi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116B9CFF-5D9A-AD50-5F4B-6E06158FA45C}"/>
              </a:ext>
            </a:extLst>
          </p:cNvPr>
          <p:cNvSpPr/>
          <p:nvPr/>
        </p:nvSpPr>
        <p:spPr>
          <a:xfrm>
            <a:off x="3438088" y="2592420"/>
            <a:ext cx="1997282" cy="1721795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五边形 5">
            <a:extLst>
              <a:ext uri="{FF2B5EF4-FFF2-40B4-BE49-F238E27FC236}">
                <a16:creationId xmlns:a16="http://schemas.microsoft.com/office/drawing/2014/main" id="{E1AE880D-78BC-74F7-AC4F-9606DEFEBCAA}"/>
              </a:ext>
            </a:extLst>
          </p:cNvPr>
          <p:cNvSpPr/>
          <p:nvPr/>
        </p:nvSpPr>
        <p:spPr>
          <a:xfrm>
            <a:off x="6165870" y="2334637"/>
            <a:ext cx="2257303" cy="2149812"/>
          </a:xfrm>
          <a:prstGeom prst="pentago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64F5BA-4B46-E57D-8512-909ED89F407D}"/>
              </a:ext>
            </a:extLst>
          </p:cNvPr>
          <p:cNvSpPr/>
          <p:nvPr/>
        </p:nvSpPr>
        <p:spPr>
          <a:xfrm>
            <a:off x="9153673" y="2500007"/>
            <a:ext cx="1984442" cy="198444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C36F6E-2079-182C-FC99-D582A0DFAE47}"/>
              </a:ext>
            </a:extLst>
          </p:cNvPr>
          <p:cNvSpPr txBox="1"/>
          <p:nvPr/>
        </p:nvSpPr>
        <p:spPr>
          <a:xfrm>
            <a:off x="811152" y="4704682"/>
            <a:ext cx="21391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6C03AE-8DF0-48B3-F317-BF8D81CDE7A1}"/>
              </a:ext>
            </a:extLst>
          </p:cNvPr>
          <p:cNvSpPr txBox="1"/>
          <p:nvPr/>
        </p:nvSpPr>
        <p:spPr>
          <a:xfrm>
            <a:off x="3367144" y="4704682"/>
            <a:ext cx="21391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8E4600A-EA2A-E67E-9170-9D0154C86783}"/>
              </a:ext>
            </a:extLst>
          </p:cNvPr>
          <p:cNvSpPr txBox="1"/>
          <p:nvPr/>
        </p:nvSpPr>
        <p:spPr>
          <a:xfrm>
            <a:off x="6224936" y="4704682"/>
            <a:ext cx="21391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D44C292-536F-D946-7CEB-B35AAE7F9A34}"/>
              </a:ext>
            </a:extLst>
          </p:cNvPr>
          <p:cNvSpPr txBox="1"/>
          <p:nvPr/>
        </p:nvSpPr>
        <p:spPr>
          <a:xfrm>
            <a:off x="9076309" y="4704682"/>
            <a:ext cx="21391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8709CA4-94D3-BD6E-1279-B07FEEDFC249}"/>
              </a:ext>
            </a:extLst>
          </p:cNvPr>
          <p:cNvSpPr txBox="1"/>
          <p:nvPr/>
        </p:nvSpPr>
        <p:spPr>
          <a:xfrm>
            <a:off x="1429862" y="474780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600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65437FB-979A-99AD-CFA9-C40D5C2CE07F}"/>
              </a:ext>
            </a:extLst>
          </p:cNvPr>
          <p:cNvSpPr txBox="1"/>
          <p:nvPr/>
        </p:nvSpPr>
        <p:spPr>
          <a:xfrm>
            <a:off x="3985854" y="474780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600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DE515A4-9EA4-1D77-8643-8FED8BBB2686}"/>
              </a:ext>
            </a:extLst>
          </p:cNvPr>
          <p:cNvSpPr txBox="1"/>
          <p:nvPr/>
        </p:nvSpPr>
        <p:spPr>
          <a:xfrm>
            <a:off x="6854290" y="474780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600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43E2224-41FC-3BB5-486D-AEB59D0ADBB2}"/>
              </a:ext>
            </a:extLst>
          </p:cNvPr>
          <p:cNvSpPr txBox="1"/>
          <p:nvPr/>
        </p:nvSpPr>
        <p:spPr>
          <a:xfrm>
            <a:off x="9713250" y="474780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3600" dirty="0">
              <a:solidFill>
                <a:srgbClr val="E600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D23332-D6D9-A022-F5FE-4901D4E88D24}"/>
              </a:ext>
            </a:extLst>
          </p:cNvPr>
          <p:cNvSpPr txBox="1"/>
          <p:nvPr/>
        </p:nvSpPr>
        <p:spPr>
          <a:xfrm>
            <a:off x="1176121" y="860112"/>
            <a:ext cx="10127420" cy="4973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判断。（对的画“√”，错的画“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×”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）一个角的两条边越长，这个角就越大。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				  (   )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）角的大小与边的长短没有关系。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）角的两边张开得越大，角就越大；角的两条边张开得越小，角就越小。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4586B8B-8593-6E4B-D510-4C7DD9577F83}"/>
              </a:ext>
            </a:extLst>
          </p:cNvPr>
          <p:cNvSpPr/>
          <p:nvPr/>
        </p:nvSpPr>
        <p:spPr>
          <a:xfrm>
            <a:off x="500743" y="104914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B0210E9-A2B9-94B4-9AB5-6239F840AE10}"/>
              </a:ext>
            </a:extLst>
          </p:cNvPr>
          <p:cNvSpPr/>
          <p:nvPr/>
        </p:nvSpPr>
        <p:spPr>
          <a:xfrm>
            <a:off x="10223229" y="2671393"/>
            <a:ext cx="10414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96475FD-FFF6-FFB8-1E9E-08A1E588BF3F}"/>
              </a:ext>
            </a:extLst>
          </p:cNvPr>
          <p:cNvSpPr/>
          <p:nvPr/>
        </p:nvSpPr>
        <p:spPr>
          <a:xfrm>
            <a:off x="10223229" y="3491855"/>
            <a:ext cx="10414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CB6123-DED9-12CF-6B56-67873FF5CBAF}"/>
              </a:ext>
            </a:extLst>
          </p:cNvPr>
          <p:cNvSpPr/>
          <p:nvPr/>
        </p:nvSpPr>
        <p:spPr>
          <a:xfrm>
            <a:off x="10223229" y="5128787"/>
            <a:ext cx="10414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F1FD91B-FD62-2E1F-E450-937BC85E1406}"/>
              </a:ext>
            </a:extLst>
          </p:cNvPr>
          <p:cNvSpPr txBox="1"/>
          <p:nvPr/>
        </p:nvSpPr>
        <p:spPr>
          <a:xfrm>
            <a:off x="1176121" y="97684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下面图形中有几个角？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B420E3A-B569-711A-340F-15E9B865E3DF}"/>
              </a:ext>
            </a:extLst>
          </p:cNvPr>
          <p:cNvSpPr/>
          <p:nvPr/>
        </p:nvSpPr>
        <p:spPr>
          <a:xfrm>
            <a:off x="500743" y="102969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AB44B1B-7424-C95B-6C4B-8856D3845E48}"/>
              </a:ext>
            </a:extLst>
          </p:cNvPr>
          <p:cNvGrpSpPr/>
          <p:nvPr/>
        </p:nvGrpSpPr>
        <p:grpSpPr>
          <a:xfrm>
            <a:off x="1673156" y="2140088"/>
            <a:ext cx="3628418" cy="2553750"/>
            <a:chOff x="1994169" y="1561050"/>
            <a:chExt cx="3628418" cy="2553750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0E00492F-738B-3BC7-7AFA-F2C0F88EB0F9}"/>
                </a:ext>
              </a:extLst>
            </p:cNvPr>
            <p:cNvCxnSpPr>
              <a:cxnSpLocks/>
            </p:cNvCxnSpPr>
            <p:nvPr/>
          </p:nvCxnSpPr>
          <p:spPr>
            <a:xfrm>
              <a:off x="1994169" y="4114800"/>
              <a:ext cx="362841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8C8EF09F-C5AB-F90E-A705-FBDBD425D4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169" y="1561050"/>
              <a:ext cx="2631177" cy="255374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A9FCC36-2ABD-F233-E8E0-C9E33E0D2A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169" y="2699186"/>
              <a:ext cx="3278223" cy="141561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12C2A30-A493-F412-5FF9-F91C83C344E6}"/>
              </a:ext>
            </a:extLst>
          </p:cNvPr>
          <p:cNvGrpSpPr/>
          <p:nvPr/>
        </p:nvGrpSpPr>
        <p:grpSpPr>
          <a:xfrm>
            <a:off x="6890428" y="2140088"/>
            <a:ext cx="3628418" cy="2553750"/>
            <a:chOff x="1994169" y="1561050"/>
            <a:chExt cx="3628418" cy="2553750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A0EAE64-D247-82A6-6344-F239BB559BAC}"/>
                </a:ext>
              </a:extLst>
            </p:cNvPr>
            <p:cNvCxnSpPr>
              <a:cxnSpLocks/>
            </p:cNvCxnSpPr>
            <p:nvPr/>
          </p:nvCxnSpPr>
          <p:spPr>
            <a:xfrm>
              <a:off x="1994169" y="4114800"/>
              <a:ext cx="362841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C6F9635-21C6-7830-C1CF-D5F7E7CBF9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169" y="1561050"/>
              <a:ext cx="2631177" cy="255374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46A7EE3-716D-7BA1-AC11-1498E979DF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169" y="2284658"/>
              <a:ext cx="3131396" cy="183014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39F50352-81CC-2A64-C5CC-A3BA52FA2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4169" y="3199728"/>
              <a:ext cx="3472772" cy="9150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87F5C4A6-A18E-BCE4-E088-0CE84DCD9A4E}"/>
              </a:ext>
            </a:extLst>
          </p:cNvPr>
          <p:cNvSpPr txBox="1"/>
          <p:nvPr/>
        </p:nvSpPr>
        <p:spPr>
          <a:xfrm>
            <a:off x="2133016" y="4977056"/>
            <a:ext cx="270869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个角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AFF018A-3623-DBB4-31FB-336E4DBBCDBF}"/>
              </a:ext>
            </a:extLst>
          </p:cNvPr>
          <p:cNvSpPr txBox="1"/>
          <p:nvPr/>
        </p:nvSpPr>
        <p:spPr>
          <a:xfrm>
            <a:off x="7350289" y="4977056"/>
            <a:ext cx="270869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/>
              <a:t>个角</a:t>
            </a:r>
          </a:p>
        </p:txBody>
      </p:sp>
      <p:sp>
        <p:nvSpPr>
          <p:cNvPr id="29" name="弧形 28">
            <a:extLst>
              <a:ext uri="{FF2B5EF4-FFF2-40B4-BE49-F238E27FC236}">
                <a16:creationId xmlns:a16="http://schemas.microsoft.com/office/drawing/2014/main" id="{BB3DF24C-76FB-1C6A-6FE7-246FFD0E0A2C}"/>
              </a:ext>
            </a:extLst>
          </p:cNvPr>
          <p:cNvSpPr/>
          <p:nvPr/>
        </p:nvSpPr>
        <p:spPr>
          <a:xfrm rot="1113372">
            <a:off x="1935442" y="4165113"/>
            <a:ext cx="792480" cy="792480"/>
          </a:xfrm>
          <a:prstGeom prst="arc">
            <a:avLst>
              <a:gd name="adj1" fmla="val 17794147"/>
              <a:gd name="adj2" fmla="val 0"/>
            </a:avLst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弧形 29">
            <a:extLst>
              <a:ext uri="{FF2B5EF4-FFF2-40B4-BE49-F238E27FC236}">
                <a16:creationId xmlns:a16="http://schemas.microsoft.com/office/drawing/2014/main" id="{FA096F43-64D0-2C3A-A2B4-3E0651A7EEB7}"/>
              </a:ext>
            </a:extLst>
          </p:cNvPr>
          <p:cNvSpPr/>
          <p:nvPr/>
        </p:nvSpPr>
        <p:spPr>
          <a:xfrm rot="323402">
            <a:off x="1896712" y="3814234"/>
            <a:ext cx="792480" cy="792480"/>
          </a:xfrm>
          <a:prstGeom prst="arc">
            <a:avLst>
              <a:gd name="adj1" fmla="val 17794147"/>
              <a:gd name="adj2" fmla="val 0"/>
            </a:avLst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id="{88135F2C-ECB1-C645-A45F-01B44870B5EA}"/>
              </a:ext>
            </a:extLst>
          </p:cNvPr>
          <p:cNvSpPr/>
          <p:nvPr/>
        </p:nvSpPr>
        <p:spPr>
          <a:xfrm rot="1113372">
            <a:off x="1223184" y="3820960"/>
            <a:ext cx="1326296" cy="1326296"/>
          </a:xfrm>
          <a:prstGeom prst="arc">
            <a:avLst>
              <a:gd name="adj1" fmla="val 17794147"/>
              <a:gd name="adj2" fmla="val 21569091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88717E8-D990-6C42-4C71-62B077E84BD5}"/>
              </a:ext>
            </a:extLst>
          </p:cNvPr>
          <p:cNvSpPr txBox="1"/>
          <p:nvPr/>
        </p:nvSpPr>
        <p:spPr>
          <a:xfrm>
            <a:off x="2812828" y="501766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600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弧形 32">
            <a:extLst>
              <a:ext uri="{FF2B5EF4-FFF2-40B4-BE49-F238E27FC236}">
                <a16:creationId xmlns:a16="http://schemas.microsoft.com/office/drawing/2014/main" id="{71835A0E-0522-B840-3305-BAD8789CCB9D}"/>
              </a:ext>
            </a:extLst>
          </p:cNvPr>
          <p:cNvSpPr/>
          <p:nvPr/>
        </p:nvSpPr>
        <p:spPr>
          <a:xfrm rot="323402">
            <a:off x="7385759" y="4189711"/>
            <a:ext cx="792480" cy="792480"/>
          </a:xfrm>
          <a:prstGeom prst="arc">
            <a:avLst>
              <a:gd name="adj1" fmla="val 19322357"/>
              <a:gd name="adj2" fmla="val 675607"/>
            </a:avLst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弧形 33">
            <a:extLst>
              <a:ext uri="{FF2B5EF4-FFF2-40B4-BE49-F238E27FC236}">
                <a16:creationId xmlns:a16="http://schemas.microsoft.com/office/drawing/2014/main" id="{AEDF2DB7-4A01-8D45-EFAE-DBBA0E92A2E0}"/>
              </a:ext>
            </a:extLst>
          </p:cNvPr>
          <p:cNvSpPr/>
          <p:nvPr/>
        </p:nvSpPr>
        <p:spPr>
          <a:xfrm rot="21241922">
            <a:off x="7479277" y="3909790"/>
            <a:ext cx="792480" cy="792480"/>
          </a:xfrm>
          <a:prstGeom prst="arc">
            <a:avLst>
              <a:gd name="adj1" fmla="val 18866957"/>
              <a:gd name="adj2" fmla="val 675607"/>
            </a:avLst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>
            <a:extLst>
              <a:ext uri="{FF2B5EF4-FFF2-40B4-BE49-F238E27FC236}">
                <a16:creationId xmlns:a16="http://schemas.microsoft.com/office/drawing/2014/main" id="{AA9605A0-4E05-1333-0D77-2D7813B43511}"/>
              </a:ext>
            </a:extLst>
          </p:cNvPr>
          <p:cNvSpPr/>
          <p:nvPr/>
        </p:nvSpPr>
        <p:spPr>
          <a:xfrm rot="19726159">
            <a:off x="7260197" y="3783371"/>
            <a:ext cx="792480" cy="792480"/>
          </a:xfrm>
          <a:prstGeom prst="arc">
            <a:avLst>
              <a:gd name="adj1" fmla="val 19322357"/>
              <a:gd name="adj2" fmla="val 675607"/>
            </a:avLst>
          </a:prstGeom>
          <a:ln w="28575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弧形 35">
            <a:extLst>
              <a:ext uri="{FF2B5EF4-FFF2-40B4-BE49-F238E27FC236}">
                <a16:creationId xmlns:a16="http://schemas.microsoft.com/office/drawing/2014/main" id="{022D82D4-81F7-F28A-2565-9D0B54D827B7}"/>
              </a:ext>
            </a:extLst>
          </p:cNvPr>
          <p:cNvSpPr/>
          <p:nvPr/>
        </p:nvSpPr>
        <p:spPr>
          <a:xfrm rot="1113372">
            <a:off x="6679739" y="3820960"/>
            <a:ext cx="1326296" cy="1326296"/>
          </a:xfrm>
          <a:prstGeom prst="arc">
            <a:avLst>
              <a:gd name="adj1" fmla="val 18455833"/>
              <a:gd name="adj2" fmla="val 21569091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>
            <a:extLst>
              <a:ext uri="{FF2B5EF4-FFF2-40B4-BE49-F238E27FC236}">
                <a16:creationId xmlns:a16="http://schemas.microsoft.com/office/drawing/2014/main" id="{80A20731-2771-7ED3-5FA8-6F11EC0A9935}"/>
              </a:ext>
            </a:extLst>
          </p:cNvPr>
          <p:cNvSpPr/>
          <p:nvPr/>
        </p:nvSpPr>
        <p:spPr>
          <a:xfrm rot="21307008">
            <a:off x="6623169" y="3842331"/>
            <a:ext cx="1326296" cy="1326296"/>
          </a:xfrm>
          <a:prstGeom prst="arc">
            <a:avLst>
              <a:gd name="adj1" fmla="val 18455833"/>
              <a:gd name="adj2" fmla="val 21400041"/>
            </a:avLst>
          </a:prstGeom>
          <a:ln w="28575">
            <a:solidFill>
              <a:srgbClr val="E600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弧形 37">
            <a:extLst>
              <a:ext uri="{FF2B5EF4-FFF2-40B4-BE49-F238E27FC236}">
                <a16:creationId xmlns:a16="http://schemas.microsoft.com/office/drawing/2014/main" id="{9D380B22-869B-ABD9-C15D-0C7EC9B7AFCF}"/>
              </a:ext>
            </a:extLst>
          </p:cNvPr>
          <p:cNvSpPr/>
          <p:nvPr/>
        </p:nvSpPr>
        <p:spPr>
          <a:xfrm rot="21307008">
            <a:off x="6515711" y="3874308"/>
            <a:ext cx="1326296" cy="1326296"/>
          </a:xfrm>
          <a:prstGeom prst="arc">
            <a:avLst>
              <a:gd name="adj1" fmla="val 18801921"/>
              <a:gd name="adj2" fmla="val 1057702"/>
            </a:avLst>
          </a:prstGeom>
          <a:ln w="28575">
            <a:solidFill>
              <a:srgbClr val="FF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4A2D978-6A09-7AEA-2DAB-A92ECFBF7D2E}"/>
              </a:ext>
            </a:extLst>
          </p:cNvPr>
          <p:cNvSpPr txBox="1"/>
          <p:nvPr/>
        </p:nvSpPr>
        <p:spPr>
          <a:xfrm>
            <a:off x="8045384" y="501766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600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1305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27233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58B54C4-4A0B-2FF8-E41F-CDAA575BB153}"/>
              </a:ext>
            </a:extLst>
          </p:cNvPr>
          <p:cNvSpPr txBox="1"/>
          <p:nvPr/>
        </p:nvSpPr>
        <p:spPr>
          <a:xfrm>
            <a:off x="1473200" y="3003937"/>
            <a:ext cx="1107440" cy="707886"/>
          </a:xfrm>
          <a:prstGeom prst="rect">
            <a:avLst/>
          </a:prstGeom>
          <a:solidFill>
            <a:srgbClr val="D4EFFB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7DCD2072-124E-F1C0-205B-3CB35BF542B1}"/>
              </a:ext>
            </a:extLst>
          </p:cNvPr>
          <p:cNvSpPr/>
          <p:nvPr/>
        </p:nvSpPr>
        <p:spPr>
          <a:xfrm>
            <a:off x="2739137" y="2610799"/>
            <a:ext cx="174752" cy="1494161"/>
          </a:xfrm>
          <a:prstGeom prst="leftBrace">
            <a:avLst>
              <a:gd name="adj1" fmla="val 55095"/>
              <a:gd name="adj2" fmla="val 50000"/>
            </a:avLst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361E9C-8150-A293-7159-20B20A70149F}"/>
              </a:ext>
            </a:extLst>
          </p:cNvPr>
          <p:cNvSpPr txBox="1"/>
          <p:nvPr/>
        </p:nvSpPr>
        <p:spPr>
          <a:xfrm>
            <a:off x="2950466" y="2509840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个顶点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EDA63D5-60F4-5559-DC94-CDEF6700502D}"/>
              </a:ext>
            </a:extLst>
          </p:cNvPr>
          <p:cNvSpPr txBox="1"/>
          <p:nvPr/>
        </p:nvSpPr>
        <p:spPr>
          <a:xfrm>
            <a:off x="2950466" y="3605249"/>
            <a:ext cx="1367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6001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条边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30370DB-9B93-69EB-3A55-F027C246B673}"/>
              </a:ext>
            </a:extLst>
          </p:cNvPr>
          <p:cNvGrpSpPr/>
          <p:nvPr/>
        </p:nvGrpSpPr>
        <p:grpSpPr>
          <a:xfrm>
            <a:off x="4876800" y="2509840"/>
            <a:ext cx="2666313" cy="646331"/>
            <a:chOff x="4876800" y="2580960"/>
            <a:chExt cx="2666313" cy="64633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3DBD624-508F-A8EF-33F7-A3817A5B277B}"/>
                </a:ext>
              </a:extLst>
            </p:cNvPr>
            <p:cNvCxnSpPr>
              <a:cxnSpLocks/>
            </p:cNvCxnSpPr>
            <p:nvPr/>
          </p:nvCxnSpPr>
          <p:spPr>
            <a:xfrm>
              <a:off x="4876800" y="2904125"/>
              <a:ext cx="1036320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9992999-1640-AD29-695A-DB4C37CC6CDC}"/>
                </a:ext>
              </a:extLst>
            </p:cNvPr>
            <p:cNvSpPr txBox="1"/>
            <p:nvPr/>
          </p:nvSpPr>
          <p:spPr>
            <a:xfrm>
              <a:off x="5973453" y="2580960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E6001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尖尖的</a:t>
              </a:r>
              <a:endPara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0FAB5DD-6D5F-00F6-6B61-B6FF065952CA}"/>
              </a:ext>
            </a:extLst>
          </p:cNvPr>
          <p:cNvGrpSpPr/>
          <p:nvPr/>
        </p:nvGrpSpPr>
        <p:grpSpPr>
          <a:xfrm>
            <a:off x="4296423" y="3605249"/>
            <a:ext cx="2663923" cy="646331"/>
            <a:chOff x="4296423" y="3676369"/>
            <a:chExt cx="2663923" cy="64633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1257AAD-4168-C54F-6DE3-C6A585412F23}"/>
                </a:ext>
              </a:extLst>
            </p:cNvPr>
            <p:cNvCxnSpPr>
              <a:cxnSpLocks/>
            </p:cNvCxnSpPr>
            <p:nvPr/>
          </p:nvCxnSpPr>
          <p:spPr>
            <a:xfrm>
              <a:off x="4296423" y="3999534"/>
              <a:ext cx="1036320" cy="0"/>
            </a:xfrm>
            <a:prstGeom prst="line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C057E34-C1DB-C427-DF1A-74BB22B5D571}"/>
                </a:ext>
              </a:extLst>
            </p:cNvPr>
            <p:cNvSpPr txBox="1"/>
            <p:nvPr/>
          </p:nvSpPr>
          <p:spPr>
            <a:xfrm>
              <a:off x="5385876" y="3676369"/>
              <a:ext cx="15744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E6001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直直的</a:t>
              </a:r>
              <a:endPara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C731ECC-BA39-A6A0-735F-5737F5BAF751}"/>
              </a:ext>
            </a:extLst>
          </p:cNvPr>
          <p:cNvGrpSpPr/>
          <p:nvPr/>
        </p:nvGrpSpPr>
        <p:grpSpPr>
          <a:xfrm>
            <a:off x="8147842" y="2160837"/>
            <a:ext cx="3195632" cy="2150110"/>
            <a:chOff x="8147842" y="2231957"/>
            <a:chExt cx="3195632" cy="215011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7DCF799B-A11A-299D-FBDF-BDC13F20D6A0}"/>
                </a:ext>
              </a:extLst>
            </p:cNvPr>
            <p:cNvSpPr/>
            <p:nvPr/>
          </p:nvSpPr>
          <p:spPr>
            <a:xfrm>
              <a:off x="8147843" y="4263336"/>
              <a:ext cx="118731" cy="118731"/>
            </a:xfrm>
            <a:prstGeom prst="ellipse">
              <a:avLst/>
            </a:prstGeom>
            <a:solidFill>
              <a:srgbClr val="E600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5E9CB10-D242-C966-DE1D-879E0C108A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7842" y="4322700"/>
              <a:ext cx="3195632" cy="1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23B2EEF-B3C2-3537-3EB7-7F29C96D7F70}"/>
                </a:ext>
              </a:extLst>
            </p:cNvPr>
            <p:cNvCxnSpPr>
              <a:cxnSpLocks/>
              <a:stCxn id="18" idx="7"/>
            </p:cNvCxnSpPr>
            <p:nvPr/>
          </p:nvCxnSpPr>
          <p:spPr>
            <a:xfrm flipV="1">
              <a:off x="8249186" y="2231957"/>
              <a:ext cx="2275389" cy="2048767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A69FD5A0-D8BA-EED7-7354-07506288B604}"/>
              </a:ext>
            </a:extLst>
          </p:cNvPr>
          <p:cNvSpPr txBox="1"/>
          <p:nvPr/>
        </p:nvSpPr>
        <p:spPr>
          <a:xfrm>
            <a:off x="7163248" y="4104960"/>
            <a:ext cx="134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A8F62CC-F779-66A0-E3A4-84A7F06CBA3F}"/>
              </a:ext>
            </a:extLst>
          </p:cNvPr>
          <p:cNvSpPr txBox="1"/>
          <p:nvPr/>
        </p:nvSpPr>
        <p:spPr>
          <a:xfrm>
            <a:off x="8651164" y="2610799"/>
            <a:ext cx="134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AF25EE7-41C4-D840-DBC3-C2D6DD0C7F5E}"/>
              </a:ext>
            </a:extLst>
          </p:cNvPr>
          <p:cNvSpPr txBox="1"/>
          <p:nvPr/>
        </p:nvSpPr>
        <p:spPr>
          <a:xfrm>
            <a:off x="9565564" y="4269984"/>
            <a:ext cx="1341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169A913-858B-38AD-905E-AC2975FD5F68}"/>
              </a:ext>
            </a:extLst>
          </p:cNvPr>
          <p:cNvSpPr txBox="1"/>
          <p:nvPr/>
        </p:nvSpPr>
        <p:spPr>
          <a:xfrm>
            <a:off x="1473200" y="4897124"/>
            <a:ext cx="7377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角的大小和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有关，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0B5F695-845D-D346-84B7-E4F3EBC7B8DB}"/>
              </a:ext>
            </a:extLst>
          </p:cNvPr>
          <p:cNvSpPr txBox="1"/>
          <p:nvPr/>
        </p:nvSpPr>
        <p:spPr>
          <a:xfrm>
            <a:off x="3319859" y="5739036"/>
            <a:ext cx="5524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_______________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无关。</a:t>
            </a:r>
          </a:p>
        </p:txBody>
      </p:sp>
      <p:sp>
        <p:nvSpPr>
          <p:cNvPr id="29" name="流程图: 可选过程 28">
            <a:extLst>
              <a:ext uri="{FF2B5EF4-FFF2-40B4-BE49-F238E27FC236}">
                <a16:creationId xmlns:a16="http://schemas.microsoft.com/office/drawing/2014/main" id="{938A5181-5290-9F4E-1255-FF2D311A9896}"/>
              </a:ext>
            </a:extLst>
          </p:cNvPr>
          <p:cNvSpPr/>
          <p:nvPr/>
        </p:nvSpPr>
        <p:spPr>
          <a:xfrm>
            <a:off x="3968599" y="4762503"/>
            <a:ext cx="3222665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两边张开的大小</a:t>
            </a:r>
          </a:p>
        </p:txBody>
      </p:sp>
      <p:sp>
        <p:nvSpPr>
          <p:cNvPr id="30" name="流程图: 可选过程 29">
            <a:extLst>
              <a:ext uri="{FF2B5EF4-FFF2-40B4-BE49-F238E27FC236}">
                <a16:creationId xmlns:a16="http://schemas.microsoft.com/office/drawing/2014/main" id="{AD6BD2ED-9937-3E80-20CB-6EE974B34B9A}"/>
              </a:ext>
            </a:extLst>
          </p:cNvPr>
          <p:cNvSpPr/>
          <p:nvPr/>
        </p:nvSpPr>
        <p:spPr>
          <a:xfrm>
            <a:off x="4400183" y="5604415"/>
            <a:ext cx="235949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边的长短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21" grpId="0"/>
      <p:bldP spid="22" grpId="0"/>
      <p:bldP spid="23" grpId="0"/>
      <p:bldP spid="27" grpId="0"/>
      <p:bldP spid="28" grpId="0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1846</TotalTime>
  <Words>482</Words>
  <Application>Microsoft Office PowerPoint</Application>
  <PresentationFormat>宽屏</PresentationFormat>
  <Paragraphs>117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81</cp:revision>
  <dcterms:created xsi:type="dcterms:W3CDTF">2025-04-19T06:03:16Z</dcterms:created>
  <dcterms:modified xsi:type="dcterms:W3CDTF">2025-07-20T06:17:47Z</dcterms:modified>
  <cp:category>状元成才路</cp:category>
  <cp:contentStatus>状元成才路</cp:contentStatus>
</cp:coreProperties>
</file>