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87" r:id="rId5"/>
    <p:sldId id="288" r:id="rId6"/>
    <p:sldId id="286" r:id="rId7"/>
    <p:sldId id="260" r:id="rId8"/>
    <p:sldId id="272" r:id="rId9"/>
    <p:sldId id="263" r:id="rId10"/>
    <p:sldId id="273" r:id="rId11"/>
    <p:sldId id="276" r:id="rId12"/>
    <p:sldId id="283" r:id="rId13"/>
    <p:sldId id="274" r:id="rId14"/>
    <p:sldId id="267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  <a:srgbClr val="E60013"/>
    <a:srgbClr val="3366FF"/>
    <a:srgbClr val="D4EFFB"/>
    <a:srgbClr val="FF00FF"/>
    <a:srgbClr val="ECE047"/>
    <a:srgbClr val="FFE699"/>
    <a:srgbClr val="F0F5D5"/>
    <a:srgbClr val="EE1D23"/>
    <a:srgbClr val="EA5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2:58:35.4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1222 1 24575,'-3'0'0,"1"1"0,0-1 0,-1 1 0,1 0 0,-1-1 0,1 1 0,0 0 0,0 1 0,-1-1 0,1 0 0,0 1 0,0-1 0,0 1 0,1 0 0,-1-1 0,0 1 0,-2 4 0,-29 43 0,18-24 0,-156 241 0,-16 23 0,129-207 0,-96 104 0,125-155 0,-2-2 0,0-1 0,-2-1 0,-57 34 0,71-50 0,-1 0 0,-1-2 0,0 0 0,0-1 0,0-1 0,-1-1 0,0-1 0,-1-1 0,1-1 0,-27 0 0,44-3-114,0 0 1,0 0-1,0 0 0,0-1 0,0 0 1,1 0-1,-1 0 0,0-1 0,0 1 1,1-1-1,-9-5 0,-9-10-6712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2:58:36.3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 24575,'27'-1'0,"1"1"0,-1 2 0,1 1 0,-1 1 0,0 1 0,0 2 0,0 0 0,-1 2 0,0 1 0,-1 1 0,0 1 0,43 29 0,31 35 0,-4 4 0,92 101 0,-71-66 0,-77-82 0,2-2 0,1-2 0,1-1 0,72 34 0,-35-20 0,-28-8-1365,-31-22-5461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2:58:37.6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926 1 24575,'0'24'0,"-6"19"0,-14 15 0,-22 28 0,-15 11 0,-10 1 0,-7 2 0,-1-4 0,-1-1 0,7-16 0,3-16 0,-5-6 0,4-7 0,0-6 0,7-5 0,0-8 0,12-10-8191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2:58:38.2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24575,'4'0'0,"-1"0"0,1 1 0,-1 0 0,1 0 0,-1 0 0,1 0 0,-1 1 0,0-1 0,0 1 0,1 0 0,-1 0 0,5 4 0,36 36 0,-24-21 0,863 747 0,-817-712 0,-20-18 0,-1 3 0,-2 1 0,-3 2 0,-1 1 0,56 86 0,-92-125-108,-1-2-49,1 1 0,-1-1 0,1 0 0,0 0-1,0-1 1,0 1 0,4 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2:58:41.3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1498 24575,'5'92'0,"4"0"0,5-1 0,40 146 0,-37-169 0,2-1 0,4 0 0,3-2 0,2-1 0,41 67 0,-68-129 0,1 1 0,-1-1 0,1 1 0,0-1 0,-1 0 0,1 0 0,0 0 0,0 0 0,1 0 0,-1 0 0,0 0 0,0-1 0,1 1 0,-1-1 0,1 1 0,0-1 0,-1 0 0,1 0 0,0-1 0,0 1 0,-1 0 0,1-1 0,0 0 0,0 1 0,0-1 0,0 0 0,0-1 0,-1 1 0,1 0 0,0-1 0,0 0 0,0 1 0,-1-1 0,1 0 0,0-1 0,3-1 0,9-6 0,0-1 0,0 0 0,-1-1 0,25-26 0,-22 21 0,107-99 41,537-478-1380,428-234-355,-276 221 651,-551 393 266,-200 160-2602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2:58:45.6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1078 24575,'5'1'0,"1"0"0,0 0 0,0 0 0,-1 1 0,1 0 0,-1 0 0,1 0 0,-1 1 0,0-1 0,0 1 0,0 1 0,0-1 0,0 1 0,-1 0 0,0 0 0,0 0 0,0 0 0,0 1 0,5 7 0,6 11 0,-2 0 0,21 45 0,-32-63 0,11 25 0,12 53 0,-19-61 0,0 0 0,1-1 0,1 0 0,1 0 0,21 34 0,-16-36 0,87 139 0,-96-148 0,1 0 0,1 0 0,0 0 0,0 0 0,1-1 0,12 12 0,-16-18 0,1 0 0,-1 0 0,1 0 0,0-1 0,0 0 0,0 0 0,0 0 0,0 0 0,0-1 0,0 0 0,1 0 0,-1 0 0,0-1 0,1 1 0,-1-1 0,0-1 0,9 0 0,11-4 0,-1 0 0,1-1 0,-1-2 0,0 0 0,-1-2 0,34-18 0,133-94 0,-150 94 0,738-528-1066,-514 364 859,785-591-978,-963 716-4548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customXml" Target="../ink/ink5.xml"/><Relationship Id="rId3" Type="http://schemas.openxmlformats.org/officeDocument/2006/relationships/image" Target="../media/image17.png"/><Relationship Id="rId7" Type="http://schemas.openxmlformats.org/officeDocument/2006/relationships/customXml" Target="../ink/ink2.xml"/><Relationship Id="rId12" Type="http://schemas.openxmlformats.org/officeDocument/2006/relationships/image" Target="../media/image22.png"/><Relationship Id="rId2" Type="http://schemas.openxmlformats.org/officeDocument/2006/relationships/image" Target="../media/image16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customXml" Target="../ink/ink3.xml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hyperlink" Target="&#30011;&#30452;&#35282;.mp4" TargetMode="External"/><Relationship Id="rId4" Type="http://schemas.openxmlformats.org/officeDocument/2006/relationships/image" Target="../media/image10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6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35F2482-FDA6-78B0-BA85-FC7EF2A776A1}"/>
              </a:ext>
            </a:extLst>
          </p:cNvPr>
          <p:cNvGrpSpPr/>
          <p:nvPr/>
        </p:nvGrpSpPr>
        <p:grpSpPr>
          <a:xfrm>
            <a:off x="3848692" y="1322979"/>
            <a:ext cx="4494617" cy="1260000"/>
            <a:chOff x="3319498" y="1313251"/>
            <a:chExt cx="4494617" cy="1260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6D5C193-FD14-3511-BA01-2491BD9D83A7}"/>
                </a:ext>
              </a:extLst>
            </p:cNvPr>
            <p:cNvSpPr txBox="1"/>
            <p:nvPr/>
          </p:nvSpPr>
          <p:spPr>
            <a:xfrm>
              <a:off x="4624894" y="1481586"/>
              <a:ext cx="318922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线和角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五</a:t>
              </a:r>
            </a:p>
          </p:txBody>
        </p:sp>
      </p:grp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1040859" y="3013501"/>
            <a:ext cx="9007813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直角的认识及画法</a:t>
            </a:r>
          </a:p>
        </p:txBody>
      </p: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8451470-729B-5A91-C785-B7A9F7C03CFB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7FE0B78D-657D-E0A5-9BC4-1551208A1D4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复习导入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F07D6F8-6931-FD66-77B7-6C51F1B2FF24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739F2731-106B-A9FF-30F5-44570263A5B2}"/>
              </a:ext>
            </a:extLst>
          </p:cNvPr>
          <p:cNvSpPr txBox="1"/>
          <p:nvPr/>
        </p:nvSpPr>
        <p:spPr>
          <a:xfrm>
            <a:off x="958213" y="3853553"/>
            <a:ext cx="21751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endParaRPr lang="zh-CN" altLang="en-US" dirty="0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98834548-C529-D873-B22A-0FAFC4E15F7C}"/>
              </a:ext>
            </a:extLst>
          </p:cNvPr>
          <p:cNvSpPr/>
          <p:nvPr/>
        </p:nvSpPr>
        <p:spPr>
          <a:xfrm>
            <a:off x="2900369" y="4114897"/>
            <a:ext cx="118731" cy="118731"/>
          </a:xfrm>
          <a:prstGeom prst="ellipse">
            <a:avLst/>
          </a:prstGeom>
          <a:solidFill>
            <a:srgbClr val="E600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F3B55B67-4BA7-71B6-587B-5DDF3BB9365B}"/>
              </a:ext>
            </a:extLst>
          </p:cNvPr>
          <p:cNvCxnSpPr>
            <a:cxnSpLocks/>
          </p:cNvCxnSpPr>
          <p:nvPr/>
        </p:nvCxnSpPr>
        <p:spPr>
          <a:xfrm flipV="1">
            <a:off x="2900368" y="4174261"/>
            <a:ext cx="3195632" cy="1"/>
          </a:xfrm>
          <a:prstGeom prst="line">
            <a:avLst/>
          </a:prstGeom>
          <a:ln w="28575">
            <a:solidFill>
              <a:srgbClr val="E600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DEE37936-6661-0FB8-69D6-683CCEF58EC5}"/>
              </a:ext>
            </a:extLst>
          </p:cNvPr>
          <p:cNvCxnSpPr>
            <a:cxnSpLocks/>
            <a:stCxn id="13" idx="7"/>
          </p:cNvCxnSpPr>
          <p:nvPr/>
        </p:nvCxnSpPr>
        <p:spPr>
          <a:xfrm flipV="1">
            <a:off x="3001712" y="2083518"/>
            <a:ext cx="2275389" cy="2048767"/>
          </a:xfrm>
          <a:prstGeom prst="line">
            <a:avLst/>
          </a:prstGeom>
          <a:ln w="28575">
            <a:solidFill>
              <a:srgbClr val="E600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FC0E0F8A-0993-E64F-62F3-E31967A7C24B}"/>
              </a:ext>
            </a:extLst>
          </p:cNvPr>
          <p:cNvSpPr txBox="1"/>
          <p:nvPr/>
        </p:nvSpPr>
        <p:spPr>
          <a:xfrm>
            <a:off x="1324877" y="3851095"/>
            <a:ext cx="1341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顶点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D726715-C12F-42C5-E80A-EF6E8964C93F}"/>
              </a:ext>
            </a:extLst>
          </p:cNvPr>
          <p:cNvSpPr txBox="1"/>
          <p:nvPr/>
        </p:nvSpPr>
        <p:spPr>
          <a:xfrm>
            <a:off x="2431413" y="2319746"/>
            <a:ext cx="21751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D1F7389-7F9F-433D-77CB-369E96C8C945}"/>
              </a:ext>
            </a:extLst>
          </p:cNvPr>
          <p:cNvSpPr txBox="1"/>
          <p:nvPr/>
        </p:nvSpPr>
        <p:spPr>
          <a:xfrm>
            <a:off x="3711573" y="4347525"/>
            <a:ext cx="21751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7AC0068-E598-FDC4-3D68-3B41ADE96A64}"/>
              </a:ext>
            </a:extLst>
          </p:cNvPr>
          <p:cNvSpPr txBox="1"/>
          <p:nvPr/>
        </p:nvSpPr>
        <p:spPr>
          <a:xfrm>
            <a:off x="3010541" y="2319746"/>
            <a:ext cx="1341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51AA375-56B2-FB5F-2587-E52F41A95869}"/>
              </a:ext>
            </a:extLst>
          </p:cNvPr>
          <p:cNvSpPr txBox="1"/>
          <p:nvPr/>
        </p:nvSpPr>
        <p:spPr>
          <a:xfrm>
            <a:off x="4321167" y="4347525"/>
            <a:ext cx="1341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09097947-8EC4-78C5-0B7A-C83483A5740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8951658" y="3460952"/>
            <a:ext cx="2389833" cy="2403687"/>
          </a:xfrm>
          <a:prstGeom prst="rect">
            <a:avLst/>
          </a:prstGeom>
        </p:spPr>
      </p:pic>
      <p:sp>
        <p:nvSpPr>
          <p:cNvPr id="22" name="对话气泡: 圆角矩形 21">
            <a:extLst>
              <a:ext uri="{FF2B5EF4-FFF2-40B4-BE49-F238E27FC236}">
                <a16:creationId xmlns:a16="http://schemas.microsoft.com/office/drawing/2014/main" id="{E26566AE-BDC3-C464-E77B-F6A80E0B6CBB}"/>
              </a:ext>
            </a:extLst>
          </p:cNvPr>
          <p:cNvSpPr/>
          <p:nvPr/>
        </p:nvSpPr>
        <p:spPr>
          <a:xfrm>
            <a:off x="6291042" y="1687888"/>
            <a:ext cx="3547365" cy="1594456"/>
          </a:xfrm>
          <a:prstGeom prst="wedgeRoundRectCallout">
            <a:avLst>
              <a:gd name="adj1" fmla="val 38592"/>
              <a:gd name="adj2" fmla="val 8350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4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你还记得角的各部分名称吗？</a:t>
            </a:r>
          </a:p>
        </p:txBody>
      </p:sp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id="{427CA735-97AF-C7A2-9D73-91553740E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52" y="1460739"/>
            <a:ext cx="1824851" cy="3120135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0B94F398-E956-6AB1-EE12-E8269EE9F3F8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4C4069D-C6BC-1DEB-6125-9DC117118EC0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9137AA9-CC44-4D5D-8E95-3527E8F7AE9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83680E07-43CD-9A51-4F1D-8BD73B33840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8057" y="1698780"/>
            <a:ext cx="1552614" cy="264405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0611790-82F3-66B7-8E6C-786AA0417B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485" y="1436111"/>
            <a:ext cx="3994502" cy="328538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205D215-FDA9-16B9-312E-41887A5114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4945923"/>
            <a:ext cx="1353600" cy="1353600"/>
          </a:xfrm>
          <a:prstGeom prst="rect">
            <a:avLst/>
          </a:prstGeom>
        </p:spPr>
      </p:pic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3838BBAA-AAD6-C4CE-55BA-0CA5799E20F5}"/>
              </a:ext>
            </a:extLst>
          </p:cNvPr>
          <p:cNvSpPr/>
          <p:nvPr/>
        </p:nvSpPr>
        <p:spPr>
          <a:xfrm rot="16200000">
            <a:off x="1246756" y="3027224"/>
            <a:ext cx="1296000" cy="1296000"/>
          </a:xfrm>
          <a:custGeom>
            <a:avLst/>
            <a:gdLst>
              <a:gd name="connsiteX0" fmla="*/ 1296000 w 1296000"/>
              <a:gd name="connsiteY0" fmla="*/ 0 h 1296000"/>
              <a:gd name="connsiteX1" fmla="*/ 1296000 w 1296000"/>
              <a:gd name="connsiteY1" fmla="*/ 28800 h 1296000"/>
              <a:gd name="connsiteX2" fmla="*/ 28801 w 1296000"/>
              <a:gd name="connsiteY2" fmla="*/ 28800 h 1296000"/>
              <a:gd name="connsiteX3" fmla="*/ 28801 w 1296000"/>
              <a:gd name="connsiteY3" fmla="*/ 1296000 h 1296000"/>
              <a:gd name="connsiteX4" fmla="*/ 1 w 1296000"/>
              <a:gd name="connsiteY4" fmla="*/ 1296000 h 1296000"/>
              <a:gd name="connsiteX5" fmla="*/ 1 w 1296000"/>
              <a:gd name="connsiteY5" fmla="*/ 28800 h 1296000"/>
              <a:gd name="connsiteX6" fmla="*/ 0 w 1296000"/>
              <a:gd name="connsiteY6" fmla="*/ 28800 h 1296000"/>
              <a:gd name="connsiteX7" fmla="*/ 0 w 1296000"/>
              <a:gd name="connsiteY7" fmla="*/ 0 h 1296000"/>
              <a:gd name="connsiteX8" fmla="*/ 1 w 1296000"/>
              <a:gd name="connsiteY8" fmla="*/ 0 h 1296000"/>
              <a:gd name="connsiteX9" fmla="*/ 28801 w 1296000"/>
              <a:gd name="connsiteY9" fmla="*/ 0 h 12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96000" h="1296000">
                <a:moveTo>
                  <a:pt x="1296000" y="0"/>
                </a:moveTo>
                <a:lnTo>
                  <a:pt x="1296000" y="28800"/>
                </a:lnTo>
                <a:lnTo>
                  <a:pt x="28801" y="28800"/>
                </a:lnTo>
                <a:lnTo>
                  <a:pt x="28801" y="1296000"/>
                </a:lnTo>
                <a:lnTo>
                  <a:pt x="1" y="1296000"/>
                </a:lnTo>
                <a:lnTo>
                  <a:pt x="1" y="28800"/>
                </a:lnTo>
                <a:lnTo>
                  <a:pt x="0" y="28800"/>
                </a:lnTo>
                <a:lnTo>
                  <a:pt x="0" y="0"/>
                </a:lnTo>
                <a:lnTo>
                  <a:pt x="1" y="0"/>
                </a:lnTo>
                <a:lnTo>
                  <a:pt x="28801" y="0"/>
                </a:lnTo>
                <a:close/>
              </a:path>
            </a:pathLst>
          </a:custGeom>
          <a:solidFill>
            <a:srgbClr val="E600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CD924F63-9359-AED9-EC42-26180BC0A0F6}"/>
              </a:ext>
            </a:extLst>
          </p:cNvPr>
          <p:cNvSpPr/>
          <p:nvPr/>
        </p:nvSpPr>
        <p:spPr>
          <a:xfrm rot="5400000">
            <a:off x="4694452" y="3314167"/>
            <a:ext cx="900000" cy="1183005"/>
          </a:xfrm>
          <a:custGeom>
            <a:avLst/>
            <a:gdLst>
              <a:gd name="connsiteX0" fmla="*/ 0 w 900000"/>
              <a:gd name="connsiteY0" fmla="*/ 1183005 h 1183005"/>
              <a:gd name="connsiteX1" fmla="*/ 0 w 900000"/>
              <a:gd name="connsiteY1" fmla="*/ 28800 h 1183005"/>
              <a:gd name="connsiteX2" fmla="*/ 0 w 900000"/>
              <a:gd name="connsiteY2" fmla="*/ 0 h 1183005"/>
              <a:gd name="connsiteX3" fmla="*/ 28800 w 900000"/>
              <a:gd name="connsiteY3" fmla="*/ 0 h 1183005"/>
              <a:gd name="connsiteX4" fmla="*/ 900000 w 900000"/>
              <a:gd name="connsiteY4" fmla="*/ 0 h 1183005"/>
              <a:gd name="connsiteX5" fmla="*/ 900000 w 900000"/>
              <a:gd name="connsiteY5" fmla="*/ 28800 h 1183005"/>
              <a:gd name="connsiteX6" fmla="*/ 28800 w 900000"/>
              <a:gd name="connsiteY6" fmla="*/ 28800 h 1183005"/>
              <a:gd name="connsiteX7" fmla="*/ 28800 w 900000"/>
              <a:gd name="connsiteY7" fmla="*/ 1183005 h 1183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0000" h="1183005">
                <a:moveTo>
                  <a:pt x="0" y="1183005"/>
                </a:moveTo>
                <a:lnTo>
                  <a:pt x="0" y="28800"/>
                </a:lnTo>
                <a:lnTo>
                  <a:pt x="0" y="0"/>
                </a:lnTo>
                <a:lnTo>
                  <a:pt x="28800" y="0"/>
                </a:lnTo>
                <a:lnTo>
                  <a:pt x="900000" y="0"/>
                </a:lnTo>
                <a:lnTo>
                  <a:pt x="900000" y="28800"/>
                </a:lnTo>
                <a:lnTo>
                  <a:pt x="28800" y="28800"/>
                </a:lnTo>
                <a:lnTo>
                  <a:pt x="28800" y="1183005"/>
                </a:lnTo>
                <a:close/>
              </a:path>
            </a:pathLst>
          </a:custGeom>
          <a:solidFill>
            <a:srgbClr val="E600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EB3FEAA5-EC8C-755B-257C-3F0620EC06EA}"/>
              </a:ext>
            </a:extLst>
          </p:cNvPr>
          <p:cNvSpPr/>
          <p:nvPr/>
        </p:nvSpPr>
        <p:spPr>
          <a:xfrm rot="5400000">
            <a:off x="8662034" y="2983229"/>
            <a:ext cx="1179195" cy="1179196"/>
          </a:xfrm>
          <a:custGeom>
            <a:avLst/>
            <a:gdLst>
              <a:gd name="connsiteX0" fmla="*/ 0 w 1179195"/>
              <a:gd name="connsiteY0" fmla="*/ 1179196 h 1179196"/>
              <a:gd name="connsiteX1" fmla="*/ 0 w 1179195"/>
              <a:gd name="connsiteY1" fmla="*/ 1150396 h 1179196"/>
              <a:gd name="connsiteX2" fmla="*/ 1 w 1179195"/>
              <a:gd name="connsiteY2" fmla="*/ 1150396 h 1179196"/>
              <a:gd name="connsiteX3" fmla="*/ 1 w 1179195"/>
              <a:gd name="connsiteY3" fmla="*/ 0 h 1179196"/>
              <a:gd name="connsiteX4" fmla="*/ 28801 w 1179195"/>
              <a:gd name="connsiteY4" fmla="*/ 0 h 1179196"/>
              <a:gd name="connsiteX5" fmla="*/ 28801 w 1179195"/>
              <a:gd name="connsiteY5" fmla="*/ 1150396 h 1179196"/>
              <a:gd name="connsiteX6" fmla="*/ 1179195 w 1179195"/>
              <a:gd name="connsiteY6" fmla="*/ 1150396 h 1179196"/>
              <a:gd name="connsiteX7" fmla="*/ 1179195 w 1179195"/>
              <a:gd name="connsiteY7" fmla="*/ 1179196 h 1179196"/>
              <a:gd name="connsiteX8" fmla="*/ 28801 w 1179195"/>
              <a:gd name="connsiteY8" fmla="*/ 1179196 h 1179196"/>
              <a:gd name="connsiteX9" fmla="*/ 1 w 1179195"/>
              <a:gd name="connsiteY9" fmla="*/ 1179196 h 1179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9195" h="1179196">
                <a:moveTo>
                  <a:pt x="0" y="1179196"/>
                </a:moveTo>
                <a:lnTo>
                  <a:pt x="0" y="1150396"/>
                </a:lnTo>
                <a:lnTo>
                  <a:pt x="1" y="1150396"/>
                </a:lnTo>
                <a:lnTo>
                  <a:pt x="1" y="0"/>
                </a:lnTo>
                <a:lnTo>
                  <a:pt x="28801" y="0"/>
                </a:lnTo>
                <a:lnTo>
                  <a:pt x="28801" y="1150396"/>
                </a:lnTo>
                <a:lnTo>
                  <a:pt x="1179195" y="1150396"/>
                </a:lnTo>
                <a:lnTo>
                  <a:pt x="1179195" y="1179196"/>
                </a:lnTo>
                <a:lnTo>
                  <a:pt x="28801" y="1179196"/>
                </a:lnTo>
                <a:lnTo>
                  <a:pt x="1" y="1179196"/>
                </a:lnTo>
                <a:close/>
              </a:path>
            </a:pathLst>
          </a:custGeom>
          <a:solidFill>
            <a:srgbClr val="E600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对话气泡: 圆角矩形 30">
            <a:extLst>
              <a:ext uri="{FF2B5EF4-FFF2-40B4-BE49-F238E27FC236}">
                <a16:creationId xmlns:a16="http://schemas.microsoft.com/office/drawing/2014/main" id="{6E53AA56-9AA8-221F-459C-C02900782D3C}"/>
              </a:ext>
            </a:extLst>
          </p:cNvPr>
          <p:cNvSpPr/>
          <p:nvPr/>
        </p:nvSpPr>
        <p:spPr>
          <a:xfrm>
            <a:off x="2099500" y="4633889"/>
            <a:ext cx="2768736" cy="1226276"/>
          </a:xfrm>
          <a:prstGeom prst="wedgeRoundRectCallout">
            <a:avLst>
              <a:gd name="adj1" fmla="val -62082"/>
              <a:gd name="adj2" fmla="val 3247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这些角有什么特点？</a:t>
            </a:r>
          </a:p>
        </p:txBody>
      </p:sp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2FB7C349-E88B-2556-6139-CF1B6867333F}"/>
              </a:ext>
            </a:extLst>
          </p:cNvPr>
          <p:cNvSpPr/>
          <p:nvPr/>
        </p:nvSpPr>
        <p:spPr>
          <a:xfrm>
            <a:off x="3860800" y="1389712"/>
            <a:ext cx="4457700" cy="803479"/>
          </a:xfrm>
          <a:prstGeom prst="wedgeRoundRectCallout">
            <a:avLst>
              <a:gd name="adj1" fmla="val 38198"/>
              <a:gd name="adj2" fmla="val 83881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chemeClr val="tx1"/>
                </a:solidFill>
              </a:rPr>
              <a:t>直角都一样大吗？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12" name="圆角矩形 9">
            <a:extLst>
              <a:ext uri="{FF2B5EF4-FFF2-40B4-BE49-F238E27FC236}">
                <a16:creationId xmlns:a16="http://schemas.microsoft.com/office/drawing/2014/main" id="{AF6FEA91-9870-1449-3959-855E2896DC53}"/>
              </a:ext>
            </a:extLst>
          </p:cNvPr>
          <p:cNvSpPr/>
          <p:nvPr/>
        </p:nvSpPr>
        <p:spPr>
          <a:xfrm>
            <a:off x="487760" y="673802"/>
            <a:ext cx="2900154" cy="804557"/>
          </a:xfrm>
          <a:prstGeom prst="roundRect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480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ea"/>
              </a:rPr>
              <a:t>认识直角</a:t>
            </a:r>
            <a:endParaRPr lang="zh-CN" altLang="en-US" sz="4800" dirty="0">
              <a:solidFill>
                <a:sysClr val="window" lastClr="FFFFFF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ea"/>
            </a:endParaRPr>
          </a:p>
        </p:txBody>
      </p:sp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2D89DEA9-D24F-FD18-1574-5738D2B21072}"/>
              </a:ext>
            </a:extLst>
          </p:cNvPr>
          <p:cNvSpPr/>
          <p:nvPr/>
        </p:nvSpPr>
        <p:spPr>
          <a:xfrm>
            <a:off x="8682354" y="4915843"/>
            <a:ext cx="2108200" cy="787400"/>
          </a:xfrm>
          <a:prstGeom prst="wedgeRoundRectCallout">
            <a:avLst>
              <a:gd name="adj1" fmla="val -59387"/>
              <a:gd name="adj2" fmla="val 38060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直角符号</a:t>
            </a:r>
            <a:endParaRPr lang="en-US" sz="3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CB0B29C-5BA5-CA2D-2FBE-4CCE6E9C7CEC}"/>
              </a:ext>
            </a:extLst>
          </p:cNvPr>
          <p:cNvGrpSpPr/>
          <p:nvPr/>
        </p:nvGrpSpPr>
        <p:grpSpPr>
          <a:xfrm>
            <a:off x="7244821" y="4721491"/>
            <a:ext cx="1200044" cy="1241209"/>
            <a:chOff x="7244821" y="4721491"/>
            <a:chExt cx="1200044" cy="1241209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C4AE253B-0D13-AA2D-EC46-D659338C5588}"/>
                </a:ext>
              </a:extLst>
            </p:cNvPr>
            <p:cNvCxnSpPr/>
            <p:nvPr/>
          </p:nvCxnSpPr>
          <p:spPr>
            <a:xfrm>
              <a:off x="7263342" y="4721491"/>
              <a:ext cx="0" cy="1226277"/>
            </a:xfrm>
            <a:prstGeom prst="line">
              <a:avLst/>
            </a:prstGeom>
            <a:ln w="571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FB179E6F-5A8E-0571-D4CB-0DA69D715410}"/>
                </a:ext>
              </a:extLst>
            </p:cNvPr>
            <p:cNvCxnSpPr/>
            <p:nvPr/>
          </p:nvCxnSpPr>
          <p:spPr>
            <a:xfrm flipV="1">
              <a:off x="7244821" y="5947768"/>
              <a:ext cx="1200044" cy="14932"/>
            </a:xfrm>
            <a:prstGeom prst="line">
              <a:avLst/>
            </a:prstGeom>
            <a:ln w="571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连接符: 肘形 20">
            <a:extLst>
              <a:ext uri="{FF2B5EF4-FFF2-40B4-BE49-F238E27FC236}">
                <a16:creationId xmlns:a16="http://schemas.microsoft.com/office/drawing/2014/main" id="{2A47BE62-F9EE-11F9-E5C2-1CB2326676E6}"/>
              </a:ext>
            </a:extLst>
          </p:cNvPr>
          <p:cNvCxnSpPr>
            <a:cxnSpLocks/>
          </p:cNvCxnSpPr>
          <p:nvPr/>
        </p:nvCxnSpPr>
        <p:spPr>
          <a:xfrm>
            <a:off x="7281864" y="5712768"/>
            <a:ext cx="277379" cy="211060"/>
          </a:xfrm>
          <a:prstGeom prst="bentConnector3">
            <a:avLst>
              <a:gd name="adj1" fmla="val 9693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B6D79401-639B-652E-0444-284859C10BC9}"/>
              </a:ext>
            </a:extLst>
          </p:cNvPr>
          <p:cNvSpPr txBox="1"/>
          <p:nvPr/>
        </p:nvSpPr>
        <p:spPr>
          <a:xfrm>
            <a:off x="4684201" y="5420036"/>
            <a:ext cx="3288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>
                <a:solidFill>
                  <a:srgbClr val="00B0F0"/>
                </a:solidFill>
              </a:rPr>
              <a:t>直角</a:t>
            </a:r>
            <a:endParaRPr lang="en-US" sz="5400" b="1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3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1" animBg="1"/>
      <p:bldP spid="22" grpId="1" animBg="1"/>
      <p:bldP spid="30" grpId="1" animBg="1"/>
      <p:bldP spid="31" grpId="0" animBg="1"/>
      <p:bldP spid="8" grpId="0" animBg="1"/>
      <p:bldP spid="12" grpId="0" bldLvl="0" animBg="1"/>
      <p:bldP spid="13" grpId="0" animBg="1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0EEB184-8C81-8B46-464B-7ECDD79B2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76" y="357935"/>
            <a:ext cx="5608047" cy="32639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DAA6A81-47A5-E2F9-BD9E-B4BFF9543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15860">
            <a:off x="435437" y="2340445"/>
            <a:ext cx="5609665" cy="2902533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BAC652B9-3D4B-D704-B456-CC530B200184}"/>
              </a:ext>
            </a:extLst>
          </p:cNvPr>
          <p:cNvSpPr/>
          <p:nvPr/>
        </p:nvSpPr>
        <p:spPr>
          <a:xfrm>
            <a:off x="6040923" y="243488"/>
            <a:ext cx="4930586" cy="803479"/>
          </a:xfrm>
          <a:prstGeom prst="wedgeRoundRectCallout">
            <a:avLst>
              <a:gd name="adj1" fmla="val 29505"/>
              <a:gd name="adj2" fmla="val 50688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chemeClr val="tx1"/>
                </a:solidFill>
              </a:rPr>
              <a:t>直角都一样大吗？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CC607811-3DBA-481C-9D80-68AE1C751266}"/>
              </a:ext>
            </a:extLst>
          </p:cNvPr>
          <p:cNvSpPr/>
          <p:nvPr/>
        </p:nvSpPr>
        <p:spPr>
          <a:xfrm>
            <a:off x="509587" y="530781"/>
            <a:ext cx="1162050" cy="1228725"/>
          </a:xfrm>
          <a:custGeom>
            <a:avLst/>
            <a:gdLst>
              <a:gd name="connsiteX0" fmla="*/ 678656 w 678656"/>
              <a:gd name="connsiteY0" fmla="*/ 2381 h 635794"/>
              <a:gd name="connsiteX1" fmla="*/ 0 w 678656"/>
              <a:gd name="connsiteY1" fmla="*/ 0 h 635794"/>
              <a:gd name="connsiteX2" fmla="*/ 11906 w 678656"/>
              <a:gd name="connsiteY2" fmla="*/ 635794 h 635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8656" h="635794">
                <a:moveTo>
                  <a:pt x="678656" y="2381"/>
                </a:moveTo>
                <a:lnTo>
                  <a:pt x="0" y="0"/>
                </a:lnTo>
                <a:lnTo>
                  <a:pt x="11906" y="635794"/>
                </a:ln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2E30131F-1440-824F-5243-69276CE04E8A}"/>
              </a:ext>
            </a:extLst>
          </p:cNvPr>
          <p:cNvSpPr/>
          <p:nvPr/>
        </p:nvSpPr>
        <p:spPr>
          <a:xfrm>
            <a:off x="1671637" y="5271339"/>
            <a:ext cx="3311796" cy="1228726"/>
          </a:xfrm>
          <a:prstGeom prst="wedgeRoundRectCallout">
            <a:avLst>
              <a:gd name="adj1" fmla="val -33383"/>
              <a:gd name="adj2" fmla="val -9311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每个三角尺上都有一个直角。</a:t>
            </a: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48719842-9AE0-1296-BA34-1A389FA66D6F}"/>
              </a:ext>
            </a:extLst>
          </p:cNvPr>
          <p:cNvSpPr/>
          <p:nvPr/>
        </p:nvSpPr>
        <p:spPr>
          <a:xfrm>
            <a:off x="2300287" y="2711062"/>
            <a:ext cx="1162050" cy="1228725"/>
          </a:xfrm>
          <a:custGeom>
            <a:avLst/>
            <a:gdLst>
              <a:gd name="connsiteX0" fmla="*/ 678656 w 678656"/>
              <a:gd name="connsiteY0" fmla="*/ 2381 h 635794"/>
              <a:gd name="connsiteX1" fmla="*/ 0 w 678656"/>
              <a:gd name="connsiteY1" fmla="*/ 0 h 635794"/>
              <a:gd name="connsiteX2" fmla="*/ 11906 w 678656"/>
              <a:gd name="connsiteY2" fmla="*/ 635794 h 635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8656" h="635794">
                <a:moveTo>
                  <a:pt x="678656" y="2381"/>
                </a:moveTo>
                <a:lnTo>
                  <a:pt x="0" y="0"/>
                </a:lnTo>
                <a:lnTo>
                  <a:pt x="11906" y="635794"/>
                </a:ln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457AD765-83DA-C268-9FEF-2FD20E62471A}"/>
              </a:ext>
            </a:extLst>
          </p:cNvPr>
          <p:cNvGrpSpPr/>
          <p:nvPr/>
        </p:nvGrpSpPr>
        <p:grpSpPr>
          <a:xfrm>
            <a:off x="6040923" y="1822482"/>
            <a:ext cx="5810275" cy="3598706"/>
            <a:chOff x="5823645" y="1860533"/>
            <a:chExt cx="5810275" cy="3598706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A5FBB706-F78E-65E1-4186-63673B4550E5}"/>
                </a:ext>
              </a:extLst>
            </p:cNvPr>
            <p:cNvSpPr/>
            <p:nvPr/>
          </p:nvSpPr>
          <p:spPr>
            <a:xfrm>
              <a:off x="5823645" y="2381060"/>
              <a:ext cx="5810275" cy="30781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1.</a:t>
              </a:r>
              <a:r>
                <a:rPr lang="zh-CN" alt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比一比你们手上的一套三角尺，两个直角一样大吗？</a:t>
              </a:r>
              <a:endPara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2.</a:t>
              </a:r>
              <a:r>
                <a:rPr lang="zh-CN" alt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用三角尺比对一下你们桌上的、教室的有直角的地方，发现什么了吗？</a:t>
              </a:r>
              <a:endParaRPr 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4" name="Picture 4" descr="\\dz70\出菲林\2016春下\中学大课堂\人九物大课堂\人九物大课堂\教用\人九物大课堂教用\典例1.tif">
              <a:extLst>
                <a:ext uri="{FF2B5EF4-FFF2-40B4-BE49-F238E27FC236}">
                  <a16:creationId xmlns:a16="http://schemas.microsoft.com/office/drawing/2014/main" id="{69C8126C-BE0F-47D0-5423-4195369241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9232" y="1889699"/>
              <a:ext cx="2020913" cy="617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78B6B34-1E46-114F-9FD5-34D3D70718C9}"/>
                </a:ext>
              </a:extLst>
            </p:cNvPr>
            <p:cNvSpPr txBox="1"/>
            <p:nvPr/>
          </p:nvSpPr>
          <p:spPr>
            <a:xfrm>
              <a:off x="7986912" y="1860533"/>
              <a:ext cx="1965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/>
                <a:t>任务  </a:t>
              </a:r>
              <a:r>
                <a:rPr lang="en-US" altLang="zh-CN" sz="3600" b="1"/>
                <a:t>1</a:t>
              </a:r>
              <a:endParaRPr lang="en-US" sz="3600" b="1"/>
            </a:p>
          </p:txBody>
        </p:sp>
      </p:grpSp>
    </p:spTree>
    <p:extLst>
      <p:ext uri="{BB962C8B-B14F-4D97-AF65-F5344CB8AC3E}">
        <p14:creationId xmlns:p14="http://schemas.microsoft.com/office/powerpoint/2010/main" val="16567644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22222E-6 L -0.14636 -0.3171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18" y="-1585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2">
            <a:extLst>
              <a:ext uri="{FF2B5EF4-FFF2-40B4-BE49-F238E27FC236}">
                <a16:creationId xmlns:a16="http://schemas.microsoft.com/office/drawing/2014/main" id="{F05125F3-D8EB-6C1C-72F0-49705030B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61" y="-808979"/>
            <a:ext cx="3829050" cy="3829050"/>
          </a:xfrm>
          <a:prstGeom prst="rect">
            <a:avLst/>
          </a:prstGeom>
        </p:spPr>
      </p:pic>
      <p:pic>
        <p:nvPicPr>
          <p:cNvPr id="3" name="图片3">
            <a:extLst>
              <a:ext uri="{FF2B5EF4-FFF2-40B4-BE49-F238E27FC236}">
                <a16:creationId xmlns:a16="http://schemas.microsoft.com/office/drawing/2014/main" id="{708567B7-178F-C0B9-0FC5-2C15C04A2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685" y="3234913"/>
            <a:ext cx="3347069" cy="3347069"/>
          </a:xfrm>
          <a:prstGeom prst="rect">
            <a:avLst/>
          </a:prstGeom>
        </p:spPr>
      </p:pic>
      <p:pic>
        <p:nvPicPr>
          <p:cNvPr id="4" name="图片4">
            <a:extLst>
              <a:ext uri="{FF2B5EF4-FFF2-40B4-BE49-F238E27FC236}">
                <a16:creationId xmlns:a16="http://schemas.microsoft.com/office/drawing/2014/main" id="{6139D61B-2341-0E09-12AC-897CED250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0900" y="-236351"/>
            <a:ext cx="3256422" cy="3256422"/>
          </a:xfrm>
          <a:prstGeom prst="rect">
            <a:avLst/>
          </a:prstGeom>
        </p:spPr>
      </p:pic>
      <p:pic>
        <p:nvPicPr>
          <p:cNvPr id="5" name="图片5">
            <a:extLst>
              <a:ext uri="{FF2B5EF4-FFF2-40B4-BE49-F238E27FC236}">
                <a16:creationId xmlns:a16="http://schemas.microsoft.com/office/drawing/2014/main" id="{7985FD91-950C-49DB-CE23-692C840BEA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9356" y="3234912"/>
            <a:ext cx="3347070" cy="3347070"/>
          </a:xfrm>
          <a:prstGeom prst="rect">
            <a:avLst/>
          </a:prstGeom>
        </p:spPr>
      </p:pic>
      <p:pic>
        <p:nvPicPr>
          <p:cNvPr id="6" name="图片6">
            <a:extLst>
              <a:ext uri="{FF2B5EF4-FFF2-40B4-BE49-F238E27FC236}">
                <a16:creationId xmlns:a16="http://schemas.microsoft.com/office/drawing/2014/main" id="{A1123468-89F1-34A1-E8A9-54586F3D411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0915"/>
          <a:stretch/>
        </p:blipFill>
        <p:spPr>
          <a:xfrm>
            <a:off x="8033265" y="728392"/>
            <a:ext cx="3829050" cy="3411133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2D043786-23D9-7F70-8A42-CC7DA14EB828}"/>
              </a:ext>
            </a:extLst>
          </p:cNvPr>
          <p:cNvSpPr/>
          <p:nvPr/>
        </p:nvSpPr>
        <p:spPr>
          <a:xfrm>
            <a:off x="6564510" y="3721608"/>
            <a:ext cx="5242059" cy="2408000"/>
          </a:xfrm>
          <a:prstGeom prst="wedgeRoundRectCallout">
            <a:avLst>
              <a:gd name="adj1" fmla="val -50123"/>
              <a:gd name="adj2" fmla="val -2562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600" b="1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总结：</a:t>
            </a:r>
            <a:endParaRPr lang="en-US" altLang="zh-CN" sz="3200" b="1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>
              <a:lnSpc>
                <a:spcPct val="114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直角都一样大。</a:t>
            </a:r>
            <a:endParaRPr lang="en-US" altLang="zh-CN" sz="3200" b="1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14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三角尺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可以帮助我们判断一个角是不是直角。</a:t>
            </a:r>
          </a:p>
        </p:txBody>
      </p:sp>
    </p:spTree>
    <p:extLst>
      <p:ext uri="{BB962C8B-B14F-4D97-AF65-F5344CB8AC3E}">
        <p14:creationId xmlns:p14="http://schemas.microsoft.com/office/powerpoint/2010/main" val="401372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35A1FE54-E918-A5BF-3AE2-262461BB2B8E}"/>
              </a:ext>
            </a:extLst>
          </p:cNvPr>
          <p:cNvSpPr txBox="1"/>
          <p:nvPr/>
        </p:nvSpPr>
        <p:spPr>
          <a:xfrm>
            <a:off x="4562306" y="343781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下面哪些角是直角？</a:t>
            </a: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48C39C78-A1A5-725A-00DD-DC0D19592950}"/>
              </a:ext>
            </a:extLst>
          </p:cNvPr>
          <p:cNvGrpSpPr/>
          <p:nvPr/>
        </p:nvGrpSpPr>
        <p:grpSpPr>
          <a:xfrm>
            <a:off x="990600" y="1863189"/>
            <a:ext cx="1120140" cy="1120140"/>
            <a:chOff x="990600" y="1785368"/>
            <a:chExt cx="1120140" cy="1120140"/>
          </a:xfrm>
        </p:grpSpPr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95C2B5B6-224A-0E3C-6F21-AFB9F49D95A4}"/>
                </a:ext>
              </a:extLst>
            </p:cNvPr>
            <p:cNvCxnSpPr/>
            <p:nvPr/>
          </p:nvCxnSpPr>
          <p:spPr>
            <a:xfrm>
              <a:off x="990600" y="2792730"/>
              <a:ext cx="112014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C84AB0A9-E230-3A66-77EC-A7A61B88F338}"/>
                </a:ext>
              </a:extLst>
            </p:cNvPr>
            <p:cNvCxnSpPr>
              <a:cxnSpLocks/>
            </p:cNvCxnSpPr>
            <p:nvPr/>
          </p:nvCxnSpPr>
          <p:spPr>
            <a:xfrm rot="3180000">
              <a:off x="1213611" y="2345438"/>
              <a:ext cx="112014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2F0A3773-1F57-382E-A200-F5AB9D73947E}"/>
              </a:ext>
            </a:extLst>
          </p:cNvPr>
          <p:cNvGrpSpPr/>
          <p:nvPr/>
        </p:nvGrpSpPr>
        <p:grpSpPr>
          <a:xfrm>
            <a:off x="6678437" y="2104741"/>
            <a:ext cx="1567815" cy="765810"/>
            <a:chOff x="6838950" y="2021205"/>
            <a:chExt cx="1567815" cy="765810"/>
          </a:xfrm>
        </p:grpSpPr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65E7BECD-DD26-FF0C-ABCB-930F187D1A4E}"/>
                </a:ext>
              </a:extLst>
            </p:cNvPr>
            <p:cNvCxnSpPr>
              <a:cxnSpLocks/>
            </p:cNvCxnSpPr>
            <p:nvPr/>
          </p:nvCxnSpPr>
          <p:spPr>
            <a:xfrm>
              <a:off x="7259955" y="2775137"/>
              <a:ext cx="1146810" cy="1187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FC950428-FC37-E9B5-693F-7123F1152AC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38950" y="2021205"/>
              <a:ext cx="433389" cy="76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5901B60F-B20C-3828-F5E9-D07C6EABE823}"/>
              </a:ext>
            </a:extLst>
          </p:cNvPr>
          <p:cNvGrpSpPr/>
          <p:nvPr/>
        </p:nvGrpSpPr>
        <p:grpSpPr>
          <a:xfrm>
            <a:off x="9783214" y="2024731"/>
            <a:ext cx="1549631" cy="870585"/>
            <a:chOff x="9783214" y="1946910"/>
            <a:chExt cx="1549631" cy="870585"/>
          </a:xfrm>
        </p:grpSpPr>
        <p:cxnSp>
          <p:nvCxnSpPr>
            <p:cNvPr id="73" name="直接连接符 72">
              <a:extLst>
                <a:ext uri="{FF2B5EF4-FFF2-40B4-BE49-F238E27FC236}">
                  <a16:creationId xmlns:a16="http://schemas.microsoft.com/office/drawing/2014/main" id="{5B022621-7CF9-6279-70F1-2FC385EFB002}"/>
                </a:ext>
              </a:extLst>
            </p:cNvPr>
            <p:cNvCxnSpPr>
              <a:cxnSpLocks/>
            </p:cNvCxnSpPr>
            <p:nvPr/>
          </p:nvCxnSpPr>
          <p:spPr>
            <a:xfrm>
              <a:off x="10637520" y="1946910"/>
              <a:ext cx="695325" cy="87058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>
              <a:extLst>
                <a:ext uri="{FF2B5EF4-FFF2-40B4-BE49-F238E27FC236}">
                  <a16:creationId xmlns:a16="http://schemas.microsoft.com/office/drawing/2014/main" id="{D00BCA15-D670-47A9-EA64-2D7EE9C8E0A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870844" y="1859280"/>
              <a:ext cx="695325" cy="87058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5D93EC10-08CA-955A-AB04-4576373790D5}"/>
              </a:ext>
            </a:extLst>
          </p:cNvPr>
          <p:cNvGrpSpPr/>
          <p:nvPr/>
        </p:nvGrpSpPr>
        <p:grpSpPr>
          <a:xfrm>
            <a:off x="3647701" y="1920775"/>
            <a:ext cx="1493775" cy="954185"/>
            <a:chOff x="3809745" y="1842954"/>
            <a:chExt cx="1493775" cy="954185"/>
          </a:xfrm>
        </p:grpSpPr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9BB933E6-2F67-784D-D70B-C314F002C2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49335" y="2244090"/>
              <a:ext cx="954185" cy="5486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>
              <a:extLst>
                <a:ext uri="{FF2B5EF4-FFF2-40B4-BE49-F238E27FC236}">
                  <a16:creationId xmlns:a16="http://schemas.microsoft.com/office/drawing/2014/main" id="{6E055E4F-1AB6-9767-B90D-36CDA506AEE0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3606972" y="2045727"/>
              <a:ext cx="954185" cy="5486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椭圆 81">
            <a:extLst>
              <a:ext uri="{FF2B5EF4-FFF2-40B4-BE49-F238E27FC236}">
                <a16:creationId xmlns:a16="http://schemas.microsoft.com/office/drawing/2014/main" id="{A48CA8D2-0BED-68A8-B4FD-A62AEE066487}"/>
              </a:ext>
            </a:extLst>
          </p:cNvPr>
          <p:cNvSpPr/>
          <p:nvPr/>
        </p:nvSpPr>
        <p:spPr>
          <a:xfrm>
            <a:off x="473884" y="1639111"/>
            <a:ext cx="2128633" cy="1789889"/>
          </a:xfrm>
          <a:prstGeom prst="ellipse">
            <a:avLst/>
          </a:prstGeom>
          <a:noFill/>
          <a:ln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>
            <a:extLst>
              <a:ext uri="{FF2B5EF4-FFF2-40B4-BE49-F238E27FC236}">
                <a16:creationId xmlns:a16="http://schemas.microsoft.com/office/drawing/2014/main" id="{445CF20E-AC8A-2CCD-D146-7B20F2CBDD1E}"/>
              </a:ext>
            </a:extLst>
          </p:cNvPr>
          <p:cNvSpPr/>
          <p:nvPr/>
        </p:nvSpPr>
        <p:spPr>
          <a:xfrm>
            <a:off x="6318887" y="1639111"/>
            <a:ext cx="2233032" cy="1789889"/>
          </a:xfrm>
          <a:prstGeom prst="ellipse">
            <a:avLst/>
          </a:prstGeom>
          <a:noFill/>
          <a:ln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9" name="图片 88">
            <a:extLst>
              <a:ext uri="{FF2B5EF4-FFF2-40B4-BE49-F238E27FC236}">
                <a16:creationId xmlns:a16="http://schemas.microsoft.com/office/drawing/2014/main" id="{60F2E480-0B3C-3287-6525-1F86A6A08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11" y="3629540"/>
            <a:ext cx="1299959" cy="1862767"/>
          </a:xfrm>
          <a:prstGeom prst="rect">
            <a:avLst/>
          </a:prstGeom>
        </p:spPr>
      </p:pic>
      <p:sp>
        <p:nvSpPr>
          <p:cNvPr id="90" name="对话气泡: 圆角矩形 89">
            <a:extLst>
              <a:ext uri="{FF2B5EF4-FFF2-40B4-BE49-F238E27FC236}">
                <a16:creationId xmlns:a16="http://schemas.microsoft.com/office/drawing/2014/main" id="{ED433CD6-8FBA-A028-46A8-1332533A0068}"/>
              </a:ext>
            </a:extLst>
          </p:cNvPr>
          <p:cNvSpPr/>
          <p:nvPr/>
        </p:nvSpPr>
        <p:spPr>
          <a:xfrm>
            <a:off x="2290559" y="4366506"/>
            <a:ext cx="4199701" cy="2053186"/>
          </a:xfrm>
          <a:prstGeom prst="wedgeRoundRectCallout">
            <a:avLst>
              <a:gd name="adj1" fmla="val -53543"/>
              <a:gd name="adj2" fmla="val -37274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这两个角很明显不是直角，可以通过观察直接判断。</a:t>
            </a:r>
          </a:p>
        </p:txBody>
      </p:sp>
      <p:pic>
        <p:nvPicPr>
          <p:cNvPr id="92" name="图片 91">
            <a:extLst>
              <a:ext uri="{FF2B5EF4-FFF2-40B4-BE49-F238E27FC236}">
                <a16:creationId xmlns:a16="http://schemas.microsoft.com/office/drawing/2014/main" id="{C3C16801-7D62-8662-471A-395DDD3FB3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45128" y="4054520"/>
            <a:ext cx="1193881" cy="1808640"/>
          </a:xfrm>
          <a:prstGeom prst="rect">
            <a:avLst/>
          </a:prstGeom>
        </p:spPr>
      </p:pic>
      <p:sp>
        <p:nvSpPr>
          <p:cNvPr id="93" name="对话气泡: 圆角矩形 92">
            <a:extLst>
              <a:ext uri="{FF2B5EF4-FFF2-40B4-BE49-F238E27FC236}">
                <a16:creationId xmlns:a16="http://schemas.microsoft.com/office/drawing/2014/main" id="{05CE0BDA-63C2-02E6-4585-FC4648942BCD}"/>
              </a:ext>
            </a:extLst>
          </p:cNvPr>
          <p:cNvSpPr/>
          <p:nvPr/>
        </p:nvSpPr>
        <p:spPr>
          <a:xfrm>
            <a:off x="6832599" y="4623442"/>
            <a:ext cx="3149589" cy="1737729"/>
          </a:xfrm>
          <a:prstGeom prst="wedgeRoundRectCallout">
            <a:avLst>
              <a:gd name="adj1" fmla="val 56623"/>
              <a:gd name="adj2" fmla="val -3106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其余两个角需要用三角尺进行判断。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2A1AD1E-BB8B-2C1E-4EDF-1C8065DB6C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0000">
            <a:off x="3570180" y="503374"/>
            <a:ext cx="1984252" cy="198425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0DAFB35-6981-EA59-C3FF-D446229A69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60000">
            <a:off x="9499521" y="2448302"/>
            <a:ext cx="1984252" cy="1984252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B0CACB9B-5E37-538A-5935-29B828AEF0E5}"/>
              </a:ext>
            </a:extLst>
          </p:cNvPr>
          <p:cNvGrpSpPr/>
          <p:nvPr/>
        </p:nvGrpSpPr>
        <p:grpSpPr>
          <a:xfrm>
            <a:off x="2120340" y="3377540"/>
            <a:ext cx="475200" cy="423000"/>
            <a:chOff x="2120340" y="3377540"/>
            <a:chExt cx="475200" cy="42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墨迹 4">
                  <a:extLst>
                    <a:ext uri="{FF2B5EF4-FFF2-40B4-BE49-F238E27FC236}">
                      <a16:creationId xmlns:a16="http://schemas.microsoft.com/office/drawing/2014/main" id="{80275933-1037-1886-CBE0-30F9834B0D46}"/>
                    </a:ext>
                  </a:extLst>
                </p14:cNvPr>
                <p14:cNvContentPartPr/>
                <p14:nvPr/>
              </p14:nvContentPartPr>
              <p14:xfrm>
                <a:off x="2150580" y="3377540"/>
                <a:ext cx="440280" cy="423000"/>
              </p14:xfrm>
            </p:contentPart>
          </mc:Choice>
          <mc:Fallback xmlns="">
            <p:pic>
              <p:nvPicPr>
                <p:cNvPr id="5" name="墨迹 4">
                  <a:extLst>
                    <a:ext uri="{FF2B5EF4-FFF2-40B4-BE49-F238E27FC236}">
                      <a16:creationId xmlns:a16="http://schemas.microsoft.com/office/drawing/2014/main" id="{80275933-1037-1886-CBE0-30F9834B0D4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132580" y="3359900"/>
                  <a:ext cx="475920" cy="45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墨迹 5">
                  <a:extLst>
                    <a:ext uri="{FF2B5EF4-FFF2-40B4-BE49-F238E27FC236}">
                      <a16:creationId xmlns:a16="http://schemas.microsoft.com/office/drawing/2014/main" id="{ACD8957D-908F-20CD-0316-70ED8B4AA324}"/>
                    </a:ext>
                  </a:extLst>
                </p14:cNvPr>
                <p14:cNvContentPartPr/>
                <p14:nvPr/>
              </p14:nvContentPartPr>
              <p14:xfrm>
                <a:off x="2120340" y="3479060"/>
                <a:ext cx="475200" cy="300960"/>
              </p14:xfrm>
            </p:contentPart>
          </mc:Choice>
          <mc:Fallback xmlns="">
            <p:pic>
              <p:nvPicPr>
                <p:cNvPr id="6" name="墨迹 5">
                  <a:extLst>
                    <a:ext uri="{FF2B5EF4-FFF2-40B4-BE49-F238E27FC236}">
                      <a16:creationId xmlns:a16="http://schemas.microsoft.com/office/drawing/2014/main" id="{ACD8957D-908F-20CD-0316-70ED8B4AA32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102700" y="3461420"/>
                  <a:ext cx="510840" cy="33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972BCE9-63DC-B5A9-CC5B-2D1DAF0A6B32}"/>
              </a:ext>
            </a:extLst>
          </p:cNvPr>
          <p:cNvGrpSpPr/>
          <p:nvPr/>
        </p:nvGrpSpPr>
        <p:grpSpPr>
          <a:xfrm>
            <a:off x="7451580" y="3695420"/>
            <a:ext cx="506880" cy="591480"/>
            <a:chOff x="7451580" y="3695420"/>
            <a:chExt cx="506880" cy="59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墨迹 7">
                  <a:extLst>
                    <a:ext uri="{FF2B5EF4-FFF2-40B4-BE49-F238E27FC236}">
                      <a16:creationId xmlns:a16="http://schemas.microsoft.com/office/drawing/2014/main" id="{6D5F135F-F111-9641-6A61-50665A203AB2}"/>
                    </a:ext>
                  </a:extLst>
                </p14:cNvPr>
                <p14:cNvContentPartPr/>
                <p14:nvPr/>
              </p14:nvContentPartPr>
              <p14:xfrm>
                <a:off x="7451580" y="3695420"/>
                <a:ext cx="333360" cy="389520"/>
              </p14:xfrm>
            </p:contentPart>
          </mc:Choice>
          <mc:Fallback xmlns="">
            <p:pic>
              <p:nvPicPr>
                <p:cNvPr id="8" name="墨迹 7">
                  <a:extLst>
                    <a:ext uri="{FF2B5EF4-FFF2-40B4-BE49-F238E27FC236}">
                      <a16:creationId xmlns:a16="http://schemas.microsoft.com/office/drawing/2014/main" id="{6D5F135F-F111-9641-6A61-50665A203AB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433940" y="3677420"/>
                  <a:ext cx="369000" cy="42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墨迹 8">
                  <a:extLst>
                    <a:ext uri="{FF2B5EF4-FFF2-40B4-BE49-F238E27FC236}">
                      <a16:creationId xmlns:a16="http://schemas.microsoft.com/office/drawing/2014/main" id="{C09568D9-C6CC-32CD-8A57-4762D0AC5619}"/>
                    </a:ext>
                  </a:extLst>
                </p14:cNvPr>
                <p14:cNvContentPartPr/>
                <p14:nvPr/>
              </p14:nvContentPartPr>
              <p14:xfrm>
                <a:off x="7454460" y="3822140"/>
                <a:ext cx="504000" cy="464760"/>
              </p14:xfrm>
            </p:contentPart>
          </mc:Choice>
          <mc:Fallback xmlns="">
            <p:pic>
              <p:nvPicPr>
                <p:cNvPr id="9" name="墨迹 8">
                  <a:extLst>
                    <a:ext uri="{FF2B5EF4-FFF2-40B4-BE49-F238E27FC236}">
                      <a16:creationId xmlns:a16="http://schemas.microsoft.com/office/drawing/2014/main" id="{C09568D9-C6CC-32CD-8A57-4762D0AC561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436820" y="3804140"/>
                  <a:ext cx="539640" cy="500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墨迹 10">
                <a:extLst>
                  <a:ext uri="{FF2B5EF4-FFF2-40B4-BE49-F238E27FC236}">
                    <a16:creationId xmlns:a16="http://schemas.microsoft.com/office/drawing/2014/main" id="{AE6B96DC-E321-3439-02AF-E3DB324AA762}"/>
                  </a:ext>
                </a:extLst>
              </p14:cNvPr>
              <p14:cNvContentPartPr/>
              <p14:nvPr/>
            </p14:nvContentPartPr>
            <p14:xfrm>
              <a:off x="4152540" y="2787500"/>
              <a:ext cx="1254600" cy="903600"/>
            </p14:xfrm>
          </p:contentPart>
        </mc:Choice>
        <mc:Fallback xmlns="">
          <p:pic>
            <p:nvPicPr>
              <p:cNvPr id="11" name="墨迹 10">
                <a:extLst>
                  <a:ext uri="{FF2B5EF4-FFF2-40B4-BE49-F238E27FC236}">
                    <a16:creationId xmlns:a16="http://schemas.microsoft.com/office/drawing/2014/main" id="{AE6B96DC-E321-3439-02AF-E3DB324AA76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134900" y="2769500"/>
                <a:ext cx="1290240" cy="93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2" name="墨迹 11">
                <a:extLst>
                  <a:ext uri="{FF2B5EF4-FFF2-40B4-BE49-F238E27FC236}">
                    <a16:creationId xmlns:a16="http://schemas.microsoft.com/office/drawing/2014/main" id="{28410458-B203-EE32-55C7-4E45F60656DA}"/>
                  </a:ext>
                </a:extLst>
              </p14:cNvPr>
              <p14:cNvContentPartPr/>
              <p14:nvPr/>
            </p14:nvContentPartPr>
            <p14:xfrm>
              <a:off x="11048340" y="1707140"/>
              <a:ext cx="1136520" cy="655200"/>
            </p14:xfrm>
          </p:contentPart>
        </mc:Choice>
        <mc:Fallback xmlns="">
          <p:pic>
            <p:nvPicPr>
              <p:cNvPr id="12" name="墨迹 11">
                <a:extLst>
                  <a:ext uri="{FF2B5EF4-FFF2-40B4-BE49-F238E27FC236}">
                    <a16:creationId xmlns:a16="http://schemas.microsoft.com/office/drawing/2014/main" id="{28410458-B203-EE32-55C7-4E45F60656D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1030700" y="1689140"/>
                <a:ext cx="1172160" cy="69084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圆角矩形 9">
            <a:extLst>
              <a:ext uri="{FF2B5EF4-FFF2-40B4-BE49-F238E27FC236}">
                <a16:creationId xmlns:a16="http://schemas.microsoft.com/office/drawing/2014/main" id="{1FA3C6F3-BE6F-400E-8E1A-B877F01C0642}"/>
              </a:ext>
            </a:extLst>
          </p:cNvPr>
          <p:cNvSpPr/>
          <p:nvPr/>
        </p:nvSpPr>
        <p:spPr>
          <a:xfrm>
            <a:off x="352108" y="295446"/>
            <a:ext cx="2900154" cy="804557"/>
          </a:xfrm>
          <a:prstGeom prst="roundRect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480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ea"/>
              </a:rPr>
              <a:t>判断直角</a:t>
            </a:r>
            <a:endParaRPr lang="zh-CN" altLang="en-US" sz="4800" dirty="0">
              <a:solidFill>
                <a:sysClr val="window" lastClr="FFFFFF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1419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90" grpId="0" animBg="1"/>
      <p:bldP spid="9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9137181-4734-22E2-A250-AD9D4B1B5AAE}"/>
              </a:ext>
            </a:extLst>
          </p:cNvPr>
          <p:cNvSpPr txBox="1"/>
          <p:nvPr/>
        </p:nvSpPr>
        <p:spPr>
          <a:xfrm>
            <a:off x="4041124" y="269006"/>
            <a:ext cx="6361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你能用纸</a:t>
            </a:r>
            <a:r>
              <a:rPr lang="zh-CN" altLang="en-US" sz="4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折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一个直角吗？</a:t>
            </a:r>
          </a:p>
        </p:txBody>
      </p:sp>
      <p:pic>
        <p:nvPicPr>
          <p:cNvPr id="5" name="Picture 24" descr="未标题-8">
            <a:extLst>
              <a:ext uri="{FF2B5EF4-FFF2-40B4-BE49-F238E27FC236}">
                <a16:creationId xmlns:a16="http://schemas.microsoft.com/office/drawing/2014/main" id="{D1932290-45B2-75AD-78D3-D4ADCC3DA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97" y="4280620"/>
            <a:ext cx="9616017" cy="219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E:\R二数上\resource\U03\doc\折纸.png">
            <a:extLst>
              <a:ext uri="{FF2B5EF4-FFF2-40B4-BE49-F238E27FC236}">
                <a16:creationId xmlns:a16="http://schemas.microsoft.com/office/drawing/2014/main" id="{B26E90F7-362C-8C45-5CB2-D44469FFE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57" y="1355384"/>
            <a:ext cx="2901951" cy="2836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E:\R二数上\resource\U03\doc\折纸1.png">
            <a:extLst>
              <a:ext uri="{FF2B5EF4-FFF2-40B4-BE49-F238E27FC236}">
                <a16:creationId xmlns:a16="http://schemas.microsoft.com/office/drawing/2014/main" id="{36354844-C01F-9C2A-02C8-A35980066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08" y="1279184"/>
            <a:ext cx="2923116" cy="2904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E:\R二数上\resource\U03\doc\折纸2.png">
            <a:extLst>
              <a:ext uri="{FF2B5EF4-FFF2-40B4-BE49-F238E27FC236}">
                <a16:creationId xmlns:a16="http://schemas.microsoft.com/office/drawing/2014/main" id="{6471A225-8D08-0A84-E7C1-E7F00E137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08" y="1291885"/>
            <a:ext cx="2889249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0B0A5565-70F8-2F40-8750-18C3B66DCA2C}"/>
              </a:ext>
            </a:extLst>
          </p:cNvPr>
          <p:cNvCxnSpPr>
            <a:cxnSpLocks/>
          </p:cNvCxnSpPr>
          <p:nvPr/>
        </p:nvCxnSpPr>
        <p:spPr>
          <a:xfrm>
            <a:off x="2189253" y="1320797"/>
            <a:ext cx="0" cy="141986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miter lim="800000"/>
          </a:ln>
          <a:effectLst/>
        </p:spPr>
      </p:cxnSp>
      <p:pic>
        <p:nvPicPr>
          <p:cNvPr id="13" name="Picture 2" descr="E:\R二数上\resource\U03\doc\折纸4.png">
            <a:extLst>
              <a:ext uri="{FF2B5EF4-FFF2-40B4-BE49-F238E27FC236}">
                <a16:creationId xmlns:a16="http://schemas.microsoft.com/office/drawing/2014/main" id="{472D18A4-4283-2374-9D19-3AB5ECCC4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24" y="1270718"/>
            <a:ext cx="2910417" cy="1674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 descr="E:\R二数上\resource\U03\doc\折纸3.png">
            <a:extLst>
              <a:ext uri="{FF2B5EF4-FFF2-40B4-BE49-F238E27FC236}">
                <a16:creationId xmlns:a16="http://schemas.microsoft.com/office/drawing/2014/main" id="{0A6779EB-C9C9-307D-3E74-A1CF7E210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57" y="1332102"/>
            <a:ext cx="1511300" cy="1452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4475FAC0-941B-49C0-495A-4FE4E99118D8}"/>
              </a:ext>
            </a:extLst>
          </p:cNvPr>
          <p:cNvGrpSpPr>
            <a:grpSpLocks/>
          </p:cNvGrpSpPr>
          <p:nvPr/>
        </p:nvGrpSpPr>
        <p:grpSpPr bwMode="auto">
          <a:xfrm>
            <a:off x="739549" y="1343022"/>
            <a:ext cx="1470660" cy="1421726"/>
            <a:chOff x="2493421" y="507787"/>
            <a:chExt cx="2075138" cy="2323389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28F3D2DF-976B-1849-8676-6319FC44CC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93421" y="2804056"/>
              <a:ext cx="2075138" cy="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908309C2-C0CB-1F1B-D129-477E1D14C6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48544" y="507787"/>
              <a:ext cx="0" cy="2323389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A606D93-87D4-6D15-BB8D-81A140040644}"/>
              </a:ext>
            </a:extLst>
          </p:cNvPr>
          <p:cNvGrpSpPr>
            <a:grpSpLocks/>
          </p:cNvGrpSpPr>
          <p:nvPr/>
        </p:nvGrpSpPr>
        <p:grpSpPr bwMode="auto">
          <a:xfrm rot="16200000">
            <a:off x="1938700" y="2486772"/>
            <a:ext cx="244908" cy="243416"/>
            <a:chOff x="6517" y="3888"/>
            <a:chExt cx="545" cy="629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34F4885E-84BE-F8CA-C07F-F2B0F390F763}"/>
                </a:ext>
              </a:extLst>
            </p:cNvPr>
            <p:cNvCxnSpPr>
              <a:cxnSpLocks/>
            </p:cNvCxnSpPr>
            <p:nvPr/>
          </p:nvCxnSpPr>
          <p:spPr>
            <a:xfrm>
              <a:off x="6517" y="3888"/>
              <a:ext cx="545" cy="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D0B9A34E-AB77-F38E-E93F-9763AF1ADE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2" y="3888"/>
              <a:ext cx="0" cy="629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3C53234-3391-56DB-5485-9E13CC15D8AC}"/>
              </a:ext>
            </a:extLst>
          </p:cNvPr>
          <p:cNvGrpSpPr>
            <a:grpSpLocks/>
          </p:cNvGrpSpPr>
          <p:nvPr/>
        </p:nvGrpSpPr>
        <p:grpSpPr bwMode="auto">
          <a:xfrm rot="16200000">
            <a:off x="9952698" y="5574356"/>
            <a:ext cx="226484" cy="243417"/>
            <a:chOff x="7291" y="3322"/>
            <a:chExt cx="504" cy="629"/>
          </a:xfrm>
        </p:grpSpPr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4BDF89BF-1CDD-03DB-4D58-3B56F6B832D1}"/>
                </a:ext>
              </a:extLst>
            </p:cNvPr>
            <p:cNvCxnSpPr/>
            <p:nvPr/>
          </p:nvCxnSpPr>
          <p:spPr>
            <a:xfrm>
              <a:off x="7291" y="3349"/>
              <a:ext cx="504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19A6B313-D56C-682F-5D08-FD595F45923F}"/>
                </a:ext>
              </a:extLst>
            </p:cNvPr>
            <p:cNvCxnSpPr/>
            <p:nvPr/>
          </p:nvCxnSpPr>
          <p:spPr>
            <a:xfrm flipH="1">
              <a:off x="7762" y="3322"/>
              <a:ext cx="5" cy="629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</p:grpSp>
      <p:sp>
        <p:nvSpPr>
          <p:cNvPr id="3" name="圆角矩形 9">
            <a:extLst>
              <a:ext uri="{FF2B5EF4-FFF2-40B4-BE49-F238E27FC236}">
                <a16:creationId xmlns:a16="http://schemas.microsoft.com/office/drawing/2014/main" id="{32096EDF-147B-1F29-073A-B7264287E841}"/>
              </a:ext>
            </a:extLst>
          </p:cNvPr>
          <p:cNvSpPr/>
          <p:nvPr/>
        </p:nvSpPr>
        <p:spPr>
          <a:xfrm>
            <a:off x="352108" y="295446"/>
            <a:ext cx="2900154" cy="804557"/>
          </a:xfrm>
          <a:prstGeom prst="roundRect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480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ea"/>
              </a:rPr>
              <a:t>创造直角</a:t>
            </a:r>
            <a:endParaRPr lang="zh-CN" altLang="en-US" sz="4800" dirty="0">
              <a:solidFill>
                <a:sysClr val="window" lastClr="FFFFFF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ea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398A2EF-29BB-3C8C-B28F-FD2C5A2DE86B}"/>
              </a:ext>
            </a:extLst>
          </p:cNvPr>
          <p:cNvGrpSpPr/>
          <p:nvPr/>
        </p:nvGrpSpPr>
        <p:grpSpPr>
          <a:xfrm>
            <a:off x="3833730" y="1242103"/>
            <a:ext cx="8104269" cy="3090634"/>
            <a:chOff x="4960924" y="1860533"/>
            <a:chExt cx="8104269" cy="3090634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C768A0D9-2AA0-2A29-BB3C-D089C71EF889}"/>
                </a:ext>
              </a:extLst>
            </p:cNvPr>
            <p:cNvSpPr/>
            <p:nvPr/>
          </p:nvSpPr>
          <p:spPr>
            <a:xfrm>
              <a:off x="4960924" y="2381060"/>
              <a:ext cx="8104269" cy="257010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en-US" sz="30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1.</a:t>
              </a:r>
              <a:r>
                <a:rPr lang="zh-CN" altLang="en-US" sz="30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试一试，用你们的草稿纸折一折，看折之前和之后都有哪些角是直角。</a:t>
              </a:r>
              <a:endParaRPr lang="en-US" altLang="zh-CN" sz="3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sz="30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2.</a:t>
              </a:r>
              <a:r>
                <a:rPr lang="zh-CN" altLang="en-US" sz="30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说一说，小组内互相说一说折直角的步骤。</a:t>
              </a:r>
              <a:endParaRPr lang="en-US" altLang="zh-CN" sz="3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sz="30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3.</a:t>
              </a:r>
              <a:r>
                <a:rPr lang="zh-CN" altLang="en-US" sz="30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想一想，这个不规则的纸怎么折出直角？</a:t>
              </a:r>
              <a:endParaRPr lang="en-US" sz="3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9" name="Picture 4" descr="\\dz70\出菲林\2016春下\中学大课堂\人九物大课堂\人九物大课堂\教用\人九物大课堂教用\典例1.tif">
              <a:extLst>
                <a:ext uri="{FF2B5EF4-FFF2-40B4-BE49-F238E27FC236}">
                  <a16:creationId xmlns:a16="http://schemas.microsoft.com/office/drawing/2014/main" id="{59DEFC3F-1672-78E6-9CC2-EECA96C9EB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9232" y="1889699"/>
              <a:ext cx="2020913" cy="617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CD1F0EE9-F5BF-552B-B1BA-45CAF01823D5}"/>
                </a:ext>
              </a:extLst>
            </p:cNvPr>
            <p:cNvSpPr txBox="1"/>
            <p:nvPr/>
          </p:nvSpPr>
          <p:spPr>
            <a:xfrm>
              <a:off x="7986912" y="1860533"/>
              <a:ext cx="1965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/>
                <a:t>任务  </a:t>
              </a:r>
              <a:r>
                <a:rPr lang="en-US" altLang="zh-CN" sz="3600" b="1"/>
                <a:t>2</a:t>
              </a:r>
              <a:endParaRPr lang="en-US" sz="3600" b="1"/>
            </a:p>
          </p:txBody>
        </p:sp>
      </p:grpSp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5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BFFAB863-D4AB-5A92-9206-7B620FEBA02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94" y="3975100"/>
            <a:ext cx="9521371" cy="2540397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8795D6E-59F2-CFD4-45A3-3DFFD2F89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5083" y="660414"/>
            <a:ext cx="904663" cy="90466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697682-08DF-F189-DF32-50E4A722DA0B}"/>
              </a:ext>
            </a:extLst>
          </p:cNvPr>
          <p:cNvSpPr txBox="1"/>
          <p:nvPr/>
        </p:nvSpPr>
        <p:spPr>
          <a:xfrm>
            <a:off x="3941776" y="156999"/>
            <a:ext cx="6361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你能</a:t>
            </a:r>
            <a:r>
              <a:rPr lang="zh-CN" altLang="en-US" sz="4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画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一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个直角吗？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D78FC608-8FEC-9561-88B2-CB4B9DF29677}"/>
              </a:ext>
            </a:extLst>
          </p:cNvPr>
          <p:cNvGrpSpPr/>
          <p:nvPr/>
        </p:nvGrpSpPr>
        <p:grpSpPr>
          <a:xfrm>
            <a:off x="1008263" y="1076179"/>
            <a:ext cx="10587644" cy="2898921"/>
            <a:chOff x="2477550" y="2531037"/>
            <a:chExt cx="10587644" cy="2898921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BCC5ACC9-BF9D-9861-EAE1-BA636C463BA0}"/>
                </a:ext>
              </a:extLst>
            </p:cNvPr>
            <p:cNvSpPr/>
            <p:nvPr/>
          </p:nvSpPr>
          <p:spPr>
            <a:xfrm>
              <a:off x="2477550" y="2967930"/>
              <a:ext cx="10587644" cy="246202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en-US" sz="30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1.</a:t>
              </a:r>
              <a:r>
                <a:rPr lang="zh-CN" altLang="en-US" sz="30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想一想，我们可以借助哪个数学工具画？</a:t>
              </a:r>
              <a:endParaRPr lang="en-US" altLang="zh-CN" sz="3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sz="30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2.</a:t>
              </a:r>
              <a:r>
                <a:rPr lang="zh-CN" altLang="en-US" sz="30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试一试，画的时候要注意哪些问题？</a:t>
              </a:r>
              <a:endParaRPr lang="en-US" altLang="zh-CN" sz="3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sz="30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3.</a:t>
              </a:r>
              <a:r>
                <a:rPr lang="zh-CN" altLang="en-US" sz="30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说一说，小组内互相说一说画的步骤，并检查画的直角对不对，是否有缺漏。</a:t>
              </a:r>
              <a:endParaRPr lang="en-US" sz="3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7" name="Picture 4" descr="\\dz70\出菲林\2016春下\中学大课堂\人九物大课堂\人九物大课堂\教用\人九物大课堂教用\典例1.tif">
              <a:extLst>
                <a:ext uri="{FF2B5EF4-FFF2-40B4-BE49-F238E27FC236}">
                  <a16:creationId xmlns:a16="http://schemas.microsoft.com/office/drawing/2014/main" id="{3ACE6DC4-C31D-C5CB-5E29-1A393C6270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2737" y="2560203"/>
              <a:ext cx="2020913" cy="617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27998C6-1877-E351-AF2E-0AA30AF9E9B4}"/>
                </a:ext>
              </a:extLst>
            </p:cNvPr>
            <p:cNvSpPr txBox="1"/>
            <p:nvPr/>
          </p:nvSpPr>
          <p:spPr>
            <a:xfrm>
              <a:off x="6510417" y="2531037"/>
              <a:ext cx="1965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/>
                <a:t>任务  </a:t>
              </a:r>
              <a:r>
                <a:rPr lang="en-US" altLang="zh-CN" sz="3600" b="1"/>
                <a:t>3</a:t>
              </a:r>
              <a:endParaRPr lang="en-US" sz="3600" b="1"/>
            </a:p>
          </p:txBody>
        </p:sp>
      </p:grpSp>
      <p:sp>
        <p:nvSpPr>
          <p:cNvPr id="9" name="文本框 8">
            <a:hlinkClick r:id="rId5" action="ppaction://hlinkfile"/>
            <a:extLst>
              <a:ext uri="{FF2B5EF4-FFF2-40B4-BE49-F238E27FC236}">
                <a16:creationId xmlns:a16="http://schemas.microsoft.com/office/drawing/2014/main" id="{316987E2-D006-164A-B3F6-719D93C6942B}"/>
              </a:ext>
            </a:extLst>
          </p:cNvPr>
          <p:cNvSpPr txBox="1"/>
          <p:nvPr/>
        </p:nvSpPr>
        <p:spPr>
          <a:xfrm>
            <a:off x="10818016" y="6276572"/>
            <a:ext cx="1292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u="sng">
                <a:solidFill>
                  <a:schemeClr val="tx2">
                    <a:lumMod val="50000"/>
                    <a:lumOff val="50000"/>
                  </a:schemeClr>
                </a:solidFill>
              </a:rPr>
              <a:t>画直角视频</a:t>
            </a:r>
            <a:endParaRPr lang="en-US" sz="1600" b="1" u="sng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D3D8BD1A-68E3-1C52-24E9-F1490B528BD3}"/>
              </a:ext>
            </a:extLst>
          </p:cNvPr>
          <p:cNvSpPr/>
          <p:nvPr/>
        </p:nvSpPr>
        <p:spPr>
          <a:xfrm>
            <a:off x="465083" y="4230763"/>
            <a:ext cx="3543401" cy="596715"/>
          </a:xfrm>
          <a:prstGeom prst="wedgeRoundRectCallout">
            <a:avLst>
              <a:gd name="adj1" fmla="val 50213"/>
              <a:gd name="adj2" fmla="val 2233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用三角尺画直角</a:t>
            </a:r>
            <a:endParaRPr lang="en-US" sz="3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264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F006AB-54AC-7561-B5ED-46E37292E94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88E0DB-6238-56B6-4469-158E7843F89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5184F77-3359-4822-F132-FC31DD8CC02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1" y="1239491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课桌面可以看作什么图形？这个图形中有直角吗？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2923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807ADE2-E601-C0EE-6302-2B25DAD4A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990091"/>
            <a:ext cx="4286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F24F613-84CA-6274-7058-3C3798B8F5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7404" y="1960907"/>
            <a:ext cx="5783853" cy="468410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86B0CE7-DC9B-1BAE-07DF-3F4F4AD084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65" y="4376490"/>
            <a:ext cx="1299959" cy="1862767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EF62E488-8FEF-44B4-4529-2031A9662955}"/>
              </a:ext>
            </a:extLst>
          </p:cNvPr>
          <p:cNvSpPr/>
          <p:nvPr/>
        </p:nvSpPr>
        <p:spPr>
          <a:xfrm>
            <a:off x="2339654" y="4014210"/>
            <a:ext cx="4094035" cy="1293663"/>
          </a:xfrm>
          <a:prstGeom prst="wedgeRoundRectCallout">
            <a:avLst>
              <a:gd name="adj1" fmla="val -57207"/>
              <a:gd name="adj2" fmla="val 3760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课桌面是长方形，这个图形中有直角。</a:t>
            </a:r>
          </a:p>
        </p:txBody>
      </p: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9BFDF6B3-3A84-D782-4C79-FBAC96C499CD}"/>
              </a:ext>
            </a:extLst>
          </p:cNvPr>
          <p:cNvSpPr txBox="1"/>
          <p:nvPr/>
        </p:nvSpPr>
        <p:spPr>
          <a:xfrm>
            <a:off x="1176121" y="1229331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数一数下面的图形中各有几个直角。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2FF1F9F8-5B54-F7E5-2C89-994B8302408D}"/>
              </a:ext>
            </a:extLst>
          </p:cNvPr>
          <p:cNvSpPr/>
          <p:nvPr/>
        </p:nvSpPr>
        <p:spPr>
          <a:xfrm>
            <a:off x="500743" y="128217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C8A1891-6262-E0B8-7AF1-12D50E2431C0}"/>
              </a:ext>
            </a:extLst>
          </p:cNvPr>
          <p:cNvSpPr/>
          <p:nvPr/>
        </p:nvSpPr>
        <p:spPr>
          <a:xfrm>
            <a:off x="762000" y="2814320"/>
            <a:ext cx="2722880" cy="1808480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24D97BB-856F-BFF6-CBFF-D5F53EB7390A}"/>
              </a:ext>
            </a:extLst>
          </p:cNvPr>
          <p:cNvSpPr/>
          <p:nvPr/>
        </p:nvSpPr>
        <p:spPr>
          <a:xfrm>
            <a:off x="5192400" y="2814320"/>
            <a:ext cx="1807200" cy="1807200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直角三角形 20">
            <a:extLst>
              <a:ext uri="{FF2B5EF4-FFF2-40B4-BE49-F238E27FC236}">
                <a16:creationId xmlns:a16="http://schemas.microsoft.com/office/drawing/2014/main" id="{38F65E01-013E-9FBE-E19C-F49E94C19394}"/>
              </a:ext>
            </a:extLst>
          </p:cNvPr>
          <p:cNvSpPr/>
          <p:nvPr/>
        </p:nvSpPr>
        <p:spPr>
          <a:xfrm>
            <a:off x="8707120" y="2814320"/>
            <a:ext cx="2722880" cy="1808480"/>
          </a:xfrm>
          <a:prstGeom prst="rtTriangle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9F9C9D80-FCD4-B4D4-2D0C-C83660DEA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979931"/>
            <a:ext cx="4286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830AF2B-0B98-E44C-B53C-E029677EA17A}"/>
              </a:ext>
            </a:extLst>
          </p:cNvPr>
          <p:cNvGrpSpPr>
            <a:grpSpLocks/>
          </p:cNvGrpSpPr>
          <p:nvPr/>
        </p:nvGrpSpPr>
        <p:grpSpPr bwMode="auto">
          <a:xfrm rot="16200000">
            <a:off x="3230860" y="4377358"/>
            <a:ext cx="244908" cy="243416"/>
            <a:chOff x="6517" y="3888"/>
            <a:chExt cx="545" cy="629"/>
          </a:xfrm>
        </p:grpSpPr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491AB53C-3835-0E5F-0DC3-DBB0E04AFA6B}"/>
                </a:ext>
              </a:extLst>
            </p:cNvPr>
            <p:cNvCxnSpPr>
              <a:cxnSpLocks/>
            </p:cNvCxnSpPr>
            <p:nvPr/>
          </p:nvCxnSpPr>
          <p:spPr>
            <a:xfrm>
              <a:off x="6517" y="3888"/>
              <a:ext cx="545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8B78420A-51BD-6C00-98F0-597794C549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2" y="3888"/>
              <a:ext cx="0" cy="629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D53A760C-8F88-D97E-F9BA-64A825B32F9E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761253" y="4377358"/>
            <a:ext cx="244908" cy="243416"/>
            <a:chOff x="6517" y="3888"/>
            <a:chExt cx="545" cy="629"/>
          </a:xfrm>
        </p:grpSpPr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E3E1E259-D288-0785-FA5D-2F9E6C9E1E7C}"/>
                </a:ext>
              </a:extLst>
            </p:cNvPr>
            <p:cNvCxnSpPr>
              <a:cxnSpLocks/>
            </p:cNvCxnSpPr>
            <p:nvPr/>
          </p:nvCxnSpPr>
          <p:spPr>
            <a:xfrm>
              <a:off x="6517" y="3888"/>
              <a:ext cx="545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6E803341-0001-91FA-8A57-49DD7378AA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2" y="3888"/>
              <a:ext cx="0" cy="629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D1ED944B-AC48-B2E6-568E-E2449F58A4D7}"/>
              </a:ext>
            </a:extLst>
          </p:cNvPr>
          <p:cNvGrpSpPr>
            <a:grpSpLocks/>
          </p:cNvGrpSpPr>
          <p:nvPr/>
        </p:nvGrpSpPr>
        <p:grpSpPr bwMode="auto">
          <a:xfrm rot="5400000" flipV="1">
            <a:off x="3230860" y="2815066"/>
            <a:ext cx="244908" cy="243416"/>
            <a:chOff x="6517" y="3888"/>
            <a:chExt cx="545" cy="629"/>
          </a:xfrm>
        </p:grpSpPr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02CEACB8-DFCA-892E-298A-EBA360EF725E}"/>
                </a:ext>
              </a:extLst>
            </p:cNvPr>
            <p:cNvCxnSpPr>
              <a:cxnSpLocks/>
            </p:cNvCxnSpPr>
            <p:nvPr/>
          </p:nvCxnSpPr>
          <p:spPr>
            <a:xfrm>
              <a:off x="6517" y="3888"/>
              <a:ext cx="545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68CAA573-C25D-92B1-A40D-806A50A9E5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2" y="3888"/>
              <a:ext cx="0" cy="629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5EBDEE9F-6779-0411-1CFB-99198DF0840C}"/>
              </a:ext>
            </a:extLst>
          </p:cNvPr>
          <p:cNvGrpSpPr>
            <a:grpSpLocks/>
          </p:cNvGrpSpPr>
          <p:nvPr/>
        </p:nvGrpSpPr>
        <p:grpSpPr bwMode="auto">
          <a:xfrm rot="16200000" flipH="1" flipV="1">
            <a:off x="761253" y="2815066"/>
            <a:ext cx="244908" cy="243416"/>
            <a:chOff x="6517" y="3888"/>
            <a:chExt cx="545" cy="629"/>
          </a:xfrm>
        </p:grpSpPr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D6826CAE-4281-0A3B-06B4-78B231001F4D}"/>
                </a:ext>
              </a:extLst>
            </p:cNvPr>
            <p:cNvCxnSpPr>
              <a:cxnSpLocks/>
            </p:cNvCxnSpPr>
            <p:nvPr/>
          </p:nvCxnSpPr>
          <p:spPr>
            <a:xfrm>
              <a:off x="6517" y="3888"/>
              <a:ext cx="545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F360EAB3-AA43-C077-ABBF-C85901E323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2" y="3888"/>
              <a:ext cx="0" cy="629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D7B7F2AA-0B46-D3B1-F1E4-07C814825A06}"/>
              </a:ext>
            </a:extLst>
          </p:cNvPr>
          <p:cNvSpPr txBox="1"/>
          <p:nvPr/>
        </p:nvSpPr>
        <p:spPr>
          <a:xfrm>
            <a:off x="1687101" y="4844406"/>
            <a:ext cx="118396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i="0" u="none" strike="noStrike" kern="1200" cap="none" spc="3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个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715DD560-A98C-AEF5-0235-6CCC32A46A26}"/>
              </a:ext>
            </a:extLst>
          </p:cNvPr>
          <p:cNvGrpSpPr>
            <a:grpSpLocks/>
          </p:cNvGrpSpPr>
          <p:nvPr/>
        </p:nvGrpSpPr>
        <p:grpSpPr bwMode="auto">
          <a:xfrm rot="16200000">
            <a:off x="6755438" y="4377358"/>
            <a:ext cx="244908" cy="243416"/>
            <a:chOff x="6517" y="3888"/>
            <a:chExt cx="545" cy="629"/>
          </a:xfrm>
        </p:grpSpPr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839FFC53-E85F-3042-C93A-52357E1F9D1E}"/>
                </a:ext>
              </a:extLst>
            </p:cNvPr>
            <p:cNvCxnSpPr>
              <a:cxnSpLocks/>
            </p:cNvCxnSpPr>
            <p:nvPr/>
          </p:nvCxnSpPr>
          <p:spPr>
            <a:xfrm>
              <a:off x="6517" y="3888"/>
              <a:ext cx="545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8EC4DB84-F7E7-CCAA-31F9-8724098B64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2" y="3888"/>
              <a:ext cx="0" cy="629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F541899E-DB03-66A1-11AE-34707BB6D6A7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5191653" y="4377358"/>
            <a:ext cx="244908" cy="243416"/>
            <a:chOff x="6517" y="3888"/>
            <a:chExt cx="545" cy="629"/>
          </a:xfrm>
        </p:grpSpPr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A28B5A54-0131-8862-C3DD-375A09792764}"/>
                </a:ext>
              </a:extLst>
            </p:cNvPr>
            <p:cNvCxnSpPr>
              <a:cxnSpLocks/>
            </p:cNvCxnSpPr>
            <p:nvPr/>
          </p:nvCxnSpPr>
          <p:spPr>
            <a:xfrm>
              <a:off x="6517" y="3888"/>
              <a:ext cx="545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DDACBF34-7881-9DD3-78B0-DB1F7794B1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2" y="3888"/>
              <a:ext cx="0" cy="629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00A91A7C-DE50-4A20-6384-42D61D104E05}"/>
              </a:ext>
            </a:extLst>
          </p:cNvPr>
          <p:cNvGrpSpPr>
            <a:grpSpLocks/>
          </p:cNvGrpSpPr>
          <p:nvPr/>
        </p:nvGrpSpPr>
        <p:grpSpPr bwMode="auto">
          <a:xfrm rot="5400000" flipV="1">
            <a:off x="6755438" y="2815066"/>
            <a:ext cx="244908" cy="243416"/>
            <a:chOff x="6517" y="3888"/>
            <a:chExt cx="545" cy="629"/>
          </a:xfrm>
        </p:grpSpPr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703189C0-4069-1967-7A2A-F9E5D3766780}"/>
                </a:ext>
              </a:extLst>
            </p:cNvPr>
            <p:cNvCxnSpPr>
              <a:cxnSpLocks/>
            </p:cNvCxnSpPr>
            <p:nvPr/>
          </p:nvCxnSpPr>
          <p:spPr>
            <a:xfrm>
              <a:off x="6517" y="3888"/>
              <a:ext cx="545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72CF3D87-FC6F-0227-A255-C7FAA0B514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2" y="3888"/>
              <a:ext cx="0" cy="629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35549E4D-0AA1-6088-DFF2-E55B85810378}"/>
              </a:ext>
            </a:extLst>
          </p:cNvPr>
          <p:cNvGrpSpPr>
            <a:grpSpLocks/>
          </p:cNvGrpSpPr>
          <p:nvPr/>
        </p:nvGrpSpPr>
        <p:grpSpPr bwMode="auto">
          <a:xfrm rot="16200000" flipH="1" flipV="1">
            <a:off x="5191653" y="2815066"/>
            <a:ext cx="244908" cy="243416"/>
            <a:chOff x="6517" y="3888"/>
            <a:chExt cx="545" cy="629"/>
          </a:xfrm>
        </p:grpSpPr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1F0AF3C7-33AB-2B2C-E53F-3424DC2CCFC7}"/>
                </a:ext>
              </a:extLst>
            </p:cNvPr>
            <p:cNvCxnSpPr>
              <a:cxnSpLocks/>
            </p:cNvCxnSpPr>
            <p:nvPr/>
          </p:nvCxnSpPr>
          <p:spPr>
            <a:xfrm>
              <a:off x="6517" y="3888"/>
              <a:ext cx="545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E80868AA-D99C-DA7A-45E4-665019D71F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2" y="3888"/>
              <a:ext cx="0" cy="629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id="{DADAF2D0-9F7A-4891-84B3-06915AE485D9}"/>
              </a:ext>
            </a:extLst>
          </p:cNvPr>
          <p:cNvSpPr txBox="1"/>
          <p:nvPr/>
        </p:nvSpPr>
        <p:spPr>
          <a:xfrm>
            <a:off x="5572220" y="4844406"/>
            <a:ext cx="118396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i="0" u="none" strike="noStrike" kern="1200" cap="none" spc="3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个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63A75C4F-C62D-5E89-A60F-CB8C732C2748}"/>
              </a:ext>
            </a:extLst>
          </p:cNvPr>
          <p:cNvGrpSpPr>
            <a:grpSpLocks/>
          </p:cNvGrpSpPr>
          <p:nvPr/>
        </p:nvGrpSpPr>
        <p:grpSpPr bwMode="auto">
          <a:xfrm rot="5400000" flipH="1">
            <a:off x="8706373" y="4377358"/>
            <a:ext cx="244908" cy="243416"/>
            <a:chOff x="6517" y="3888"/>
            <a:chExt cx="545" cy="629"/>
          </a:xfrm>
        </p:grpSpPr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5E31EAB6-6E86-C53B-C39E-CA7ECE395A95}"/>
                </a:ext>
              </a:extLst>
            </p:cNvPr>
            <p:cNvCxnSpPr>
              <a:cxnSpLocks/>
            </p:cNvCxnSpPr>
            <p:nvPr/>
          </p:nvCxnSpPr>
          <p:spPr>
            <a:xfrm>
              <a:off x="6517" y="3888"/>
              <a:ext cx="545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7798EA1E-6F3B-7C65-7B53-B0B9257CE3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62" y="3888"/>
              <a:ext cx="0" cy="629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</p:grpSp>
      <p:sp>
        <p:nvSpPr>
          <p:cNvPr id="59" name="文本框 58">
            <a:extLst>
              <a:ext uri="{FF2B5EF4-FFF2-40B4-BE49-F238E27FC236}">
                <a16:creationId xmlns:a16="http://schemas.microsoft.com/office/drawing/2014/main" id="{2B7AE4D1-0852-4AB2-BB8C-9D5ADA0AD88C}"/>
              </a:ext>
            </a:extLst>
          </p:cNvPr>
          <p:cNvSpPr txBox="1"/>
          <p:nvPr/>
        </p:nvSpPr>
        <p:spPr>
          <a:xfrm>
            <a:off x="9320935" y="4844406"/>
            <a:ext cx="118396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i="0" u="none" strike="noStrike" kern="1200" cap="none" spc="3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个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3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55" grpId="0"/>
      <p:bldP spid="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94DEC85-DDAF-CD06-29C6-248D7BB4C3E5}"/>
              </a:ext>
            </a:extLst>
          </p:cNvPr>
          <p:cNvSpPr txBox="1"/>
          <p:nvPr/>
        </p:nvSpPr>
        <p:spPr>
          <a:xfrm>
            <a:off x="1176121" y="589251"/>
            <a:ext cx="254243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分一分。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7DF027AA-52E2-154B-09E7-AD82564E7B5A}"/>
              </a:ext>
            </a:extLst>
          </p:cNvPr>
          <p:cNvSpPr/>
          <p:nvPr/>
        </p:nvSpPr>
        <p:spPr>
          <a:xfrm>
            <a:off x="500743" y="64209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11" descr="E:\R二数上\resource\U03\doc\S11.png">
            <a:extLst>
              <a:ext uri="{FF2B5EF4-FFF2-40B4-BE49-F238E27FC236}">
                <a16:creationId xmlns:a16="http://schemas.microsoft.com/office/drawing/2014/main" id="{1E312443-0535-B9D5-2B8D-391EC847F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541" y="1678941"/>
            <a:ext cx="5640917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20DFF758-F12F-0E1E-9F8B-A2E11EDFC7CC}"/>
              </a:ext>
            </a:extLst>
          </p:cNvPr>
          <p:cNvSpPr txBox="1"/>
          <p:nvPr/>
        </p:nvSpPr>
        <p:spPr>
          <a:xfrm>
            <a:off x="3475261" y="4255126"/>
            <a:ext cx="118396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i="0" u="none" strike="noStrike" kern="1200" cap="none" spc="3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③④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73C3A30-0501-1456-3A6C-818DD9893C9E}"/>
              </a:ext>
            </a:extLst>
          </p:cNvPr>
          <p:cNvSpPr txBox="1"/>
          <p:nvPr/>
        </p:nvSpPr>
        <p:spPr>
          <a:xfrm>
            <a:off x="5563237" y="4255126"/>
            <a:ext cx="118396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i="0" u="none" strike="noStrike" kern="1200" cap="none" spc="3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②⑤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861F535-B6F5-5D6D-C07D-6570471587AC}"/>
              </a:ext>
            </a:extLst>
          </p:cNvPr>
          <p:cNvSpPr txBox="1"/>
          <p:nvPr/>
        </p:nvSpPr>
        <p:spPr>
          <a:xfrm>
            <a:off x="7562038" y="4255126"/>
            <a:ext cx="118396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i="0" u="none" strike="noStrike" kern="1200" cap="none" spc="3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①⑥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8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09540198-F0F0-9A07-B4EF-2E289B860857}"/>
              </a:ext>
            </a:extLst>
          </p:cNvPr>
          <p:cNvSpPr txBox="1"/>
          <p:nvPr/>
        </p:nvSpPr>
        <p:spPr>
          <a:xfrm>
            <a:off x="1176121" y="507971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剪一剪。（只能剪一刀哦！）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A56F4258-2B0C-0C77-8FDD-158043367A00}"/>
              </a:ext>
            </a:extLst>
          </p:cNvPr>
          <p:cNvSpPr/>
          <p:nvPr/>
        </p:nvSpPr>
        <p:spPr>
          <a:xfrm>
            <a:off x="500743" y="56081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40B129F-88ED-C189-25D3-BEED5389BB27}"/>
              </a:ext>
            </a:extLst>
          </p:cNvPr>
          <p:cNvSpPr txBox="1"/>
          <p:nvPr/>
        </p:nvSpPr>
        <p:spPr>
          <a:xfrm>
            <a:off x="1176121" y="1361411"/>
            <a:ext cx="483859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）剩下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个直角。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912610B-8F57-7160-7DB3-1D5B5B47B391}"/>
              </a:ext>
            </a:extLst>
          </p:cNvPr>
          <p:cNvSpPr txBox="1"/>
          <p:nvPr/>
        </p:nvSpPr>
        <p:spPr>
          <a:xfrm>
            <a:off x="6177282" y="1361411"/>
            <a:ext cx="483859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）剩下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个直角。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BC0EA2C-903E-6548-0A8D-86C112774FA1}"/>
              </a:ext>
            </a:extLst>
          </p:cNvPr>
          <p:cNvSpPr/>
          <p:nvPr/>
        </p:nvSpPr>
        <p:spPr>
          <a:xfrm>
            <a:off x="2153920" y="2237799"/>
            <a:ext cx="2722880" cy="1524029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C4C275D-77CE-3EFF-E58E-89561379F2DB}"/>
              </a:ext>
            </a:extLst>
          </p:cNvPr>
          <p:cNvSpPr/>
          <p:nvPr/>
        </p:nvSpPr>
        <p:spPr>
          <a:xfrm>
            <a:off x="7315200" y="2237799"/>
            <a:ext cx="2722880" cy="1524029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A978B2A-26F6-58B8-323E-EB37210C1293}"/>
              </a:ext>
            </a:extLst>
          </p:cNvPr>
          <p:cNvSpPr txBox="1"/>
          <p:nvPr/>
        </p:nvSpPr>
        <p:spPr>
          <a:xfrm>
            <a:off x="1176121" y="3949612"/>
            <a:ext cx="483859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）剩下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个直角。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31DEA39-7283-560C-E3F5-B3012C9EBE95}"/>
              </a:ext>
            </a:extLst>
          </p:cNvPr>
          <p:cNvSpPr/>
          <p:nvPr/>
        </p:nvSpPr>
        <p:spPr>
          <a:xfrm>
            <a:off x="2153920" y="4826000"/>
            <a:ext cx="2722880" cy="1524029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895B5526-8C28-549D-4CAA-A8A6F34FC196}"/>
              </a:ext>
            </a:extLst>
          </p:cNvPr>
          <p:cNvCxnSpPr>
            <a:cxnSpLocks/>
          </p:cNvCxnSpPr>
          <p:nvPr/>
        </p:nvCxnSpPr>
        <p:spPr>
          <a:xfrm>
            <a:off x="2153920" y="2237799"/>
            <a:ext cx="2722880" cy="1524029"/>
          </a:xfrm>
          <a:prstGeom prst="line">
            <a:avLst/>
          </a:prstGeom>
          <a:ln w="28575">
            <a:solidFill>
              <a:srgbClr val="E600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F7BA0B97-6C2B-A5C4-091F-88BB0768ABE4}"/>
              </a:ext>
            </a:extLst>
          </p:cNvPr>
          <p:cNvCxnSpPr>
            <a:cxnSpLocks/>
          </p:cNvCxnSpPr>
          <p:nvPr/>
        </p:nvCxnSpPr>
        <p:spPr>
          <a:xfrm>
            <a:off x="8161020" y="2237799"/>
            <a:ext cx="1021891" cy="1524029"/>
          </a:xfrm>
          <a:prstGeom prst="line">
            <a:avLst/>
          </a:prstGeom>
          <a:ln w="28575">
            <a:solidFill>
              <a:srgbClr val="E600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0D7EEC7A-C70C-DBFD-49C5-0FED374D66A6}"/>
              </a:ext>
            </a:extLst>
          </p:cNvPr>
          <p:cNvCxnSpPr>
            <a:cxnSpLocks/>
            <a:endCxn id="15" idx="3"/>
          </p:cNvCxnSpPr>
          <p:nvPr/>
        </p:nvCxnSpPr>
        <p:spPr>
          <a:xfrm>
            <a:off x="4057650" y="4825998"/>
            <a:ext cx="819150" cy="762017"/>
          </a:xfrm>
          <a:prstGeom prst="line">
            <a:avLst/>
          </a:prstGeom>
          <a:ln w="28575">
            <a:solidFill>
              <a:srgbClr val="E600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686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DC36291B-7C28-1A46-DE75-AA9117817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113052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87D67F2-1F39-5D9C-3188-AF95631C28D9}"/>
              </a:ext>
            </a:extLst>
          </p:cNvPr>
          <p:cNvSpPr/>
          <p:nvPr/>
        </p:nvSpPr>
        <p:spPr>
          <a:xfrm>
            <a:off x="2459232" y="1272337"/>
            <a:ext cx="6969247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DEDD812-30F7-8D04-DAB6-7B7E4B5AF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487759" y="2993402"/>
            <a:ext cx="1353600" cy="1353600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C55C4D54-ADF6-2285-87F6-E4F3D7C7468D}"/>
              </a:ext>
            </a:extLst>
          </p:cNvPr>
          <p:cNvSpPr/>
          <p:nvPr/>
        </p:nvSpPr>
        <p:spPr>
          <a:xfrm>
            <a:off x="2459232" y="2466652"/>
            <a:ext cx="6198385" cy="135360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要知道一个角是不是直角，可以用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三角尺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上的直角比一比。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C4A456A-17D2-61ED-7BE6-A17A9D88410F}"/>
              </a:ext>
            </a:extLst>
          </p:cNvPr>
          <p:cNvGrpSpPr/>
          <p:nvPr/>
        </p:nvGrpSpPr>
        <p:grpSpPr>
          <a:xfrm>
            <a:off x="9434366" y="3392817"/>
            <a:ext cx="1493775" cy="954185"/>
            <a:chOff x="3809745" y="1842954"/>
            <a:chExt cx="1493775" cy="954185"/>
          </a:xfrm>
        </p:grpSpPr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B32D6E4A-8612-42EC-799C-89C3F759E0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49335" y="2244090"/>
              <a:ext cx="954185" cy="5486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0A1F95E7-7223-718E-635D-CD5B92EBCB54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3606972" y="2045727"/>
              <a:ext cx="954185" cy="5486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id="{D72D3758-3028-5A95-E529-A82892B2A2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0000">
            <a:off x="9356845" y="1975416"/>
            <a:ext cx="1984252" cy="1984252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B645BE00-96CE-7EFC-0376-78A0918FB9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279998" y="5086265"/>
            <a:ext cx="1353600" cy="1353600"/>
          </a:xfrm>
          <a:prstGeom prst="rect">
            <a:avLst/>
          </a:prstGeom>
        </p:spPr>
      </p:pic>
      <p:sp>
        <p:nvSpPr>
          <p:cNvPr id="35" name="对话气泡: 圆角矩形 34">
            <a:extLst>
              <a:ext uri="{FF2B5EF4-FFF2-40B4-BE49-F238E27FC236}">
                <a16:creationId xmlns:a16="http://schemas.microsoft.com/office/drawing/2014/main" id="{6E3F2E0F-2056-33A1-4965-A48C7FFD43CC}"/>
              </a:ext>
            </a:extLst>
          </p:cNvPr>
          <p:cNvSpPr/>
          <p:nvPr/>
        </p:nvSpPr>
        <p:spPr>
          <a:xfrm>
            <a:off x="7295687" y="4662747"/>
            <a:ext cx="2486673" cy="1325649"/>
          </a:xfrm>
          <a:prstGeom prst="wedgeRoundRectCallout">
            <a:avLst>
              <a:gd name="adj1" fmla="val 67324"/>
              <a:gd name="adj2" fmla="val 34094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可以用三角尺画直角。</a:t>
            </a: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34300F84-DFAF-E676-2598-5B7D2FC63D6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87" y="4511850"/>
            <a:ext cx="6882066" cy="183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4377E8-477D-1487-5B0A-84C923B3689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2177</TotalTime>
  <Words>449</Words>
  <Application>Microsoft Office PowerPoint</Application>
  <PresentationFormat>宽屏</PresentationFormat>
  <Paragraphs>70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等线</vt:lpstr>
      <vt:lpstr>黑体</vt:lpstr>
      <vt:lpstr>华文新魏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90</cp:revision>
  <dcterms:created xsi:type="dcterms:W3CDTF">2025-04-19T06:03:16Z</dcterms:created>
  <dcterms:modified xsi:type="dcterms:W3CDTF">2025-07-20T06:35:28Z</dcterms:modified>
  <cp:category>状元成才路</cp:category>
  <cp:contentStatus>状元成才路</cp:contentStatus>
</cp:coreProperties>
</file>