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9" r:id="rId5"/>
    <p:sldId id="287" r:id="rId6"/>
    <p:sldId id="286" r:id="rId7"/>
    <p:sldId id="261" r:id="rId8"/>
    <p:sldId id="262" r:id="rId9"/>
    <p:sldId id="263" r:id="rId10"/>
    <p:sldId id="273" r:id="rId11"/>
    <p:sldId id="276" r:id="rId12"/>
    <p:sldId id="283" r:id="rId13"/>
    <p:sldId id="274" r:id="rId14"/>
    <p:sldId id="26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0013"/>
    <a:srgbClr val="FDEAC3"/>
    <a:srgbClr val="F0F5D5"/>
    <a:srgbClr val="3366FF"/>
    <a:srgbClr val="D4EFFB"/>
    <a:srgbClr val="FF00FF"/>
    <a:srgbClr val="ECE047"/>
    <a:srgbClr val="FFE699"/>
    <a:srgbClr val="EE1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31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3848692" y="1322979"/>
            <a:ext cx="4494617" cy="1260000"/>
            <a:chOff x="3319498" y="1313251"/>
            <a:chExt cx="4494617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318922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040859" y="3013501"/>
            <a:ext cx="900781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锐角、钝角的认识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451470-729B-5A91-C785-B7A9F7C03CFB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FE0B78D-657D-E0A5-9BC4-1551208A1D4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F07D6F8-6931-FD66-77B7-6C51F1B2FF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591BCD7-9B39-B92A-0477-04854902B35B}"/>
              </a:ext>
            </a:extLst>
          </p:cNvPr>
          <p:cNvSpPr txBox="1"/>
          <p:nvPr/>
        </p:nvSpPr>
        <p:spPr>
          <a:xfrm>
            <a:off x="449353" y="1244786"/>
            <a:ext cx="89956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下面哪些角是直角？在</a:t>
            </a:r>
            <a:r>
              <a:rPr lang="en-US" altLang="zh-CN" sz="3600" b="1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(   )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里画“√”。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B7D9E66-6646-D874-63C8-81D6F8551DD7}"/>
              </a:ext>
            </a:extLst>
          </p:cNvPr>
          <p:cNvGrpSpPr/>
          <p:nvPr/>
        </p:nvGrpSpPr>
        <p:grpSpPr>
          <a:xfrm>
            <a:off x="1252546" y="2465689"/>
            <a:ext cx="1700068" cy="1323689"/>
            <a:chOff x="736141" y="2427256"/>
            <a:chExt cx="1700068" cy="1323689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A3E0A672-6D32-4B04-687D-C108CA129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2520" y="3358515"/>
              <a:ext cx="1323689" cy="3924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941F725-7151-A84F-CBD3-5A1C991F8B9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70511" y="2892886"/>
              <a:ext cx="1323689" cy="39243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DC759EC-0DAD-E569-A7CF-8A5328A39AED}"/>
              </a:ext>
            </a:extLst>
          </p:cNvPr>
          <p:cNvGrpSpPr/>
          <p:nvPr/>
        </p:nvGrpSpPr>
        <p:grpSpPr>
          <a:xfrm>
            <a:off x="3915290" y="2324433"/>
            <a:ext cx="1212143" cy="1464945"/>
            <a:chOff x="3956122" y="2386965"/>
            <a:chExt cx="1212143" cy="1464945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AB809A52-E04B-714C-4FC9-3806518C901A}"/>
                </a:ext>
              </a:extLst>
            </p:cNvPr>
            <p:cNvCxnSpPr>
              <a:cxnSpLocks/>
            </p:cNvCxnSpPr>
            <p:nvPr/>
          </p:nvCxnSpPr>
          <p:spPr>
            <a:xfrm>
              <a:off x="3956122" y="3034665"/>
              <a:ext cx="1170233" cy="81724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6D559D62-8379-959A-A605-70F0255667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66210" y="2386965"/>
              <a:ext cx="1202055" cy="652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ED4F967-A51E-0682-33F1-86AB5E6EA01B}"/>
              </a:ext>
            </a:extLst>
          </p:cNvPr>
          <p:cNvGrpSpPr/>
          <p:nvPr/>
        </p:nvGrpSpPr>
        <p:grpSpPr>
          <a:xfrm>
            <a:off x="6090110" y="2445410"/>
            <a:ext cx="1880707" cy="1343968"/>
            <a:chOff x="6593205" y="2557978"/>
            <a:chExt cx="1880707" cy="1343968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54397C8-E6DE-AC2A-63C4-C8EA07CC90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3205" y="2560320"/>
              <a:ext cx="1343968" cy="55054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83076FA-DDB0-410D-7B5B-1AD2F37617EB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526656" y="2954689"/>
              <a:ext cx="1343968" cy="55054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E4BFA0C-930E-2172-7FFC-C0BC3B3AEA84}"/>
              </a:ext>
            </a:extLst>
          </p:cNvPr>
          <p:cNvGrpSpPr/>
          <p:nvPr/>
        </p:nvGrpSpPr>
        <p:grpSpPr>
          <a:xfrm>
            <a:off x="8933493" y="2667336"/>
            <a:ext cx="2005962" cy="1122042"/>
            <a:chOff x="9591678" y="2628903"/>
            <a:chExt cx="2005962" cy="1122042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5581BBE4-695E-AF12-2CFD-2B62F85E485F}"/>
                </a:ext>
              </a:extLst>
            </p:cNvPr>
            <p:cNvCxnSpPr>
              <a:cxnSpLocks/>
            </p:cNvCxnSpPr>
            <p:nvPr/>
          </p:nvCxnSpPr>
          <p:spPr>
            <a:xfrm>
              <a:off x="9591678" y="2628903"/>
              <a:ext cx="619446" cy="11220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12A9243-7700-9249-6508-4E7830DA6DD6}"/>
                </a:ext>
              </a:extLst>
            </p:cNvPr>
            <p:cNvCxnSpPr>
              <a:cxnSpLocks/>
            </p:cNvCxnSpPr>
            <p:nvPr/>
          </p:nvCxnSpPr>
          <p:spPr>
            <a:xfrm>
              <a:off x="10201275" y="3750945"/>
              <a:ext cx="139636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4FF86910-6AFA-268B-1E62-D63201CE9D3F}"/>
              </a:ext>
            </a:extLst>
          </p:cNvPr>
          <p:cNvSpPr txBox="1"/>
          <p:nvPr/>
        </p:nvSpPr>
        <p:spPr>
          <a:xfrm>
            <a:off x="1131428" y="4074306"/>
            <a:ext cx="1781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DD18957-958F-4D98-B364-06D63D58BA4B}"/>
              </a:ext>
            </a:extLst>
          </p:cNvPr>
          <p:cNvSpPr txBox="1"/>
          <p:nvPr/>
        </p:nvSpPr>
        <p:spPr>
          <a:xfrm>
            <a:off x="3635486" y="4074306"/>
            <a:ext cx="1781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5F2370C-1939-E69C-B481-B79D3D6DE9BA}"/>
              </a:ext>
            </a:extLst>
          </p:cNvPr>
          <p:cNvSpPr txBox="1"/>
          <p:nvPr/>
        </p:nvSpPr>
        <p:spPr>
          <a:xfrm>
            <a:off x="6139544" y="4074306"/>
            <a:ext cx="1781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47783E6-F7F5-FF9D-1F95-45DC39C8E8E1}"/>
              </a:ext>
            </a:extLst>
          </p:cNvPr>
          <p:cNvSpPr txBox="1"/>
          <p:nvPr/>
        </p:nvSpPr>
        <p:spPr>
          <a:xfrm>
            <a:off x="9045555" y="4074306"/>
            <a:ext cx="1781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52A7417-F807-AB22-4FE1-98FF8FA3623C}"/>
              </a:ext>
            </a:extLst>
          </p:cNvPr>
          <p:cNvSpPr txBox="1"/>
          <p:nvPr/>
        </p:nvSpPr>
        <p:spPr>
          <a:xfrm>
            <a:off x="1644976" y="40127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2F4FB51-012A-89DB-978E-EDB67D4E70FD}"/>
              </a:ext>
            </a:extLst>
          </p:cNvPr>
          <p:cNvSpPr txBox="1"/>
          <p:nvPr/>
        </p:nvSpPr>
        <p:spPr>
          <a:xfrm>
            <a:off x="6681649" y="401275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7EA35BA4-29B8-9D64-81A7-5D36F6B55BC7}"/>
              </a:ext>
            </a:extLst>
          </p:cNvPr>
          <p:cNvSpPr/>
          <p:nvPr/>
        </p:nvSpPr>
        <p:spPr>
          <a:xfrm>
            <a:off x="3550596" y="2079851"/>
            <a:ext cx="2188723" cy="1966855"/>
          </a:xfrm>
          <a:prstGeom prst="ellipse">
            <a:avLst/>
          </a:prstGeom>
          <a:noFill/>
          <a:ln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51B6C5BF-32BA-B065-5DDB-9A1D1E2047DE}"/>
              </a:ext>
            </a:extLst>
          </p:cNvPr>
          <p:cNvSpPr/>
          <p:nvPr/>
        </p:nvSpPr>
        <p:spPr>
          <a:xfrm rot="1345231">
            <a:off x="8578292" y="2428380"/>
            <a:ext cx="2663168" cy="1652774"/>
          </a:xfrm>
          <a:prstGeom prst="ellipse">
            <a:avLst/>
          </a:prstGeom>
          <a:noFill/>
          <a:ln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CA31399E-E736-6494-9B8B-749E8FDEC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4945923"/>
            <a:ext cx="1353600" cy="1353600"/>
          </a:xfrm>
          <a:prstGeom prst="rect">
            <a:avLst/>
          </a:prstGeom>
        </p:spPr>
      </p:pic>
      <p:sp>
        <p:nvSpPr>
          <p:cNvPr id="48" name="对话气泡: 圆角矩形 47">
            <a:extLst>
              <a:ext uri="{FF2B5EF4-FFF2-40B4-BE49-F238E27FC236}">
                <a16:creationId xmlns:a16="http://schemas.microsoft.com/office/drawing/2014/main" id="{00F1EF5E-3D3E-C0D9-75F9-F5121DE80B70}"/>
              </a:ext>
            </a:extLst>
          </p:cNvPr>
          <p:cNvSpPr/>
          <p:nvPr/>
        </p:nvSpPr>
        <p:spPr>
          <a:xfrm>
            <a:off x="2342603" y="5333351"/>
            <a:ext cx="6133557" cy="803480"/>
          </a:xfrm>
          <a:prstGeom prst="wedgeRoundRectCallout">
            <a:avLst>
              <a:gd name="adj1" fmla="val -57000"/>
              <a:gd name="adj2" fmla="val 1884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不是直角是什么角？你知道吗？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159ED8-F439-5AC6-293C-6C7CA2432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7072">
            <a:off x="1394749" y="2130293"/>
            <a:ext cx="1484747" cy="1492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DA06A79-87F8-8AC6-B946-3C7EACED9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53474">
            <a:off x="6288067" y="2672271"/>
            <a:ext cx="1484747" cy="1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E6BCEEA9-15CC-B3CA-CCE6-BDBBCD95C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23" y="1107112"/>
            <a:ext cx="904663" cy="90466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E4EE465-0711-E3C4-8750-3E28973F6AEE}"/>
              </a:ext>
            </a:extLst>
          </p:cNvPr>
          <p:cNvSpPr txBox="1"/>
          <p:nvPr/>
        </p:nvSpPr>
        <p:spPr>
          <a:xfrm>
            <a:off x="1553555" y="1236278"/>
            <a:ext cx="9084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用三角尺上的直角比一比。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16CECB7-4582-9C09-68FB-3DCAE6EA1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495" y="2148962"/>
            <a:ext cx="4119330" cy="30800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FE47204-E6E7-1D67-C020-947CB512B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379" y="2150116"/>
            <a:ext cx="4550126" cy="307933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4A9733D-F2CF-B3D4-B0BE-5720A188CD87}"/>
              </a:ext>
            </a:extLst>
          </p:cNvPr>
          <p:cNvSpPr txBox="1"/>
          <p:nvPr/>
        </p:nvSpPr>
        <p:spPr>
          <a:xfrm>
            <a:off x="1043054" y="5352422"/>
            <a:ext cx="4394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中国少年先锋队中队旗</a:t>
            </a:r>
            <a:endParaRPr lang="zh-CN" altLang="en-US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886B4D3-D9CA-BA65-520E-1791340ADB68}"/>
              </a:ext>
            </a:extLst>
          </p:cNvPr>
          <p:cNvSpPr txBox="1"/>
          <p:nvPr/>
        </p:nvSpPr>
        <p:spPr>
          <a:xfrm>
            <a:off x="7707786" y="5352422"/>
            <a:ext cx="21463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红领巾</a:t>
            </a:r>
            <a:endParaRPr lang="zh-CN" altLang="en-US" sz="4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BDE7D7E-95B6-10AD-6B58-780DA9FF1C05}"/>
              </a:ext>
            </a:extLst>
          </p:cNvPr>
          <p:cNvCxnSpPr>
            <a:cxnSpLocks/>
          </p:cNvCxnSpPr>
          <p:nvPr/>
        </p:nvCxnSpPr>
        <p:spPr>
          <a:xfrm>
            <a:off x="1365595" y="5170170"/>
            <a:ext cx="14385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6C2D3B6-A6FB-CDDF-EFDF-A9914FB2C5F9}"/>
              </a:ext>
            </a:extLst>
          </p:cNvPr>
          <p:cNvCxnSpPr>
            <a:cxnSpLocks/>
          </p:cNvCxnSpPr>
          <p:nvPr/>
        </p:nvCxnSpPr>
        <p:spPr>
          <a:xfrm rot="16200000">
            <a:off x="426430" y="4217525"/>
            <a:ext cx="19052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185C229-B65C-FFF9-3BA3-12A403163F8F}"/>
              </a:ext>
            </a:extLst>
          </p:cNvPr>
          <p:cNvCxnSpPr>
            <a:cxnSpLocks/>
          </p:cNvCxnSpPr>
          <p:nvPr/>
        </p:nvCxnSpPr>
        <p:spPr>
          <a:xfrm>
            <a:off x="3674745" y="5170170"/>
            <a:ext cx="16592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EE1B296-24FC-E481-49CA-9925C00551DD}"/>
              </a:ext>
            </a:extLst>
          </p:cNvPr>
          <p:cNvCxnSpPr>
            <a:cxnSpLocks/>
          </p:cNvCxnSpPr>
          <p:nvPr/>
        </p:nvCxnSpPr>
        <p:spPr>
          <a:xfrm>
            <a:off x="4488790" y="3906520"/>
            <a:ext cx="842450" cy="12661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05D17F1-E979-4E96-7A95-7F736D4C41B1}"/>
              </a:ext>
            </a:extLst>
          </p:cNvPr>
          <p:cNvCxnSpPr>
            <a:cxnSpLocks/>
          </p:cNvCxnSpPr>
          <p:nvPr/>
        </p:nvCxnSpPr>
        <p:spPr>
          <a:xfrm>
            <a:off x="7615237" y="5141400"/>
            <a:ext cx="16592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43E5970-EB15-FDB3-4A10-4445ACB38B89}"/>
              </a:ext>
            </a:extLst>
          </p:cNvPr>
          <p:cNvCxnSpPr>
            <a:cxnSpLocks/>
          </p:cNvCxnSpPr>
          <p:nvPr/>
        </p:nvCxnSpPr>
        <p:spPr>
          <a:xfrm>
            <a:off x="7035165" y="3743325"/>
            <a:ext cx="589403" cy="1402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E427FB26-5C43-F1D6-1695-9F0EAB6FF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0540" y="1329149"/>
            <a:ext cx="1484747" cy="1492500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3486B47-E197-31CA-2AB2-BE1B1CBB5306}"/>
              </a:ext>
            </a:extLst>
          </p:cNvPr>
          <p:cNvCxnSpPr>
            <a:cxnSpLocks/>
          </p:cNvCxnSpPr>
          <p:nvPr/>
        </p:nvCxnSpPr>
        <p:spPr>
          <a:xfrm>
            <a:off x="1234966" y="2801204"/>
            <a:ext cx="14385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79494CD-FF9A-F26F-079D-4F9C6A39A0E2}"/>
              </a:ext>
            </a:extLst>
          </p:cNvPr>
          <p:cNvCxnSpPr>
            <a:cxnSpLocks/>
          </p:cNvCxnSpPr>
          <p:nvPr/>
        </p:nvCxnSpPr>
        <p:spPr>
          <a:xfrm rot="16200000">
            <a:off x="295801" y="1848559"/>
            <a:ext cx="190529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5E2B53B-042D-216E-B43C-33B2D3062E77}"/>
              </a:ext>
            </a:extLst>
          </p:cNvPr>
          <p:cNvCxnSpPr>
            <a:cxnSpLocks/>
          </p:cNvCxnSpPr>
          <p:nvPr/>
        </p:nvCxnSpPr>
        <p:spPr>
          <a:xfrm>
            <a:off x="4728623" y="2801204"/>
            <a:ext cx="16592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06C0398-585D-B1FA-84FC-C25396D8553C}"/>
              </a:ext>
            </a:extLst>
          </p:cNvPr>
          <p:cNvCxnSpPr>
            <a:cxnSpLocks/>
          </p:cNvCxnSpPr>
          <p:nvPr/>
        </p:nvCxnSpPr>
        <p:spPr>
          <a:xfrm>
            <a:off x="5542668" y="1537554"/>
            <a:ext cx="842450" cy="12661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7568470-A6D8-5B18-C715-10C435BFABD2}"/>
              </a:ext>
            </a:extLst>
          </p:cNvPr>
          <p:cNvCxnSpPr>
            <a:cxnSpLocks/>
          </p:cNvCxnSpPr>
          <p:nvPr/>
        </p:nvCxnSpPr>
        <p:spPr>
          <a:xfrm>
            <a:off x="9023041" y="2772434"/>
            <a:ext cx="165925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8001B88-B401-0D11-5CC7-F77CE9377B61}"/>
              </a:ext>
            </a:extLst>
          </p:cNvPr>
          <p:cNvCxnSpPr>
            <a:cxnSpLocks/>
          </p:cNvCxnSpPr>
          <p:nvPr/>
        </p:nvCxnSpPr>
        <p:spPr>
          <a:xfrm>
            <a:off x="8442969" y="1374359"/>
            <a:ext cx="589403" cy="1402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00DA7C27-ACA8-FB60-9C98-1A16C87BB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966" y="1329149"/>
            <a:ext cx="1484747" cy="149250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E1B0B71-203E-EBB5-0043-E02FC2192D39}"/>
              </a:ext>
            </a:extLst>
          </p:cNvPr>
          <p:cNvSpPr txBox="1"/>
          <p:nvPr/>
        </p:nvSpPr>
        <p:spPr>
          <a:xfrm>
            <a:off x="535226" y="3070089"/>
            <a:ext cx="2838044" cy="1184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与三角尺另一直角边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重合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739CE61-2D5C-76AB-936D-34A9CE943614}"/>
              </a:ext>
            </a:extLst>
          </p:cNvPr>
          <p:cNvGrpSpPr/>
          <p:nvPr/>
        </p:nvGrpSpPr>
        <p:grpSpPr>
          <a:xfrm>
            <a:off x="1261927" y="2615784"/>
            <a:ext cx="177800" cy="177800"/>
            <a:chOff x="3134360" y="3271520"/>
            <a:chExt cx="177800" cy="177800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23C6802A-A6C0-ACB0-C25E-3D398458F7DE}"/>
                </a:ext>
              </a:extLst>
            </p:cNvPr>
            <p:cNvCxnSpPr/>
            <p:nvPr/>
          </p:nvCxnSpPr>
          <p:spPr>
            <a:xfrm>
              <a:off x="3134360" y="327914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5C776229-3333-0D1F-590F-4FEFA1B822DC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211195" y="3360420"/>
              <a:ext cx="177800" cy="0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1C46D716-5E0B-0135-231F-34CFD1FFE669}"/>
              </a:ext>
            </a:extLst>
          </p:cNvPr>
          <p:cNvSpPr txBox="1"/>
          <p:nvPr/>
        </p:nvSpPr>
        <p:spPr>
          <a:xfrm>
            <a:off x="1049895" y="4668173"/>
            <a:ext cx="13332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9C962B3-9624-8709-5DF4-A9D803535FF7}"/>
              </a:ext>
            </a:extLst>
          </p:cNvPr>
          <p:cNvSpPr txBox="1"/>
          <p:nvPr/>
        </p:nvSpPr>
        <p:spPr>
          <a:xfrm>
            <a:off x="4040425" y="3370940"/>
            <a:ext cx="3426085" cy="582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在三角尺的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侧。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66AE859-1066-E758-8C2A-F52C53551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949" y="1289459"/>
            <a:ext cx="1484747" cy="1492500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8B0AD399-94D1-31D2-4645-56CB466B1974}"/>
              </a:ext>
            </a:extLst>
          </p:cNvPr>
          <p:cNvSpPr txBox="1"/>
          <p:nvPr/>
        </p:nvSpPr>
        <p:spPr>
          <a:xfrm>
            <a:off x="8133665" y="3370940"/>
            <a:ext cx="3426085" cy="582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在三角尺的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外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侧。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0749C64-9A50-C2A3-36E2-1E09325F840B}"/>
              </a:ext>
            </a:extLst>
          </p:cNvPr>
          <p:cNvSpPr txBox="1"/>
          <p:nvPr/>
        </p:nvSpPr>
        <p:spPr>
          <a:xfrm>
            <a:off x="4764455" y="2816916"/>
            <a:ext cx="2290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比直角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E236275-9084-88EC-AC08-71D80FA4C41E}"/>
              </a:ext>
            </a:extLst>
          </p:cNvPr>
          <p:cNvSpPr txBox="1"/>
          <p:nvPr/>
        </p:nvSpPr>
        <p:spPr>
          <a:xfrm>
            <a:off x="8833757" y="2787169"/>
            <a:ext cx="2290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比直角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0108B7A-D292-B2B2-5542-1C4ACB7C3005}"/>
              </a:ext>
            </a:extLst>
          </p:cNvPr>
          <p:cNvSpPr/>
          <p:nvPr/>
        </p:nvSpPr>
        <p:spPr>
          <a:xfrm>
            <a:off x="3348933" y="333469"/>
            <a:ext cx="5049957" cy="7080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4000" b="1" kern="1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锐角＜直角＜钝角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C6B7A35-A715-4627-6311-B1A029651D9B}"/>
              </a:ext>
            </a:extLst>
          </p:cNvPr>
          <p:cNvGrpSpPr/>
          <p:nvPr/>
        </p:nvGrpSpPr>
        <p:grpSpPr>
          <a:xfrm>
            <a:off x="4844015" y="4291947"/>
            <a:ext cx="1387743" cy="1162063"/>
            <a:chOff x="4876044" y="4497935"/>
            <a:chExt cx="1387743" cy="1162063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5283CB0-4F03-5D9F-D404-E1B70F4535C0}"/>
                </a:ext>
              </a:extLst>
            </p:cNvPr>
            <p:cNvSpPr txBox="1"/>
            <p:nvPr/>
          </p:nvSpPr>
          <p:spPr>
            <a:xfrm>
              <a:off x="4930540" y="4890557"/>
              <a:ext cx="133324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锐角</a:t>
              </a: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57D5D2EE-3177-C6A3-98C7-F7B75241F4C2}"/>
                </a:ext>
              </a:extLst>
            </p:cNvPr>
            <p:cNvSpPr txBox="1"/>
            <p:nvPr/>
          </p:nvSpPr>
          <p:spPr>
            <a:xfrm>
              <a:off x="4876044" y="4497935"/>
              <a:ext cx="13332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ruì</a:t>
              </a:r>
              <a:endParaRPr 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6E7F910-4927-0380-7376-6577E51808A4}"/>
              </a:ext>
            </a:extLst>
          </p:cNvPr>
          <p:cNvGrpSpPr/>
          <p:nvPr/>
        </p:nvGrpSpPr>
        <p:grpSpPr>
          <a:xfrm>
            <a:off x="8638135" y="4250745"/>
            <a:ext cx="1442239" cy="1203265"/>
            <a:chOff x="8670164" y="4456733"/>
            <a:chExt cx="1442239" cy="1203265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EF62A46-2083-3AAE-CE00-596EC8CF3426}"/>
                </a:ext>
              </a:extLst>
            </p:cNvPr>
            <p:cNvSpPr txBox="1"/>
            <p:nvPr/>
          </p:nvSpPr>
          <p:spPr>
            <a:xfrm>
              <a:off x="8779156" y="4890557"/>
              <a:ext cx="133324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钝角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4EF8369-3FC9-E1BC-5C48-FFE1F65F0512}"/>
                </a:ext>
              </a:extLst>
            </p:cNvPr>
            <p:cNvSpPr txBox="1"/>
            <p:nvPr/>
          </p:nvSpPr>
          <p:spPr>
            <a:xfrm>
              <a:off x="8670164" y="4456733"/>
              <a:ext cx="13332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>
                  <a:solidFill>
                    <a:srgbClr val="0000FF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dùn</a:t>
              </a:r>
              <a:endParaRPr 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0" name="文本3">
            <a:extLst>
              <a:ext uri="{FF2B5EF4-FFF2-40B4-BE49-F238E27FC236}">
                <a16:creationId xmlns:a16="http://schemas.microsoft.com/office/drawing/2014/main" id="{E81A844A-42B1-1AEE-D8B8-0519740F9FB3}"/>
              </a:ext>
            </a:extLst>
          </p:cNvPr>
          <p:cNvSpPr txBox="1"/>
          <p:nvPr/>
        </p:nvSpPr>
        <p:spPr>
          <a:xfrm>
            <a:off x="4728623" y="5548605"/>
            <a:ext cx="2632138" cy="76993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999" b="1" i="0" dirty="0">
                <a:solidFill>
                  <a:srgbClr val="0000FF"/>
                </a:solidFill>
                <a:latin typeface="楷体"/>
                <a:ea typeface="楷体"/>
              </a:rPr>
              <a:t>尖尖的</a:t>
            </a:r>
          </a:p>
        </p:txBody>
      </p:sp>
      <p:sp>
        <p:nvSpPr>
          <p:cNvPr id="11" name="文本4">
            <a:extLst>
              <a:ext uri="{FF2B5EF4-FFF2-40B4-BE49-F238E27FC236}">
                <a16:creationId xmlns:a16="http://schemas.microsoft.com/office/drawing/2014/main" id="{BC2C8A72-8B12-6CAC-D1AB-EF2A129B636C}"/>
              </a:ext>
            </a:extLst>
          </p:cNvPr>
          <p:cNvSpPr txBox="1"/>
          <p:nvPr/>
        </p:nvSpPr>
        <p:spPr>
          <a:xfrm>
            <a:off x="8551903" y="5507529"/>
            <a:ext cx="1917764" cy="76993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999" b="1" i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不锋利</a:t>
            </a:r>
          </a:p>
        </p:txBody>
      </p:sp>
    </p:spTree>
    <p:extLst>
      <p:ext uri="{BB962C8B-B14F-4D97-AF65-F5344CB8AC3E}">
        <p14:creationId xmlns:p14="http://schemas.microsoft.com/office/powerpoint/2010/main" val="3640583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0" grpId="0"/>
      <p:bldP spid="32" grpId="0"/>
      <p:bldP spid="34" grpId="0"/>
      <p:bldP spid="35" grpId="0"/>
      <p:bldP spid="39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>
            <a:extLst>
              <a:ext uri="{FF2B5EF4-FFF2-40B4-BE49-F238E27FC236}">
                <a16:creationId xmlns:a16="http://schemas.microsoft.com/office/drawing/2014/main" id="{8CFB05D0-6BE2-B8A2-5642-61812FE0C833}"/>
              </a:ext>
            </a:extLst>
          </p:cNvPr>
          <p:cNvSpPr txBox="1"/>
          <p:nvPr/>
        </p:nvSpPr>
        <p:spPr>
          <a:xfrm>
            <a:off x="1096303" y="4825616"/>
            <a:ext cx="8260354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 dirty="0">
                <a:solidFill>
                  <a:srgbClr val="242428">
                    <a:alpha val="100000"/>
                  </a:srgbClr>
                </a:solidFill>
                <a:latin typeface="Arial"/>
                <a:ea typeface="Arial"/>
              </a:rPr>
              <a:t>4.黑板上的直角比练习本封面上的直角大。</a:t>
            </a:r>
          </a:p>
        </p:txBody>
      </p:sp>
      <p:sp>
        <p:nvSpPr>
          <p:cNvPr id="3" name="文本2">
            <a:extLst>
              <a:ext uri="{FF2B5EF4-FFF2-40B4-BE49-F238E27FC236}">
                <a16:creationId xmlns:a16="http://schemas.microsoft.com/office/drawing/2014/main" id="{7DFBDED4-4018-EE74-F91C-00E42660B8A3}"/>
              </a:ext>
            </a:extLst>
          </p:cNvPr>
          <p:cNvSpPr txBox="1"/>
          <p:nvPr/>
        </p:nvSpPr>
        <p:spPr>
          <a:xfrm>
            <a:off x="1090881" y="1851539"/>
            <a:ext cx="4811332" cy="8810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400"/>
              </a:lnSpc>
            </a:pPr>
            <a:r>
              <a:rPr lang="zh-CN" altLang="en-US" sz="3200" b="0" i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1.锐角大于直角。</a:t>
            </a:r>
          </a:p>
        </p:txBody>
      </p:sp>
      <p:grpSp>
        <p:nvGrpSpPr>
          <p:cNvPr id="4" name="组合1">
            <a:extLst>
              <a:ext uri="{FF2B5EF4-FFF2-40B4-BE49-F238E27FC236}">
                <a16:creationId xmlns:a16="http://schemas.microsoft.com/office/drawing/2014/main" id="{0EBA6591-2607-C66C-D01E-9FC0CAE63186}"/>
              </a:ext>
            </a:extLst>
          </p:cNvPr>
          <p:cNvGrpSpPr/>
          <p:nvPr/>
        </p:nvGrpSpPr>
        <p:grpSpPr>
          <a:xfrm>
            <a:off x="8950215" y="2805185"/>
            <a:ext cx="1208580" cy="668684"/>
            <a:chOff x="0" y="0"/>
            <a:chExt cx="1208580" cy="668684"/>
          </a:xfrm>
        </p:grpSpPr>
        <p:pic>
          <p:nvPicPr>
            <p:cNvPr id="5" name="图片3">
              <a:extLst>
                <a:ext uri="{FF2B5EF4-FFF2-40B4-BE49-F238E27FC236}">
                  <a16:creationId xmlns:a16="http://schemas.microsoft.com/office/drawing/2014/main" id="{1B1D24A5-063D-B5CA-1D28-CF97622AE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185" t="5555" r="4790" b="4444"/>
            <a:stretch>
              <a:fillRect/>
            </a:stretch>
          </p:blipFill>
          <p:spPr>
            <a:xfrm>
              <a:off x="0" y="0"/>
              <a:ext cx="1208580" cy="668684"/>
            </a:xfrm>
            <a:prstGeom prst="rect">
              <a:avLst/>
            </a:prstGeom>
          </p:spPr>
        </p:pic>
        <p:sp>
          <p:nvSpPr>
            <p:cNvPr id="6" name="形状3">
              <a:extLst>
                <a:ext uri="{FF2B5EF4-FFF2-40B4-BE49-F238E27FC236}">
                  <a16:creationId xmlns:a16="http://schemas.microsoft.com/office/drawing/2014/main" id="{38E51389-585A-7165-3404-8FC77E89A674}"/>
                </a:ext>
              </a:extLst>
            </p:cNvPr>
            <p:cNvSpPr txBox="1"/>
            <p:nvPr/>
          </p:nvSpPr>
          <p:spPr>
            <a:xfrm>
              <a:off x="418966" y="193872"/>
              <a:ext cx="476907" cy="331537"/>
            </a:xfrm>
            <a:custGeom>
              <a:avLst/>
              <a:gdLst>
                <a:gd name="connsiteX0" fmla="*/ 0 w 476907"/>
                <a:gd name="connsiteY0" fmla="*/ 154762 h 331537"/>
                <a:gd name="connsiteX1" fmla="*/ 145747 w 476907"/>
                <a:gd name="connsiteY1" fmla="*/ 331537 h 331537"/>
                <a:gd name="connsiteX2" fmla="*/ 476907 w 476907"/>
                <a:gd name="connsiteY2" fmla="*/ 0 h 3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907" h="331537" fill="none">
                  <a:moveTo>
                    <a:pt x="0" y="154762"/>
                  </a:moveTo>
                  <a:lnTo>
                    <a:pt x="145747" y="331537"/>
                  </a:lnTo>
                  <a:lnTo>
                    <a:pt x="476907" y="0"/>
                  </a:lnTo>
                </a:path>
              </a:pathLst>
            </a:custGeom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</p:grpSp>
      <p:grpSp>
        <p:nvGrpSpPr>
          <p:cNvPr id="7" name="组合2">
            <a:extLst>
              <a:ext uri="{FF2B5EF4-FFF2-40B4-BE49-F238E27FC236}">
                <a16:creationId xmlns:a16="http://schemas.microsoft.com/office/drawing/2014/main" id="{33452D8D-C347-647D-592C-DB3421EC2A76}"/>
              </a:ext>
            </a:extLst>
          </p:cNvPr>
          <p:cNvGrpSpPr/>
          <p:nvPr/>
        </p:nvGrpSpPr>
        <p:grpSpPr>
          <a:xfrm>
            <a:off x="8883606" y="1896957"/>
            <a:ext cx="1208580" cy="668684"/>
            <a:chOff x="0" y="0"/>
            <a:chExt cx="1208580" cy="668684"/>
          </a:xfrm>
        </p:grpSpPr>
        <p:pic>
          <p:nvPicPr>
            <p:cNvPr id="8" name="图片4">
              <a:extLst>
                <a:ext uri="{FF2B5EF4-FFF2-40B4-BE49-F238E27FC236}">
                  <a16:creationId xmlns:a16="http://schemas.microsoft.com/office/drawing/2014/main" id="{A7529AEB-D734-A55A-FA3D-65D0F4440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185" t="5555" r="4790" b="4444"/>
            <a:stretch>
              <a:fillRect/>
            </a:stretch>
          </p:blipFill>
          <p:spPr>
            <a:xfrm>
              <a:off x="0" y="0"/>
              <a:ext cx="1208580" cy="668684"/>
            </a:xfrm>
            <a:prstGeom prst="rect">
              <a:avLst/>
            </a:prstGeom>
          </p:spPr>
        </p:pic>
        <p:sp>
          <p:nvSpPr>
            <p:cNvPr id="9" name="形状4">
              <a:extLst>
                <a:ext uri="{FF2B5EF4-FFF2-40B4-BE49-F238E27FC236}">
                  <a16:creationId xmlns:a16="http://schemas.microsoft.com/office/drawing/2014/main" id="{A75F5CF6-91B0-E5E2-404C-4A1378D71265}"/>
                </a:ext>
              </a:extLst>
            </p:cNvPr>
            <p:cNvSpPr txBox="1"/>
            <p:nvPr/>
          </p:nvSpPr>
          <p:spPr>
            <a:xfrm>
              <a:off x="418973" y="234623"/>
              <a:ext cx="385452" cy="284899"/>
            </a:xfrm>
            <a:prstGeom prst="line">
              <a:avLst/>
            </a:prstGeom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  <p:sp>
          <p:nvSpPr>
            <p:cNvPr id="10" name="形状5">
              <a:extLst>
                <a:ext uri="{FF2B5EF4-FFF2-40B4-BE49-F238E27FC236}">
                  <a16:creationId xmlns:a16="http://schemas.microsoft.com/office/drawing/2014/main" id="{F23FB7FE-44F1-8177-06AC-B339D1A698CC}"/>
                </a:ext>
              </a:extLst>
            </p:cNvPr>
            <p:cNvSpPr txBox="1"/>
            <p:nvPr/>
          </p:nvSpPr>
          <p:spPr>
            <a:xfrm flipH="1">
              <a:off x="460870" y="217865"/>
              <a:ext cx="284899" cy="318416"/>
            </a:xfrm>
            <a:prstGeom prst="line">
              <a:avLst/>
            </a:prstGeom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</p:grpSp>
      <p:sp>
        <p:nvSpPr>
          <p:cNvPr id="11" name="文本3">
            <a:extLst>
              <a:ext uri="{FF2B5EF4-FFF2-40B4-BE49-F238E27FC236}">
                <a16:creationId xmlns:a16="http://schemas.microsoft.com/office/drawing/2014/main" id="{E2F9AB84-4FD9-B447-413A-D98752397FCC}"/>
              </a:ext>
            </a:extLst>
          </p:cNvPr>
          <p:cNvSpPr txBox="1"/>
          <p:nvPr/>
        </p:nvSpPr>
        <p:spPr>
          <a:xfrm>
            <a:off x="983768" y="833605"/>
            <a:ext cx="3765547" cy="68703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600" b="0" i="0" dirty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D6293C">
                    <a:alpha val="100000"/>
                  </a:srgbClr>
                </a:solidFill>
                <a:effectLst/>
                <a:latin typeface="Arial"/>
                <a:ea typeface="Arial"/>
              </a:rPr>
              <a:t>我是公正小法官。</a:t>
            </a:r>
          </a:p>
        </p:txBody>
      </p:sp>
      <p:sp>
        <p:nvSpPr>
          <p:cNvPr id="12" name="文本4">
            <a:extLst>
              <a:ext uri="{FF2B5EF4-FFF2-40B4-BE49-F238E27FC236}">
                <a16:creationId xmlns:a16="http://schemas.microsoft.com/office/drawing/2014/main" id="{BB21CC11-AF43-F020-2D55-F45838D559E3}"/>
              </a:ext>
            </a:extLst>
          </p:cNvPr>
          <p:cNvSpPr txBox="1"/>
          <p:nvPr/>
        </p:nvSpPr>
        <p:spPr>
          <a:xfrm>
            <a:off x="1090881" y="3795618"/>
            <a:ext cx="4690323" cy="7220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3200" b="0" i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3.直角比锐角大。</a:t>
            </a:r>
          </a:p>
        </p:txBody>
      </p:sp>
      <p:sp>
        <p:nvSpPr>
          <p:cNvPr id="13" name="文本5">
            <a:extLst>
              <a:ext uri="{FF2B5EF4-FFF2-40B4-BE49-F238E27FC236}">
                <a16:creationId xmlns:a16="http://schemas.microsoft.com/office/drawing/2014/main" id="{986C5A69-327F-CB34-A40F-E4CD035BE33D}"/>
              </a:ext>
            </a:extLst>
          </p:cNvPr>
          <p:cNvSpPr txBox="1"/>
          <p:nvPr/>
        </p:nvSpPr>
        <p:spPr>
          <a:xfrm>
            <a:off x="1098796" y="2838729"/>
            <a:ext cx="5546208" cy="7220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3200" b="0" i="0" dirty="0">
                <a:solidFill>
                  <a:srgbClr val="242428">
                    <a:alpha val="100000"/>
                  </a:srgbClr>
                </a:solidFill>
                <a:latin typeface="Arial"/>
                <a:ea typeface="Arial"/>
              </a:rPr>
              <a:t>2.钝角比直角和锐角都大。</a:t>
            </a:r>
          </a:p>
        </p:txBody>
      </p:sp>
      <p:grpSp>
        <p:nvGrpSpPr>
          <p:cNvPr id="14" name="组合4">
            <a:extLst>
              <a:ext uri="{FF2B5EF4-FFF2-40B4-BE49-F238E27FC236}">
                <a16:creationId xmlns:a16="http://schemas.microsoft.com/office/drawing/2014/main" id="{363A91A3-7532-3306-125A-2C586939346A}"/>
              </a:ext>
            </a:extLst>
          </p:cNvPr>
          <p:cNvGrpSpPr/>
          <p:nvPr/>
        </p:nvGrpSpPr>
        <p:grpSpPr>
          <a:xfrm>
            <a:off x="8950062" y="3758009"/>
            <a:ext cx="1208580" cy="668684"/>
            <a:chOff x="0" y="0"/>
            <a:chExt cx="1208580" cy="668684"/>
          </a:xfrm>
        </p:grpSpPr>
        <p:pic>
          <p:nvPicPr>
            <p:cNvPr id="15" name="图片6">
              <a:extLst>
                <a:ext uri="{FF2B5EF4-FFF2-40B4-BE49-F238E27FC236}">
                  <a16:creationId xmlns:a16="http://schemas.microsoft.com/office/drawing/2014/main" id="{4234B2E8-F1D0-A830-EB6A-01D3A0F27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185" t="5555" r="4790" b="4444"/>
            <a:stretch>
              <a:fillRect/>
            </a:stretch>
          </p:blipFill>
          <p:spPr>
            <a:xfrm>
              <a:off x="0" y="0"/>
              <a:ext cx="1208580" cy="668684"/>
            </a:xfrm>
            <a:prstGeom prst="rect">
              <a:avLst/>
            </a:prstGeom>
          </p:spPr>
        </p:pic>
        <p:sp>
          <p:nvSpPr>
            <p:cNvPr id="16" name="形状8">
              <a:extLst>
                <a:ext uri="{FF2B5EF4-FFF2-40B4-BE49-F238E27FC236}">
                  <a16:creationId xmlns:a16="http://schemas.microsoft.com/office/drawing/2014/main" id="{4DDE1EC5-071C-6344-CC39-D9FBB1CC0A28}"/>
                </a:ext>
              </a:extLst>
            </p:cNvPr>
            <p:cNvSpPr txBox="1"/>
            <p:nvPr/>
          </p:nvSpPr>
          <p:spPr>
            <a:xfrm>
              <a:off x="418967" y="193871"/>
              <a:ext cx="476907" cy="331537"/>
            </a:xfrm>
            <a:custGeom>
              <a:avLst/>
              <a:gdLst>
                <a:gd name="connsiteX0" fmla="*/ 0 w 476907"/>
                <a:gd name="connsiteY0" fmla="*/ 154762 h 331537"/>
                <a:gd name="connsiteX1" fmla="*/ 145747 w 476907"/>
                <a:gd name="connsiteY1" fmla="*/ 331537 h 331537"/>
                <a:gd name="connsiteX2" fmla="*/ 476907 w 476907"/>
                <a:gd name="connsiteY2" fmla="*/ 0 h 3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907" h="331537" fill="none">
                  <a:moveTo>
                    <a:pt x="0" y="154762"/>
                  </a:moveTo>
                  <a:lnTo>
                    <a:pt x="145747" y="331537"/>
                  </a:lnTo>
                  <a:lnTo>
                    <a:pt x="476907" y="0"/>
                  </a:lnTo>
                </a:path>
              </a:pathLst>
            </a:custGeom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</p:grpSp>
      <p:grpSp>
        <p:nvGrpSpPr>
          <p:cNvPr id="17" name="组合5">
            <a:extLst>
              <a:ext uri="{FF2B5EF4-FFF2-40B4-BE49-F238E27FC236}">
                <a16:creationId xmlns:a16="http://schemas.microsoft.com/office/drawing/2014/main" id="{C4163ABD-8F1A-B802-0385-A7C886A97413}"/>
              </a:ext>
            </a:extLst>
          </p:cNvPr>
          <p:cNvGrpSpPr/>
          <p:nvPr/>
        </p:nvGrpSpPr>
        <p:grpSpPr>
          <a:xfrm>
            <a:off x="9036330" y="4733064"/>
            <a:ext cx="1208580" cy="668684"/>
            <a:chOff x="0" y="0"/>
            <a:chExt cx="1208580" cy="668684"/>
          </a:xfrm>
        </p:grpSpPr>
        <p:pic>
          <p:nvPicPr>
            <p:cNvPr id="18" name="图片7">
              <a:extLst>
                <a:ext uri="{FF2B5EF4-FFF2-40B4-BE49-F238E27FC236}">
                  <a16:creationId xmlns:a16="http://schemas.microsoft.com/office/drawing/2014/main" id="{75142A7C-EFA5-BB22-B6D7-41B0BDFE8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185" t="5555" r="4790" b="4444"/>
            <a:stretch>
              <a:fillRect/>
            </a:stretch>
          </p:blipFill>
          <p:spPr>
            <a:xfrm>
              <a:off x="0" y="0"/>
              <a:ext cx="1208580" cy="668684"/>
            </a:xfrm>
            <a:prstGeom prst="rect">
              <a:avLst/>
            </a:prstGeom>
          </p:spPr>
        </p:pic>
        <p:sp>
          <p:nvSpPr>
            <p:cNvPr id="19" name="形状9">
              <a:extLst>
                <a:ext uri="{FF2B5EF4-FFF2-40B4-BE49-F238E27FC236}">
                  <a16:creationId xmlns:a16="http://schemas.microsoft.com/office/drawing/2014/main" id="{4637B008-F62E-CE11-60C9-34F5E5B16CAB}"/>
                </a:ext>
              </a:extLst>
            </p:cNvPr>
            <p:cNvSpPr txBox="1"/>
            <p:nvPr/>
          </p:nvSpPr>
          <p:spPr>
            <a:xfrm>
              <a:off x="418972" y="234623"/>
              <a:ext cx="385452" cy="284899"/>
            </a:xfrm>
            <a:prstGeom prst="line">
              <a:avLst/>
            </a:prstGeom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  <p:sp>
          <p:nvSpPr>
            <p:cNvPr id="20" name="形状10">
              <a:extLst>
                <a:ext uri="{FF2B5EF4-FFF2-40B4-BE49-F238E27FC236}">
                  <a16:creationId xmlns:a16="http://schemas.microsoft.com/office/drawing/2014/main" id="{2999A0B7-B94E-C968-B4BB-3A6C3396C632}"/>
                </a:ext>
              </a:extLst>
            </p:cNvPr>
            <p:cNvSpPr txBox="1"/>
            <p:nvPr/>
          </p:nvSpPr>
          <p:spPr>
            <a:xfrm flipH="1">
              <a:off x="460869" y="217865"/>
              <a:ext cx="284899" cy="318416"/>
            </a:xfrm>
            <a:prstGeom prst="line">
              <a:avLst/>
            </a:prstGeom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  <a:endParaRPr sz="2000"/>
            </a:p>
          </p:txBody>
        </p:sp>
      </p:grpSp>
      <p:sp>
        <p:nvSpPr>
          <p:cNvPr id="21" name="形状1">
            <a:extLst>
              <a:ext uri="{FF2B5EF4-FFF2-40B4-BE49-F238E27FC236}">
                <a16:creationId xmlns:a16="http://schemas.microsoft.com/office/drawing/2014/main" id="{46209C96-157F-EFF1-5F0F-80F336CB61F5}"/>
              </a:ext>
            </a:extLst>
          </p:cNvPr>
          <p:cNvSpPr txBox="1"/>
          <p:nvPr/>
        </p:nvSpPr>
        <p:spPr>
          <a:xfrm>
            <a:off x="8011439" y="4825616"/>
            <a:ext cx="355599" cy="599408"/>
          </a:xfrm>
          <a:prstGeom prst="line">
            <a:avLst/>
          </a:prstGeom>
          <a:solidFill>
            <a:srgbClr val="166EE1">
              <a:alpha val="100000"/>
            </a:srgbClr>
          </a:solidFill>
          <a:ln w="476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 sz="2000"/>
          </a:p>
        </p:txBody>
      </p:sp>
      <p:sp>
        <p:nvSpPr>
          <p:cNvPr id="22" name="文本6">
            <a:extLst>
              <a:ext uri="{FF2B5EF4-FFF2-40B4-BE49-F238E27FC236}">
                <a16:creationId xmlns:a16="http://schemas.microsoft.com/office/drawing/2014/main" id="{CE803C90-F095-EB0B-CB24-D859AA39E78B}"/>
              </a:ext>
            </a:extLst>
          </p:cNvPr>
          <p:cNvSpPr txBox="1"/>
          <p:nvPr/>
        </p:nvSpPr>
        <p:spPr>
          <a:xfrm>
            <a:off x="7327898" y="5494300"/>
            <a:ext cx="1722679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 dirty="0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rPr>
              <a:t>一样大</a:t>
            </a:r>
          </a:p>
        </p:txBody>
      </p:sp>
      <p:sp>
        <p:nvSpPr>
          <p:cNvPr id="23" name="文本7">
            <a:extLst>
              <a:ext uri="{FF2B5EF4-FFF2-40B4-BE49-F238E27FC236}">
                <a16:creationId xmlns:a16="http://schemas.microsoft.com/office/drawing/2014/main" id="{3B7410AF-546E-6F8D-B130-72E3A83D2146}"/>
              </a:ext>
            </a:extLst>
          </p:cNvPr>
          <p:cNvSpPr txBox="1"/>
          <p:nvPr/>
        </p:nvSpPr>
        <p:spPr>
          <a:xfrm>
            <a:off x="4434892" y="866802"/>
            <a:ext cx="6353251" cy="62509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 dirty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(判断对错，对的打∨，错的打×)</a:t>
            </a:r>
          </a:p>
        </p:txBody>
      </p:sp>
      <p:sp>
        <p:nvSpPr>
          <p:cNvPr id="24" name="形状2">
            <a:extLst>
              <a:ext uri="{FF2B5EF4-FFF2-40B4-BE49-F238E27FC236}">
                <a16:creationId xmlns:a16="http://schemas.microsoft.com/office/drawing/2014/main" id="{E77C050D-20C2-4F8B-D0DE-8796D99935A8}"/>
              </a:ext>
            </a:extLst>
          </p:cNvPr>
          <p:cNvSpPr txBox="1"/>
          <p:nvPr/>
        </p:nvSpPr>
        <p:spPr>
          <a:xfrm>
            <a:off x="2363405" y="2061861"/>
            <a:ext cx="684595" cy="389831"/>
          </a:xfrm>
          <a:prstGeom prst="line">
            <a:avLst/>
          </a:prstGeom>
          <a:solidFill>
            <a:srgbClr val="166EE1">
              <a:alpha val="100000"/>
            </a:srgbClr>
          </a:solidFill>
          <a:ln w="476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 sz="2000"/>
          </a:p>
        </p:txBody>
      </p:sp>
      <p:sp>
        <p:nvSpPr>
          <p:cNvPr id="25" name="文本8">
            <a:extLst>
              <a:ext uri="{FF2B5EF4-FFF2-40B4-BE49-F238E27FC236}">
                <a16:creationId xmlns:a16="http://schemas.microsoft.com/office/drawing/2014/main" id="{EB481AFF-56E3-384E-0AD1-F521E6D08DAB}"/>
              </a:ext>
            </a:extLst>
          </p:cNvPr>
          <p:cNvSpPr txBox="1"/>
          <p:nvPr/>
        </p:nvSpPr>
        <p:spPr>
          <a:xfrm>
            <a:off x="2335401" y="1427440"/>
            <a:ext cx="1722679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200" b="0" i="0" dirty="0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rPr>
              <a:t>小于</a:t>
            </a:r>
          </a:p>
        </p:txBody>
      </p:sp>
    </p:spTree>
    <p:extLst>
      <p:ext uri="{BB962C8B-B14F-4D97-AF65-F5344CB8AC3E}">
        <p14:creationId xmlns:p14="http://schemas.microsoft.com/office/powerpoint/2010/main" val="289363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4" grpId="0" animBg="1"/>
      <p:bldP spid="17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4D41D6D-BBDC-E627-3DB4-E30F1A498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050" y="1738879"/>
            <a:ext cx="2595457" cy="443257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280B241-5667-7DD9-A72C-E24EFBB58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773" y="2377872"/>
            <a:ext cx="3138198" cy="315458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777BC66-C90D-E21D-3332-0FA368504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87" y="694428"/>
            <a:ext cx="2630897" cy="37570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8A69C98-7D27-DBD3-8AA0-7B7FE3AF1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3303">
            <a:off x="2821621" y="1453572"/>
            <a:ext cx="377556" cy="6447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D62F5E0-77D7-0B0A-64FC-80E47466D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8366">
            <a:off x="811910" y="2224418"/>
            <a:ext cx="459468" cy="461867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358F46BB-049C-38EC-A6D4-E5F83F305FC5}"/>
              </a:ext>
            </a:extLst>
          </p:cNvPr>
          <p:cNvGrpSpPr/>
          <p:nvPr/>
        </p:nvGrpSpPr>
        <p:grpSpPr>
          <a:xfrm>
            <a:off x="4228958" y="4491990"/>
            <a:ext cx="1208674" cy="1647825"/>
            <a:chOff x="4228958" y="4491990"/>
            <a:chExt cx="1208674" cy="1647825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53F1B425-3918-C15F-D92E-1EC38C635ABB}"/>
                </a:ext>
              </a:extLst>
            </p:cNvPr>
            <p:cNvGrpSpPr/>
            <p:nvPr/>
          </p:nvGrpSpPr>
          <p:grpSpPr>
            <a:xfrm>
              <a:off x="4228960" y="4491990"/>
              <a:ext cx="1208672" cy="1647825"/>
              <a:chOff x="4228960" y="4491990"/>
              <a:chExt cx="1208672" cy="1647825"/>
            </a:xfrm>
          </p:grpSpPr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82D79AF7-EA31-8AAA-5715-CF4C23BA30B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4491990"/>
                <a:ext cx="0" cy="1647825"/>
              </a:xfrm>
              <a:prstGeom prst="line">
                <a:avLst/>
              </a:prstGeom>
              <a:ln w="28575"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9AF088E3-05E3-8CE4-E0DB-3C8E00A50F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228960" y="6126479"/>
                <a:ext cx="1208672" cy="1"/>
              </a:xfrm>
              <a:prstGeom prst="line">
                <a:avLst/>
              </a:prstGeom>
              <a:ln w="28575"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DC305FE-6F81-553D-5EB1-3073BD8FB585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3964C7C-6E24-1CE6-E5E2-B5FDCEFF1E45}"/>
              </a:ext>
            </a:extLst>
          </p:cNvPr>
          <p:cNvGrpSpPr/>
          <p:nvPr/>
        </p:nvGrpSpPr>
        <p:grpSpPr>
          <a:xfrm>
            <a:off x="7688113" y="3848100"/>
            <a:ext cx="1647826" cy="1647825"/>
            <a:chOff x="4228958" y="4491990"/>
            <a:chExt cx="1647826" cy="164782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5FB7EBC2-0E19-5CCF-F495-C656CADCC8C9}"/>
                </a:ext>
              </a:extLst>
            </p:cNvPr>
            <p:cNvGrpSpPr/>
            <p:nvPr/>
          </p:nvGrpSpPr>
          <p:grpSpPr>
            <a:xfrm>
              <a:off x="4228959" y="4491990"/>
              <a:ext cx="1647825" cy="1647825"/>
              <a:chOff x="4228959" y="4491990"/>
              <a:chExt cx="1647825" cy="1647825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B225A93B-9D9F-BC60-1004-52CB64957B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4491990"/>
                <a:ext cx="0" cy="1647825"/>
              </a:xfrm>
              <a:prstGeom prst="line">
                <a:avLst/>
              </a:prstGeom>
              <a:ln w="28575"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501DBA6A-9F16-87CA-7022-21D0560A17F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5052872" y="5302567"/>
                <a:ext cx="0" cy="1647825"/>
              </a:xfrm>
              <a:prstGeom prst="line">
                <a:avLst/>
              </a:prstGeom>
              <a:ln w="28575"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9872631-CA91-DC20-9839-0FC7A9E1EC0C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6418E9E-709F-4E2F-44F0-C876A13DB4C7}"/>
              </a:ext>
            </a:extLst>
          </p:cNvPr>
          <p:cNvGrpSpPr/>
          <p:nvPr/>
        </p:nvGrpSpPr>
        <p:grpSpPr>
          <a:xfrm>
            <a:off x="4232488" y="1781175"/>
            <a:ext cx="890061" cy="1647825"/>
            <a:chOff x="4232488" y="1781175"/>
            <a:chExt cx="890061" cy="1647825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77B53B45-D9F8-48FE-5B41-CD613F37C3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32488" y="1781175"/>
              <a:ext cx="0" cy="1647825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FAB8CDD-B259-CD26-E662-A36AE3382A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36998" y="1792091"/>
              <a:ext cx="885551" cy="1533821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21CAFE3-D6B5-7211-ED6B-0C9B68DA48BA}"/>
              </a:ext>
            </a:extLst>
          </p:cNvPr>
          <p:cNvGrpSpPr/>
          <p:nvPr/>
        </p:nvGrpSpPr>
        <p:grpSpPr>
          <a:xfrm>
            <a:off x="5527754" y="4882516"/>
            <a:ext cx="1218197" cy="1257299"/>
            <a:chOff x="5527754" y="4855845"/>
            <a:chExt cx="1218197" cy="1257299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FE75DB3-A454-C76F-43FF-71C7491F18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20050" y="4855845"/>
              <a:ext cx="725901" cy="1257299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E62F509-1ADA-99A7-5A94-8540E3EACF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27754" y="6099808"/>
              <a:ext cx="1208672" cy="1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60423035-5CED-8284-9993-8B3F101D5FF0}"/>
              </a:ext>
            </a:extLst>
          </p:cNvPr>
          <p:cNvSpPr txBox="1"/>
          <p:nvPr/>
        </p:nvSpPr>
        <p:spPr>
          <a:xfrm>
            <a:off x="2988317" y="5816649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直角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47C7112-7A8D-F69A-C19F-39F55D21B387}"/>
              </a:ext>
            </a:extLst>
          </p:cNvPr>
          <p:cNvSpPr txBox="1"/>
          <p:nvPr/>
        </p:nvSpPr>
        <p:spPr>
          <a:xfrm>
            <a:off x="2988317" y="2281921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锐角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52EFEE9-C9E8-E4CA-BE6E-484A99B2EF06}"/>
              </a:ext>
            </a:extLst>
          </p:cNvPr>
          <p:cNvSpPr txBox="1"/>
          <p:nvPr/>
        </p:nvSpPr>
        <p:spPr>
          <a:xfrm>
            <a:off x="6872629" y="5911716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锐角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0789FF7-E2C3-FF85-4527-BA8E13E83A61}"/>
              </a:ext>
            </a:extLst>
          </p:cNvPr>
          <p:cNvGrpSpPr/>
          <p:nvPr/>
        </p:nvGrpSpPr>
        <p:grpSpPr>
          <a:xfrm>
            <a:off x="7688113" y="2259126"/>
            <a:ext cx="441586" cy="1426363"/>
            <a:chOff x="7688113" y="2259126"/>
            <a:chExt cx="441586" cy="1426363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311FD52E-7A6B-BD9A-1E98-387A5E70A3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88113" y="2436495"/>
              <a:ext cx="0" cy="1248994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4BDDD09E-C385-64AB-6989-420F5354B8D1}"/>
                </a:ext>
              </a:extLst>
            </p:cNvPr>
            <p:cNvCxnSpPr>
              <a:cxnSpLocks/>
            </p:cNvCxnSpPr>
            <p:nvPr/>
          </p:nvCxnSpPr>
          <p:spPr>
            <a:xfrm rot="-2700000" flipV="1">
              <a:off x="8129699" y="2259126"/>
              <a:ext cx="0" cy="1248994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C8016FE-5831-D0D8-77B7-274E7DBC722B}"/>
              </a:ext>
            </a:extLst>
          </p:cNvPr>
          <p:cNvGrpSpPr/>
          <p:nvPr/>
        </p:nvGrpSpPr>
        <p:grpSpPr>
          <a:xfrm>
            <a:off x="9547860" y="4416506"/>
            <a:ext cx="1174578" cy="1248994"/>
            <a:chOff x="9547860" y="4416506"/>
            <a:chExt cx="1174578" cy="1248994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8951C04-3537-99D7-F38C-34AECC3EE396}"/>
                </a:ext>
              </a:extLst>
            </p:cNvPr>
            <p:cNvCxnSpPr>
              <a:cxnSpLocks/>
            </p:cNvCxnSpPr>
            <p:nvPr/>
          </p:nvCxnSpPr>
          <p:spPr>
            <a:xfrm rot="-2700000" flipV="1">
              <a:off x="10280851" y="4416506"/>
              <a:ext cx="0" cy="1248994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6F230FB-29E8-49C6-4163-D7BBCF1AB3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47860" y="5482588"/>
              <a:ext cx="1174578" cy="1"/>
            </a:xfrm>
            <a:prstGeom prst="line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0FFCADE6-91F0-0F3B-D15B-D71999E33F59}"/>
              </a:ext>
            </a:extLst>
          </p:cNvPr>
          <p:cNvSpPr txBox="1"/>
          <p:nvPr/>
        </p:nvSpPr>
        <p:spPr>
          <a:xfrm>
            <a:off x="7314616" y="1675447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锐角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9C307E7-76B4-CB51-99F6-CC0EB7EC8363}"/>
              </a:ext>
            </a:extLst>
          </p:cNvPr>
          <p:cNvSpPr txBox="1"/>
          <p:nvPr/>
        </p:nvSpPr>
        <p:spPr>
          <a:xfrm>
            <a:off x="10702794" y="5315902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6001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锐角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E603BA1-0E18-1780-BD52-78683EB943F3}"/>
              </a:ext>
            </a:extLst>
          </p:cNvPr>
          <p:cNvSpPr txBox="1"/>
          <p:nvPr/>
        </p:nvSpPr>
        <p:spPr>
          <a:xfrm>
            <a:off x="6548378" y="4882516"/>
            <a:ext cx="13332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直角</a:t>
            </a:r>
          </a:p>
        </p:txBody>
      </p:sp>
      <p:sp>
        <p:nvSpPr>
          <p:cNvPr id="44" name="对话气泡: 圆角矩形 43">
            <a:extLst>
              <a:ext uri="{FF2B5EF4-FFF2-40B4-BE49-F238E27FC236}">
                <a16:creationId xmlns:a16="http://schemas.microsoft.com/office/drawing/2014/main" id="{589F7265-2798-A190-F1D1-79327614956B}"/>
              </a:ext>
            </a:extLst>
          </p:cNvPr>
          <p:cNvSpPr/>
          <p:nvPr/>
        </p:nvSpPr>
        <p:spPr>
          <a:xfrm>
            <a:off x="3193295" y="287489"/>
            <a:ext cx="7358668" cy="1212563"/>
          </a:xfrm>
          <a:prstGeom prst="wedgeRoundRectCallout">
            <a:avLst>
              <a:gd name="adj1" fmla="val -54429"/>
              <a:gd name="adj2" fmla="val 3023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同桌互相说一说两个三角尺上每个角都是什么角吧！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419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0.16368 0.4085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61744 0.2912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72" y="1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41" grpId="0"/>
      <p:bldP spid="42" grpId="0"/>
      <p:bldP spid="43" grpId="0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D153157-4C40-C8D9-FC4D-CD51141E6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01" y="112007"/>
            <a:ext cx="2668028" cy="4258277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8D76FA76-07C0-5666-F5EB-08A925272C7F}"/>
              </a:ext>
            </a:extLst>
          </p:cNvPr>
          <p:cNvSpPr/>
          <p:nvPr/>
        </p:nvSpPr>
        <p:spPr>
          <a:xfrm>
            <a:off x="4531714" y="523603"/>
            <a:ext cx="4474829" cy="803480"/>
          </a:xfrm>
          <a:prstGeom prst="wedgeRoundRectCallout">
            <a:avLst>
              <a:gd name="adj1" fmla="val 59622"/>
              <a:gd name="adj2" fmla="val 382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猜猜这是一个什么角？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FFD8448-BCA5-E1D1-8348-157E282E0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42" y="1480638"/>
            <a:ext cx="2027146" cy="2248691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48A9D5DF-27E5-FE55-DEC0-CD4AA3D80FF2}"/>
              </a:ext>
            </a:extLst>
          </p:cNvPr>
          <p:cNvSpPr/>
          <p:nvPr/>
        </p:nvSpPr>
        <p:spPr>
          <a:xfrm>
            <a:off x="2626959" y="1653323"/>
            <a:ext cx="6192542" cy="803480"/>
          </a:xfrm>
          <a:prstGeom prst="wedgeRoundRectCallout">
            <a:avLst>
              <a:gd name="adj1" fmla="val -54690"/>
              <a:gd name="adj2" fmla="val 2876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这个角比直角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大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，这是一个</a:t>
            </a:r>
            <a:r>
              <a:rPr lang="zh-CN" altLang="en-US" sz="32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钝角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3042A40-6A27-D038-7ADE-737FF7FDD612}"/>
              </a:ext>
            </a:extLst>
          </p:cNvPr>
          <p:cNvSpPr txBox="1"/>
          <p:nvPr/>
        </p:nvSpPr>
        <p:spPr>
          <a:xfrm>
            <a:off x="562829" y="480331"/>
            <a:ext cx="3968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摆一摆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3D62A1-4E6C-0365-6DFD-812C29FC6C27}"/>
              </a:ext>
            </a:extLst>
          </p:cNvPr>
          <p:cNvSpPr/>
          <p:nvPr/>
        </p:nvSpPr>
        <p:spPr>
          <a:xfrm>
            <a:off x="3186134" y="5991048"/>
            <a:ext cx="3600000" cy="301558"/>
          </a:xfrm>
          <a:prstGeom prst="rect">
            <a:avLst/>
          </a:prstGeom>
          <a:solidFill>
            <a:srgbClr val="FDEAC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DB49DE5-AD95-EC5C-4DDB-C47B12E4E8FF}"/>
              </a:ext>
            </a:extLst>
          </p:cNvPr>
          <p:cNvSpPr/>
          <p:nvPr/>
        </p:nvSpPr>
        <p:spPr>
          <a:xfrm rot="16200000">
            <a:off x="1536913" y="4341827"/>
            <a:ext cx="3600000" cy="301558"/>
          </a:xfrm>
          <a:prstGeom prst="rect">
            <a:avLst/>
          </a:prstGeom>
          <a:solidFill>
            <a:srgbClr val="FDEAC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AAC06F3-9A79-93AF-A4BE-83FBEB946F33}"/>
              </a:ext>
            </a:extLst>
          </p:cNvPr>
          <p:cNvGrpSpPr/>
          <p:nvPr/>
        </p:nvGrpSpPr>
        <p:grpSpPr>
          <a:xfrm>
            <a:off x="3186134" y="2692606"/>
            <a:ext cx="301559" cy="7200000"/>
            <a:chOff x="2396491" y="2354837"/>
            <a:chExt cx="301559" cy="720000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B255CBB-9B18-83F4-0158-0E3780EB15D5}"/>
                </a:ext>
              </a:extLst>
            </p:cNvPr>
            <p:cNvSpPr/>
            <p:nvPr/>
          </p:nvSpPr>
          <p:spPr>
            <a:xfrm rot="16200000">
              <a:off x="747271" y="4004058"/>
              <a:ext cx="3600000" cy="301558"/>
            </a:xfrm>
            <a:prstGeom prst="rect">
              <a:avLst/>
            </a:prstGeom>
            <a:solidFill>
              <a:srgbClr val="FDEAC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0099D0D-22D1-4603-4E88-30F47F021C4A}"/>
                </a:ext>
              </a:extLst>
            </p:cNvPr>
            <p:cNvSpPr/>
            <p:nvPr/>
          </p:nvSpPr>
          <p:spPr>
            <a:xfrm rot="16200000">
              <a:off x="747270" y="7604058"/>
              <a:ext cx="3600000" cy="301558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2D7790C7-CA78-F8EF-C260-5B2A1E03AF7D}"/>
              </a:ext>
            </a:extLst>
          </p:cNvPr>
          <p:cNvSpPr/>
          <p:nvPr/>
        </p:nvSpPr>
        <p:spPr>
          <a:xfrm>
            <a:off x="7170280" y="5991048"/>
            <a:ext cx="3600000" cy="301558"/>
          </a:xfrm>
          <a:prstGeom prst="rect">
            <a:avLst/>
          </a:prstGeom>
          <a:solidFill>
            <a:srgbClr val="FDEAC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C8F4B18-0A25-5790-E100-EE513D8AE01D}"/>
              </a:ext>
            </a:extLst>
          </p:cNvPr>
          <p:cNvSpPr/>
          <p:nvPr/>
        </p:nvSpPr>
        <p:spPr>
          <a:xfrm rot="16200000">
            <a:off x="5521059" y="4341827"/>
            <a:ext cx="3600000" cy="301558"/>
          </a:xfrm>
          <a:prstGeom prst="rect">
            <a:avLst/>
          </a:prstGeom>
          <a:solidFill>
            <a:srgbClr val="FDEAC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281F0A5-1D22-6436-B9C0-D84C8A565CA3}"/>
              </a:ext>
            </a:extLst>
          </p:cNvPr>
          <p:cNvGrpSpPr/>
          <p:nvPr/>
        </p:nvGrpSpPr>
        <p:grpSpPr>
          <a:xfrm>
            <a:off x="7170280" y="2692606"/>
            <a:ext cx="301559" cy="7200000"/>
            <a:chOff x="2396491" y="2354837"/>
            <a:chExt cx="301559" cy="720000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9DCA8AE-9423-FA76-7F24-F6794B7BCF63}"/>
                </a:ext>
              </a:extLst>
            </p:cNvPr>
            <p:cNvSpPr/>
            <p:nvPr/>
          </p:nvSpPr>
          <p:spPr>
            <a:xfrm rot="16200000">
              <a:off x="747271" y="4004058"/>
              <a:ext cx="3600000" cy="301558"/>
            </a:xfrm>
            <a:prstGeom prst="rect">
              <a:avLst/>
            </a:prstGeom>
            <a:solidFill>
              <a:srgbClr val="FDEAC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9952494-A485-E2BB-9308-5315EB6B0D54}"/>
                </a:ext>
              </a:extLst>
            </p:cNvPr>
            <p:cNvSpPr/>
            <p:nvPr/>
          </p:nvSpPr>
          <p:spPr>
            <a:xfrm rot="16200000">
              <a:off x="747270" y="7604058"/>
              <a:ext cx="3600000" cy="301558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3755602B-B7DE-06A3-988A-A190B34DEFCC}"/>
              </a:ext>
            </a:extLst>
          </p:cNvPr>
          <p:cNvSpPr/>
          <p:nvPr/>
        </p:nvSpPr>
        <p:spPr>
          <a:xfrm>
            <a:off x="426442" y="4413248"/>
            <a:ext cx="2443758" cy="1671138"/>
          </a:xfrm>
          <a:prstGeom prst="wedgeRoundRectCallout">
            <a:avLst>
              <a:gd name="adj1" fmla="val 59866"/>
              <a:gd name="adj2" fmla="val -3323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请你用活动角摆一个锐角和钝角。</a:t>
            </a: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12" grpId="1" animBg="1"/>
      <p:bldP spid="16" grpId="0" animBg="1"/>
      <p:bldP spid="17" grpId="0" animBg="1"/>
      <p:bldP spid="17" grpId="1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C5063D7-E579-42C4-9B25-B2CF7E7E5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" y="309491"/>
            <a:ext cx="2918668" cy="8431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C41486C-37DB-8BDA-369E-714B5D919CEC}"/>
              </a:ext>
            </a:extLst>
          </p:cNvPr>
          <p:cNvSpPr txBox="1"/>
          <p:nvPr/>
        </p:nvSpPr>
        <p:spPr>
          <a:xfrm>
            <a:off x="712956" y="1407697"/>
            <a:ext cx="10766088" cy="1455270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要判断一个角是锐角还是钝角，可以用三角尺上的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角比一比。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92A3FA9-6A7F-3CDD-016E-FCDFC1621F3E}"/>
              </a:ext>
            </a:extLst>
          </p:cNvPr>
          <p:cNvSpPr txBox="1"/>
          <p:nvPr/>
        </p:nvSpPr>
        <p:spPr>
          <a:xfrm>
            <a:off x="712956" y="3175288"/>
            <a:ext cx="10766088" cy="2895664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根据角的大小我们把角分为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类。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一类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直角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直角小的角为一类，我们把它叫作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角；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直角大的角为一类，叫作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角。</a:t>
            </a:r>
          </a:p>
        </p:txBody>
      </p:sp>
      <p:sp>
        <p:nvSpPr>
          <p:cNvPr id="6" name="流程图: 可选过程 5">
            <a:extLst>
              <a:ext uri="{FF2B5EF4-FFF2-40B4-BE49-F238E27FC236}">
                <a16:creationId xmlns:a16="http://schemas.microsoft.com/office/drawing/2014/main" id="{A659C87E-6AC9-639F-5DE6-0D211F14C669}"/>
              </a:ext>
            </a:extLst>
          </p:cNvPr>
          <p:cNvSpPr/>
          <p:nvPr/>
        </p:nvSpPr>
        <p:spPr>
          <a:xfrm>
            <a:off x="913645" y="2065565"/>
            <a:ext cx="70114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直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BBFD956A-0E27-7DB4-E796-3885035F3C53}"/>
              </a:ext>
            </a:extLst>
          </p:cNvPr>
          <p:cNvSpPr/>
          <p:nvPr/>
        </p:nvSpPr>
        <p:spPr>
          <a:xfrm>
            <a:off x="6759968" y="3121267"/>
            <a:ext cx="70114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7D78A098-7CED-5019-16D0-D85BBE3A6117}"/>
              </a:ext>
            </a:extLst>
          </p:cNvPr>
          <p:cNvSpPr/>
          <p:nvPr/>
        </p:nvSpPr>
        <p:spPr>
          <a:xfrm>
            <a:off x="8287846" y="4525986"/>
            <a:ext cx="70114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锐</a:t>
            </a:r>
          </a:p>
        </p:txBody>
      </p:sp>
      <p:sp>
        <p:nvSpPr>
          <p:cNvPr id="9" name="流程图: 可选过程 8">
            <a:extLst>
              <a:ext uri="{FF2B5EF4-FFF2-40B4-BE49-F238E27FC236}">
                <a16:creationId xmlns:a16="http://schemas.microsoft.com/office/drawing/2014/main" id="{7B750D60-DB23-B6E2-63A7-E64B54D5A1AC}"/>
              </a:ext>
            </a:extLst>
          </p:cNvPr>
          <p:cNvSpPr/>
          <p:nvPr/>
        </p:nvSpPr>
        <p:spPr>
          <a:xfrm>
            <a:off x="6409395" y="5285590"/>
            <a:ext cx="701146" cy="646331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钝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093576"/>
            <a:ext cx="997177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你周围物体的表面是什么图形？这些图形中有哪些角？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14642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717" y="1980366"/>
            <a:ext cx="27441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4CDB124-92AC-C787-9434-C08090359B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613" y="2642145"/>
            <a:ext cx="4319251" cy="290846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C91E3C9-872A-8C92-035D-E62B85797CEA}"/>
              </a:ext>
            </a:extLst>
          </p:cNvPr>
          <p:cNvSpPr txBox="1"/>
          <p:nvPr/>
        </p:nvSpPr>
        <p:spPr>
          <a:xfrm>
            <a:off x="2485053" y="5692441"/>
            <a:ext cx="18983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长方形</a:t>
            </a:r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2AFAB91-0FB8-AAEE-B91A-113C28060AE7}"/>
              </a:ext>
            </a:extLst>
          </p:cNvPr>
          <p:cNvGrpSpPr/>
          <p:nvPr/>
        </p:nvGrpSpPr>
        <p:grpSpPr>
          <a:xfrm>
            <a:off x="1507872" y="4210886"/>
            <a:ext cx="867298" cy="1103503"/>
            <a:chOff x="4228958" y="5036312"/>
            <a:chExt cx="867298" cy="110350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BEDCEFE-DB42-4AA3-4557-00A0463C8982}"/>
                </a:ext>
              </a:extLst>
            </p:cNvPr>
            <p:cNvGrpSpPr/>
            <p:nvPr/>
          </p:nvGrpSpPr>
          <p:grpSpPr>
            <a:xfrm>
              <a:off x="4228960" y="5036312"/>
              <a:ext cx="867296" cy="1103503"/>
              <a:chOff x="4228960" y="5036312"/>
              <a:chExt cx="867296" cy="1103503"/>
            </a:xfrm>
          </p:grpSpPr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80BA1D27-6DF0-4552-46CE-9468E91D91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5036312"/>
                <a:ext cx="0" cy="1103503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A785064E-D179-9DA6-8AA9-DF39318E9D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28960" y="6126479"/>
                <a:ext cx="867296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24F51C1-67A9-5A26-DABE-58CF283722D4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85D747D-FEE4-B842-1053-131B0855EB03}"/>
              </a:ext>
            </a:extLst>
          </p:cNvPr>
          <p:cNvGrpSpPr/>
          <p:nvPr/>
        </p:nvGrpSpPr>
        <p:grpSpPr>
          <a:xfrm flipH="1">
            <a:off x="4459364" y="4210886"/>
            <a:ext cx="867298" cy="1103503"/>
            <a:chOff x="4228958" y="5036312"/>
            <a:chExt cx="867298" cy="110350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7AABB804-2128-1807-615E-1C005AC2557C}"/>
                </a:ext>
              </a:extLst>
            </p:cNvPr>
            <p:cNvGrpSpPr/>
            <p:nvPr/>
          </p:nvGrpSpPr>
          <p:grpSpPr>
            <a:xfrm>
              <a:off x="4228960" y="5036312"/>
              <a:ext cx="867296" cy="1103503"/>
              <a:chOff x="4228960" y="5036312"/>
              <a:chExt cx="867296" cy="1103503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424EFE7F-4905-E208-9854-6DF29FA53C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5036312"/>
                <a:ext cx="0" cy="1103503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00B086C0-F9D3-A1D2-69DD-F4C961D905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28960" y="6126479"/>
                <a:ext cx="867296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1538147-DCCD-7EDD-FC43-63E9E397056B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4A08A44-4EB5-EDE3-1F72-9F6B1201D034}"/>
              </a:ext>
            </a:extLst>
          </p:cNvPr>
          <p:cNvGrpSpPr/>
          <p:nvPr/>
        </p:nvGrpSpPr>
        <p:grpSpPr>
          <a:xfrm flipV="1">
            <a:off x="1507872" y="2845280"/>
            <a:ext cx="867298" cy="1103503"/>
            <a:chOff x="4228958" y="5036312"/>
            <a:chExt cx="867298" cy="1103503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E30C43A-9C2C-E2FC-5240-6966C93A2B4F}"/>
                </a:ext>
              </a:extLst>
            </p:cNvPr>
            <p:cNvGrpSpPr/>
            <p:nvPr/>
          </p:nvGrpSpPr>
          <p:grpSpPr>
            <a:xfrm>
              <a:off x="4228960" y="5036312"/>
              <a:ext cx="867296" cy="1103503"/>
              <a:chOff x="4228960" y="5036312"/>
              <a:chExt cx="867296" cy="1103503"/>
            </a:xfrm>
          </p:grpSpPr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073FB0D2-B360-50CF-09FD-3D4A5C7563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5036312"/>
                <a:ext cx="0" cy="1103503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D4DEF34C-8FAF-675A-6B31-258BB0AD367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28960" y="6126479"/>
                <a:ext cx="867296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6CC8427-9A07-C7EB-A82A-32642394B2C1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7DC0329-20B7-184E-D4E2-FB3752F54CE3}"/>
              </a:ext>
            </a:extLst>
          </p:cNvPr>
          <p:cNvGrpSpPr/>
          <p:nvPr/>
        </p:nvGrpSpPr>
        <p:grpSpPr>
          <a:xfrm flipH="1" flipV="1">
            <a:off x="4459364" y="2845280"/>
            <a:ext cx="867298" cy="1103503"/>
            <a:chOff x="4228958" y="5036312"/>
            <a:chExt cx="867298" cy="1103503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9AA87C60-7D66-85A5-71E6-0904D3069F2F}"/>
                </a:ext>
              </a:extLst>
            </p:cNvPr>
            <p:cNvGrpSpPr/>
            <p:nvPr/>
          </p:nvGrpSpPr>
          <p:grpSpPr>
            <a:xfrm>
              <a:off x="4228960" y="5036312"/>
              <a:ext cx="867296" cy="1103503"/>
              <a:chOff x="4228960" y="5036312"/>
              <a:chExt cx="867296" cy="1103503"/>
            </a:xfrm>
          </p:grpSpPr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F4822FC4-43D1-E721-225F-803A7659F2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28960" y="5036312"/>
                <a:ext cx="0" cy="1103503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89D6D837-693E-50E9-DE31-1B75C47264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28960" y="6126479"/>
                <a:ext cx="867296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34AE8E4-2AE2-B649-256C-B065CDD82914}"/>
                </a:ext>
              </a:extLst>
            </p:cNvPr>
            <p:cNvSpPr/>
            <p:nvPr/>
          </p:nvSpPr>
          <p:spPr>
            <a:xfrm>
              <a:off x="4228958" y="5897879"/>
              <a:ext cx="228600" cy="228600"/>
            </a:xfrm>
            <a:prstGeom prst="rect">
              <a:avLst/>
            </a:prstGeom>
            <a:ln w="28575">
              <a:solidFill>
                <a:srgbClr val="E600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B4DD99D7-9F68-7935-D059-9C3B1006455A}"/>
              </a:ext>
            </a:extLst>
          </p:cNvPr>
          <p:cNvSpPr txBox="1"/>
          <p:nvPr/>
        </p:nvSpPr>
        <p:spPr>
          <a:xfrm>
            <a:off x="5657591" y="3948783"/>
            <a:ext cx="1295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直角</a:t>
            </a:r>
            <a:endParaRPr lang="zh-CN" altLang="en-US" dirty="0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32E1DA8C-D41E-6ACB-1953-26903E0AD5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91" y="2434720"/>
            <a:ext cx="3563384" cy="3563384"/>
          </a:xfrm>
          <a:prstGeom prst="rect">
            <a:avLst/>
          </a:prstGeom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2C97E29D-5B0C-8F10-FD90-D24BE7232C95}"/>
              </a:ext>
            </a:extLst>
          </p:cNvPr>
          <p:cNvSpPr txBox="1"/>
          <p:nvPr/>
        </p:nvSpPr>
        <p:spPr>
          <a:xfrm>
            <a:off x="7984583" y="4330569"/>
            <a:ext cx="18983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三角形</a:t>
            </a:r>
            <a:endParaRPr lang="zh-CN" altLang="en-US" dirty="0"/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5EDEE8D-E5A2-F032-707D-A4EF863B653C}"/>
              </a:ext>
            </a:extLst>
          </p:cNvPr>
          <p:cNvGrpSpPr/>
          <p:nvPr/>
        </p:nvGrpSpPr>
        <p:grpSpPr>
          <a:xfrm>
            <a:off x="7861935" y="3907779"/>
            <a:ext cx="188595" cy="188595"/>
            <a:chOff x="7861935" y="3907779"/>
            <a:chExt cx="188595" cy="188595"/>
          </a:xfrm>
        </p:grpSpPr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EC273AB6-DEB7-3D48-8921-FBA5A0118EBD}"/>
                </a:ext>
              </a:extLst>
            </p:cNvPr>
            <p:cNvCxnSpPr/>
            <p:nvPr/>
          </p:nvCxnSpPr>
          <p:spPr>
            <a:xfrm>
              <a:off x="7861935" y="3916680"/>
              <a:ext cx="18859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7DB5372B-D783-469F-A865-A7B65048316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7951471" y="4002077"/>
              <a:ext cx="188595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弧形 57">
            <a:extLst>
              <a:ext uri="{FF2B5EF4-FFF2-40B4-BE49-F238E27FC236}">
                <a16:creationId xmlns:a16="http://schemas.microsoft.com/office/drawing/2014/main" id="{EBCD32B3-71AF-6C0A-F1A2-267BEF7DED07}"/>
              </a:ext>
            </a:extLst>
          </p:cNvPr>
          <p:cNvSpPr/>
          <p:nvPr/>
        </p:nvSpPr>
        <p:spPr>
          <a:xfrm rot="5740512">
            <a:off x="7712393" y="2722710"/>
            <a:ext cx="336969" cy="336969"/>
          </a:xfrm>
          <a:prstGeom prst="arc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弧形 58">
            <a:extLst>
              <a:ext uri="{FF2B5EF4-FFF2-40B4-BE49-F238E27FC236}">
                <a16:creationId xmlns:a16="http://schemas.microsoft.com/office/drawing/2014/main" id="{22DD498C-661E-B52F-C7A7-F24A9BB3153A}"/>
              </a:ext>
            </a:extLst>
          </p:cNvPr>
          <p:cNvSpPr/>
          <p:nvPr/>
        </p:nvSpPr>
        <p:spPr>
          <a:xfrm rot="14764226">
            <a:off x="9576417" y="3797200"/>
            <a:ext cx="336969" cy="336969"/>
          </a:xfrm>
          <a:prstGeom prst="arc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D6B073A-B5C7-08F4-2811-11C0EEA72D18}"/>
              </a:ext>
            </a:extLst>
          </p:cNvPr>
          <p:cNvSpPr txBox="1"/>
          <p:nvPr/>
        </p:nvSpPr>
        <p:spPr>
          <a:xfrm>
            <a:off x="8764949" y="2615564"/>
            <a:ext cx="1295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锐角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46" grpId="0"/>
      <p:bldP spid="58" grpId="0" animBg="1"/>
      <p:bldP spid="59" grpId="0" animBg="1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E4C6E26-B6C7-DC24-002F-C84E03848774}"/>
              </a:ext>
            </a:extLst>
          </p:cNvPr>
          <p:cNvSpPr txBox="1"/>
          <p:nvPr/>
        </p:nvSpPr>
        <p:spPr>
          <a:xfrm>
            <a:off x="1176121" y="412639"/>
            <a:ext cx="997177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AA9944B-C25C-80C2-174D-AADD6A5EABE6}"/>
              </a:ext>
            </a:extLst>
          </p:cNvPr>
          <p:cNvSpPr/>
          <p:nvPr/>
        </p:nvSpPr>
        <p:spPr>
          <a:xfrm>
            <a:off x="500743" y="46548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A4F1E7-5473-6D8F-7A23-F1774DE10D59}"/>
              </a:ext>
            </a:extLst>
          </p:cNvPr>
          <p:cNvSpPr txBox="1"/>
          <p:nvPr/>
        </p:nvSpPr>
        <p:spPr>
          <a:xfrm>
            <a:off x="1937121" y="5003812"/>
            <a:ext cx="831775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直角：</a:t>
            </a:r>
            <a:r>
              <a:rPr lang="en-US" altLang="zh-CN" dirty="0"/>
              <a:t>_________</a:t>
            </a:r>
            <a:r>
              <a:rPr lang="zh-CN" altLang="en-US" dirty="0"/>
              <a:t>；锐角：</a:t>
            </a:r>
            <a:r>
              <a:rPr lang="en-US" altLang="zh-CN" dirty="0"/>
              <a:t>_________ 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zh-CN" altLang="en-US" dirty="0"/>
              <a:t>钝角：</a:t>
            </a:r>
            <a:r>
              <a:rPr lang="en-US" altLang="zh-CN" dirty="0"/>
              <a:t>_________</a:t>
            </a:r>
            <a:r>
              <a:rPr lang="zh-CN" altLang="en-US" dirty="0"/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893401-2D70-FD5F-ADAA-E8D43FD67A98}"/>
              </a:ext>
            </a:extLst>
          </p:cNvPr>
          <p:cNvSpPr txBox="1"/>
          <p:nvPr/>
        </p:nvSpPr>
        <p:spPr>
          <a:xfrm>
            <a:off x="3628071" y="5003812"/>
            <a:ext cx="1855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②⑥⑨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8B2633-DAB7-44AC-6BC0-D69A1A8C14EB}"/>
              </a:ext>
            </a:extLst>
          </p:cNvPr>
          <p:cNvSpPr txBox="1"/>
          <p:nvPr/>
        </p:nvSpPr>
        <p:spPr>
          <a:xfrm>
            <a:off x="7356683" y="5003812"/>
            <a:ext cx="22542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①③</a:t>
            </a:r>
            <a:r>
              <a:rPr lang="en-US" altLang="zh-CN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⑤</a:t>
            </a:r>
            <a:r>
              <a:rPr lang="zh-CN" altLang="en-US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⑦</a:t>
            </a:r>
            <a:endParaRPr lang="en-US" altLang="zh-CN" sz="3600" b="1" dirty="0">
              <a:solidFill>
                <a:srgbClr val="E60013"/>
              </a:solidFill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29D6220-9682-054C-D2E8-CB80B22B96DF}"/>
              </a:ext>
            </a:extLst>
          </p:cNvPr>
          <p:cNvSpPr txBox="1"/>
          <p:nvPr/>
        </p:nvSpPr>
        <p:spPr>
          <a:xfrm>
            <a:off x="3835272" y="5659871"/>
            <a:ext cx="13009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④</a:t>
            </a:r>
            <a:r>
              <a:rPr lang="zh-CN" altLang="en-US" sz="3600" b="1" dirty="0">
                <a:solidFill>
                  <a:srgbClr val="E60013"/>
                </a:solidFill>
                <a:latin typeface="Times New Roman"/>
                <a:ea typeface="宋体" panose="02010600030101010101" pitchFamily="2" charset="-122"/>
              </a:rPr>
              <a:t>⑧</a:t>
            </a:r>
            <a:endParaRPr lang="en-US" altLang="zh-CN" sz="3600" b="1" dirty="0">
              <a:solidFill>
                <a:srgbClr val="E60013"/>
              </a:solidFill>
              <a:latin typeface="Times New Roman"/>
              <a:ea typeface="宋体" panose="0201060003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A9EEFBB-514E-46F0-EC2F-A2D2D7108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367811"/>
            <a:ext cx="11083636" cy="331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19F040-0189-D3C2-8CA3-C6AC2B7C9087}"/>
              </a:ext>
            </a:extLst>
          </p:cNvPr>
          <p:cNvSpPr txBox="1"/>
          <p:nvPr/>
        </p:nvSpPr>
        <p:spPr>
          <a:xfrm>
            <a:off x="1176121" y="908750"/>
            <a:ext cx="997177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数一数，填一填。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7096A21-3E4E-0CD3-4DD4-BC0A7C8E4F31}"/>
              </a:ext>
            </a:extLst>
          </p:cNvPr>
          <p:cNvSpPr/>
          <p:nvPr/>
        </p:nvSpPr>
        <p:spPr>
          <a:xfrm>
            <a:off x="500743" y="96159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E:\R二数上\resource\U01\doc\人二数导学案(上)\S14.tif">
            <a:extLst>
              <a:ext uri="{FF2B5EF4-FFF2-40B4-BE49-F238E27FC236}">
                <a16:creationId xmlns:a16="http://schemas.microsoft.com/office/drawing/2014/main" id="{459E2E6D-636C-B709-4E67-DA0A3D9B6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46" y="2794388"/>
            <a:ext cx="3836392" cy="195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3">
            <a:extLst>
              <a:ext uri="{FF2B5EF4-FFF2-40B4-BE49-F238E27FC236}">
                <a16:creationId xmlns:a16="http://schemas.microsoft.com/office/drawing/2014/main" id="{EC5A3336-12F5-50AF-212A-E1A27474A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114" y="2115899"/>
            <a:ext cx="4067557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/>
              <a:t>（       ）个角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       ）个直角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（       ）个锐角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（       ）个钝角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90D30F-76C7-5DEC-F864-E0B9A7F01576}"/>
              </a:ext>
            </a:extLst>
          </p:cNvPr>
          <p:cNvSpPr txBox="1"/>
          <p:nvPr/>
        </p:nvSpPr>
        <p:spPr>
          <a:xfrm>
            <a:off x="6743841" y="2241157"/>
            <a:ext cx="619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8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F53F4F-9681-CEAF-B21C-A75D39129148}"/>
              </a:ext>
            </a:extLst>
          </p:cNvPr>
          <p:cNvSpPr txBox="1"/>
          <p:nvPr/>
        </p:nvSpPr>
        <p:spPr>
          <a:xfrm>
            <a:off x="6743841" y="3105834"/>
            <a:ext cx="619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29CC27-117C-8AD8-427A-A8E76AB4F38B}"/>
              </a:ext>
            </a:extLst>
          </p:cNvPr>
          <p:cNvSpPr txBox="1"/>
          <p:nvPr/>
        </p:nvSpPr>
        <p:spPr>
          <a:xfrm>
            <a:off x="6743841" y="3923171"/>
            <a:ext cx="619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8AF1A6-41B4-1454-736F-586D8C8A1BF7}"/>
              </a:ext>
            </a:extLst>
          </p:cNvPr>
          <p:cNvSpPr txBox="1"/>
          <p:nvPr/>
        </p:nvSpPr>
        <p:spPr>
          <a:xfrm>
            <a:off x="6743841" y="4750234"/>
            <a:ext cx="6199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E900BBF-2DA4-E10D-A677-5F8F4EBD8FF3}"/>
              </a:ext>
            </a:extLst>
          </p:cNvPr>
          <p:cNvSpPr txBox="1"/>
          <p:nvPr/>
        </p:nvSpPr>
        <p:spPr>
          <a:xfrm>
            <a:off x="1176121" y="928201"/>
            <a:ext cx="1081808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用三角尺画一画，比一比，被挡住的分别是什么角？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E6BC9A6-9902-3B7C-1E1B-29733825856A}"/>
              </a:ext>
            </a:extLst>
          </p:cNvPr>
          <p:cNvSpPr/>
          <p:nvPr/>
        </p:nvSpPr>
        <p:spPr>
          <a:xfrm>
            <a:off x="500743" y="98104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96E5DAC-5AC0-6D9C-8203-2AF1C65F1DA6}"/>
              </a:ext>
            </a:extLst>
          </p:cNvPr>
          <p:cNvGrpSpPr/>
          <p:nvPr/>
        </p:nvGrpSpPr>
        <p:grpSpPr>
          <a:xfrm rot="19087945">
            <a:off x="1795541" y="1853393"/>
            <a:ext cx="1541642" cy="1527242"/>
            <a:chOff x="3959157" y="2947481"/>
            <a:chExt cx="1541642" cy="1527242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B372884-C5B9-C40A-CB68-39C2A792137A}"/>
                </a:ext>
              </a:extLst>
            </p:cNvPr>
            <p:cNvSpPr/>
            <p:nvPr/>
          </p:nvSpPr>
          <p:spPr>
            <a:xfrm>
              <a:off x="3959157" y="2947481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8AA0D60-07A2-63CD-1552-6A837520FB63}"/>
                </a:ext>
              </a:extLst>
            </p:cNvPr>
            <p:cNvSpPr/>
            <p:nvPr/>
          </p:nvSpPr>
          <p:spPr>
            <a:xfrm rot="5400000">
              <a:off x="4722778" y="3696702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B9E5362-51F1-1AF4-923F-197115884856}"/>
              </a:ext>
            </a:extLst>
          </p:cNvPr>
          <p:cNvGrpSpPr/>
          <p:nvPr/>
        </p:nvGrpSpPr>
        <p:grpSpPr>
          <a:xfrm rot="1397176">
            <a:off x="5223164" y="2054548"/>
            <a:ext cx="1527242" cy="1527242"/>
            <a:chOff x="3973557" y="3078180"/>
            <a:chExt cx="1527242" cy="152724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D21D79E-F374-666E-0001-99347FAF48CC}"/>
                </a:ext>
              </a:extLst>
            </p:cNvPr>
            <p:cNvSpPr/>
            <p:nvPr/>
          </p:nvSpPr>
          <p:spPr>
            <a:xfrm rot="2220000">
              <a:off x="4430216" y="3078180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4447ED4-D16C-9942-E2FE-8CAFB2750ED6}"/>
                </a:ext>
              </a:extLst>
            </p:cNvPr>
            <p:cNvSpPr/>
            <p:nvPr/>
          </p:nvSpPr>
          <p:spPr>
            <a:xfrm rot="5400000">
              <a:off x="4722778" y="3696702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07B8890-BD88-41D9-3905-AC55DE483C61}"/>
              </a:ext>
            </a:extLst>
          </p:cNvPr>
          <p:cNvGrpSpPr/>
          <p:nvPr/>
        </p:nvGrpSpPr>
        <p:grpSpPr>
          <a:xfrm>
            <a:off x="8636387" y="2054547"/>
            <a:ext cx="2018647" cy="1527242"/>
            <a:chOff x="3482152" y="3116879"/>
            <a:chExt cx="2018647" cy="152724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8AE2F3F-DB0A-1190-DA55-F47B5683FCAE}"/>
                </a:ext>
              </a:extLst>
            </p:cNvPr>
            <p:cNvSpPr/>
            <p:nvPr/>
          </p:nvSpPr>
          <p:spPr>
            <a:xfrm rot="19200000">
              <a:off x="3482152" y="3116879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B183E3D-DEB5-C7D8-0A4A-D842EBDBF6D9}"/>
                </a:ext>
              </a:extLst>
            </p:cNvPr>
            <p:cNvSpPr/>
            <p:nvPr/>
          </p:nvSpPr>
          <p:spPr>
            <a:xfrm rot="5400000">
              <a:off x="4722778" y="3696702"/>
              <a:ext cx="28800" cy="15272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A644CD4A-9AE1-639A-5C29-B0B591452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6574" y="3033963"/>
            <a:ext cx="1641750" cy="103825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9746A8F-958E-A5C2-6AA7-25D73F6BB9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00519">
            <a:off x="4561328" y="2700449"/>
            <a:ext cx="1641750" cy="103825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F4901D8-F423-14F6-B65F-1C5DF43A1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00510">
            <a:off x="8348384" y="2750931"/>
            <a:ext cx="1641750" cy="1038256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702FCC0-BB32-D444-7652-BB59A7BD0DCA}"/>
              </a:ext>
            </a:extLst>
          </p:cNvPr>
          <p:cNvSpPr txBox="1"/>
          <p:nvPr/>
        </p:nvSpPr>
        <p:spPr>
          <a:xfrm>
            <a:off x="1629744" y="4436452"/>
            <a:ext cx="1855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直角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4F5B7D-DE6E-6521-2EC2-29040ED02B60}"/>
              </a:ext>
            </a:extLst>
          </p:cNvPr>
          <p:cNvSpPr txBox="1"/>
          <p:nvPr/>
        </p:nvSpPr>
        <p:spPr>
          <a:xfrm>
            <a:off x="4814563" y="4436452"/>
            <a:ext cx="1855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锐角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BAF7DD8-FC98-9C18-257C-C6C29EB0CDB6}"/>
              </a:ext>
            </a:extLst>
          </p:cNvPr>
          <p:cNvSpPr txBox="1"/>
          <p:nvPr/>
        </p:nvSpPr>
        <p:spPr>
          <a:xfrm>
            <a:off x="8091126" y="4436452"/>
            <a:ext cx="1855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rPr>
              <a:t>钝角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B4F38F7-BBD6-D2E0-4D71-0B270E867AAF}"/>
              </a:ext>
            </a:extLst>
          </p:cNvPr>
          <p:cNvSpPr txBox="1"/>
          <p:nvPr/>
        </p:nvSpPr>
        <p:spPr>
          <a:xfrm>
            <a:off x="4579556" y="6243084"/>
            <a:ext cx="3032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E699"/>
                </a:solidFill>
              </a:rPr>
              <a:t>点击信封触发动画</a:t>
            </a: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1305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27233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CE4E165-BA82-8371-5D53-D9F9DE7F5898}"/>
              </a:ext>
            </a:extLst>
          </p:cNvPr>
          <p:cNvGrpSpPr/>
          <p:nvPr/>
        </p:nvGrpSpPr>
        <p:grpSpPr>
          <a:xfrm>
            <a:off x="1365595" y="3045181"/>
            <a:ext cx="9447330" cy="1925735"/>
            <a:chOff x="1365595" y="3035455"/>
            <a:chExt cx="9447330" cy="192573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8EFBE90-FE95-D49A-FE4E-815BDF1E79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61169" y="3468690"/>
              <a:ext cx="1484747" cy="1492500"/>
            </a:xfrm>
            <a:prstGeom prst="rect">
              <a:avLst/>
            </a:prstGeom>
          </p:spPr>
        </p:pic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3DDF1B0-A3D5-A0E0-A2B9-AE6F7AE34FEE}"/>
                </a:ext>
              </a:extLst>
            </p:cNvPr>
            <p:cNvCxnSpPr>
              <a:cxnSpLocks/>
            </p:cNvCxnSpPr>
            <p:nvPr/>
          </p:nvCxnSpPr>
          <p:spPr>
            <a:xfrm>
              <a:off x="1365595" y="4940745"/>
              <a:ext cx="143856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01FC1BA-1093-5982-AA30-4E803527E10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26430" y="3988100"/>
              <a:ext cx="19052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FACBC33-87C8-214B-3F70-55AA05518705}"/>
                </a:ext>
              </a:extLst>
            </p:cNvPr>
            <p:cNvCxnSpPr>
              <a:cxnSpLocks/>
            </p:cNvCxnSpPr>
            <p:nvPr/>
          </p:nvCxnSpPr>
          <p:spPr>
            <a:xfrm>
              <a:off x="4859252" y="4940745"/>
              <a:ext cx="16592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4C4A371-13A5-6BFC-6AB4-0EF6413083BB}"/>
                </a:ext>
              </a:extLst>
            </p:cNvPr>
            <p:cNvCxnSpPr>
              <a:cxnSpLocks/>
            </p:cNvCxnSpPr>
            <p:nvPr/>
          </p:nvCxnSpPr>
          <p:spPr>
            <a:xfrm>
              <a:off x="5673297" y="3677095"/>
              <a:ext cx="842450" cy="12661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12346B39-79C9-DFD3-9CA0-24448167AE87}"/>
                </a:ext>
              </a:extLst>
            </p:cNvPr>
            <p:cNvCxnSpPr>
              <a:cxnSpLocks/>
            </p:cNvCxnSpPr>
            <p:nvPr/>
          </p:nvCxnSpPr>
          <p:spPr>
            <a:xfrm>
              <a:off x="9153670" y="4911975"/>
              <a:ext cx="165925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B6F32D6-FE04-FB2F-A7B1-FCF95FEA027B}"/>
                </a:ext>
              </a:extLst>
            </p:cNvPr>
            <p:cNvCxnSpPr>
              <a:cxnSpLocks/>
            </p:cNvCxnSpPr>
            <p:nvPr/>
          </p:nvCxnSpPr>
          <p:spPr>
            <a:xfrm>
              <a:off x="8573598" y="3513900"/>
              <a:ext cx="589403" cy="1402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328807F-7FE2-2D7F-B4C1-34B5C3C1C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5595" y="3468690"/>
              <a:ext cx="1484747" cy="1492500"/>
            </a:xfrm>
            <a:prstGeom prst="rect">
              <a:avLst/>
            </a:prstGeom>
          </p:spPr>
        </p:pic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50BEE65-19F8-0FA4-7A7B-270E41D815BE}"/>
                </a:ext>
              </a:extLst>
            </p:cNvPr>
            <p:cNvGrpSpPr/>
            <p:nvPr/>
          </p:nvGrpSpPr>
          <p:grpSpPr>
            <a:xfrm>
              <a:off x="1392556" y="4755325"/>
              <a:ext cx="177800" cy="177800"/>
              <a:chOff x="3134360" y="3271520"/>
              <a:chExt cx="177800" cy="177800"/>
            </a:xfrm>
          </p:grpSpPr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E20BF4CB-0E99-4518-A8F9-88A6EA143387}"/>
                  </a:ext>
                </a:extLst>
              </p:cNvPr>
              <p:cNvCxnSpPr/>
              <p:nvPr/>
            </p:nvCxnSpPr>
            <p:spPr>
              <a:xfrm>
                <a:off x="3134360" y="3279140"/>
                <a:ext cx="177800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9DB9762A-8B37-96EC-3168-F7841E96793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11195" y="3360420"/>
                <a:ext cx="177800" cy="0"/>
              </a:xfrm>
              <a:prstGeom prst="line">
                <a:avLst/>
              </a:prstGeom>
              <a:ln w="28575">
                <a:solidFill>
                  <a:srgbClr val="E6001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1158E65B-795A-7F0C-B02F-6F095F7DF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7578" y="3429000"/>
              <a:ext cx="1484747" cy="149250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DD324DA-E0A5-E562-373E-C7D061852E5E}"/>
              </a:ext>
            </a:extLst>
          </p:cNvPr>
          <p:cNvSpPr txBox="1"/>
          <p:nvPr/>
        </p:nvSpPr>
        <p:spPr>
          <a:xfrm>
            <a:off x="1191225" y="5168171"/>
            <a:ext cx="16110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962C11C-0055-6126-A244-838C7FCA312E}"/>
              </a:ext>
            </a:extLst>
          </p:cNvPr>
          <p:cNvSpPr txBox="1"/>
          <p:nvPr/>
        </p:nvSpPr>
        <p:spPr>
          <a:xfrm>
            <a:off x="4427556" y="5112712"/>
            <a:ext cx="30325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比直角小的是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锐角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44C26AD-BA08-B979-70A0-94D134739B93}"/>
              </a:ext>
            </a:extLst>
          </p:cNvPr>
          <p:cNvSpPr txBox="1"/>
          <p:nvPr/>
        </p:nvSpPr>
        <p:spPr>
          <a:xfrm>
            <a:off x="8466998" y="5112712"/>
            <a:ext cx="30325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比直角大的是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钝角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FF9664C-0A4F-3C8E-91EC-4C938109D696}"/>
              </a:ext>
            </a:extLst>
          </p:cNvPr>
          <p:cNvSpPr/>
          <p:nvPr/>
        </p:nvSpPr>
        <p:spPr>
          <a:xfrm>
            <a:off x="3163900" y="2453951"/>
            <a:ext cx="504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zh-CN" sz="3600" b="1" kern="1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锐角＜直角＜钝角</a:t>
            </a:r>
            <a:endParaRPr lang="zh-CN" altLang="en-US" sz="36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430</Words>
  <Application>Microsoft Office PowerPoint</Application>
  <PresentationFormat>宽屏</PresentationFormat>
  <Paragraphs>97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83</cp:revision>
  <dcterms:created xsi:type="dcterms:W3CDTF">2025-04-19T06:03:16Z</dcterms:created>
  <dcterms:modified xsi:type="dcterms:W3CDTF">2025-07-20T06:51:12Z</dcterms:modified>
  <cp:category>状元成才路</cp:category>
  <cp:contentStatus>状元成才路</cp:contentStatus>
</cp:coreProperties>
</file>