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3" r:id="rId3"/>
    <p:sldId id="260" r:id="rId4"/>
    <p:sldId id="261" r:id="rId5"/>
    <p:sldId id="262" r:id="rId6"/>
    <p:sldId id="270" r:id="rId7"/>
    <p:sldId id="271" r:id="rId8"/>
    <p:sldId id="275" r:id="rId9"/>
    <p:sldId id="264" r:id="rId10"/>
    <p:sldId id="280" r:id="rId11"/>
    <p:sldId id="281" r:id="rId12"/>
    <p:sldId id="276" r:id="rId13"/>
    <p:sldId id="282" r:id="rId14"/>
    <p:sldId id="277" r:id="rId15"/>
    <p:sldId id="283" r:id="rId16"/>
    <p:sldId id="27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E60013"/>
    <a:srgbClr val="3333FF"/>
    <a:srgbClr val="CFE39C"/>
    <a:srgbClr val="B19FCC"/>
    <a:srgbClr val="7DCCC4"/>
    <a:srgbClr val="96DAF8"/>
    <a:srgbClr val="F7A17D"/>
    <a:srgbClr val="F27D80"/>
    <a:srgbClr val="FFF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练习十三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506CDB0-2552-FEED-6205-F96F706068B9}"/>
              </a:ext>
            </a:extLst>
          </p:cNvPr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BAFB00E-9E25-BF4A-5A50-429FB7BCA97E}"/>
                </a:ext>
              </a:extLst>
            </p:cNvPr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9D993E9-0E35-E9E4-B20C-E23ABD4596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691626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下面的图形哪些是角？哪些不是角？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74447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45656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64CBBEE-D102-9013-CA45-B41AC4232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076915"/>
            <a:ext cx="11083636" cy="195863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2F37EBA-60C8-484F-1625-D65123DB1F03}"/>
              </a:ext>
            </a:extLst>
          </p:cNvPr>
          <p:cNvSpPr txBox="1"/>
          <p:nvPr/>
        </p:nvSpPr>
        <p:spPr>
          <a:xfrm>
            <a:off x="3463047" y="408069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4000" dirty="0">
              <a:solidFill>
                <a:srgbClr val="E6001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C64B689-5AD3-485B-6527-C6769D00178B}"/>
              </a:ext>
            </a:extLst>
          </p:cNvPr>
          <p:cNvSpPr txBox="1"/>
          <p:nvPr/>
        </p:nvSpPr>
        <p:spPr>
          <a:xfrm>
            <a:off x="1361872" y="408069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7F7A3E-0F2A-A8D6-CE1E-1C3BEE10974C}"/>
              </a:ext>
            </a:extLst>
          </p:cNvPr>
          <p:cNvSpPr txBox="1"/>
          <p:nvPr/>
        </p:nvSpPr>
        <p:spPr>
          <a:xfrm>
            <a:off x="7091464" y="408069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9247903-40B0-1410-AED0-44D1E6C8BF8B}"/>
              </a:ext>
            </a:extLst>
          </p:cNvPr>
          <p:cNvSpPr txBox="1"/>
          <p:nvPr/>
        </p:nvSpPr>
        <p:spPr>
          <a:xfrm>
            <a:off x="10178375" y="408069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4000" dirty="0">
              <a:solidFill>
                <a:srgbClr val="E6001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813B0DA-9FBE-EC9C-2E60-2D471D29C3C4}"/>
              </a:ext>
            </a:extLst>
          </p:cNvPr>
          <p:cNvSpPr txBox="1"/>
          <p:nvPr/>
        </p:nvSpPr>
        <p:spPr>
          <a:xfrm>
            <a:off x="1176121" y="5146243"/>
            <a:ext cx="9494562" cy="646331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从一个</a:t>
            </a:r>
            <a:r>
              <a:rPr lang="zh-CN" altLang="en-US" sz="3600" b="1" dirty="0">
                <a:solidFill>
                  <a:srgbClr val="3366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引出两条</a:t>
            </a:r>
            <a:r>
              <a:rPr lang="zh-CN" altLang="en-US" sz="3600" b="1" dirty="0">
                <a:solidFill>
                  <a:srgbClr val="3366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射线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得到的图形是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53EF03B-BCD3-84DC-1592-490B2F07D5C6}"/>
              </a:ext>
            </a:extLst>
          </p:cNvPr>
          <p:cNvSpPr txBox="1"/>
          <p:nvPr/>
        </p:nvSpPr>
        <p:spPr>
          <a:xfrm>
            <a:off x="1176121" y="1268675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标出下面图形中的角。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2FF787CA-204E-3831-712F-5D32420CFB19}"/>
              </a:ext>
            </a:extLst>
          </p:cNvPr>
          <p:cNvSpPr/>
          <p:nvPr/>
        </p:nvSpPr>
        <p:spPr>
          <a:xfrm>
            <a:off x="500743" y="132152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E2AFD3BF-D30E-4408-8CE4-1333D7D2D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934" y="150924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B0CCC59-2343-B355-8852-3BBDA2666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519292"/>
            <a:ext cx="11083636" cy="1819414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D76AAB32-2D83-EBFB-E5D5-2932CD59A797}"/>
              </a:ext>
            </a:extLst>
          </p:cNvPr>
          <p:cNvGrpSpPr/>
          <p:nvPr/>
        </p:nvGrpSpPr>
        <p:grpSpPr>
          <a:xfrm>
            <a:off x="746760" y="2613994"/>
            <a:ext cx="2204720" cy="1684411"/>
            <a:chOff x="746760" y="2613994"/>
            <a:chExt cx="2204720" cy="168441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3D9EB15-F9DF-0E3C-4B5B-254EAEFF8BE4}"/>
                </a:ext>
              </a:extLst>
            </p:cNvPr>
            <p:cNvGrpSpPr/>
            <p:nvPr/>
          </p:nvGrpSpPr>
          <p:grpSpPr>
            <a:xfrm>
              <a:off x="746760" y="2730500"/>
              <a:ext cx="175260" cy="175260"/>
              <a:chOff x="759460" y="2692400"/>
              <a:chExt cx="175260" cy="175260"/>
            </a:xfrm>
          </p:grpSpPr>
          <p:cxnSp>
            <p:nvCxnSpPr>
              <p:cNvPr id="3" name="直接连接符 2">
                <a:extLst>
                  <a:ext uri="{FF2B5EF4-FFF2-40B4-BE49-F238E27FC236}">
                    <a16:creationId xmlns:a16="http://schemas.microsoft.com/office/drawing/2014/main" id="{499380F9-B90E-3988-6969-DA44CC59A7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460" y="286766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81867AC6-7434-BD73-217F-B74EA6130B6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47090" y="278003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2D91EB31-22AE-495A-AB35-6FB2C6B241FD}"/>
                </a:ext>
              </a:extLst>
            </p:cNvPr>
            <p:cNvGrpSpPr/>
            <p:nvPr/>
          </p:nvGrpSpPr>
          <p:grpSpPr>
            <a:xfrm rot="5400000">
              <a:off x="2776220" y="2730500"/>
              <a:ext cx="175260" cy="175260"/>
              <a:chOff x="759460" y="2692400"/>
              <a:chExt cx="175260" cy="175260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925F504E-31F3-6B77-FAD2-E23E4D902E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460" y="286766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61F436D5-E2C1-CC3C-EF87-D945B7AEF5D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47090" y="278003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DB581E62-08AB-530B-FE50-FB3AC903FCD5}"/>
                </a:ext>
              </a:extLst>
            </p:cNvPr>
            <p:cNvGrpSpPr/>
            <p:nvPr/>
          </p:nvGrpSpPr>
          <p:grpSpPr>
            <a:xfrm flipV="1">
              <a:off x="746760" y="4010660"/>
              <a:ext cx="175260" cy="175260"/>
              <a:chOff x="759460" y="2692400"/>
              <a:chExt cx="175260" cy="175260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87CF040A-88D8-9EE5-24F9-CFECD289CA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460" y="286766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C7B7BB92-07AA-39BE-83CF-4376F801C2E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47090" y="278003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DE81987B-23B8-3938-5E2A-41B0EA9C2E8F}"/>
                </a:ext>
              </a:extLst>
            </p:cNvPr>
            <p:cNvGrpSpPr/>
            <p:nvPr/>
          </p:nvGrpSpPr>
          <p:grpSpPr>
            <a:xfrm rot="16200000" flipV="1">
              <a:off x="2776220" y="4010660"/>
              <a:ext cx="175260" cy="175260"/>
              <a:chOff x="759460" y="2692400"/>
              <a:chExt cx="175260" cy="175260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A43339AA-8CB6-3DE2-2FB7-BEA5C7A68A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460" y="286766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775EAC37-55A7-F890-54E3-D8887F08597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47090" y="2780030"/>
                <a:ext cx="175260" cy="0"/>
              </a:xfrm>
              <a:prstGeom prst="line">
                <a:avLst/>
              </a:prstGeom>
              <a:ln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弧形 19">
              <a:extLst>
                <a:ext uri="{FF2B5EF4-FFF2-40B4-BE49-F238E27FC236}">
                  <a16:creationId xmlns:a16="http://schemas.microsoft.com/office/drawing/2014/main" id="{6DD42D8C-16B0-4F5E-3FD1-FD2B8970F368}"/>
                </a:ext>
              </a:extLst>
            </p:cNvPr>
            <p:cNvSpPr/>
            <p:nvPr/>
          </p:nvSpPr>
          <p:spPr>
            <a:xfrm rot="4674315">
              <a:off x="1496060" y="2623820"/>
              <a:ext cx="269239" cy="269239"/>
            </a:xfrm>
            <a:prstGeom prst="arc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id="{F5D290AA-E252-C319-4135-279EB7563FAD}"/>
                </a:ext>
              </a:extLst>
            </p:cNvPr>
            <p:cNvSpPr/>
            <p:nvPr/>
          </p:nvSpPr>
          <p:spPr>
            <a:xfrm rot="15687386">
              <a:off x="1925318" y="4029166"/>
              <a:ext cx="269239" cy="269239"/>
            </a:xfrm>
            <a:prstGeom prst="arc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弧形 21">
              <a:extLst>
                <a:ext uri="{FF2B5EF4-FFF2-40B4-BE49-F238E27FC236}">
                  <a16:creationId xmlns:a16="http://schemas.microsoft.com/office/drawing/2014/main" id="{8AE4C0FC-3C76-3576-C49A-188353889050}"/>
                </a:ext>
              </a:extLst>
            </p:cNvPr>
            <p:cNvSpPr/>
            <p:nvPr/>
          </p:nvSpPr>
          <p:spPr>
            <a:xfrm rot="1968708">
              <a:off x="1420762" y="2613994"/>
              <a:ext cx="305550" cy="318904"/>
            </a:xfrm>
            <a:prstGeom prst="arc">
              <a:avLst>
                <a:gd name="adj1" fmla="val 762087"/>
                <a:gd name="adj2" fmla="val 9952995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弧形 22">
              <a:extLst>
                <a:ext uri="{FF2B5EF4-FFF2-40B4-BE49-F238E27FC236}">
                  <a16:creationId xmlns:a16="http://schemas.microsoft.com/office/drawing/2014/main" id="{40D77BA9-2C2F-4F2F-9862-77AAE7B0BD90}"/>
                </a:ext>
              </a:extLst>
            </p:cNvPr>
            <p:cNvSpPr/>
            <p:nvPr/>
          </p:nvSpPr>
          <p:spPr>
            <a:xfrm rot="1968708" flipH="1" flipV="1">
              <a:off x="1989724" y="3962455"/>
              <a:ext cx="305550" cy="318904"/>
            </a:xfrm>
            <a:prstGeom prst="arc">
              <a:avLst>
                <a:gd name="adj1" fmla="val 762087"/>
                <a:gd name="adj2" fmla="val 9952995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D2A837B-A622-6381-1E53-CA0F3F3017BE}"/>
              </a:ext>
            </a:extLst>
          </p:cNvPr>
          <p:cNvGrpSpPr/>
          <p:nvPr/>
        </p:nvGrpSpPr>
        <p:grpSpPr>
          <a:xfrm>
            <a:off x="9236155" y="2595879"/>
            <a:ext cx="2359015" cy="1713955"/>
            <a:chOff x="9236155" y="2595879"/>
            <a:chExt cx="2359015" cy="1713955"/>
          </a:xfrm>
        </p:grpSpPr>
        <p:sp>
          <p:nvSpPr>
            <p:cNvPr id="25" name="弧形 24">
              <a:extLst>
                <a:ext uri="{FF2B5EF4-FFF2-40B4-BE49-F238E27FC236}">
                  <a16:creationId xmlns:a16="http://schemas.microsoft.com/office/drawing/2014/main" id="{F9DE7FF5-01AA-99E6-9A87-DB4E4EF37A2D}"/>
                </a:ext>
              </a:extLst>
            </p:cNvPr>
            <p:cNvSpPr/>
            <p:nvPr/>
          </p:nvSpPr>
          <p:spPr>
            <a:xfrm rot="16030912">
              <a:off x="9760137" y="4040595"/>
              <a:ext cx="269239" cy="269239"/>
            </a:xfrm>
            <a:prstGeom prst="arc">
              <a:avLst>
                <a:gd name="adj1" fmla="val 19212085"/>
                <a:gd name="adj2" fmla="val 5781447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弧形 25">
              <a:extLst>
                <a:ext uri="{FF2B5EF4-FFF2-40B4-BE49-F238E27FC236}">
                  <a16:creationId xmlns:a16="http://schemas.microsoft.com/office/drawing/2014/main" id="{108C871A-3499-1D2C-0CED-6324B26B2E10}"/>
                </a:ext>
              </a:extLst>
            </p:cNvPr>
            <p:cNvSpPr/>
            <p:nvPr/>
          </p:nvSpPr>
          <p:spPr>
            <a:xfrm rot="5569088" flipH="1">
              <a:off x="10826935" y="4040594"/>
              <a:ext cx="269239" cy="269239"/>
            </a:xfrm>
            <a:prstGeom prst="arc">
              <a:avLst>
                <a:gd name="adj1" fmla="val 19212085"/>
                <a:gd name="adj2" fmla="val 5781447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弧形 26">
              <a:extLst>
                <a:ext uri="{FF2B5EF4-FFF2-40B4-BE49-F238E27FC236}">
                  <a16:creationId xmlns:a16="http://schemas.microsoft.com/office/drawing/2014/main" id="{83F210C5-3928-C20E-0258-DE79BAFA7B84}"/>
                </a:ext>
              </a:extLst>
            </p:cNvPr>
            <p:cNvSpPr/>
            <p:nvPr/>
          </p:nvSpPr>
          <p:spPr>
            <a:xfrm rot="5569088" flipV="1">
              <a:off x="9760136" y="2595880"/>
              <a:ext cx="269239" cy="269239"/>
            </a:xfrm>
            <a:prstGeom prst="arc">
              <a:avLst>
                <a:gd name="adj1" fmla="val 19212085"/>
                <a:gd name="adj2" fmla="val 5781447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弧形 27">
              <a:extLst>
                <a:ext uri="{FF2B5EF4-FFF2-40B4-BE49-F238E27FC236}">
                  <a16:creationId xmlns:a16="http://schemas.microsoft.com/office/drawing/2014/main" id="{062B0F7C-6B45-93ED-A947-C7CCA1582383}"/>
                </a:ext>
              </a:extLst>
            </p:cNvPr>
            <p:cNvSpPr/>
            <p:nvPr/>
          </p:nvSpPr>
          <p:spPr>
            <a:xfrm rot="16030912" flipH="1" flipV="1">
              <a:off x="10826934" y="2595879"/>
              <a:ext cx="269239" cy="269239"/>
            </a:xfrm>
            <a:prstGeom prst="arc">
              <a:avLst>
                <a:gd name="adj1" fmla="val 19212085"/>
                <a:gd name="adj2" fmla="val 5781447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弧形 28">
              <a:extLst>
                <a:ext uri="{FF2B5EF4-FFF2-40B4-BE49-F238E27FC236}">
                  <a16:creationId xmlns:a16="http://schemas.microsoft.com/office/drawing/2014/main" id="{CA5F8B70-A17D-4577-2477-DF00B39F3990}"/>
                </a:ext>
              </a:extLst>
            </p:cNvPr>
            <p:cNvSpPr/>
            <p:nvPr/>
          </p:nvSpPr>
          <p:spPr>
            <a:xfrm rot="1872272" flipV="1">
              <a:off x="9236155" y="3316226"/>
              <a:ext cx="269239" cy="269239"/>
            </a:xfrm>
            <a:prstGeom prst="arc">
              <a:avLst>
                <a:gd name="adj1" fmla="val 19212085"/>
                <a:gd name="adj2" fmla="val 5781447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弧形 29">
              <a:extLst>
                <a:ext uri="{FF2B5EF4-FFF2-40B4-BE49-F238E27FC236}">
                  <a16:creationId xmlns:a16="http://schemas.microsoft.com/office/drawing/2014/main" id="{B5E817D3-FBB1-F506-6747-FBF43BFCF32D}"/>
                </a:ext>
              </a:extLst>
            </p:cNvPr>
            <p:cNvSpPr/>
            <p:nvPr/>
          </p:nvSpPr>
          <p:spPr>
            <a:xfrm rot="19858632" flipH="1" flipV="1">
              <a:off x="11325931" y="3316226"/>
              <a:ext cx="269239" cy="269239"/>
            </a:xfrm>
            <a:prstGeom prst="arc">
              <a:avLst>
                <a:gd name="adj1" fmla="val 19212085"/>
                <a:gd name="adj2" fmla="val 5781447"/>
              </a:avLst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DAAA78-268E-B333-A12D-552CD2105AF8}"/>
              </a:ext>
            </a:extLst>
          </p:cNvPr>
          <p:cNvSpPr txBox="1"/>
          <p:nvPr/>
        </p:nvSpPr>
        <p:spPr>
          <a:xfrm>
            <a:off x="1176121" y="115194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07DADB2-17E7-1869-2D67-8D19496844C2}"/>
              </a:ext>
            </a:extLst>
          </p:cNvPr>
          <p:cNvSpPr/>
          <p:nvPr/>
        </p:nvSpPr>
        <p:spPr>
          <a:xfrm>
            <a:off x="500743" y="120479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FFB30C89-2F84-C074-D346-E493BA357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9825" y="13702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80B831D-A4D1-C7EF-3C30-146C0EC3A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175165"/>
            <a:ext cx="11083636" cy="11266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25E2952-0757-D649-DCF4-43183DDFA129}"/>
              </a:ext>
            </a:extLst>
          </p:cNvPr>
          <p:cNvSpPr/>
          <p:nvPr/>
        </p:nvSpPr>
        <p:spPr>
          <a:xfrm>
            <a:off x="2007838" y="4758163"/>
            <a:ext cx="1643974" cy="729574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锐角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167A6A-3344-C6E4-5764-9B422A262334}"/>
              </a:ext>
            </a:extLst>
          </p:cNvPr>
          <p:cNvSpPr/>
          <p:nvPr/>
        </p:nvSpPr>
        <p:spPr>
          <a:xfrm>
            <a:off x="5274013" y="4758163"/>
            <a:ext cx="1643974" cy="729574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457F6E9-1B96-CC48-E0ED-0B2276999B99}"/>
              </a:ext>
            </a:extLst>
          </p:cNvPr>
          <p:cNvSpPr/>
          <p:nvPr/>
        </p:nvSpPr>
        <p:spPr>
          <a:xfrm>
            <a:off x="8540188" y="4758163"/>
            <a:ext cx="1643974" cy="729574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钝角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D130A18-A553-5D54-88D4-96E9B2AECE45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2548647" y="3301814"/>
            <a:ext cx="281178" cy="1456349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781265CA-0B89-2F77-6A66-70F1D46E51A9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953311" y="3301814"/>
            <a:ext cx="5142689" cy="1456349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23DC464-B7FD-C872-B954-130CE442B68C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4346642" y="3226722"/>
            <a:ext cx="1749358" cy="1531441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474ACB32-404A-BEA7-A7FA-26C6DE744AE3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6659393" y="3157291"/>
            <a:ext cx="2702782" cy="1600872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973540D-DCA5-275F-57ED-DB07500B4137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2829825" y="3301814"/>
            <a:ext cx="5744352" cy="1456349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B245C4C-0CB1-DF3D-FC36-87A6D0EFB4AE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362175" y="3376906"/>
            <a:ext cx="1727357" cy="1381257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8D3D093F-DBED-2FF2-4604-874BA7C585D2}"/>
              </a:ext>
            </a:extLst>
          </p:cNvPr>
          <p:cNvSpPr txBox="1"/>
          <p:nvPr/>
        </p:nvSpPr>
        <p:spPr>
          <a:xfrm>
            <a:off x="1176121" y="1153674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在下面的点子图上画出三个大小不同的角，说一说你画的是什么角。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5103944-0407-AAF7-BB59-1BB2A97095E0}"/>
              </a:ext>
            </a:extLst>
          </p:cNvPr>
          <p:cNvSpPr/>
          <p:nvPr/>
        </p:nvSpPr>
        <p:spPr>
          <a:xfrm>
            <a:off x="500743" y="120652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FF31DA44-0BFA-DE7C-211C-D7DD0AC67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993" y="203174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4D6D66-9738-9FE1-DBE4-F2CB6408B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673767"/>
            <a:ext cx="11083636" cy="2736155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7B71E850-1CAE-7882-767E-47940E360DF0}"/>
              </a:ext>
            </a:extLst>
          </p:cNvPr>
          <p:cNvGrpSpPr/>
          <p:nvPr/>
        </p:nvGrpSpPr>
        <p:grpSpPr>
          <a:xfrm>
            <a:off x="1498600" y="2850097"/>
            <a:ext cx="2026920" cy="1595120"/>
            <a:chOff x="1498600" y="3083560"/>
            <a:chExt cx="2026920" cy="1595120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5095B23C-DF22-599E-C15C-6570EAAC10CD}"/>
                </a:ext>
              </a:extLst>
            </p:cNvPr>
            <p:cNvCxnSpPr>
              <a:cxnSpLocks/>
            </p:cNvCxnSpPr>
            <p:nvPr/>
          </p:nvCxnSpPr>
          <p:spPr>
            <a:xfrm>
              <a:off x="1498600" y="4678680"/>
              <a:ext cx="202692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BFA9414-A1AD-2512-A100-51500CD16D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8600" y="3083560"/>
              <a:ext cx="1615440" cy="159512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9C30AA3-E5BC-F65D-7EB2-282BD6B85DDF}"/>
              </a:ext>
            </a:extLst>
          </p:cNvPr>
          <p:cNvGrpSpPr/>
          <p:nvPr/>
        </p:nvGrpSpPr>
        <p:grpSpPr>
          <a:xfrm>
            <a:off x="4674870" y="3260307"/>
            <a:ext cx="1995170" cy="1184910"/>
            <a:chOff x="4674870" y="3493770"/>
            <a:chExt cx="1995170" cy="118491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FC544AF-F4C5-16D9-0890-3AAE0B640BB1}"/>
                </a:ext>
              </a:extLst>
            </p:cNvPr>
            <p:cNvCxnSpPr>
              <a:cxnSpLocks/>
            </p:cNvCxnSpPr>
            <p:nvPr/>
          </p:nvCxnSpPr>
          <p:spPr>
            <a:xfrm>
              <a:off x="4674870" y="4678680"/>
              <a:ext cx="199517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23995AB-7F86-D7FE-AED9-185090CD793A}"/>
                </a:ext>
              </a:extLst>
            </p:cNvPr>
            <p:cNvCxnSpPr>
              <a:cxnSpLocks/>
            </p:cNvCxnSpPr>
            <p:nvPr/>
          </p:nvCxnSpPr>
          <p:spPr>
            <a:xfrm>
              <a:off x="4682236" y="3493770"/>
              <a:ext cx="0" cy="118491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8DF067C1-9ADE-1B08-630D-6DD380B44A18}"/>
              </a:ext>
            </a:extLst>
          </p:cNvPr>
          <p:cNvGrpSpPr/>
          <p:nvPr/>
        </p:nvGrpSpPr>
        <p:grpSpPr>
          <a:xfrm>
            <a:off x="7826756" y="3243162"/>
            <a:ext cx="3172714" cy="1202055"/>
            <a:chOff x="7826756" y="3476625"/>
            <a:chExt cx="3172714" cy="1202055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876CF6E-9262-94C2-42BD-C6962DDDAD25}"/>
                </a:ext>
              </a:extLst>
            </p:cNvPr>
            <p:cNvCxnSpPr>
              <a:cxnSpLocks/>
            </p:cNvCxnSpPr>
            <p:nvPr/>
          </p:nvCxnSpPr>
          <p:spPr>
            <a:xfrm>
              <a:off x="9006840" y="4678680"/>
              <a:ext cx="199263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6FF16CB-51B2-EA25-0745-F39F814ADBD4}"/>
                </a:ext>
              </a:extLst>
            </p:cNvPr>
            <p:cNvCxnSpPr>
              <a:cxnSpLocks/>
            </p:cNvCxnSpPr>
            <p:nvPr/>
          </p:nvCxnSpPr>
          <p:spPr>
            <a:xfrm>
              <a:off x="7826756" y="3476625"/>
              <a:ext cx="1180084" cy="1202055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2A79C478-E2F1-BC76-FF12-BE90AA744167}"/>
              </a:ext>
            </a:extLst>
          </p:cNvPr>
          <p:cNvSpPr txBox="1"/>
          <p:nvPr/>
        </p:nvSpPr>
        <p:spPr>
          <a:xfrm>
            <a:off x="1945661" y="5409922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锐角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A4FC86A-E78D-ED74-AA2C-CCD7E6F1AB1E}"/>
              </a:ext>
            </a:extLst>
          </p:cNvPr>
          <p:cNvSpPr txBox="1"/>
          <p:nvPr/>
        </p:nvSpPr>
        <p:spPr>
          <a:xfrm>
            <a:off x="5116854" y="5409922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9FA8110-AC8D-9F95-9864-80280B9C0C4B}"/>
              </a:ext>
            </a:extLst>
          </p:cNvPr>
          <p:cNvSpPr txBox="1"/>
          <p:nvPr/>
        </p:nvSpPr>
        <p:spPr>
          <a:xfrm>
            <a:off x="8857512" y="5409922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钝角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C5076E0-8733-6682-D7D0-4157EF2506B1}"/>
              </a:ext>
            </a:extLst>
          </p:cNvPr>
          <p:cNvSpPr txBox="1"/>
          <p:nvPr/>
        </p:nvSpPr>
        <p:spPr>
          <a:xfrm>
            <a:off x="1176121" y="677016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找出下面三角形中的直角、锐角和钝角。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70572BD-D529-2BA0-79D2-9763C78C666F}"/>
              </a:ext>
            </a:extLst>
          </p:cNvPr>
          <p:cNvSpPr/>
          <p:nvPr/>
        </p:nvSpPr>
        <p:spPr>
          <a:xfrm>
            <a:off x="500743" y="72986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3D189E18-5CB7-F155-94CB-E9FA8D6C0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37053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24518CC9-F4CC-71FE-C1E6-9300A780BBF5}"/>
              </a:ext>
            </a:extLst>
          </p:cNvPr>
          <p:cNvSpPr/>
          <p:nvPr/>
        </p:nvSpPr>
        <p:spPr>
          <a:xfrm>
            <a:off x="1143001" y="2216506"/>
            <a:ext cx="1864360" cy="1864360"/>
          </a:xfrm>
          <a:prstGeom prst="rt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EA7D5AA7-0B36-9CC9-63A2-412E866AF800}"/>
              </a:ext>
            </a:extLst>
          </p:cNvPr>
          <p:cNvSpPr/>
          <p:nvPr/>
        </p:nvSpPr>
        <p:spPr>
          <a:xfrm>
            <a:off x="3373121" y="2190098"/>
            <a:ext cx="2193290" cy="1890767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92DD3E91-F1D3-D47B-244E-3B20059F11BE}"/>
              </a:ext>
            </a:extLst>
          </p:cNvPr>
          <p:cNvSpPr/>
          <p:nvPr/>
        </p:nvSpPr>
        <p:spPr>
          <a:xfrm>
            <a:off x="5932171" y="2949295"/>
            <a:ext cx="3238499" cy="1131570"/>
          </a:xfrm>
          <a:custGeom>
            <a:avLst/>
            <a:gdLst>
              <a:gd name="connsiteX0" fmla="*/ 2057399 w 3238499"/>
              <a:gd name="connsiteY0" fmla="*/ 0 h 1131570"/>
              <a:gd name="connsiteX1" fmla="*/ 3238499 w 3238499"/>
              <a:gd name="connsiteY1" fmla="*/ 1131570 h 1131570"/>
              <a:gd name="connsiteX2" fmla="*/ 2057399 w 3238499"/>
              <a:gd name="connsiteY2" fmla="*/ 1131570 h 1131570"/>
              <a:gd name="connsiteX3" fmla="*/ 0 w 3238499"/>
              <a:gd name="connsiteY3" fmla="*/ 1131570 h 113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499" h="1131570">
                <a:moveTo>
                  <a:pt x="2057399" y="0"/>
                </a:moveTo>
                <a:lnTo>
                  <a:pt x="3238499" y="1131570"/>
                </a:lnTo>
                <a:lnTo>
                  <a:pt x="2057399" y="1131570"/>
                </a:lnTo>
                <a:lnTo>
                  <a:pt x="0" y="113157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60">
            <a:extLst>
              <a:ext uri="{FF2B5EF4-FFF2-40B4-BE49-F238E27FC236}">
                <a16:creationId xmlns:a16="http://schemas.microsoft.com/office/drawing/2014/main" id="{98EF74FA-3D26-7072-AF6C-1D9606145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1770649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C72C7F68-57EC-05D7-344C-33378CF42F97}"/>
              </a:ext>
            </a:extLst>
          </p:cNvPr>
          <p:cNvSpPr/>
          <p:nvPr/>
        </p:nvSpPr>
        <p:spPr>
          <a:xfrm>
            <a:off x="6887183" y="1761673"/>
            <a:ext cx="3103123" cy="693523"/>
          </a:xfrm>
          <a:prstGeom prst="wedgeRoundRectCallout">
            <a:avLst>
              <a:gd name="adj1" fmla="val 61405"/>
              <a:gd name="adj2" fmla="val 3770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你有什么发现？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CEAD62D-82A9-5CA7-F019-FAACB04C66DD}"/>
              </a:ext>
            </a:extLst>
          </p:cNvPr>
          <p:cNvGrpSpPr/>
          <p:nvPr/>
        </p:nvGrpSpPr>
        <p:grpSpPr>
          <a:xfrm flipV="1">
            <a:off x="1143001" y="3905605"/>
            <a:ext cx="175260" cy="175260"/>
            <a:chOff x="759460" y="2692400"/>
            <a:chExt cx="175260" cy="175260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5D3DC4D-60A5-A26A-B691-7FD9D057383F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559499C1-FA23-C0B0-6808-875A00C9DC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CB537A3-A42B-42A0-4D6D-492D0DF73F6C}"/>
              </a:ext>
            </a:extLst>
          </p:cNvPr>
          <p:cNvSpPr txBox="1"/>
          <p:nvPr/>
        </p:nvSpPr>
        <p:spPr>
          <a:xfrm>
            <a:off x="620520" y="4203557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09414565-9517-0022-D21E-7B45C7250AFD}"/>
              </a:ext>
            </a:extLst>
          </p:cNvPr>
          <p:cNvGrpSpPr/>
          <p:nvPr/>
        </p:nvGrpSpPr>
        <p:grpSpPr>
          <a:xfrm>
            <a:off x="1012571" y="2184308"/>
            <a:ext cx="2001519" cy="2009587"/>
            <a:chOff x="1012571" y="2184308"/>
            <a:chExt cx="2001519" cy="2009587"/>
          </a:xfrm>
        </p:grpSpPr>
        <p:sp>
          <p:nvSpPr>
            <p:cNvPr id="28" name="弧形 27">
              <a:extLst>
                <a:ext uri="{FF2B5EF4-FFF2-40B4-BE49-F238E27FC236}">
                  <a16:creationId xmlns:a16="http://schemas.microsoft.com/office/drawing/2014/main" id="{6BBDEEF6-48D2-2A95-64CE-73F77F33990E}"/>
                </a:ext>
              </a:extLst>
            </p:cNvPr>
            <p:cNvSpPr/>
            <p:nvPr/>
          </p:nvSpPr>
          <p:spPr>
            <a:xfrm rot="6397892">
              <a:off x="1012571" y="2184308"/>
              <a:ext cx="360680" cy="360680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弧形 28">
              <a:extLst>
                <a:ext uri="{FF2B5EF4-FFF2-40B4-BE49-F238E27FC236}">
                  <a16:creationId xmlns:a16="http://schemas.microsoft.com/office/drawing/2014/main" id="{286620CB-0FA8-1DFF-3AEF-22C373717955}"/>
                </a:ext>
              </a:extLst>
            </p:cNvPr>
            <p:cNvSpPr/>
            <p:nvPr/>
          </p:nvSpPr>
          <p:spPr>
            <a:xfrm rot="15264562">
              <a:off x="2653410" y="3833215"/>
              <a:ext cx="360680" cy="360680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BC0FD0B-A393-E043-58D9-D69026339B7A}"/>
              </a:ext>
            </a:extLst>
          </p:cNvPr>
          <p:cNvGrpSpPr/>
          <p:nvPr/>
        </p:nvGrpSpPr>
        <p:grpSpPr>
          <a:xfrm>
            <a:off x="3299969" y="2127772"/>
            <a:ext cx="2350642" cy="2066122"/>
            <a:chOff x="3299969" y="2127772"/>
            <a:chExt cx="2350642" cy="2066122"/>
          </a:xfrm>
        </p:grpSpPr>
        <p:sp>
          <p:nvSpPr>
            <p:cNvPr id="30" name="弧形 29">
              <a:extLst>
                <a:ext uri="{FF2B5EF4-FFF2-40B4-BE49-F238E27FC236}">
                  <a16:creationId xmlns:a16="http://schemas.microsoft.com/office/drawing/2014/main" id="{104375A7-9702-3084-ADAE-912C7218E65A}"/>
                </a:ext>
              </a:extLst>
            </p:cNvPr>
            <p:cNvSpPr/>
            <p:nvPr/>
          </p:nvSpPr>
          <p:spPr>
            <a:xfrm rot="15264562">
              <a:off x="5289931" y="3833214"/>
              <a:ext cx="360680" cy="360680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弧形 30">
              <a:extLst>
                <a:ext uri="{FF2B5EF4-FFF2-40B4-BE49-F238E27FC236}">
                  <a16:creationId xmlns:a16="http://schemas.microsoft.com/office/drawing/2014/main" id="{A89A5399-734D-E522-E717-74F0BA7C7A17}"/>
                </a:ext>
              </a:extLst>
            </p:cNvPr>
            <p:cNvSpPr/>
            <p:nvPr/>
          </p:nvSpPr>
          <p:spPr>
            <a:xfrm rot="6335438" flipH="1">
              <a:off x="3299969" y="3833213"/>
              <a:ext cx="360680" cy="360680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弧形 31">
              <a:extLst>
                <a:ext uri="{FF2B5EF4-FFF2-40B4-BE49-F238E27FC236}">
                  <a16:creationId xmlns:a16="http://schemas.microsoft.com/office/drawing/2014/main" id="{55AC86A6-9A22-6009-825F-29F31FBD8BDB}"/>
                </a:ext>
              </a:extLst>
            </p:cNvPr>
            <p:cNvSpPr/>
            <p:nvPr/>
          </p:nvSpPr>
          <p:spPr>
            <a:xfrm rot="13571929" flipH="1">
              <a:off x="4299586" y="2127772"/>
              <a:ext cx="360680" cy="360680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8DE100C-1CF1-D6F7-9D49-3D4C90A2F790}"/>
              </a:ext>
            </a:extLst>
          </p:cNvPr>
          <p:cNvGrpSpPr/>
          <p:nvPr/>
        </p:nvGrpSpPr>
        <p:grpSpPr>
          <a:xfrm>
            <a:off x="6170169" y="3833213"/>
            <a:ext cx="2958667" cy="360681"/>
            <a:chOff x="6170169" y="3833213"/>
            <a:chExt cx="2958667" cy="360681"/>
          </a:xfrm>
        </p:grpSpPr>
        <p:sp>
          <p:nvSpPr>
            <p:cNvPr id="33" name="弧形 32">
              <a:extLst>
                <a:ext uri="{FF2B5EF4-FFF2-40B4-BE49-F238E27FC236}">
                  <a16:creationId xmlns:a16="http://schemas.microsoft.com/office/drawing/2014/main" id="{D147975C-9EEE-B5A3-8713-0D4DCD0AAB7A}"/>
                </a:ext>
              </a:extLst>
            </p:cNvPr>
            <p:cNvSpPr/>
            <p:nvPr/>
          </p:nvSpPr>
          <p:spPr>
            <a:xfrm rot="15264562">
              <a:off x="8768156" y="3833214"/>
              <a:ext cx="360680" cy="360680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弧形 35">
              <a:extLst>
                <a:ext uri="{FF2B5EF4-FFF2-40B4-BE49-F238E27FC236}">
                  <a16:creationId xmlns:a16="http://schemas.microsoft.com/office/drawing/2014/main" id="{C2B10D67-6F1F-B4F9-09D4-74F1CD63D2FD}"/>
                </a:ext>
              </a:extLst>
            </p:cNvPr>
            <p:cNvSpPr/>
            <p:nvPr/>
          </p:nvSpPr>
          <p:spPr>
            <a:xfrm rot="6335438" flipH="1">
              <a:off x="6170169" y="3833213"/>
              <a:ext cx="360680" cy="360680"/>
            </a:xfrm>
            <a:prstGeom prst="arc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FDCE16BE-E08A-83AD-D03B-D332B298D2D5}"/>
              </a:ext>
            </a:extLst>
          </p:cNvPr>
          <p:cNvSpPr txBox="1"/>
          <p:nvPr/>
        </p:nvSpPr>
        <p:spPr>
          <a:xfrm>
            <a:off x="2955142" y="226589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锐角</a:t>
            </a:r>
          </a:p>
        </p:txBody>
      </p:sp>
      <p:sp>
        <p:nvSpPr>
          <p:cNvPr id="42" name="弧形 41">
            <a:extLst>
              <a:ext uri="{FF2B5EF4-FFF2-40B4-BE49-F238E27FC236}">
                <a16:creationId xmlns:a16="http://schemas.microsoft.com/office/drawing/2014/main" id="{6E7ABA18-1F84-54AA-9BA5-E90398D54C0C}"/>
              </a:ext>
            </a:extLst>
          </p:cNvPr>
          <p:cNvSpPr/>
          <p:nvPr/>
        </p:nvSpPr>
        <p:spPr>
          <a:xfrm rot="13134185" flipH="1">
            <a:off x="7804668" y="2799721"/>
            <a:ext cx="360680" cy="360680"/>
          </a:xfrm>
          <a:prstGeom prst="arc">
            <a:avLst>
              <a:gd name="adj1" fmla="val 14592172"/>
              <a:gd name="adj2" fmla="val 0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8A6F3CA-77C3-743B-0D6F-850F4541C2B2}"/>
              </a:ext>
            </a:extLst>
          </p:cNvPr>
          <p:cNvSpPr txBox="1"/>
          <p:nvPr/>
        </p:nvSpPr>
        <p:spPr>
          <a:xfrm>
            <a:off x="8366264" y="2589059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钝角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DAABDB74-EC1C-85DD-6CD5-F14C68E5D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7218" y="4789618"/>
            <a:ext cx="1354648" cy="1354648"/>
          </a:xfrm>
          <a:prstGeom prst="rect">
            <a:avLst/>
          </a:prstGeom>
        </p:spPr>
      </p:pic>
      <p:sp>
        <p:nvSpPr>
          <p:cNvPr id="45" name="对话气泡: 圆角矩形 44">
            <a:extLst>
              <a:ext uri="{FF2B5EF4-FFF2-40B4-BE49-F238E27FC236}">
                <a16:creationId xmlns:a16="http://schemas.microsoft.com/office/drawing/2014/main" id="{B0197E95-E1FD-FC79-1C98-A08BA095AAAB}"/>
              </a:ext>
            </a:extLst>
          </p:cNvPr>
          <p:cNvSpPr/>
          <p:nvPr/>
        </p:nvSpPr>
        <p:spPr>
          <a:xfrm>
            <a:off x="4126149" y="4789618"/>
            <a:ext cx="5197677" cy="1252664"/>
          </a:xfrm>
          <a:prstGeom prst="wedgeRoundRectCallout">
            <a:avLst>
              <a:gd name="adj1" fmla="val 59225"/>
              <a:gd name="adj2" fmla="val 1552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一个三角形中至少有</a:t>
            </a:r>
            <a:r>
              <a:rPr lang="en-US" altLang="zh-CN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个锐角，最多有</a:t>
            </a:r>
            <a:r>
              <a:rPr lang="en-US" altLang="zh-CN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个锐角。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0" grpId="0"/>
      <p:bldP spid="42" grpId="0" animBg="1"/>
      <p:bldP spid="43" grpId="0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EE949B1-408F-5CF9-8DD1-891F809C9C44}"/>
              </a:ext>
            </a:extLst>
          </p:cNvPr>
          <p:cNvSpPr txBox="1"/>
          <p:nvPr/>
        </p:nvSpPr>
        <p:spPr>
          <a:xfrm>
            <a:off x="1176121" y="1182852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数一数下面图形中各有几个角。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3D1A85F-C337-791E-2A9C-248FE2E9C0B0}"/>
              </a:ext>
            </a:extLst>
          </p:cNvPr>
          <p:cNvSpPr/>
          <p:nvPr/>
        </p:nvSpPr>
        <p:spPr>
          <a:xfrm>
            <a:off x="500743" y="12356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E2D8EC58-320E-80F8-83F2-8B6A05817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8555" y="142341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D9B5F72-55A4-DE59-F448-7B7E51A14F79}"/>
              </a:ext>
            </a:extLst>
          </p:cNvPr>
          <p:cNvGrpSpPr/>
          <p:nvPr/>
        </p:nvGrpSpPr>
        <p:grpSpPr>
          <a:xfrm>
            <a:off x="1285875" y="2514600"/>
            <a:ext cx="3324225" cy="1901190"/>
            <a:chOff x="1285875" y="2514600"/>
            <a:chExt cx="3324225" cy="1901190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9CE6D19-5AD7-8059-B786-DA68E789A522}"/>
                </a:ext>
              </a:extLst>
            </p:cNvPr>
            <p:cNvCxnSpPr/>
            <p:nvPr/>
          </p:nvCxnSpPr>
          <p:spPr>
            <a:xfrm>
              <a:off x="2221230" y="4408170"/>
              <a:ext cx="23888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9CAC52A-4076-E2CF-C055-E4ECF9C158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25040" y="2838450"/>
              <a:ext cx="2179320" cy="1571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DF6A631-7C52-68D4-10EC-037CCD55B9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28850" y="2514600"/>
              <a:ext cx="815340" cy="18973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B59212C-D45B-EAEC-4006-D8F5B2E0819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85875" y="2647950"/>
              <a:ext cx="947057" cy="1767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C6A683F8-C60D-5BE5-B5E4-69995F97FF2E}"/>
              </a:ext>
            </a:extLst>
          </p:cNvPr>
          <p:cNvSpPr/>
          <p:nvPr/>
        </p:nvSpPr>
        <p:spPr>
          <a:xfrm flipV="1">
            <a:off x="7147560" y="2540625"/>
            <a:ext cx="3729990" cy="1872000"/>
          </a:xfrm>
          <a:custGeom>
            <a:avLst/>
            <a:gdLst>
              <a:gd name="connsiteX0" fmla="*/ 2099737 w 3729990"/>
              <a:gd name="connsiteY0" fmla="*/ 1872000 h 1872000"/>
              <a:gd name="connsiteX1" fmla="*/ 3729990 w 3729990"/>
              <a:gd name="connsiteY1" fmla="*/ 1872000 h 1872000"/>
              <a:gd name="connsiteX2" fmla="*/ 2887553 w 3729990"/>
              <a:gd name="connsiteY2" fmla="*/ 0 h 1872000"/>
              <a:gd name="connsiteX3" fmla="*/ 1257300 w 3729990"/>
              <a:gd name="connsiteY3" fmla="*/ 0 h 1872000"/>
              <a:gd name="connsiteX4" fmla="*/ 1257590 w 3729990"/>
              <a:gd name="connsiteY4" fmla="*/ 645 h 1872000"/>
              <a:gd name="connsiteX5" fmla="*/ 947739 w 3729990"/>
              <a:gd name="connsiteY5" fmla="*/ 645 h 1872000"/>
              <a:gd name="connsiteX6" fmla="*/ 0 w 3729990"/>
              <a:gd name="connsiteY6" fmla="*/ 1871355 h 1872000"/>
              <a:gd name="connsiteX7" fmla="*/ 2099447 w 3729990"/>
              <a:gd name="connsiteY7" fmla="*/ 1871355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9990" h="1872000">
                <a:moveTo>
                  <a:pt x="2099737" y="1872000"/>
                </a:moveTo>
                <a:lnTo>
                  <a:pt x="3729990" y="1872000"/>
                </a:lnTo>
                <a:lnTo>
                  <a:pt x="2887553" y="0"/>
                </a:lnTo>
                <a:lnTo>
                  <a:pt x="1257300" y="0"/>
                </a:lnTo>
                <a:lnTo>
                  <a:pt x="1257590" y="645"/>
                </a:lnTo>
                <a:lnTo>
                  <a:pt x="947739" y="645"/>
                </a:lnTo>
                <a:lnTo>
                  <a:pt x="0" y="1871355"/>
                </a:lnTo>
                <a:lnTo>
                  <a:pt x="2099447" y="187135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938DFB95-8323-3DFC-8460-902E0F10629B}"/>
              </a:ext>
            </a:extLst>
          </p:cNvPr>
          <p:cNvCxnSpPr>
            <a:stCxn id="30" idx="6"/>
            <a:endCxn id="30" idx="2"/>
          </p:cNvCxnSpPr>
          <p:nvPr/>
        </p:nvCxnSpPr>
        <p:spPr>
          <a:xfrm>
            <a:off x="7147560" y="2541270"/>
            <a:ext cx="2887553" cy="18713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弧形 1">
            <a:extLst>
              <a:ext uri="{FF2B5EF4-FFF2-40B4-BE49-F238E27FC236}">
                <a16:creationId xmlns:a16="http://schemas.microsoft.com/office/drawing/2014/main" id="{3CA90D9C-FB9B-EEEE-0058-8D2464B3902E}"/>
              </a:ext>
            </a:extLst>
          </p:cNvPr>
          <p:cNvSpPr/>
          <p:nvPr/>
        </p:nvSpPr>
        <p:spPr>
          <a:xfrm rot="7129200" flipH="1">
            <a:off x="2339193" y="4115152"/>
            <a:ext cx="360680" cy="360680"/>
          </a:xfrm>
          <a:prstGeom prst="arc">
            <a:avLst>
              <a:gd name="adj1" fmla="val 15718845"/>
              <a:gd name="adj2" fmla="val 0"/>
            </a:avLst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>
            <a:extLst>
              <a:ext uri="{FF2B5EF4-FFF2-40B4-BE49-F238E27FC236}">
                <a16:creationId xmlns:a16="http://schemas.microsoft.com/office/drawing/2014/main" id="{A552241E-47CE-AAA4-23A4-ABD477CFED26}"/>
              </a:ext>
            </a:extLst>
          </p:cNvPr>
          <p:cNvSpPr/>
          <p:nvPr/>
        </p:nvSpPr>
        <p:spPr>
          <a:xfrm rot="4761907" flipH="1">
            <a:off x="2270736" y="3981695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弧形 4">
            <a:extLst>
              <a:ext uri="{FF2B5EF4-FFF2-40B4-BE49-F238E27FC236}">
                <a16:creationId xmlns:a16="http://schemas.microsoft.com/office/drawing/2014/main" id="{4F7C9E70-9624-EC5D-0EB4-D6C4FDA6B245}"/>
              </a:ext>
            </a:extLst>
          </p:cNvPr>
          <p:cNvSpPr/>
          <p:nvPr/>
        </p:nvSpPr>
        <p:spPr>
          <a:xfrm rot="3235720" flipH="1">
            <a:off x="1989391" y="3892155"/>
            <a:ext cx="454149" cy="468147"/>
          </a:xfrm>
          <a:prstGeom prst="arc">
            <a:avLst>
              <a:gd name="adj1" fmla="val 16200000"/>
              <a:gd name="adj2" fmla="val 1319866"/>
            </a:avLst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>
            <a:extLst>
              <a:ext uri="{FF2B5EF4-FFF2-40B4-BE49-F238E27FC236}">
                <a16:creationId xmlns:a16="http://schemas.microsoft.com/office/drawing/2014/main" id="{ED47E75A-208C-2CBC-8B0D-C401726337EC}"/>
              </a:ext>
            </a:extLst>
          </p:cNvPr>
          <p:cNvSpPr/>
          <p:nvPr/>
        </p:nvSpPr>
        <p:spPr>
          <a:xfrm rot="7880277" flipH="1">
            <a:off x="2161176" y="4117335"/>
            <a:ext cx="406800" cy="407541"/>
          </a:xfrm>
          <a:prstGeom prst="arc">
            <a:avLst>
              <a:gd name="adj1" fmla="val 17423480"/>
              <a:gd name="adj2" fmla="val 2599666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>
            <a:extLst>
              <a:ext uri="{FF2B5EF4-FFF2-40B4-BE49-F238E27FC236}">
                <a16:creationId xmlns:a16="http://schemas.microsoft.com/office/drawing/2014/main" id="{A56F25A8-4289-8E3F-2D2A-FB0AA2BD7060}"/>
              </a:ext>
            </a:extLst>
          </p:cNvPr>
          <p:cNvSpPr/>
          <p:nvPr/>
        </p:nvSpPr>
        <p:spPr>
          <a:xfrm rot="5809459" flipH="1">
            <a:off x="2013065" y="4116646"/>
            <a:ext cx="406800" cy="407541"/>
          </a:xfrm>
          <a:prstGeom prst="arc">
            <a:avLst>
              <a:gd name="adj1" fmla="val 17423480"/>
              <a:gd name="adj2" fmla="val 2599666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>
            <a:extLst>
              <a:ext uri="{FF2B5EF4-FFF2-40B4-BE49-F238E27FC236}">
                <a16:creationId xmlns:a16="http://schemas.microsoft.com/office/drawing/2014/main" id="{BFBD7549-8F01-907B-7CFD-491F89050488}"/>
              </a:ext>
            </a:extLst>
          </p:cNvPr>
          <p:cNvSpPr/>
          <p:nvPr/>
        </p:nvSpPr>
        <p:spPr>
          <a:xfrm rot="6333269" flipH="1">
            <a:off x="1807776" y="3706124"/>
            <a:ext cx="1074184" cy="1178735"/>
          </a:xfrm>
          <a:prstGeom prst="arc">
            <a:avLst>
              <a:gd name="adj1" fmla="val 16507822"/>
              <a:gd name="adj2" fmla="val 3602110"/>
            </a:avLst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DFA016D-ADEC-FA26-CE31-D005413A431B}"/>
              </a:ext>
            </a:extLst>
          </p:cNvPr>
          <p:cNvSpPr txBox="1"/>
          <p:nvPr/>
        </p:nvSpPr>
        <p:spPr>
          <a:xfrm>
            <a:off x="2232932" y="4868706"/>
            <a:ext cx="1584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个角</a:t>
            </a:r>
          </a:p>
        </p:txBody>
      </p:sp>
      <p:sp>
        <p:nvSpPr>
          <p:cNvPr id="14" name="弧形 13">
            <a:extLst>
              <a:ext uri="{FF2B5EF4-FFF2-40B4-BE49-F238E27FC236}">
                <a16:creationId xmlns:a16="http://schemas.microsoft.com/office/drawing/2014/main" id="{7F1FDB05-D27F-FC11-ED9A-E52584142947}"/>
              </a:ext>
            </a:extLst>
          </p:cNvPr>
          <p:cNvSpPr/>
          <p:nvPr/>
        </p:nvSpPr>
        <p:spPr>
          <a:xfrm rot="14010820" flipH="1">
            <a:off x="7290762" y="2595531"/>
            <a:ext cx="406800" cy="407541"/>
          </a:xfrm>
          <a:prstGeom prst="arc">
            <a:avLst>
              <a:gd name="adj1" fmla="val 17423480"/>
              <a:gd name="adj2" fmla="val 1721510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弧形 14">
            <a:extLst>
              <a:ext uri="{FF2B5EF4-FFF2-40B4-BE49-F238E27FC236}">
                <a16:creationId xmlns:a16="http://schemas.microsoft.com/office/drawing/2014/main" id="{7982F2DB-DC1F-F31A-2B09-2D85BB38D97A}"/>
              </a:ext>
            </a:extLst>
          </p:cNvPr>
          <p:cNvSpPr/>
          <p:nvPr/>
        </p:nvSpPr>
        <p:spPr>
          <a:xfrm rot="9506160" flipH="1">
            <a:off x="7239253" y="2480858"/>
            <a:ext cx="406800" cy="407541"/>
          </a:xfrm>
          <a:prstGeom prst="arc">
            <a:avLst>
              <a:gd name="adj1" fmla="val 17423480"/>
              <a:gd name="adj2" fmla="val 1416923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弧形 15">
            <a:extLst>
              <a:ext uri="{FF2B5EF4-FFF2-40B4-BE49-F238E27FC236}">
                <a16:creationId xmlns:a16="http://schemas.microsoft.com/office/drawing/2014/main" id="{CBA83E59-6485-204A-2DA2-AA1D3BBA9AED}"/>
              </a:ext>
            </a:extLst>
          </p:cNvPr>
          <p:cNvSpPr/>
          <p:nvPr/>
        </p:nvSpPr>
        <p:spPr>
          <a:xfrm rot="18868469" flipH="1">
            <a:off x="10605104" y="2430843"/>
            <a:ext cx="406800" cy="407541"/>
          </a:xfrm>
          <a:prstGeom prst="arc">
            <a:avLst>
              <a:gd name="adj1" fmla="val 17423480"/>
              <a:gd name="adj2" fmla="val 1721510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弧形 17">
            <a:extLst>
              <a:ext uri="{FF2B5EF4-FFF2-40B4-BE49-F238E27FC236}">
                <a16:creationId xmlns:a16="http://schemas.microsoft.com/office/drawing/2014/main" id="{7D04F371-C5ED-E555-7068-FE2A9F55FE96}"/>
              </a:ext>
            </a:extLst>
          </p:cNvPr>
          <p:cNvSpPr/>
          <p:nvPr/>
        </p:nvSpPr>
        <p:spPr>
          <a:xfrm rot="2998967" flipH="1">
            <a:off x="9808185" y="4128426"/>
            <a:ext cx="406800" cy="407541"/>
          </a:xfrm>
          <a:prstGeom prst="arc">
            <a:avLst>
              <a:gd name="adj1" fmla="val 16985241"/>
              <a:gd name="adj2" fmla="val 1721510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弧形 19">
            <a:extLst>
              <a:ext uri="{FF2B5EF4-FFF2-40B4-BE49-F238E27FC236}">
                <a16:creationId xmlns:a16="http://schemas.microsoft.com/office/drawing/2014/main" id="{CF13FB58-FDB5-7F74-219C-B687BF9E634E}"/>
              </a:ext>
            </a:extLst>
          </p:cNvPr>
          <p:cNvSpPr/>
          <p:nvPr/>
        </p:nvSpPr>
        <p:spPr>
          <a:xfrm rot="21440664" flipH="1">
            <a:off x="9389650" y="4087184"/>
            <a:ext cx="406800" cy="407541"/>
          </a:xfrm>
          <a:prstGeom prst="arc">
            <a:avLst>
              <a:gd name="adj1" fmla="val 16985241"/>
              <a:gd name="adj2" fmla="val 1721510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>
            <a:extLst>
              <a:ext uri="{FF2B5EF4-FFF2-40B4-BE49-F238E27FC236}">
                <a16:creationId xmlns:a16="http://schemas.microsoft.com/office/drawing/2014/main" id="{C4EDED12-9B48-9108-EBD0-79DADDA48CE8}"/>
              </a:ext>
            </a:extLst>
          </p:cNvPr>
          <p:cNvSpPr/>
          <p:nvPr/>
        </p:nvSpPr>
        <p:spPr>
          <a:xfrm rot="6244923" flipH="1">
            <a:off x="7858254" y="4212019"/>
            <a:ext cx="406800" cy="407541"/>
          </a:xfrm>
          <a:prstGeom prst="arc">
            <a:avLst>
              <a:gd name="adj1" fmla="val 16985241"/>
              <a:gd name="adj2" fmla="val 1721510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>
            <a:extLst>
              <a:ext uri="{FF2B5EF4-FFF2-40B4-BE49-F238E27FC236}">
                <a16:creationId xmlns:a16="http://schemas.microsoft.com/office/drawing/2014/main" id="{F095A850-FC8B-3A7A-78BD-F05906CC7AAA}"/>
              </a:ext>
            </a:extLst>
          </p:cNvPr>
          <p:cNvSpPr/>
          <p:nvPr/>
        </p:nvSpPr>
        <p:spPr>
          <a:xfrm rot="8540166" flipH="1">
            <a:off x="6766641" y="2105472"/>
            <a:ext cx="1074184" cy="1089161"/>
          </a:xfrm>
          <a:prstGeom prst="arc">
            <a:avLst>
              <a:gd name="adj1" fmla="val 15044666"/>
              <a:gd name="adj2" fmla="val 20034571"/>
            </a:avLst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>
            <a:extLst>
              <a:ext uri="{FF2B5EF4-FFF2-40B4-BE49-F238E27FC236}">
                <a16:creationId xmlns:a16="http://schemas.microsoft.com/office/drawing/2014/main" id="{E082032A-6C9A-C7FF-44E8-544F66D7FDB7}"/>
              </a:ext>
            </a:extLst>
          </p:cNvPr>
          <p:cNvSpPr/>
          <p:nvPr/>
        </p:nvSpPr>
        <p:spPr>
          <a:xfrm rot="19692082" flipH="1">
            <a:off x="9268581" y="3794379"/>
            <a:ext cx="1074184" cy="1089161"/>
          </a:xfrm>
          <a:prstGeom prst="arc">
            <a:avLst>
              <a:gd name="adj1" fmla="val 11321824"/>
              <a:gd name="adj2" fmla="val 20034571"/>
            </a:avLst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88AFFB1-0AC0-2188-8DB3-42A5634E79B0}"/>
              </a:ext>
            </a:extLst>
          </p:cNvPr>
          <p:cNvSpPr txBox="1"/>
          <p:nvPr/>
        </p:nvSpPr>
        <p:spPr>
          <a:xfrm>
            <a:off x="8410201" y="4868706"/>
            <a:ext cx="1584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个角</a:t>
            </a: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69F27-D57C-AA3D-DED6-A6C0001CFD78}"/>
              </a:ext>
            </a:extLst>
          </p:cNvPr>
          <p:cNvSpPr txBox="1"/>
          <p:nvPr/>
        </p:nvSpPr>
        <p:spPr>
          <a:xfrm>
            <a:off x="1176121" y="492188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用一副三角尺你能画出哪些不同的角？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EEEE3EC-CACA-0987-2361-657F7BD64FF6}"/>
              </a:ext>
            </a:extLst>
          </p:cNvPr>
          <p:cNvSpPr/>
          <p:nvPr/>
        </p:nvSpPr>
        <p:spPr>
          <a:xfrm>
            <a:off x="500743" y="54503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E769CB22-5497-3777-16CB-A38B95A23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26777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E59A73D-7853-98F6-9679-D4F0EECACE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4966" y="1320622"/>
            <a:ext cx="6882066" cy="249685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D0497CA-9760-24D2-4EFC-812A499867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700000">
            <a:off x="4290738" y="4671970"/>
            <a:ext cx="1942375" cy="1156420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:a16="http://schemas.microsoft.com/office/drawing/2014/main" id="{506559F1-6826-5970-EC42-F933AAB6FB4E}"/>
              </a:ext>
            </a:extLst>
          </p:cNvPr>
          <p:cNvGrpSpPr/>
          <p:nvPr/>
        </p:nvGrpSpPr>
        <p:grpSpPr>
          <a:xfrm>
            <a:off x="2873097" y="4520422"/>
            <a:ext cx="1531311" cy="1409412"/>
            <a:chOff x="2873097" y="4520422"/>
            <a:chExt cx="1531311" cy="140941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1723174-9504-FBC2-1285-94071C99C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73097" y="4520422"/>
              <a:ext cx="1433540" cy="1409412"/>
            </a:xfrm>
            <a:prstGeom prst="rect">
              <a:avLst/>
            </a:prstGeom>
          </p:spPr>
        </p:pic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3D386106-4DBE-00EB-C580-F7010AD326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7850" y="4561032"/>
              <a:ext cx="0" cy="626664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E40DE5E-210E-34BA-0F4C-7AE84A94ED7F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3403648" y="4914854"/>
              <a:ext cx="100076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8779BFD-DFBC-E5AC-BBCA-66FB6DBC36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7850" y="5349817"/>
              <a:ext cx="0" cy="53853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B6D327F4-BDC2-F48D-9BD5-2CA90B64658B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991122" y="5620327"/>
              <a:ext cx="0" cy="53853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D37E6BE-E705-BEA6-3F56-AF32B4F649BB}"/>
              </a:ext>
            </a:extLst>
          </p:cNvPr>
          <p:cNvGrpSpPr/>
          <p:nvPr/>
        </p:nvGrpSpPr>
        <p:grpSpPr>
          <a:xfrm>
            <a:off x="583452" y="4646918"/>
            <a:ext cx="1992266" cy="1156420"/>
            <a:chOff x="583452" y="4646918"/>
            <a:chExt cx="1992266" cy="115642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2DB0406-CE5B-7932-BC15-F38409E9B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7246" y="4646918"/>
              <a:ext cx="1942375" cy="1156420"/>
            </a:xfrm>
            <a:prstGeom prst="rect">
              <a:avLst/>
            </a:prstGeom>
          </p:spPr>
        </p:pic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9D0FFFC-3A79-C78C-D6B0-8D0BB7B05970}"/>
                </a:ext>
              </a:extLst>
            </p:cNvPr>
            <p:cNvCxnSpPr>
              <a:cxnSpLocks/>
            </p:cNvCxnSpPr>
            <p:nvPr/>
          </p:nvCxnSpPr>
          <p:spPr>
            <a:xfrm>
              <a:off x="640601" y="5750560"/>
              <a:ext cx="100076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C52EC524-4A7E-DB50-374D-6200B7724E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08679" y="4681047"/>
              <a:ext cx="0" cy="525953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84B837B-EBBD-A3C0-B058-9457169B43B2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583452" y="5500370"/>
              <a:ext cx="100076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E7E299E-37D1-B755-A6A9-E4821F849F90}"/>
                </a:ext>
              </a:extLst>
            </p:cNvPr>
            <p:cNvCxnSpPr>
              <a:cxnSpLocks/>
            </p:cNvCxnSpPr>
            <p:nvPr/>
          </p:nvCxnSpPr>
          <p:spPr>
            <a:xfrm rot="-1800000">
              <a:off x="1574958" y="4921122"/>
              <a:ext cx="100076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FEB339A8-ED18-C59C-00CB-5D12CFAC5B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08679" y="5264800"/>
              <a:ext cx="0" cy="49973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C6482B7C-8EB5-3222-C56B-37B7DAF90A6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245768" y="5491451"/>
              <a:ext cx="0" cy="53853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FCE5719C-E84C-1034-78DE-036A2B50F498}"/>
              </a:ext>
            </a:extLst>
          </p:cNvPr>
          <p:cNvGrpSpPr/>
          <p:nvPr/>
        </p:nvGrpSpPr>
        <p:grpSpPr>
          <a:xfrm>
            <a:off x="4918896" y="4436745"/>
            <a:ext cx="1433540" cy="1893784"/>
            <a:chOff x="4918896" y="4436745"/>
            <a:chExt cx="1433540" cy="189378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DBDFD9BE-F443-5E1C-2CF5-DD766C08B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18896" y="4921117"/>
              <a:ext cx="1433540" cy="1409412"/>
            </a:xfrm>
            <a:prstGeom prst="rect">
              <a:avLst/>
            </a:prstGeom>
          </p:spPr>
        </p:pic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52612495-B903-6678-AF5A-5B508F48D169}"/>
                </a:ext>
              </a:extLst>
            </p:cNvPr>
            <p:cNvCxnSpPr>
              <a:cxnSpLocks/>
            </p:cNvCxnSpPr>
            <p:nvPr/>
          </p:nvCxnSpPr>
          <p:spPr>
            <a:xfrm>
              <a:off x="4972571" y="6289675"/>
              <a:ext cx="100076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664D535-B8B2-199A-C812-03CF426B5896}"/>
                </a:ext>
              </a:extLst>
            </p:cNvPr>
            <p:cNvCxnSpPr>
              <a:cxnSpLocks/>
            </p:cNvCxnSpPr>
            <p:nvPr/>
          </p:nvCxnSpPr>
          <p:spPr>
            <a:xfrm rot="-4500000" flipH="1">
              <a:off x="4600163" y="5806345"/>
              <a:ext cx="1000760" cy="0"/>
            </a:xfrm>
            <a:prstGeom prst="line">
              <a:avLst/>
            </a:prstGeom>
            <a:ln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7529B434-09D7-DABF-13B3-A73F01E322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5725" y="4958305"/>
              <a:ext cx="0" cy="79670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E34DE650-0091-003B-5820-583022A154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68340" y="4436745"/>
              <a:ext cx="529940" cy="522636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A67BFBD9-73F0-0022-4495-C39FF8BFA80A}"/>
              </a:ext>
            </a:extLst>
          </p:cNvPr>
          <p:cNvGrpSpPr/>
          <p:nvPr/>
        </p:nvGrpSpPr>
        <p:grpSpPr>
          <a:xfrm>
            <a:off x="6973646" y="4880263"/>
            <a:ext cx="1942375" cy="1409412"/>
            <a:chOff x="6973646" y="4880263"/>
            <a:chExt cx="1942375" cy="1409412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82B686E8-8856-A756-A80D-A3D4D95AC124}"/>
                </a:ext>
              </a:extLst>
            </p:cNvPr>
            <p:cNvGrpSpPr/>
            <p:nvPr/>
          </p:nvGrpSpPr>
          <p:grpSpPr>
            <a:xfrm>
              <a:off x="6973646" y="4880263"/>
              <a:ext cx="1942375" cy="1409412"/>
              <a:chOff x="8900944" y="4836100"/>
              <a:chExt cx="1942375" cy="1409412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876379FD-AC02-728B-055D-058EB5605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058676" y="4836100"/>
                <a:ext cx="1433540" cy="1409412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A31F980F-EDA3-9C72-2CF2-D6DD870259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9897855">
                <a:off x="8900944" y="4850078"/>
                <a:ext cx="1942375" cy="1156420"/>
              </a:xfrm>
              <a:prstGeom prst="rect">
                <a:avLst/>
              </a:prstGeom>
            </p:spPr>
          </p:pic>
        </p:grp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27AF9549-199A-4153-7908-EF24C6B82D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97065" y="5535930"/>
              <a:ext cx="196390" cy="70845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ABC3D68C-EFBA-B1BF-2399-6E4B3384950E}"/>
                </a:ext>
              </a:extLst>
            </p:cNvPr>
            <p:cNvCxnSpPr>
              <a:cxnSpLocks/>
            </p:cNvCxnSpPr>
            <p:nvPr/>
          </p:nvCxnSpPr>
          <p:spPr>
            <a:xfrm>
              <a:off x="7193455" y="6244380"/>
              <a:ext cx="860885" cy="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404BA7C-B151-D551-04EC-E649C31EE4E1}"/>
              </a:ext>
            </a:extLst>
          </p:cNvPr>
          <p:cNvGrpSpPr/>
          <p:nvPr/>
        </p:nvGrpSpPr>
        <p:grpSpPr>
          <a:xfrm>
            <a:off x="9534525" y="4242499"/>
            <a:ext cx="2006985" cy="2105895"/>
            <a:chOff x="9534525" y="4242499"/>
            <a:chExt cx="2006985" cy="2105895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6913CD1A-389D-364D-9E42-0F6BC89B04E6}"/>
                </a:ext>
              </a:extLst>
            </p:cNvPr>
            <p:cNvGrpSpPr/>
            <p:nvPr/>
          </p:nvGrpSpPr>
          <p:grpSpPr>
            <a:xfrm>
              <a:off x="9588588" y="4242499"/>
              <a:ext cx="1952922" cy="2105895"/>
              <a:chOff x="9588588" y="4242499"/>
              <a:chExt cx="1952922" cy="2105895"/>
            </a:xfrm>
          </p:grpSpPr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E4C6DD44-CC3C-368B-6E17-BB3827DF50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5400000">
                <a:off x="10120034" y="4926918"/>
                <a:ext cx="1433540" cy="1409412"/>
              </a:xfrm>
              <a:prstGeom prst="rect">
                <a:avLst/>
              </a:prstGeom>
            </p:spPr>
          </p:pic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CEFBD114-F647-01F7-3C9D-195691A31A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7200000">
                <a:off x="9195610" y="4635477"/>
                <a:ext cx="1942375" cy="1156420"/>
              </a:xfrm>
              <a:prstGeom prst="rect">
                <a:avLst/>
              </a:prstGeom>
            </p:spPr>
          </p:pic>
        </p:grp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2F52AEBD-5CA1-F57D-C26A-E7F21E04E797}"/>
                </a:ext>
              </a:extLst>
            </p:cNvPr>
            <p:cNvCxnSpPr>
              <a:cxnSpLocks/>
            </p:cNvCxnSpPr>
            <p:nvPr/>
          </p:nvCxnSpPr>
          <p:spPr>
            <a:xfrm>
              <a:off x="10181628" y="6290858"/>
              <a:ext cx="860885" cy="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4A154B14-B1FD-46B8-FE38-690A2316BF64}"/>
                </a:ext>
              </a:extLst>
            </p:cNvPr>
            <p:cNvCxnSpPr>
              <a:cxnSpLocks/>
            </p:cNvCxnSpPr>
            <p:nvPr/>
          </p:nvCxnSpPr>
          <p:spPr>
            <a:xfrm>
              <a:off x="9534525" y="5924550"/>
              <a:ext cx="647103" cy="363768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C5290CE-AA12-70BB-FBA7-C918415D8A39}"/>
              </a:ext>
            </a:extLst>
          </p:cNvPr>
          <p:cNvSpPr txBox="1"/>
          <p:nvPr/>
        </p:nvSpPr>
        <p:spPr>
          <a:xfrm>
            <a:off x="1176121" y="881295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一张正方形纸上有四个角，如果用剪刀剪去一个角，还剩几个角？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C3E9898E-3EAB-EAB7-0908-67DAD2EC0BDA}"/>
              </a:ext>
            </a:extLst>
          </p:cNvPr>
          <p:cNvSpPr/>
          <p:nvPr/>
        </p:nvSpPr>
        <p:spPr>
          <a:xfrm>
            <a:off x="500743" y="93414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288CA60C-2D19-532C-7146-6480A3224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045" y="176388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390B68F-BB9B-B1A3-C092-B9A31C51C1DE}"/>
              </a:ext>
            </a:extLst>
          </p:cNvPr>
          <p:cNvSpPr/>
          <p:nvPr/>
        </p:nvSpPr>
        <p:spPr>
          <a:xfrm>
            <a:off x="1780161" y="2752149"/>
            <a:ext cx="3297677" cy="3297677"/>
          </a:xfrm>
          <a:prstGeom prst="rect">
            <a:avLst/>
          </a:prstGeom>
          <a:solidFill>
            <a:srgbClr val="E3F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60">
            <a:extLst>
              <a:ext uri="{FF2B5EF4-FFF2-40B4-BE49-F238E27FC236}">
                <a16:creationId xmlns:a16="http://schemas.microsoft.com/office/drawing/2014/main" id="{220B9FEC-4696-057A-045C-B682E854B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4875233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F75BC660-7C15-CF60-7382-93CD9E6CDD04}"/>
              </a:ext>
            </a:extLst>
          </p:cNvPr>
          <p:cNvSpPr/>
          <p:nvPr/>
        </p:nvSpPr>
        <p:spPr>
          <a:xfrm>
            <a:off x="5920903" y="4875233"/>
            <a:ext cx="3894306" cy="693523"/>
          </a:xfrm>
          <a:prstGeom prst="wedgeRoundRectCallout">
            <a:avLst>
              <a:gd name="adj1" fmla="val 61405"/>
              <a:gd name="adj2" fmla="val 3770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有几种不同的剪法？</a:t>
            </a: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20EF45B-75B1-7EE8-7116-528F16ED3F63}"/>
              </a:ext>
            </a:extLst>
          </p:cNvPr>
          <p:cNvSpPr/>
          <p:nvPr/>
        </p:nvSpPr>
        <p:spPr>
          <a:xfrm>
            <a:off x="764161" y="750629"/>
            <a:ext cx="3297677" cy="3297677"/>
          </a:xfrm>
          <a:prstGeom prst="rect">
            <a:avLst/>
          </a:prstGeom>
          <a:solidFill>
            <a:srgbClr val="E3F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DDF76D9-50B7-0619-743B-F694BA51C7DC}"/>
              </a:ext>
            </a:extLst>
          </p:cNvPr>
          <p:cNvSpPr/>
          <p:nvPr/>
        </p:nvSpPr>
        <p:spPr>
          <a:xfrm>
            <a:off x="4426087" y="750629"/>
            <a:ext cx="3297677" cy="3297677"/>
          </a:xfrm>
          <a:prstGeom prst="rect">
            <a:avLst/>
          </a:prstGeom>
          <a:solidFill>
            <a:srgbClr val="E3F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D21B7D2-DC57-4BBD-F69A-EF57F3B334F0}"/>
              </a:ext>
            </a:extLst>
          </p:cNvPr>
          <p:cNvSpPr/>
          <p:nvPr/>
        </p:nvSpPr>
        <p:spPr>
          <a:xfrm>
            <a:off x="8130161" y="750629"/>
            <a:ext cx="3297677" cy="3297677"/>
          </a:xfrm>
          <a:prstGeom prst="rect">
            <a:avLst/>
          </a:prstGeom>
          <a:solidFill>
            <a:srgbClr val="E3F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2D158A1-99B0-04C4-D85F-C55A19A3862F}"/>
              </a:ext>
            </a:extLst>
          </p:cNvPr>
          <p:cNvCxnSpPr>
            <a:cxnSpLocks/>
          </p:cNvCxnSpPr>
          <p:nvPr/>
        </p:nvCxnSpPr>
        <p:spPr>
          <a:xfrm flipH="1" flipV="1">
            <a:off x="764161" y="750629"/>
            <a:ext cx="3297677" cy="3297677"/>
          </a:xfrm>
          <a:prstGeom prst="line">
            <a:avLst/>
          </a:prstGeom>
          <a:ln>
            <a:solidFill>
              <a:srgbClr val="E6001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直角三角形 9">
            <a:extLst>
              <a:ext uri="{FF2B5EF4-FFF2-40B4-BE49-F238E27FC236}">
                <a16:creationId xmlns:a16="http://schemas.microsoft.com/office/drawing/2014/main" id="{CE8E33CD-F41D-D395-1890-7A7B310D9287}"/>
              </a:ext>
            </a:extLst>
          </p:cNvPr>
          <p:cNvSpPr/>
          <p:nvPr/>
        </p:nvSpPr>
        <p:spPr>
          <a:xfrm>
            <a:off x="764161" y="750706"/>
            <a:ext cx="3297600" cy="3297600"/>
          </a:xfrm>
          <a:prstGeom prst="rtTriangle">
            <a:avLst/>
          </a:prstGeom>
          <a:solidFill>
            <a:srgbClr val="E3F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D7031A6-D0FC-0487-F9AD-D7E91C3AB2D3}"/>
              </a:ext>
            </a:extLst>
          </p:cNvPr>
          <p:cNvSpPr txBox="1"/>
          <p:nvPr/>
        </p:nvSpPr>
        <p:spPr>
          <a:xfrm>
            <a:off x="1180197" y="4244623"/>
            <a:ext cx="246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还剩</a:t>
            </a:r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个角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A7ED95C-88E9-10E2-42E3-D3C9BAB7F6BE}"/>
              </a:ext>
            </a:extLst>
          </p:cNvPr>
          <p:cNvCxnSpPr>
            <a:cxnSpLocks/>
          </p:cNvCxnSpPr>
          <p:nvPr/>
        </p:nvCxnSpPr>
        <p:spPr>
          <a:xfrm flipH="1" flipV="1">
            <a:off x="6012180" y="745490"/>
            <a:ext cx="693420" cy="3305175"/>
          </a:xfrm>
          <a:prstGeom prst="line">
            <a:avLst/>
          </a:prstGeom>
          <a:ln>
            <a:solidFill>
              <a:srgbClr val="E6001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7BD8A6B9-D5F6-DC15-BB13-D37B6F59571C}"/>
              </a:ext>
            </a:extLst>
          </p:cNvPr>
          <p:cNvSpPr/>
          <p:nvPr/>
        </p:nvSpPr>
        <p:spPr>
          <a:xfrm rot="4688101">
            <a:off x="3386863" y="1358707"/>
            <a:ext cx="3695651" cy="2229610"/>
          </a:xfrm>
          <a:custGeom>
            <a:avLst/>
            <a:gdLst>
              <a:gd name="connsiteX0" fmla="*/ 0 w 3695651"/>
              <a:gd name="connsiteY0" fmla="*/ 1551588 h 2229610"/>
              <a:gd name="connsiteX1" fmla="*/ 325981 w 3695651"/>
              <a:gd name="connsiteY1" fmla="*/ 0 h 2229610"/>
              <a:gd name="connsiteX2" fmla="*/ 3695651 w 3695651"/>
              <a:gd name="connsiteY2" fmla="*/ 1 h 2229610"/>
              <a:gd name="connsiteX3" fmla="*/ 3227222 w 3695651"/>
              <a:gd name="connsiteY3" fmla="*/ 2229610 h 2229610"/>
              <a:gd name="connsiteX4" fmla="*/ 0 w 3695651"/>
              <a:gd name="connsiteY4" fmla="*/ 1551588 h 222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651" h="2229610">
                <a:moveTo>
                  <a:pt x="0" y="1551588"/>
                </a:moveTo>
                <a:lnTo>
                  <a:pt x="325981" y="0"/>
                </a:lnTo>
                <a:lnTo>
                  <a:pt x="3695651" y="1"/>
                </a:lnTo>
                <a:lnTo>
                  <a:pt x="3227222" y="2229610"/>
                </a:lnTo>
                <a:lnTo>
                  <a:pt x="0" y="1551588"/>
                </a:lnTo>
                <a:close/>
              </a:path>
            </a:pathLst>
          </a:custGeom>
          <a:solidFill>
            <a:srgbClr val="E3F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83045DA-4708-D245-970E-77527D67B7E4}"/>
              </a:ext>
            </a:extLst>
          </p:cNvPr>
          <p:cNvSpPr txBox="1"/>
          <p:nvPr/>
        </p:nvSpPr>
        <p:spPr>
          <a:xfrm>
            <a:off x="4863236" y="4244623"/>
            <a:ext cx="246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还剩</a:t>
            </a:r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个角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B17B90B0-83FB-43C1-BC1A-F339DE7C51FA}"/>
              </a:ext>
            </a:extLst>
          </p:cNvPr>
          <p:cNvCxnSpPr>
            <a:cxnSpLocks/>
          </p:cNvCxnSpPr>
          <p:nvPr/>
        </p:nvCxnSpPr>
        <p:spPr>
          <a:xfrm flipH="1" flipV="1">
            <a:off x="10430131" y="750629"/>
            <a:ext cx="997709" cy="997709"/>
          </a:xfrm>
          <a:prstGeom prst="line">
            <a:avLst/>
          </a:prstGeom>
          <a:ln>
            <a:solidFill>
              <a:srgbClr val="E6001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422D0EB5-6D0A-64A3-963C-6EA5D4D899AF}"/>
              </a:ext>
            </a:extLst>
          </p:cNvPr>
          <p:cNvSpPr/>
          <p:nvPr/>
        </p:nvSpPr>
        <p:spPr>
          <a:xfrm rot="2700000">
            <a:off x="7197764" y="669826"/>
            <a:ext cx="4663619" cy="3958134"/>
          </a:xfrm>
          <a:custGeom>
            <a:avLst/>
            <a:gdLst>
              <a:gd name="connsiteX0" fmla="*/ 0 w 4663619"/>
              <a:gd name="connsiteY0" fmla="*/ 1626324 h 3958134"/>
              <a:gd name="connsiteX1" fmla="*/ 1626324 w 4663619"/>
              <a:gd name="connsiteY1" fmla="*/ 0 h 3958134"/>
              <a:gd name="connsiteX2" fmla="*/ 3037296 w 4663619"/>
              <a:gd name="connsiteY2" fmla="*/ 0 h 3958134"/>
              <a:gd name="connsiteX3" fmla="*/ 4663619 w 4663619"/>
              <a:gd name="connsiteY3" fmla="*/ 1626324 h 3958134"/>
              <a:gd name="connsiteX4" fmla="*/ 2331810 w 4663619"/>
              <a:gd name="connsiteY4" fmla="*/ 3958134 h 3958134"/>
              <a:gd name="connsiteX5" fmla="*/ 0 w 4663619"/>
              <a:gd name="connsiteY5" fmla="*/ 1626324 h 3958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63619" h="3958134">
                <a:moveTo>
                  <a:pt x="0" y="1626324"/>
                </a:moveTo>
                <a:lnTo>
                  <a:pt x="1626324" y="0"/>
                </a:lnTo>
                <a:lnTo>
                  <a:pt x="3037296" y="0"/>
                </a:lnTo>
                <a:lnTo>
                  <a:pt x="4663619" y="1626324"/>
                </a:lnTo>
                <a:lnTo>
                  <a:pt x="2331810" y="3958134"/>
                </a:lnTo>
                <a:lnTo>
                  <a:pt x="0" y="1626324"/>
                </a:lnTo>
                <a:close/>
              </a:path>
            </a:pathLst>
          </a:custGeom>
          <a:solidFill>
            <a:srgbClr val="E3F2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5A102E9-AD5F-8EB6-A33D-7F6AC056C376}"/>
              </a:ext>
            </a:extLst>
          </p:cNvPr>
          <p:cNvSpPr txBox="1"/>
          <p:nvPr/>
        </p:nvSpPr>
        <p:spPr>
          <a:xfrm>
            <a:off x="8546235" y="4244623"/>
            <a:ext cx="246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还剩</a:t>
            </a:r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个角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5A24DC8-FA0D-A8DC-9445-DCEF602A4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7218" y="5013487"/>
            <a:ext cx="1354648" cy="1354648"/>
          </a:xfrm>
          <a:prstGeom prst="rect">
            <a:avLst/>
          </a:prstGeom>
        </p:spPr>
      </p:pic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1B09BAFE-BBE0-667C-46C8-307B07119760}"/>
              </a:ext>
            </a:extLst>
          </p:cNvPr>
          <p:cNvSpPr/>
          <p:nvPr/>
        </p:nvSpPr>
        <p:spPr>
          <a:xfrm>
            <a:off x="5710678" y="5409759"/>
            <a:ext cx="3859611" cy="795417"/>
          </a:xfrm>
          <a:prstGeom prst="wedgeRoundRectCallout">
            <a:avLst>
              <a:gd name="adj1" fmla="val 59225"/>
              <a:gd name="adj2" fmla="val 1552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种不同的剪法。</a:t>
            </a:r>
          </a:p>
        </p:txBody>
      </p:sp>
    </p:spTree>
    <p:extLst>
      <p:ext uri="{BB962C8B-B14F-4D97-AF65-F5344CB8AC3E}">
        <p14:creationId xmlns:p14="http://schemas.microsoft.com/office/powerpoint/2010/main" val="359066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0" grpId="0" animBg="1"/>
      <p:bldP spid="19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43931B4-F533-D927-1F4D-96744EBC82F3}"/>
              </a:ext>
            </a:extLst>
          </p:cNvPr>
          <p:cNvSpPr txBox="1"/>
          <p:nvPr/>
        </p:nvSpPr>
        <p:spPr>
          <a:xfrm>
            <a:off x="500743" y="1194015"/>
            <a:ext cx="1119051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）七巧板中的每块板是什么形状的？各有哪些角？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486622B-4841-B48D-B1B5-EBE15E5D4AE0}"/>
              </a:ext>
            </a:extLst>
          </p:cNvPr>
          <p:cNvSpPr/>
          <p:nvPr/>
        </p:nvSpPr>
        <p:spPr>
          <a:xfrm>
            <a:off x="500743" y="46951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8B20FCAC-9C41-CDED-EA12-D1F61C82C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6337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5A1B8FFA-F1DD-7808-E92A-9D669522CF3F}"/>
              </a:ext>
            </a:extLst>
          </p:cNvPr>
          <p:cNvSpPr/>
          <p:nvPr/>
        </p:nvSpPr>
        <p:spPr>
          <a:xfrm rot="13500000">
            <a:off x="6419079" y="2979476"/>
            <a:ext cx="2545200" cy="2545200"/>
          </a:xfrm>
          <a:prstGeom prst="rtTriangle">
            <a:avLst/>
          </a:prstGeom>
          <a:solidFill>
            <a:srgbClr val="F27D80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>
            <a:extLst>
              <a:ext uri="{FF2B5EF4-FFF2-40B4-BE49-F238E27FC236}">
                <a16:creationId xmlns:a16="http://schemas.microsoft.com/office/drawing/2014/main" id="{C00F8D4D-330D-045A-E7F5-7DACA2527D5E}"/>
              </a:ext>
            </a:extLst>
          </p:cNvPr>
          <p:cNvSpPr/>
          <p:nvPr/>
        </p:nvSpPr>
        <p:spPr>
          <a:xfrm flipH="1">
            <a:off x="9491136" y="4251803"/>
            <a:ext cx="1800000" cy="1800000"/>
          </a:xfrm>
          <a:prstGeom prst="rtTriangle">
            <a:avLst/>
          </a:prstGeom>
          <a:solidFill>
            <a:srgbClr val="FFF8AB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6F9A42B6-3D9F-0DA2-23E6-8570456A07D2}"/>
              </a:ext>
            </a:extLst>
          </p:cNvPr>
          <p:cNvSpPr/>
          <p:nvPr/>
        </p:nvSpPr>
        <p:spPr>
          <a:xfrm rot="2700000">
            <a:off x="10653663" y="2715738"/>
            <a:ext cx="1274400" cy="1274400"/>
          </a:xfrm>
          <a:prstGeom prst="rtTriangle">
            <a:avLst/>
          </a:prstGeom>
          <a:solidFill>
            <a:srgbClr val="96DAF8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4A91801-C7D8-6808-FB3A-B153F78BEBC5}"/>
              </a:ext>
            </a:extLst>
          </p:cNvPr>
          <p:cNvSpPr/>
          <p:nvPr/>
        </p:nvSpPr>
        <p:spPr>
          <a:xfrm rot="2700000">
            <a:off x="9752526" y="3614331"/>
            <a:ext cx="1274400" cy="1274400"/>
          </a:xfrm>
          <a:prstGeom prst="rect">
            <a:avLst/>
          </a:prstGeom>
          <a:solidFill>
            <a:srgbClr val="7DCCC4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>
            <a:extLst>
              <a:ext uri="{FF2B5EF4-FFF2-40B4-BE49-F238E27FC236}">
                <a16:creationId xmlns:a16="http://schemas.microsoft.com/office/drawing/2014/main" id="{C0702681-7F58-66C1-0DFA-296E7B64D620}"/>
              </a:ext>
            </a:extLst>
          </p:cNvPr>
          <p:cNvSpPr/>
          <p:nvPr/>
        </p:nvSpPr>
        <p:spPr>
          <a:xfrm rot="8100000">
            <a:off x="8851389" y="4513467"/>
            <a:ext cx="1274400" cy="1274400"/>
          </a:xfrm>
          <a:prstGeom prst="rtTriangle">
            <a:avLst/>
          </a:prstGeom>
          <a:solidFill>
            <a:srgbClr val="B19FC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A22C80CB-49AF-B938-9309-CB14C1FE4239}"/>
              </a:ext>
            </a:extLst>
          </p:cNvPr>
          <p:cNvSpPr/>
          <p:nvPr/>
        </p:nvSpPr>
        <p:spPr>
          <a:xfrm>
            <a:off x="7685497" y="5152667"/>
            <a:ext cx="2700000" cy="899136"/>
          </a:xfrm>
          <a:prstGeom prst="parallelogram">
            <a:avLst>
              <a:gd name="adj" fmla="val 101520"/>
            </a:avLst>
          </a:prstGeom>
          <a:solidFill>
            <a:srgbClr val="CFE39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D64C5B85-F4CD-EC11-1893-E93BD5C531BB}"/>
              </a:ext>
            </a:extLst>
          </p:cNvPr>
          <p:cNvSpPr/>
          <p:nvPr/>
        </p:nvSpPr>
        <p:spPr>
          <a:xfrm rot="13500000" flipV="1">
            <a:off x="8218807" y="1179475"/>
            <a:ext cx="2545200" cy="2545200"/>
          </a:xfrm>
          <a:prstGeom prst="rtTriangle">
            <a:avLst/>
          </a:prstGeom>
          <a:solidFill>
            <a:srgbClr val="F7A17D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171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361C4A-F711-140D-2FA3-66D97BBF5CF2}"/>
              </a:ext>
            </a:extLst>
          </p:cNvPr>
          <p:cNvSpPr txBox="1"/>
          <p:nvPr/>
        </p:nvSpPr>
        <p:spPr>
          <a:xfrm>
            <a:off x="500743" y="1194015"/>
            <a:ext cx="1119051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）七巧板中的每块板是什么形状的？各有哪些角？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AA0854D-A110-6641-B7F1-3177B1C9B3EE}"/>
              </a:ext>
            </a:extLst>
          </p:cNvPr>
          <p:cNvSpPr/>
          <p:nvPr/>
        </p:nvSpPr>
        <p:spPr>
          <a:xfrm>
            <a:off x="500743" y="46951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162072A-6F72-1D3F-7938-F1E141647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6337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练习十三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直角三角形 7">
            <a:extLst>
              <a:ext uri="{FF2B5EF4-FFF2-40B4-BE49-F238E27FC236}">
                <a16:creationId xmlns:a16="http://schemas.microsoft.com/office/drawing/2014/main" id="{1C0F55B9-8224-2A17-6F6B-F17BADD43197}"/>
              </a:ext>
            </a:extLst>
          </p:cNvPr>
          <p:cNvSpPr/>
          <p:nvPr/>
        </p:nvSpPr>
        <p:spPr>
          <a:xfrm rot="13500000">
            <a:off x="-121886" y="2632269"/>
            <a:ext cx="2545200" cy="2545200"/>
          </a:xfrm>
          <a:prstGeom prst="rtTriangle">
            <a:avLst/>
          </a:prstGeom>
          <a:solidFill>
            <a:srgbClr val="F27D80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>
            <a:extLst>
              <a:ext uri="{FF2B5EF4-FFF2-40B4-BE49-F238E27FC236}">
                <a16:creationId xmlns:a16="http://schemas.microsoft.com/office/drawing/2014/main" id="{CEA18358-994E-3EF3-F62C-82B82DDF97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3500000" flipV="1">
            <a:off x="2908518" y="1083630"/>
            <a:ext cx="2545200" cy="2545200"/>
          </a:xfrm>
          <a:prstGeom prst="rtTriangle">
            <a:avLst/>
          </a:prstGeom>
          <a:solidFill>
            <a:srgbClr val="F7A17D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984B22F3-FF96-748D-4E02-D382D71C156A}"/>
              </a:ext>
            </a:extLst>
          </p:cNvPr>
          <p:cNvSpPr/>
          <p:nvPr/>
        </p:nvSpPr>
        <p:spPr>
          <a:xfrm flipH="1">
            <a:off x="4022257" y="3255959"/>
            <a:ext cx="1800000" cy="1800000"/>
          </a:xfrm>
          <a:prstGeom prst="rtTriangle">
            <a:avLst/>
          </a:prstGeom>
          <a:solidFill>
            <a:srgbClr val="FFF8AB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609A99C3-F106-75E0-871B-B90E5EA354B4}"/>
              </a:ext>
            </a:extLst>
          </p:cNvPr>
          <p:cNvSpPr/>
          <p:nvPr/>
        </p:nvSpPr>
        <p:spPr>
          <a:xfrm rot="2700000">
            <a:off x="2851633" y="4323861"/>
            <a:ext cx="1274400" cy="1274400"/>
          </a:xfrm>
          <a:prstGeom prst="rtTriangle">
            <a:avLst/>
          </a:prstGeom>
          <a:solidFill>
            <a:srgbClr val="96DAF8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E663E7E-955A-60E5-E74C-40F333A9D2B4}"/>
              </a:ext>
            </a:extLst>
          </p:cNvPr>
          <p:cNvSpPr/>
          <p:nvPr/>
        </p:nvSpPr>
        <p:spPr>
          <a:xfrm>
            <a:off x="8038366" y="2156572"/>
            <a:ext cx="1274400" cy="1274400"/>
          </a:xfrm>
          <a:prstGeom prst="rect">
            <a:avLst/>
          </a:prstGeom>
          <a:solidFill>
            <a:srgbClr val="7DCCC4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>
            <a:extLst>
              <a:ext uri="{FF2B5EF4-FFF2-40B4-BE49-F238E27FC236}">
                <a16:creationId xmlns:a16="http://schemas.microsoft.com/office/drawing/2014/main" id="{B76398A3-3291-EC12-3733-309A1B4DDF2F}"/>
              </a:ext>
            </a:extLst>
          </p:cNvPr>
          <p:cNvSpPr/>
          <p:nvPr/>
        </p:nvSpPr>
        <p:spPr>
          <a:xfrm rot="8100000">
            <a:off x="1745321" y="5657423"/>
            <a:ext cx="1274400" cy="1274400"/>
          </a:xfrm>
          <a:prstGeom prst="rtTriangle">
            <a:avLst/>
          </a:prstGeom>
          <a:solidFill>
            <a:srgbClr val="B19FC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8E5B9D4C-6384-1E71-2E47-1B908E2815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75897" y="4520895"/>
            <a:ext cx="2700000" cy="899136"/>
          </a:xfrm>
          <a:prstGeom prst="parallelogram">
            <a:avLst>
              <a:gd name="adj" fmla="val 101520"/>
            </a:avLst>
          </a:prstGeom>
          <a:solidFill>
            <a:srgbClr val="CFE39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A79DFA0-7FDF-4706-EAB2-2EC49DDEFCF6}"/>
              </a:ext>
            </a:extLst>
          </p:cNvPr>
          <p:cNvSpPr txBox="1"/>
          <p:nvPr/>
        </p:nvSpPr>
        <p:spPr>
          <a:xfrm>
            <a:off x="3884352" y="5559482"/>
            <a:ext cx="246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三角形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A5B9B10-27E1-829F-548F-28C37967A981}"/>
              </a:ext>
            </a:extLst>
          </p:cNvPr>
          <p:cNvSpPr txBox="1"/>
          <p:nvPr/>
        </p:nvSpPr>
        <p:spPr>
          <a:xfrm>
            <a:off x="7075897" y="5704598"/>
            <a:ext cx="2948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平行四边形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95FA2AE-2766-EB4C-F37D-00F60E7E9881}"/>
              </a:ext>
            </a:extLst>
          </p:cNvPr>
          <p:cNvSpPr txBox="1"/>
          <p:nvPr/>
        </p:nvSpPr>
        <p:spPr>
          <a:xfrm>
            <a:off x="7689403" y="3605530"/>
            <a:ext cx="197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正方形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1343D0F-9EA2-6371-4193-8C5F49B8B7F6}"/>
              </a:ext>
            </a:extLst>
          </p:cNvPr>
          <p:cNvGrpSpPr/>
          <p:nvPr/>
        </p:nvGrpSpPr>
        <p:grpSpPr>
          <a:xfrm rot="13434938" flipV="1">
            <a:off x="2738908" y="3814694"/>
            <a:ext cx="175260" cy="175260"/>
            <a:chOff x="759460" y="2692400"/>
            <a:chExt cx="175260" cy="175260"/>
          </a:xfrm>
        </p:grpSpPr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18BD89D0-370F-28E4-CBF7-264EEBF2E7B8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4A492848-17F1-9129-B224-34A66311A31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621C81E-7440-C6D7-372A-4B9F30F48D32}"/>
              </a:ext>
            </a:extLst>
          </p:cNvPr>
          <p:cNvGrpSpPr/>
          <p:nvPr/>
        </p:nvGrpSpPr>
        <p:grpSpPr>
          <a:xfrm rot="8165062" flipH="1" flipV="1">
            <a:off x="2623972" y="4864832"/>
            <a:ext cx="175260" cy="175260"/>
            <a:chOff x="759460" y="2692400"/>
            <a:chExt cx="175260" cy="175260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D24A9C96-EAB8-544D-78CD-F5E7DA50DF98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5DE2E033-12F8-3C56-AFEF-ABBE7ED55B2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6AE55C8-C9A8-E345-4059-6F1A650FEFB3}"/>
              </a:ext>
            </a:extLst>
          </p:cNvPr>
          <p:cNvGrpSpPr/>
          <p:nvPr/>
        </p:nvGrpSpPr>
        <p:grpSpPr>
          <a:xfrm rot="13416805" flipH="1" flipV="1">
            <a:off x="2293759" y="5429762"/>
            <a:ext cx="175260" cy="175260"/>
            <a:chOff x="759460" y="2692400"/>
            <a:chExt cx="175260" cy="175260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BAEF1AC-525F-2A61-B5C4-0FB6C9BDC458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43CBEBF7-0FCB-B5D9-E007-5BCFFA2A9A1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DA49F26-71CA-A053-31D0-63D2F837C82C}"/>
              </a:ext>
            </a:extLst>
          </p:cNvPr>
          <p:cNvGrpSpPr/>
          <p:nvPr/>
        </p:nvGrpSpPr>
        <p:grpSpPr>
          <a:xfrm rot="8157342" flipH="1">
            <a:off x="4093489" y="3936556"/>
            <a:ext cx="175260" cy="175260"/>
            <a:chOff x="759460" y="2692400"/>
            <a:chExt cx="175260" cy="175260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0B46203A-5C0E-A30D-1F14-CAF611A124E7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C3A36CF1-65AD-6A02-B176-ADDECBFB331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A46DAB66-11AB-EF07-550C-562DD2834262}"/>
              </a:ext>
            </a:extLst>
          </p:cNvPr>
          <p:cNvGrpSpPr/>
          <p:nvPr/>
        </p:nvGrpSpPr>
        <p:grpSpPr>
          <a:xfrm flipH="1" flipV="1">
            <a:off x="5646997" y="4891682"/>
            <a:ext cx="175260" cy="175260"/>
            <a:chOff x="759460" y="2692400"/>
            <a:chExt cx="175260" cy="175260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F0DACF7-B54A-E156-4999-5A4CC216ED66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6663F205-36DF-979E-5451-83F5C43D0C1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DD038D4-5544-0D1D-191D-678F15558A69}"/>
              </a:ext>
            </a:extLst>
          </p:cNvPr>
          <p:cNvGrpSpPr/>
          <p:nvPr/>
        </p:nvGrpSpPr>
        <p:grpSpPr>
          <a:xfrm flipH="1" flipV="1">
            <a:off x="9137506" y="3248866"/>
            <a:ext cx="175260" cy="175260"/>
            <a:chOff x="759460" y="2692400"/>
            <a:chExt cx="175260" cy="175260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BCAAC610-E9C1-FCA4-7AE9-47F506195989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F9FE3A31-F68D-4542-81B1-CC94B061C9F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A07C0C0F-3A5C-1B95-B65F-BEFCF77408F1}"/>
              </a:ext>
            </a:extLst>
          </p:cNvPr>
          <p:cNvGrpSpPr/>
          <p:nvPr/>
        </p:nvGrpSpPr>
        <p:grpSpPr>
          <a:xfrm flipV="1">
            <a:off x="8038366" y="3248866"/>
            <a:ext cx="175260" cy="175260"/>
            <a:chOff x="759460" y="2692400"/>
            <a:chExt cx="175260" cy="175260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A915C332-9C49-281E-0A2D-121E31E54E9C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4EB830A5-FF47-8E2C-6506-2950D578B4D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6867065-1347-989B-FD34-AC82F45FEDD2}"/>
              </a:ext>
            </a:extLst>
          </p:cNvPr>
          <p:cNvGrpSpPr/>
          <p:nvPr/>
        </p:nvGrpSpPr>
        <p:grpSpPr>
          <a:xfrm flipH="1">
            <a:off x="9137506" y="2156571"/>
            <a:ext cx="175260" cy="175260"/>
            <a:chOff x="759460" y="2692400"/>
            <a:chExt cx="175260" cy="175260"/>
          </a:xfrm>
        </p:grpSpPr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ACE786E9-465A-5742-1697-FE2163198893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CB5F0ED3-A2D5-E6D1-92D1-9D412078656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8B900EE1-D276-74C4-B7D7-B30D91D64B30}"/>
              </a:ext>
            </a:extLst>
          </p:cNvPr>
          <p:cNvGrpSpPr/>
          <p:nvPr/>
        </p:nvGrpSpPr>
        <p:grpSpPr>
          <a:xfrm>
            <a:off x="8038366" y="2156571"/>
            <a:ext cx="175260" cy="175260"/>
            <a:chOff x="759460" y="2692400"/>
            <a:chExt cx="175260" cy="175260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492ACAF0-5214-E85E-76E0-6C9527661F78}"/>
                </a:ext>
              </a:extLst>
            </p:cNvPr>
            <p:cNvCxnSpPr>
              <a:cxnSpLocks/>
            </p:cNvCxnSpPr>
            <p:nvPr/>
          </p:nvCxnSpPr>
          <p:spPr>
            <a:xfrm>
              <a:off x="759460" y="286766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35E1C559-9F3D-7E5F-D495-E3FC7ACBCED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7090" y="2780030"/>
              <a:ext cx="175260" cy="0"/>
            </a:xfrm>
            <a:prstGeom prst="line">
              <a:avLst/>
            </a:prstGeom>
            <a:ln w="28575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489648CF-ECBE-B0F2-B523-C7E3E2EFA14D}"/>
              </a:ext>
            </a:extLst>
          </p:cNvPr>
          <p:cNvSpPr txBox="1"/>
          <p:nvPr/>
        </p:nvSpPr>
        <p:spPr>
          <a:xfrm>
            <a:off x="10348180" y="2543176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sp>
        <p:nvSpPr>
          <p:cNvPr id="56" name="弧形 55">
            <a:extLst>
              <a:ext uri="{FF2B5EF4-FFF2-40B4-BE49-F238E27FC236}">
                <a16:creationId xmlns:a16="http://schemas.microsoft.com/office/drawing/2014/main" id="{D92CA4BF-C536-5BC8-D081-16704E6B9854}"/>
              </a:ext>
            </a:extLst>
          </p:cNvPr>
          <p:cNvSpPr/>
          <p:nvPr/>
        </p:nvSpPr>
        <p:spPr>
          <a:xfrm rot="6397892">
            <a:off x="1028695" y="2099827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弧形 56">
            <a:extLst>
              <a:ext uri="{FF2B5EF4-FFF2-40B4-BE49-F238E27FC236}">
                <a16:creationId xmlns:a16="http://schemas.microsoft.com/office/drawing/2014/main" id="{5EFD705B-C58B-694C-4EBF-CFA204F1D616}"/>
              </a:ext>
            </a:extLst>
          </p:cNvPr>
          <p:cNvSpPr/>
          <p:nvPr/>
        </p:nvSpPr>
        <p:spPr>
          <a:xfrm rot="20534622">
            <a:off x="1036105" y="5334052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弧形 57">
            <a:extLst>
              <a:ext uri="{FF2B5EF4-FFF2-40B4-BE49-F238E27FC236}">
                <a16:creationId xmlns:a16="http://schemas.microsoft.com/office/drawing/2014/main" id="{C400A706-743D-E290-6BD6-CA0013094201}"/>
              </a:ext>
            </a:extLst>
          </p:cNvPr>
          <p:cNvSpPr/>
          <p:nvPr/>
        </p:nvSpPr>
        <p:spPr>
          <a:xfrm rot="1391196">
            <a:off x="1489887" y="6033061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弧形 58">
            <a:extLst>
              <a:ext uri="{FF2B5EF4-FFF2-40B4-BE49-F238E27FC236}">
                <a16:creationId xmlns:a16="http://schemas.microsoft.com/office/drawing/2014/main" id="{719D544B-D60F-4C66-4472-0C9D6FD3D1C6}"/>
              </a:ext>
            </a:extLst>
          </p:cNvPr>
          <p:cNvSpPr/>
          <p:nvPr/>
        </p:nvSpPr>
        <p:spPr>
          <a:xfrm rot="20208804" flipH="1">
            <a:off x="2930108" y="6033061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弧形 59">
            <a:extLst>
              <a:ext uri="{FF2B5EF4-FFF2-40B4-BE49-F238E27FC236}">
                <a16:creationId xmlns:a16="http://schemas.microsoft.com/office/drawing/2014/main" id="{28E6B2CF-9D90-D194-7FD6-17377E5152A1}"/>
              </a:ext>
            </a:extLst>
          </p:cNvPr>
          <p:cNvSpPr/>
          <p:nvPr/>
        </p:nvSpPr>
        <p:spPr>
          <a:xfrm rot="1420547" flipH="1">
            <a:off x="3231865" y="5501491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弧形 60">
            <a:extLst>
              <a:ext uri="{FF2B5EF4-FFF2-40B4-BE49-F238E27FC236}">
                <a16:creationId xmlns:a16="http://schemas.microsoft.com/office/drawing/2014/main" id="{306527B3-5700-D7C2-7295-B8B0536DE8BD}"/>
              </a:ext>
            </a:extLst>
          </p:cNvPr>
          <p:cNvSpPr/>
          <p:nvPr/>
        </p:nvSpPr>
        <p:spPr>
          <a:xfrm rot="14943139" flipH="1">
            <a:off x="3253350" y="4032831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4" name="弧形 63">
            <a:extLst>
              <a:ext uri="{FF2B5EF4-FFF2-40B4-BE49-F238E27FC236}">
                <a16:creationId xmlns:a16="http://schemas.microsoft.com/office/drawing/2014/main" id="{24CB6F78-3D79-41E7-74FA-B057F7E9D3A2}"/>
              </a:ext>
            </a:extLst>
          </p:cNvPr>
          <p:cNvSpPr/>
          <p:nvPr/>
        </p:nvSpPr>
        <p:spPr>
          <a:xfrm rot="4276103">
            <a:off x="2374033" y="2242437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弧形 64">
            <a:extLst>
              <a:ext uri="{FF2B5EF4-FFF2-40B4-BE49-F238E27FC236}">
                <a16:creationId xmlns:a16="http://schemas.microsoft.com/office/drawing/2014/main" id="{600789C1-8899-81AB-925B-F706E1DA0949}"/>
              </a:ext>
            </a:extLst>
          </p:cNvPr>
          <p:cNvSpPr/>
          <p:nvPr/>
        </p:nvSpPr>
        <p:spPr>
          <a:xfrm rot="17323897" flipH="1">
            <a:off x="5633138" y="2241697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弧形 65">
            <a:extLst>
              <a:ext uri="{FF2B5EF4-FFF2-40B4-BE49-F238E27FC236}">
                <a16:creationId xmlns:a16="http://schemas.microsoft.com/office/drawing/2014/main" id="{71039FDA-3CC8-2E6B-E376-A3AAC1E38674}"/>
              </a:ext>
            </a:extLst>
          </p:cNvPr>
          <p:cNvSpPr/>
          <p:nvPr/>
        </p:nvSpPr>
        <p:spPr>
          <a:xfrm rot="14957823" flipH="1">
            <a:off x="5576255" y="3241616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弧形 66">
            <a:extLst>
              <a:ext uri="{FF2B5EF4-FFF2-40B4-BE49-F238E27FC236}">
                <a16:creationId xmlns:a16="http://schemas.microsoft.com/office/drawing/2014/main" id="{8E7F06ED-CCEE-DECA-E2F1-41742487D0F2}"/>
              </a:ext>
            </a:extLst>
          </p:cNvPr>
          <p:cNvSpPr/>
          <p:nvPr/>
        </p:nvSpPr>
        <p:spPr>
          <a:xfrm rot="6453777" flipH="1">
            <a:off x="4037758" y="4808629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弧形 67">
            <a:extLst>
              <a:ext uri="{FF2B5EF4-FFF2-40B4-BE49-F238E27FC236}">
                <a16:creationId xmlns:a16="http://schemas.microsoft.com/office/drawing/2014/main" id="{88D229AB-8C1B-48E6-DC98-5638944605C4}"/>
              </a:ext>
            </a:extLst>
          </p:cNvPr>
          <p:cNvSpPr/>
          <p:nvPr/>
        </p:nvSpPr>
        <p:spPr>
          <a:xfrm rot="6453777" flipH="1">
            <a:off x="7067429" y="5184203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弧形 68">
            <a:extLst>
              <a:ext uri="{FF2B5EF4-FFF2-40B4-BE49-F238E27FC236}">
                <a16:creationId xmlns:a16="http://schemas.microsoft.com/office/drawing/2014/main" id="{94A7DD8F-EAA0-FC50-53F7-BB9B25C9A9D0}"/>
              </a:ext>
            </a:extLst>
          </p:cNvPr>
          <p:cNvSpPr/>
          <p:nvPr/>
        </p:nvSpPr>
        <p:spPr>
          <a:xfrm rot="17255216" flipH="1">
            <a:off x="9423636" y="4390783"/>
            <a:ext cx="360680" cy="360680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F3D58D5A-F88E-F940-AC63-709ADA02AE0B}"/>
              </a:ext>
            </a:extLst>
          </p:cNvPr>
          <p:cNvSpPr txBox="1"/>
          <p:nvPr/>
        </p:nvSpPr>
        <p:spPr>
          <a:xfrm>
            <a:off x="10348180" y="3354670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锐角</a:t>
            </a:r>
          </a:p>
        </p:txBody>
      </p:sp>
      <p:sp>
        <p:nvSpPr>
          <p:cNvPr id="71" name="弧形 70">
            <a:extLst>
              <a:ext uri="{FF2B5EF4-FFF2-40B4-BE49-F238E27FC236}">
                <a16:creationId xmlns:a16="http://schemas.microsoft.com/office/drawing/2014/main" id="{B8A3D8C9-8E9B-7B05-254E-4B280DEDAB91}"/>
              </a:ext>
            </a:extLst>
          </p:cNvPr>
          <p:cNvSpPr/>
          <p:nvPr/>
        </p:nvSpPr>
        <p:spPr>
          <a:xfrm rot="11590821" flipH="1">
            <a:off x="7816576" y="4307620"/>
            <a:ext cx="360680" cy="360680"/>
          </a:xfrm>
          <a:prstGeom prst="arc">
            <a:avLst>
              <a:gd name="adj1" fmla="val 14592172"/>
              <a:gd name="adj2" fmla="val 0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2" name="弧形 71">
            <a:extLst>
              <a:ext uri="{FF2B5EF4-FFF2-40B4-BE49-F238E27FC236}">
                <a16:creationId xmlns:a16="http://schemas.microsoft.com/office/drawing/2014/main" id="{D4E9521E-1BF4-B3EA-C816-FE56D4B96C45}"/>
              </a:ext>
            </a:extLst>
          </p:cNvPr>
          <p:cNvSpPr/>
          <p:nvPr/>
        </p:nvSpPr>
        <p:spPr>
          <a:xfrm rot="492428" flipH="1">
            <a:off x="8695850" y="5256707"/>
            <a:ext cx="360680" cy="360680"/>
          </a:xfrm>
          <a:prstGeom prst="arc">
            <a:avLst>
              <a:gd name="adj1" fmla="val 14592172"/>
              <a:gd name="adj2" fmla="val 0"/>
            </a:avLst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B26799A-677A-5C38-BD1A-E009AE1CC96F}"/>
              </a:ext>
            </a:extLst>
          </p:cNvPr>
          <p:cNvSpPr txBox="1"/>
          <p:nvPr/>
        </p:nvSpPr>
        <p:spPr>
          <a:xfrm>
            <a:off x="10348180" y="416616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钝角</a:t>
            </a:r>
          </a:p>
        </p:txBody>
      </p:sp>
    </p:spTree>
    <p:extLst>
      <p:ext uri="{BB962C8B-B14F-4D97-AF65-F5344CB8AC3E}">
        <p14:creationId xmlns:p14="http://schemas.microsoft.com/office/powerpoint/2010/main" val="1008654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 animBg="1"/>
      <p:bldP spid="72" grpId="0" animBg="1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A94957D-F9A6-5399-CE02-69123CF246E4}"/>
              </a:ext>
            </a:extLst>
          </p:cNvPr>
          <p:cNvSpPr txBox="1"/>
          <p:nvPr/>
        </p:nvSpPr>
        <p:spPr>
          <a:xfrm>
            <a:off x="500743" y="824364"/>
            <a:ext cx="1119051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）比一比五块三角形板的各个角的大小，你有什么发现？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6B667F4C-5268-C943-6BD6-2F11F14FBB80}"/>
              </a:ext>
            </a:extLst>
          </p:cNvPr>
          <p:cNvSpPr/>
          <p:nvPr/>
        </p:nvSpPr>
        <p:spPr>
          <a:xfrm rot="13500000">
            <a:off x="6419079" y="2853017"/>
            <a:ext cx="2545200" cy="2545200"/>
          </a:xfrm>
          <a:prstGeom prst="rtTriangle">
            <a:avLst/>
          </a:prstGeom>
          <a:solidFill>
            <a:srgbClr val="F27D80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D1AC6D6C-73EE-47F8-6EB9-348BB0D0FE65}"/>
              </a:ext>
            </a:extLst>
          </p:cNvPr>
          <p:cNvSpPr/>
          <p:nvPr/>
        </p:nvSpPr>
        <p:spPr>
          <a:xfrm flipH="1">
            <a:off x="9491136" y="4125344"/>
            <a:ext cx="1800000" cy="1800000"/>
          </a:xfrm>
          <a:prstGeom prst="rtTriangle">
            <a:avLst/>
          </a:prstGeom>
          <a:solidFill>
            <a:srgbClr val="FFF8AB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52FF0595-87C5-2D3C-FEAD-62D825DB38CF}"/>
              </a:ext>
            </a:extLst>
          </p:cNvPr>
          <p:cNvSpPr/>
          <p:nvPr/>
        </p:nvSpPr>
        <p:spPr>
          <a:xfrm rot="2700000">
            <a:off x="10653663" y="2589279"/>
            <a:ext cx="1274400" cy="1274400"/>
          </a:xfrm>
          <a:prstGeom prst="rtTriangle">
            <a:avLst/>
          </a:prstGeom>
          <a:solidFill>
            <a:srgbClr val="96DAF8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D591362-6907-A1E1-36A2-11430CF7A6D4}"/>
              </a:ext>
            </a:extLst>
          </p:cNvPr>
          <p:cNvSpPr/>
          <p:nvPr/>
        </p:nvSpPr>
        <p:spPr>
          <a:xfrm rot="2700000">
            <a:off x="9752526" y="3487872"/>
            <a:ext cx="1274400" cy="1274400"/>
          </a:xfrm>
          <a:prstGeom prst="rect">
            <a:avLst/>
          </a:prstGeom>
          <a:solidFill>
            <a:srgbClr val="7DCCC4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92FF008C-3FE2-2C61-B620-221EB57E8C9E}"/>
              </a:ext>
            </a:extLst>
          </p:cNvPr>
          <p:cNvSpPr/>
          <p:nvPr/>
        </p:nvSpPr>
        <p:spPr>
          <a:xfrm rot="8100000">
            <a:off x="8851389" y="4387008"/>
            <a:ext cx="1274400" cy="1274400"/>
          </a:xfrm>
          <a:prstGeom prst="rtTriangle">
            <a:avLst/>
          </a:prstGeom>
          <a:solidFill>
            <a:srgbClr val="B19FC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E462D176-9538-2E3B-C16A-469781E2A941}"/>
              </a:ext>
            </a:extLst>
          </p:cNvPr>
          <p:cNvSpPr/>
          <p:nvPr/>
        </p:nvSpPr>
        <p:spPr>
          <a:xfrm>
            <a:off x="7685497" y="5026208"/>
            <a:ext cx="2700000" cy="899136"/>
          </a:xfrm>
          <a:prstGeom prst="parallelogram">
            <a:avLst>
              <a:gd name="adj" fmla="val 101520"/>
            </a:avLst>
          </a:prstGeom>
          <a:solidFill>
            <a:srgbClr val="CFE39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>
            <a:extLst>
              <a:ext uri="{FF2B5EF4-FFF2-40B4-BE49-F238E27FC236}">
                <a16:creationId xmlns:a16="http://schemas.microsoft.com/office/drawing/2014/main" id="{CB80A122-67F4-B21E-A7E2-D810AF10A132}"/>
              </a:ext>
            </a:extLst>
          </p:cNvPr>
          <p:cNvSpPr/>
          <p:nvPr/>
        </p:nvSpPr>
        <p:spPr>
          <a:xfrm rot="13500000" flipV="1">
            <a:off x="8218807" y="1053016"/>
            <a:ext cx="2545200" cy="2545200"/>
          </a:xfrm>
          <a:prstGeom prst="rtTriangle">
            <a:avLst/>
          </a:prstGeom>
          <a:solidFill>
            <a:srgbClr val="F7A17D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0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>
            <a:extLst>
              <a:ext uri="{FF2B5EF4-FFF2-40B4-BE49-F238E27FC236}">
                <a16:creationId xmlns:a16="http://schemas.microsoft.com/office/drawing/2014/main" id="{9E35B618-9791-5B25-E58F-BB610074A480}"/>
              </a:ext>
            </a:extLst>
          </p:cNvPr>
          <p:cNvSpPr/>
          <p:nvPr/>
        </p:nvSpPr>
        <p:spPr>
          <a:xfrm rot="8100000">
            <a:off x="4531915" y="2332062"/>
            <a:ext cx="2545200" cy="2545200"/>
          </a:xfrm>
          <a:prstGeom prst="rtTriangle">
            <a:avLst/>
          </a:prstGeom>
          <a:solidFill>
            <a:srgbClr val="F7A17D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FE230193-2E09-E206-5649-049B13BFB409}"/>
              </a:ext>
            </a:extLst>
          </p:cNvPr>
          <p:cNvSpPr/>
          <p:nvPr/>
        </p:nvSpPr>
        <p:spPr>
          <a:xfrm rot="8100000">
            <a:off x="4531913" y="2331631"/>
            <a:ext cx="2545200" cy="2545200"/>
          </a:xfrm>
          <a:prstGeom prst="rtTriangle">
            <a:avLst/>
          </a:prstGeom>
          <a:solidFill>
            <a:srgbClr val="F27D80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2DBEB0F6-EC51-03A1-080B-A9D3503A8E60}"/>
              </a:ext>
            </a:extLst>
          </p:cNvPr>
          <p:cNvSpPr/>
          <p:nvPr/>
        </p:nvSpPr>
        <p:spPr>
          <a:xfrm rot="13500000" flipH="1">
            <a:off x="4373758" y="2701901"/>
            <a:ext cx="1800000" cy="1800000"/>
          </a:xfrm>
          <a:prstGeom prst="rtTriangle">
            <a:avLst/>
          </a:prstGeom>
          <a:solidFill>
            <a:srgbClr val="FFF8AB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9503F85-3ED2-D7B0-6C03-8AEB15F3BE46}"/>
              </a:ext>
            </a:extLst>
          </p:cNvPr>
          <p:cNvSpPr/>
          <p:nvPr/>
        </p:nvSpPr>
        <p:spPr>
          <a:xfrm rot="2700000">
            <a:off x="9752526" y="3487872"/>
            <a:ext cx="1274400" cy="1274400"/>
          </a:xfrm>
          <a:prstGeom prst="rect">
            <a:avLst/>
          </a:prstGeom>
          <a:solidFill>
            <a:srgbClr val="7DCCC4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228CA6EF-EC30-AAFE-DE02-64B4971979DE}"/>
              </a:ext>
            </a:extLst>
          </p:cNvPr>
          <p:cNvSpPr/>
          <p:nvPr/>
        </p:nvSpPr>
        <p:spPr>
          <a:xfrm>
            <a:off x="7685497" y="5026208"/>
            <a:ext cx="2700000" cy="899136"/>
          </a:xfrm>
          <a:prstGeom prst="parallelogram">
            <a:avLst>
              <a:gd name="adj" fmla="val 101520"/>
            </a:avLst>
          </a:prstGeom>
          <a:solidFill>
            <a:srgbClr val="CFE39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B1340B7-909F-DA9D-515E-61F9D07F4DE9}"/>
              </a:ext>
            </a:extLst>
          </p:cNvPr>
          <p:cNvSpPr txBox="1"/>
          <p:nvPr/>
        </p:nvSpPr>
        <p:spPr>
          <a:xfrm>
            <a:off x="500743" y="824364"/>
            <a:ext cx="1119051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）比一比五块三角形板的各个角的大小，你有什么发现？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C9AE226E-A56B-4EFE-395C-BA57ED8E0438}"/>
              </a:ext>
            </a:extLst>
          </p:cNvPr>
          <p:cNvSpPr/>
          <p:nvPr/>
        </p:nvSpPr>
        <p:spPr>
          <a:xfrm rot="8100000">
            <a:off x="4266175" y="2967031"/>
            <a:ext cx="1274400" cy="1274400"/>
          </a:xfrm>
          <a:prstGeom prst="rtTriangle">
            <a:avLst/>
          </a:prstGeom>
          <a:solidFill>
            <a:srgbClr val="B19FC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F8CE9F0-F68B-A378-583B-6B6F85FBA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14663" y="4874029"/>
            <a:ext cx="1354648" cy="1354648"/>
          </a:xfrm>
          <a:prstGeom prst="rect">
            <a:avLst/>
          </a:prstGeom>
        </p:spPr>
      </p:pic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66C52CB5-E2DC-4D02-7B39-7D81B4B31F43}"/>
              </a:ext>
            </a:extLst>
          </p:cNvPr>
          <p:cNvSpPr/>
          <p:nvPr/>
        </p:nvSpPr>
        <p:spPr>
          <a:xfrm>
            <a:off x="2427310" y="4678988"/>
            <a:ext cx="4537694" cy="1354648"/>
          </a:xfrm>
          <a:prstGeom prst="wedgeRoundRectCallout">
            <a:avLst>
              <a:gd name="adj1" fmla="val -61890"/>
              <a:gd name="adj2" fmla="val 2540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五块三角形板的各个角的大小都相等。</a:t>
            </a:r>
          </a:p>
        </p:txBody>
      </p:sp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71965971-0501-4AE1-7317-64517F8846E1}"/>
              </a:ext>
            </a:extLst>
          </p:cNvPr>
          <p:cNvSpPr/>
          <p:nvPr/>
        </p:nvSpPr>
        <p:spPr>
          <a:xfrm rot="2700000" flipV="1">
            <a:off x="4264903" y="2964702"/>
            <a:ext cx="1274400" cy="1274400"/>
          </a:xfrm>
          <a:prstGeom prst="rtTriangle">
            <a:avLst/>
          </a:prstGeom>
          <a:solidFill>
            <a:srgbClr val="96DAF8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890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0.08698 -1.48148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0.14831 -1.48148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0.14831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831 0.00023 L 0.07396 -0.13171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-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98 -3.7037E-7 L 0.04349 -0.07639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831 -2.96296E-6 L 0.07396 -0.13148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8" grpId="0" animBg="1"/>
      <p:bldP spid="19" grpId="0" animBg="1"/>
      <p:bldP spid="1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AC6D07E-A926-78DA-4AD1-40696EF54DA6}"/>
              </a:ext>
            </a:extLst>
          </p:cNvPr>
          <p:cNvSpPr txBox="1"/>
          <p:nvPr/>
        </p:nvSpPr>
        <p:spPr>
          <a:xfrm>
            <a:off x="500743" y="824364"/>
            <a:ext cx="1119051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）用两块板拼出直角或钝角，并和同学说一说你是怎样拼的。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DE5F590F-2330-7140-3359-E8F7140CA8C7}"/>
              </a:ext>
            </a:extLst>
          </p:cNvPr>
          <p:cNvSpPr/>
          <p:nvPr/>
        </p:nvSpPr>
        <p:spPr>
          <a:xfrm rot="13500000">
            <a:off x="6419079" y="2853017"/>
            <a:ext cx="2545200" cy="2545200"/>
          </a:xfrm>
          <a:prstGeom prst="rtTriangle">
            <a:avLst/>
          </a:prstGeom>
          <a:solidFill>
            <a:srgbClr val="F27D80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41B688C5-0A7B-7A09-0826-4D0D508CE6FB}"/>
              </a:ext>
            </a:extLst>
          </p:cNvPr>
          <p:cNvSpPr/>
          <p:nvPr/>
        </p:nvSpPr>
        <p:spPr>
          <a:xfrm flipH="1">
            <a:off x="9491136" y="4125344"/>
            <a:ext cx="1800000" cy="1800000"/>
          </a:xfrm>
          <a:prstGeom prst="rtTriangle">
            <a:avLst/>
          </a:prstGeom>
          <a:solidFill>
            <a:srgbClr val="FFF8AB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FC5F1953-CFD0-F1AA-656D-03607C554CC2}"/>
              </a:ext>
            </a:extLst>
          </p:cNvPr>
          <p:cNvSpPr/>
          <p:nvPr/>
        </p:nvSpPr>
        <p:spPr>
          <a:xfrm rot="2700000">
            <a:off x="10653663" y="2589279"/>
            <a:ext cx="1274400" cy="1274400"/>
          </a:xfrm>
          <a:prstGeom prst="rtTriangle">
            <a:avLst/>
          </a:prstGeom>
          <a:solidFill>
            <a:srgbClr val="96DAF8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B5103D-339E-4504-480C-99209D01EC58}"/>
              </a:ext>
            </a:extLst>
          </p:cNvPr>
          <p:cNvSpPr/>
          <p:nvPr/>
        </p:nvSpPr>
        <p:spPr>
          <a:xfrm rot="2700000">
            <a:off x="9752526" y="3487872"/>
            <a:ext cx="1274400" cy="1274400"/>
          </a:xfrm>
          <a:prstGeom prst="rect">
            <a:avLst/>
          </a:prstGeom>
          <a:solidFill>
            <a:srgbClr val="7DCCC4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FB8F106C-5CF7-024F-8F8A-1A0CAA6EEB1E}"/>
              </a:ext>
            </a:extLst>
          </p:cNvPr>
          <p:cNvSpPr/>
          <p:nvPr/>
        </p:nvSpPr>
        <p:spPr>
          <a:xfrm rot="8100000">
            <a:off x="8851389" y="4387008"/>
            <a:ext cx="1274400" cy="1274400"/>
          </a:xfrm>
          <a:prstGeom prst="rtTriangle">
            <a:avLst/>
          </a:prstGeom>
          <a:solidFill>
            <a:srgbClr val="B19FC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AC982760-F407-6C3A-681B-FC94FD5C534E}"/>
              </a:ext>
            </a:extLst>
          </p:cNvPr>
          <p:cNvSpPr/>
          <p:nvPr/>
        </p:nvSpPr>
        <p:spPr>
          <a:xfrm>
            <a:off x="7685497" y="5026208"/>
            <a:ext cx="2700000" cy="899136"/>
          </a:xfrm>
          <a:prstGeom prst="parallelogram">
            <a:avLst>
              <a:gd name="adj" fmla="val 101520"/>
            </a:avLst>
          </a:prstGeom>
          <a:solidFill>
            <a:srgbClr val="CFE39C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>
            <a:extLst>
              <a:ext uri="{FF2B5EF4-FFF2-40B4-BE49-F238E27FC236}">
                <a16:creationId xmlns:a16="http://schemas.microsoft.com/office/drawing/2014/main" id="{69ED36EA-3FEC-35B3-CE0D-D120FF826661}"/>
              </a:ext>
            </a:extLst>
          </p:cNvPr>
          <p:cNvSpPr/>
          <p:nvPr/>
        </p:nvSpPr>
        <p:spPr>
          <a:xfrm rot="13500000" flipV="1">
            <a:off x="8218807" y="1053016"/>
            <a:ext cx="2545200" cy="2545200"/>
          </a:xfrm>
          <a:prstGeom prst="rtTriangle">
            <a:avLst/>
          </a:prstGeom>
          <a:solidFill>
            <a:srgbClr val="F7A17D"/>
          </a:solidFill>
          <a:scene3d>
            <a:camera prst="orthographicFront"/>
            <a:lightRig rig="balanced" dir="t"/>
          </a:scene3d>
          <a:sp3d prstMaterial="matte"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8B2A2E7-6F7D-A8F2-D521-87A03651BB21}"/>
              </a:ext>
            </a:extLst>
          </p:cNvPr>
          <p:cNvGrpSpPr/>
          <p:nvPr/>
        </p:nvGrpSpPr>
        <p:grpSpPr>
          <a:xfrm>
            <a:off x="1322181" y="2822198"/>
            <a:ext cx="2384116" cy="2173536"/>
            <a:chOff x="1322181" y="3045937"/>
            <a:chExt cx="2384116" cy="217353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387AD75-FDEC-A8FC-D07D-AB640C26E9E5}"/>
                </a:ext>
              </a:extLst>
            </p:cNvPr>
            <p:cNvSpPr/>
            <p:nvPr/>
          </p:nvSpPr>
          <p:spPr>
            <a:xfrm rot="2700000">
              <a:off x="2223318" y="3045937"/>
              <a:ext cx="1274400" cy="1274400"/>
            </a:xfrm>
            <a:prstGeom prst="rect">
              <a:avLst/>
            </a:prstGeom>
            <a:solidFill>
              <a:srgbClr val="7DCCC4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F58E917D-6588-27ED-8402-1DDAC8A6BE7B}"/>
                </a:ext>
              </a:extLst>
            </p:cNvPr>
            <p:cNvSpPr/>
            <p:nvPr/>
          </p:nvSpPr>
          <p:spPr>
            <a:xfrm rot="8100000">
              <a:off x="1322181" y="3945073"/>
              <a:ext cx="1274400" cy="1274400"/>
            </a:xfrm>
            <a:prstGeom prst="rtTriangle">
              <a:avLst/>
            </a:prstGeom>
            <a:solidFill>
              <a:srgbClr val="B19FCC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608F53E0-0F26-698B-DB3A-C558C7D937E0}"/>
                </a:ext>
              </a:extLst>
            </p:cNvPr>
            <p:cNvCxnSpPr>
              <a:cxnSpLocks/>
            </p:cNvCxnSpPr>
            <p:nvPr/>
          </p:nvCxnSpPr>
          <p:spPr>
            <a:xfrm>
              <a:off x="1385788" y="4584274"/>
              <a:ext cx="1490762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4165954-7993-1E1D-8926-A9DDFFFE33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60800" y="3736776"/>
              <a:ext cx="845497" cy="845497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98D9A4E-6F55-C8D3-5E05-CC851240A5EA}"/>
              </a:ext>
            </a:extLst>
          </p:cNvPr>
          <p:cNvGrpSpPr/>
          <p:nvPr/>
        </p:nvGrpSpPr>
        <p:grpSpPr>
          <a:xfrm>
            <a:off x="4844415" y="3248448"/>
            <a:ext cx="1287779" cy="1302419"/>
            <a:chOff x="4844415" y="3472187"/>
            <a:chExt cx="1287779" cy="1302419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04E770F-31FB-DDA2-3FCA-54964B88269C}"/>
                </a:ext>
              </a:extLst>
            </p:cNvPr>
            <p:cNvGrpSpPr/>
            <p:nvPr/>
          </p:nvGrpSpPr>
          <p:grpSpPr>
            <a:xfrm rot="2700000">
              <a:off x="4849778" y="3480202"/>
              <a:ext cx="1290432" cy="1274401"/>
              <a:chOff x="5060514" y="3474992"/>
              <a:chExt cx="1290432" cy="1274401"/>
            </a:xfrm>
          </p:grpSpPr>
          <p:sp>
            <p:nvSpPr>
              <p:cNvPr id="19" name="直角三角形 18">
                <a:extLst>
                  <a:ext uri="{FF2B5EF4-FFF2-40B4-BE49-F238E27FC236}">
                    <a16:creationId xmlns:a16="http://schemas.microsoft.com/office/drawing/2014/main" id="{C46B9297-28B1-DDAF-D140-510C4BACF147}"/>
                  </a:ext>
                </a:extLst>
              </p:cNvPr>
              <p:cNvSpPr/>
              <p:nvPr/>
            </p:nvSpPr>
            <p:spPr>
              <a:xfrm rot="2700000">
                <a:off x="5060514" y="3474993"/>
                <a:ext cx="1274400" cy="1274400"/>
              </a:xfrm>
              <a:prstGeom prst="rtTriangle">
                <a:avLst/>
              </a:prstGeom>
              <a:solidFill>
                <a:srgbClr val="96DAF8"/>
              </a:solidFill>
              <a:scene3d>
                <a:camera prst="orthographicFront"/>
                <a:lightRig rig="balanced" dir="t"/>
              </a:scene3d>
              <a:sp3d prstMaterial="matte"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直角三角形 20">
                <a:extLst>
                  <a:ext uri="{FF2B5EF4-FFF2-40B4-BE49-F238E27FC236}">
                    <a16:creationId xmlns:a16="http://schemas.microsoft.com/office/drawing/2014/main" id="{2114FD3F-6FAE-1376-9876-F8EE169566C4}"/>
                  </a:ext>
                </a:extLst>
              </p:cNvPr>
              <p:cNvSpPr/>
              <p:nvPr/>
            </p:nvSpPr>
            <p:spPr>
              <a:xfrm rot="13500000">
                <a:off x="5076546" y="3474992"/>
                <a:ext cx="1274400" cy="1274400"/>
              </a:xfrm>
              <a:prstGeom prst="rtTriangle">
                <a:avLst/>
              </a:prstGeom>
              <a:solidFill>
                <a:srgbClr val="B19FCC"/>
              </a:solidFill>
              <a:scene3d>
                <a:camera prst="orthographicFront"/>
                <a:lightRig rig="balanced" dir="t"/>
              </a:scene3d>
              <a:sp3d prstMaterial="matte"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88F4DC8F-E891-49B4-7CE6-C3EA1CD53E10}"/>
                </a:ext>
              </a:extLst>
            </p:cNvPr>
            <p:cNvCxnSpPr>
              <a:cxnSpLocks/>
            </p:cNvCxnSpPr>
            <p:nvPr/>
          </p:nvCxnSpPr>
          <p:spPr>
            <a:xfrm>
              <a:off x="4844415" y="4760270"/>
              <a:ext cx="1127760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53440EA0-67ED-3161-7254-0268A5DBF73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88243" y="4210726"/>
              <a:ext cx="1127760" cy="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58E68716-2DA4-2BAB-1DF9-909374BE8018}"/>
              </a:ext>
            </a:extLst>
          </p:cNvPr>
          <p:cNvSpPr txBox="1"/>
          <p:nvPr/>
        </p:nvSpPr>
        <p:spPr>
          <a:xfrm>
            <a:off x="1952533" y="4510282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钝角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9F1D5A1-3381-709A-7276-BF93FEF85489}"/>
              </a:ext>
            </a:extLst>
          </p:cNvPr>
          <p:cNvSpPr txBox="1"/>
          <p:nvPr/>
        </p:nvSpPr>
        <p:spPr>
          <a:xfrm>
            <a:off x="4816436" y="4605706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6FA99BF-9694-47A9-3FF8-3DC1B82B5E8F}"/>
              </a:ext>
            </a:extLst>
          </p:cNvPr>
          <p:cNvSpPr txBox="1"/>
          <p:nvPr/>
        </p:nvSpPr>
        <p:spPr>
          <a:xfrm>
            <a:off x="2446216" y="5596805"/>
            <a:ext cx="3218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400816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C1F153D9-0E68-C18C-F67C-15D6C3E7DCA3}"/>
              </a:ext>
            </a:extLst>
          </p:cNvPr>
          <p:cNvSpPr/>
          <p:nvPr/>
        </p:nvSpPr>
        <p:spPr>
          <a:xfrm>
            <a:off x="0" y="416560"/>
            <a:ext cx="4105072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生活中的数学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35A5C62-4AE8-52CA-5D9E-635BBBFEF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335" y="1646651"/>
            <a:ext cx="5607809" cy="356469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CB44F1C-6583-6E21-0900-B5327B584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8" y="1646651"/>
            <a:ext cx="5607809" cy="35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71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437</Words>
  <Application>Microsoft Office PowerPoint</Application>
  <PresentationFormat>宽屏</PresentationFormat>
  <Paragraphs>71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49</cp:revision>
  <dcterms:created xsi:type="dcterms:W3CDTF">2025-04-19T06:03:16Z</dcterms:created>
  <dcterms:modified xsi:type="dcterms:W3CDTF">2025-07-21T06:20:13Z</dcterms:modified>
  <cp:category>状元成才路</cp:category>
  <cp:contentStatus>状元成才路</cp:contentStatus>
</cp:coreProperties>
</file>