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1" r:id="rId5"/>
    <p:sldId id="270" r:id="rId6"/>
    <p:sldId id="271" r:id="rId7"/>
    <p:sldId id="264" r:id="rId8"/>
    <p:sldId id="275" r:id="rId9"/>
    <p:sldId id="272" r:id="rId10"/>
    <p:sldId id="280" r:id="rId11"/>
    <p:sldId id="281" r:id="rId12"/>
    <p:sldId id="263" r:id="rId13"/>
    <p:sldId id="273" r:id="rId14"/>
    <p:sldId id="276" r:id="rId15"/>
    <p:sldId id="283" r:id="rId16"/>
    <p:sldId id="274" r:id="rId17"/>
    <p:sldId id="26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00"/>
    <a:srgbClr val="00ABCD"/>
    <a:srgbClr val="EE1D23"/>
    <a:srgbClr val="3366FF"/>
    <a:srgbClr val="F0F5D5"/>
    <a:srgbClr val="FCD4BC"/>
    <a:srgbClr val="FFFFFF"/>
    <a:srgbClr val="FFE699"/>
    <a:srgbClr val="D4EFFB"/>
    <a:srgbClr val="037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07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3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11" Type="http://schemas.openxmlformats.org/officeDocument/2006/relationships/image" Target="../media/image18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7.e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6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几分之一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4C7E1A29-E5A9-9458-B009-80C8F05B3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情境导入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1F36CF61-D3ED-3D66-3CB5-127B1ACFA1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490" y="3119796"/>
            <a:ext cx="6882066" cy="344844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E8C9AF5-678B-E6FC-AD24-925CD6791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25" y="3836561"/>
            <a:ext cx="1275213" cy="223350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6E7C7750-0C28-F24B-54F3-7EC22337EA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58693"/>
            <a:ext cx="527272" cy="53145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E0E3254-6380-E1FA-AB02-6A5F29194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49" y="5875642"/>
            <a:ext cx="527272" cy="53145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E403C36-13F4-DD41-566C-986C7B27A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958" y="5994253"/>
            <a:ext cx="527272" cy="53145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09E00C6-45E6-2709-9F1D-68BAB83C6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767" y="5973049"/>
            <a:ext cx="527272" cy="53145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FFA48D7-4204-AA55-0AA0-6E10F5E83A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506" y="5737412"/>
            <a:ext cx="773625" cy="33265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5C88B49-C1DF-5F21-CBD5-AEF3602055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046" y="5751198"/>
            <a:ext cx="288547" cy="221851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9F2105CB-1165-D10A-BE2D-EBA14FCF0D9A}"/>
              </a:ext>
            </a:extLst>
          </p:cNvPr>
          <p:cNvSpPr/>
          <p:nvPr/>
        </p:nvSpPr>
        <p:spPr>
          <a:xfrm>
            <a:off x="5921406" y="5875642"/>
            <a:ext cx="1953087" cy="755977"/>
          </a:xfrm>
          <a:prstGeom prst="ellipse">
            <a:avLst/>
          </a:prstGeom>
          <a:noFill/>
          <a:ln w="571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4B16506E-520D-4084-12FB-99774C0E6265}"/>
              </a:ext>
            </a:extLst>
          </p:cNvPr>
          <p:cNvSpPr/>
          <p:nvPr/>
        </p:nvSpPr>
        <p:spPr>
          <a:xfrm>
            <a:off x="5041933" y="4732893"/>
            <a:ext cx="3201205" cy="1018305"/>
          </a:xfrm>
          <a:prstGeom prst="wedgeRoundRectCallout">
            <a:avLst>
              <a:gd name="adj1" fmla="val 21158"/>
              <a:gd name="adj2" fmla="val 62242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4</a:t>
            </a:r>
            <a:r>
              <a:rPr lang="zh-CN" altLang="en-US" sz="3200" b="1">
                <a:solidFill>
                  <a:schemeClr val="tx1"/>
                </a:solidFill>
              </a:rPr>
              <a:t>个苹果</a:t>
            </a:r>
            <a:r>
              <a:rPr lang="en-US" altLang="zh-CN" sz="3200" b="1">
                <a:solidFill>
                  <a:schemeClr val="tx1"/>
                </a:solidFill>
              </a:rPr>
              <a:t>2</a:t>
            </a:r>
            <a:r>
              <a:rPr lang="zh-CN" altLang="en-US" sz="3200" b="1">
                <a:solidFill>
                  <a:schemeClr val="tx1"/>
                </a:solidFill>
              </a:rPr>
              <a:t>个小孩怎么分呢？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8F93DF2-57D7-AB45-889F-1BDF9387DA3B}"/>
              </a:ext>
            </a:extLst>
          </p:cNvPr>
          <p:cNvSpPr/>
          <p:nvPr/>
        </p:nvSpPr>
        <p:spPr>
          <a:xfrm>
            <a:off x="8243139" y="5301618"/>
            <a:ext cx="834164" cy="1330001"/>
          </a:xfrm>
          <a:prstGeom prst="ellipse">
            <a:avLst/>
          </a:prstGeom>
          <a:noFill/>
          <a:ln w="571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02B5025C-31E0-1D09-8A8E-90F15A2CA3B6}"/>
              </a:ext>
            </a:extLst>
          </p:cNvPr>
          <p:cNvSpPr/>
          <p:nvPr/>
        </p:nvSpPr>
        <p:spPr>
          <a:xfrm>
            <a:off x="8725773" y="4203700"/>
            <a:ext cx="2856627" cy="1018305"/>
          </a:xfrm>
          <a:prstGeom prst="wedgeRoundRectCallout">
            <a:avLst>
              <a:gd name="adj1" fmla="val -38138"/>
              <a:gd name="adj2" fmla="val 71823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2</a:t>
            </a:r>
            <a:r>
              <a:rPr lang="zh-CN" altLang="en-US" sz="3200" b="1">
                <a:solidFill>
                  <a:schemeClr val="tx1"/>
                </a:solidFill>
              </a:rPr>
              <a:t>瓶水</a:t>
            </a:r>
            <a:r>
              <a:rPr lang="en-US" altLang="zh-CN" sz="3200" b="1">
                <a:solidFill>
                  <a:schemeClr val="tx1"/>
                </a:solidFill>
              </a:rPr>
              <a:t>2</a:t>
            </a:r>
            <a:r>
              <a:rPr lang="zh-CN" altLang="en-US" sz="3200" b="1">
                <a:solidFill>
                  <a:schemeClr val="tx1"/>
                </a:solidFill>
              </a:rPr>
              <a:t>个小孩怎么分呢？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C9DE2FC-E366-DB61-1A99-CB0A020DBBA2}"/>
              </a:ext>
            </a:extLst>
          </p:cNvPr>
          <p:cNvSpPr/>
          <p:nvPr/>
        </p:nvSpPr>
        <p:spPr>
          <a:xfrm>
            <a:off x="3559260" y="5222005"/>
            <a:ext cx="1275213" cy="1121918"/>
          </a:xfrm>
          <a:prstGeom prst="ellipse">
            <a:avLst/>
          </a:prstGeom>
          <a:noFill/>
          <a:ln w="571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8ED9A47E-BC8A-DC06-C5EC-B2121A683156}"/>
              </a:ext>
            </a:extLst>
          </p:cNvPr>
          <p:cNvSpPr/>
          <p:nvPr/>
        </p:nvSpPr>
        <p:spPr>
          <a:xfrm>
            <a:off x="1904312" y="3644134"/>
            <a:ext cx="3309895" cy="1018305"/>
          </a:xfrm>
          <a:prstGeom prst="wedgeRoundRectCallout">
            <a:avLst>
              <a:gd name="adj1" fmla="val 17502"/>
              <a:gd name="adj2" fmla="val 93429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</a:rPr>
              <a:t>1</a:t>
            </a:r>
            <a:r>
              <a:rPr lang="zh-CN" altLang="en-US" sz="3200" b="1">
                <a:solidFill>
                  <a:schemeClr val="tx1"/>
                </a:solidFill>
              </a:rPr>
              <a:t>块月饼</a:t>
            </a:r>
            <a:r>
              <a:rPr lang="en-US" altLang="zh-CN" sz="3200" b="1">
                <a:solidFill>
                  <a:schemeClr val="tx1"/>
                </a:solidFill>
              </a:rPr>
              <a:t>2</a:t>
            </a:r>
            <a:r>
              <a:rPr lang="zh-CN" altLang="en-US" sz="3200" b="1">
                <a:solidFill>
                  <a:schemeClr val="tx1"/>
                </a:solidFill>
              </a:rPr>
              <a:t>个小孩怎么分呢？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DA12185F-CDB5-3FBB-C2CD-DD77B2442E73}"/>
              </a:ext>
            </a:extLst>
          </p:cNvPr>
          <p:cNvSpPr/>
          <p:nvPr/>
        </p:nvSpPr>
        <p:spPr>
          <a:xfrm>
            <a:off x="6213919" y="1287408"/>
            <a:ext cx="5023707" cy="1306964"/>
          </a:xfrm>
          <a:prstGeom prst="wedgeRoundRectCallout">
            <a:avLst>
              <a:gd name="adj1" fmla="val -37609"/>
              <a:gd name="adj2" fmla="val 73995"/>
              <a:gd name="adj3" fmla="val 16667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想一想，他们分得的个数可以用什么数表示？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>
            <a:extLst>
              <a:ext uri="{FF2B5EF4-FFF2-40B4-BE49-F238E27FC236}">
                <a16:creationId xmlns:a16="http://schemas.microsoft.com/office/drawing/2014/main" id="{21EFBDA4-640D-EF23-3068-58BB4FA5B388}"/>
              </a:ext>
            </a:extLst>
          </p:cNvPr>
          <p:cNvSpPr txBox="1"/>
          <p:nvPr/>
        </p:nvSpPr>
        <p:spPr>
          <a:xfrm>
            <a:off x="4846280" y="4305300"/>
            <a:ext cx="2529191" cy="923330"/>
          </a:xfrm>
          <a:prstGeom prst="rect">
            <a:avLst/>
          </a:prstGeom>
          <a:solidFill>
            <a:srgbClr val="FCD4B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平均分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5204F3C8-6B5B-EB50-844B-252664ED1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156" y="1289050"/>
            <a:ext cx="2403687" cy="2403687"/>
          </a:xfrm>
          <a:prstGeom prst="rect">
            <a:avLst/>
          </a:prstGeom>
        </p:spPr>
      </p:pic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817976D-78DC-D3F4-382A-C9102B03A0C0}"/>
              </a:ext>
            </a:extLst>
          </p:cNvPr>
          <p:cNvCxnSpPr>
            <a:cxnSpLocks/>
          </p:cNvCxnSpPr>
          <p:nvPr/>
        </p:nvCxnSpPr>
        <p:spPr>
          <a:xfrm>
            <a:off x="6096000" y="1122680"/>
            <a:ext cx="0" cy="2849880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图片 43">
            <a:extLst>
              <a:ext uri="{FF2B5EF4-FFF2-40B4-BE49-F238E27FC236}">
                <a16:creationId xmlns:a16="http://schemas.microsoft.com/office/drawing/2014/main" id="{148D7553-B8B3-BEE5-84B2-B401CD00C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5999" y="1289050"/>
            <a:ext cx="1201844" cy="2403687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5C0C3124-472A-00EE-CF5B-5A0E646D4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4894157" y="1289050"/>
            <a:ext cx="1201844" cy="2403687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37033CEB-4FAE-2029-3EC7-30636A17F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7566949" y="1289050"/>
            <a:ext cx="1201844" cy="2403687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E44E4CD1-F6C1-D963-9AE3-A5E1ABE5F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3423206" y="1289050"/>
            <a:ext cx="1201844" cy="2403687"/>
          </a:xfrm>
          <a:prstGeom prst="rect">
            <a:avLst/>
          </a:prstGeom>
        </p:spPr>
      </p:pic>
      <p:sp>
        <p:nvSpPr>
          <p:cNvPr id="50" name="对话气泡: 圆角矩形 49">
            <a:extLst>
              <a:ext uri="{FF2B5EF4-FFF2-40B4-BE49-F238E27FC236}">
                <a16:creationId xmlns:a16="http://schemas.microsoft.com/office/drawing/2014/main" id="{779DD390-C134-E9A9-D22F-8A126B7C5563}"/>
              </a:ext>
            </a:extLst>
          </p:cNvPr>
          <p:cNvSpPr/>
          <p:nvPr/>
        </p:nvSpPr>
        <p:spPr>
          <a:xfrm>
            <a:off x="2268849" y="3175302"/>
            <a:ext cx="1437335" cy="760106"/>
          </a:xfrm>
          <a:prstGeom prst="wedgeRoundRectCallout">
            <a:avLst>
              <a:gd name="adj1" fmla="val 43934"/>
              <a:gd name="adj2" fmla="val -7150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一半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1" name="对话气泡: 圆角矩形 50">
            <a:extLst>
              <a:ext uri="{FF2B5EF4-FFF2-40B4-BE49-F238E27FC236}">
                <a16:creationId xmlns:a16="http://schemas.microsoft.com/office/drawing/2014/main" id="{4D6FE29D-AE59-9D0E-61E6-C9F335543425}"/>
              </a:ext>
            </a:extLst>
          </p:cNvPr>
          <p:cNvSpPr/>
          <p:nvPr/>
        </p:nvSpPr>
        <p:spPr>
          <a:xfrm>
            <a:off x="8444865" y="3455540"/>
            <a:ext cx="1437335" cy="760106"/>
          </a:xfrm>
          <a:prstGeom prst="wedgeRoundRectCallout">
            <a:avLst>
              <a:gd name="adj1" fmla="val -49518"/>
              <a:gd name="adj2" fmla="val -7169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一半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8DC9E300-0DE1-2C9E-C1AF-9FA958C81380}"/>
              </a:ext>
            </a:extLst>
          </p:cNvPr>
          <p:cNvGrpSpPr/>
          <p:nvPr/>
        </p:nvGrpSpPr>
        <p:grpSpPr>
          <a:xfrm>
            <a:off x="2572166" y="1485414"/>
            <a:ext cx="557448" cy="1654443"/>
            <a:chOff x="1294436" y="1439694"/>
            <a:chExt cx="557448" cy="1654443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5FE2E019-0887-6082-F235-52E261DE934E}"/>
                </a:ext>
              </a:extLst>
            </p:cNvPr>
            <p:cNvSpPr txBox="1"/>
            <p:nvPr/>
          </p:nvSpPr>
          <p:spPr>
            <a:xfrm>
              <a:off x="1294437" y="1439694"/>
              <a:ext cx="5277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4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B0339FF4-49D0-D7AE-9012-5E5C59B3A7D0}"/>
                </a:ext>
              </a:extLst>
            </p:cNvPr>
            <p:cNvSpPr txBox="1"/>
            <p:nvPr/>
          </p:nvSpPr>
          <p:spPr>
            <a:xfrm>
              <a:off x="1294437" y="2263140"/>
              <a:ext cx="5277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4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0F78CDA0-9CE9-07C7-6DF4-42BA9A064C12}"/>
                </a:ext>
              </a:extLst>
            </p:cNvPr>
            <p:cNvCxnSpPr/>
            <p:nvPr/>
          </p:nvCxnSpPr>
          <p:spPr>
            <a:xfrm>
              <a:off x="1294436" y="2263140"/>
              <a:ext cx="557448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A301BD2-1856-CD5B-AD7E-33705365B54F}"/>
              </a:ext>
            </a:extLst>
          </p:cNvPr>
          <p:cNvGrpSpPr/>
          <p:nvPr/>
        </p:nvGrpSpPr>
        <p:grpSpPr>
          <a:xfrm>
            <a:off x="9008162" y="1485414"/>
            <a:ext cx="557448" cy="1654443"/>
            <a:chOff x="1294436" y="1439694"/>
            <a:chExt cx="557448" cy="1654443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54C9B15-0FD0-94C9-DCF3-75C052D4ACE4}"/>
                </a:ext>
              </a:extLst>
            </p:cNvPr>
            <p:cNvSpPr txBox="1"/>
            <p:nvPr/>
          </p:nvSpPr>
          <p:spPr>
            <a:xfrm>
              <a:off x="1294437" y="1439694"/>
              <a:ext cx="5277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4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792C8A60-4270-A665-DC23-F88FAF69B8AC}"/>
                </a:ext>
              </a:extLst>
            </p:cNvPr>
            <p:cNvSpPr txBox="1"/>
            <p:nvPr/>
          </p:nvSpPr>
          <p:spPr>
            <a:xfrm>
              <a:off x="1294437" y="2263140"/>
              <a:ext cx="5277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4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3AB593C2-7361-5213-2B3E-99D946BDDCF2}"/>
                </a:ext>
              </a:extLst>
            </p:cNvPr>
            <p:cNvCxnSpPr/>
            <p:nvPr/>
          </p:nvCxnSpPr>
          <p:spPr>
            <a:xfrm>
              <a:off x="1294436" y="2263140"/>
              <a:ext cx="557448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7966D137-7D0D-C7CB-5AE6-564B82D452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137" y="2526037"/>
            <a:ext cx="1805925" cy="18059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3B10FF-E90D-206A-5997-CD50E2B83C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4854" y="2585501"/>
            <a:ext cx="1776173" cy="18059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F8163F8-79BB-C6B4-99D8-AD139D768801}"/>
              </a:ext>
            </a:extLst>
          </p:cNvPr>
          <p:cNvSpPr txBox="1"/>
          <p:nvPr/>
        </p:nvSpPr>
        <p:spPr>
          <a:xfrm>
            <a:off x="692751" y="4320904"/>
            <a:ext cx="10806498" cy="2175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把一个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月饼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分成两份，每份是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个月饼的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     )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，写作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，半个月饼也就是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个月饼。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DFCAC2-FACA-66E7-0A30-C45F48B25E26}"/>
              </a:ext>
            </a:extLst>
          </p:cNvPr>
          <p:cNvSpPr txBox="1"/>
          <p:nvPr/>
        </p:nvSpPr>
        <p:spPr>
          <a:xfrm>
            <a:off x="4120390" y="4421336"/>
            <a:ext cx="14373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38E1CA-3BF0-6EED-3722-C2B620550863}"/>
              </a:ext>
            </a:extLst>
          </p:cNvPr>
          <p:cNvSpPr txBox="1"/>
          <p:nvPr/>
        </p:nvSpPr>
        <p:spPr>
          <a:xfrm>
            <a:off x="1009779" y="5127813"/>
            <a:ext cx="25823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二分之一</a:t>
            </a:r>
            <a:endParaRPr lang="zh-CN" altLang="en-US" dirty="0">
              <a:solidFill>
                <a:srgbClr val="EE1D23"/>
              </a:solidFill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CC45574-B29A-A0B9-B531-B35567B17A8C}"/>
              </a:ext>
            </a:extLst>
          </p:cNvPr>
          <p:cNvGrpSpPr/>
          <p:nvPr/>
        </p:nvGrpSpPr>
        <p:grpSpPr>
          <a:xfrm>
            <a:off x="5272078" y="4826587"/>
            <a:ext cx="441146" cy="1289422"/>
            <a:chOff x="1411278" y="1102555"/>
            <a:chExt cx="441146" cy="128942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B39F7C4-6857-0212-D4A9-108D2558698E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7074243-E252-C1EB-FDC6-3096132AA88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510CD10-9FC3-8782-000A-04A6599679F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B3F1363-989F-065A-3057-CB18F1EB9342}"/>
              </a:ext>
            </a:extLst>
          </p:cNvPr>
          <p:cNvGrpSpPr/>
          <p:nvPr/>
        </p:nvGrpSpPr>
        <p:grpSpPr>
          <a:xfrm>
            <a:off x="10087918" y="4826587"/>
            <a:ext cx="441146" cy="1289422"/>
            <a:chOff x="1411278" y="1102555"/>
            <a:chExt cx="441146" cy="128942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3B48F17-B6C2-8D24-3104-2D122D01C60B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20340BF-7AA7-A9F3-25C1-2BE760A8CAED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4842D1A2-D2CA-3A17-6384-B74E9C97AB03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0.12096 -4.44444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0.12083 -4.44444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2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-0.34036 -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0.33997 -4.44444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8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直角三角形 59">
            <a:extLst>
              <a:ext uri="{FF2B5EF4-FFF2-40B4-BE49-F238E27FC236}">
                <a16:creationId xmlns:a16="http://schemas.microsoft.com/office/drawing/2014/main" id="{C0F139B5-6975-7FD5-D395-0E2C8E85E8DB}"/>
              </a:ext>
            </a:extLst>
          </p:cNvPr>
          <p:cNvSpPr/>
          <p:nvPr/>
        </p:nvSpPr>
        <p:spPr>
          <a:xfrm flipH="1">
            <a:off x="9524400" y="2089463"/>
            <a:ext cx="921600" cy="1800000"/>
          </a:xfrm>
          <a:prstGeom prst="rtTriangle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" name="直角三角形 51">
            <a:extLst>
              <a:ext uri="{FF2B5EF4-FFF2-40B4-BE49-F238E27FC236}">
                <a16:creationId xmlns:a16="http://schemas.microsoft.com/office/drawing/2014/main" id="{531E9396-C8EF-6DCE-4653-B351241B6989}"/>
              </a:ext>
            </a:extLst>
          </p:cNvPr>
          <p:cNvSpPr/>
          <p:nvPr/>
        </p:nvSpPr>
        <p:spPr>
          <a:xfrm>
            <a:off x="6608428" y="2089463"/>
            <a:ext cx="1800000" cy="1800000"/>
          </a:xfrm>
          <a:prstGeom prst="rtTriangle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不完整圆 22">
            <a:extLst>
              <a:ext uri="{FF2B5EF4-FFF2-40B4-BE49-F238E27FC236}">
                <a16:creationId xmlns:a16="http://schemas.microsoft.com/office/drawing/2014/main" id="{E9CD1C1D-8F87-E248-C9B8-A19D1174B0C5}"/>
              </a:ext>
            </a:extLst>
          </p:cNvPr>
          <p:cNvSpPr/>
          <p:nvPr/>
        </p:nvSpPr>
        <p:spPr>
          <a:xfrm>
            <a:off x="1245962" y="2102995"/>
            <a:ext cx="1800000" cy="1800000"/>
          </a:xfrm>
          <a:prstGeom prst="pie">
            <a:avLst>
              <a:gd name="adj1" fmla="val 5410719"/>
              <a:gd name="adj2" fmla="val 16200000"/>
            </a:avLst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7EA7DD0-5579-C89C-EAC3-500E22BD6C3A}"/>
              </a:ext>
            </a:extLst>
          </p:cNvPr>
          <p:cNvSpPr/>
          <p:nvPr/>
        </p:nvSpPr>
        <p:spPr>
          <a:xfrm>
            <a:off x="4276234" y="2304535"/>
            <a:ext cx="1090786" cy="799228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879AC640-7447-8A33-F64E-D52322B7D1B8}"/>
              </a:ext>
            </a:extLst>
          </p:cNvPr>
          <p:cNvSpPr/>
          <p:nvPr/>
        </p:nvSpPr>
        <p:spPr>
          <a:xfrm>
            <a:off x="1245962" y="2102995"/>
            <a:ext cx="1800000" cy="180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B1982C-3A6B-E146-2480-8A2B920EF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955" y="351601"/>
            <a:ext cx="904663" cy="9046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44DD94D-27E7-C45B-85FE-A3A75A6DA644}"/>
              </a:ext>
            </a:extLst>
          </p:cNvPr>
          <p:cNvSpPr txBox="1"/>
          <p:nvPr/>
        </p:nvSpPr>
        <p:spPr>
          <a:xfrm>
            <a:off x="1613896" y="158314"/>
            <a:ext cx="7250704" cy="1333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用下面形状的纸折一折、涂一涂，分别表示出它们的   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BDB2868-46E4-FDA5-A0FE-516EEF4F1CF9}"/>
              </a:ext>
            </a:extLst>
          </p:cNvPr>
          <p:cNvGrpSpPr/>
          <p:nvPr/>
        </p:nvGrpSpPr>
        <p:grpSpPr>
          <a:xfrm>
            <a:off x="5419877" y="611553"/>
            <a:ext cx="441146" cy="1289422"/>
            <a:chOff x="1411278" y="1102555"/>
            <a:chExt cx="441146" cy="128942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30D3CE1-9053-65B4-612A-B5D314D2FD54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368D352-52AF-9C3F-E16E-D3D8A3500032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D9982AAB-5CEB-621B-09BB-FA091F5E64A9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ABF3CE71-8760-F0A5-45D3-4799EFAAD14B}"/>
              </a:ext>
            </a:extLst>
          </p:cNvPr>
          <p:cNvSpPr/>
          <p:nvPr/>
        </p:nvSpPr>
        <p:spPr>
          <a:xfrm>
            <a:off x="6598282" y="2089465"/>
            <a:ext cx="1800000" cy="18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63F72279-75FB-4944-0D2D-746E35395CF3}"/>
              </a:ext>
            </a:extLst>
          </p:cNvPr>
          <p:cNvSpPr/>
          <p:nvPr/>
        </p:nvSpPr>
        <p:spPr>
          <a:xfrm>
            <a:off x="9525613" y="2089465"/>
            <a:ext cx="1838347" cy="1800000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C50DC5A-7774-4C2B-4270-E5137E5CDDF6}"/>
              </a:ext>
            </a:extLst>
          </p:cNvPr>
          <p:cNvSpPr/>
          <p:nvPr/>
        </p:nvSpPr>
        <p:spPr>
          <a:xfrm>
            <a:off x="4276234" y="2304535"/>
            <a:ext cx="1090786" cy="15984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5C1DDFF2-608D-63C1-C396-EFE8802FC47F}"/>
              </a:ext>
            </a:extLst>
          </p:cNvPr>
          <p:cNvCxnSpPr>
            <a:stCxn id="15" idx="4"/>
            <a:endCxn id="15" idx="0"/>
          </p:cNvCxnSpPr>
          <p:nvPr/>
        </p:nvCxnSpPr>
        <p:spPr>
          <a:xfrm flipV="1">
            <a:off x="2145962" y="2102995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CE212D89-42A5-F256-757B-48E3B104B32C}"/>
              </a:ext>
            </a:extLst>
          </p:cNvPr>
          <p:cNvGrpSpPr/>
          <p:nvPr/>
        </p:nvGrpSpPr>
        <p:grpSpPr>
          <a:xfrm>
            <a:off x="706531" y="2281833"/>
            <a:ext cx="441146" cy="1289422"/>
            <a:chOff x="1411278" y="1102555"/>
            <a:chExt cx="441146" cy="128942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D40B6E2-5E5B-A6F5-9FC5-C135BF48165B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F408259-F730-47EC-7159-4CD186F5221A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AFDA337A-BC88-3007-F372-8F42C571F560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E114F774-038F-1D9A-5CC5-C2030575C634}"/>
              </a:ext>
            </a:extLst>
          </p:cNvPr>
          <p:cNvCxnSpPr>
            <a:cxnSpLocks/>
            <a:stCxn id="20" idx="1"/>
            <a:endCxn id="20" idx="3"/>
          </p:cNvCxnSpPr>
          <p:nvPr/>
        </p:nvCxnSpPr>
        <p:spPr>
          <a:xfrm>
            <a:off x="4276234" y="3103765"/>
            <a:ext cx="1090786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661E7C6B-3A96-F18A-CD4F-17DC347C72C7}"/>
              </a:ext>
            </a:extLst>
          </p:cNvPr>
          <p:cNvGrpSpPr/>
          <p:nvPr/>
        </p:nvGrpSpPr>
        <p:grpSpPr>
          <a:xfrm>
            <a:off x="3596074" y="2310585"/>
            <a:ext cx="441146" cy="1289422"/>
            <a:chOff x="1411278" y="1102555"/>
            <a:chExt cx="441146" cy="1289422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29589001-41B6-7C58-6CED-84291E778AAA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4DEA2989-4690-4D97-F26C-4DFA3F860F7B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575444E7-8295-39E5-C7A4-89AD2F61DA02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C3A29ADF-1875-D2E0-E817-6CE462BDA5E7}"/>
              </a:ext>
            </a:extLst>
          </p:cNvPr>
          <p:cNvCxnSpPr>
            <a:cxnSpLocks/>
          </p:cNvCxnSpPr>
          <p:nvPr/>
        </p:nvCxnSpPr>
        <p:spPr>
          <a:xfrm>
            <a:off x="6598282" y="2089465"/>
            <a:ext cx="180000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EEE1682B-4FA0-9BFD-8129-C0DA5389B592}"/>
              </a:ext>
            </a:extLst>
          </p:cNvPr>
          <p:cNvGrpSpPr/>
          <p:nvPr/>
        </p:nvGrpSpPr>
        <p:grpSpPr>
          <a:xfrm>
            <a:off x="5997448" y="2331803"/>
            <a:ext cx="441146" cy="1289422"/>
            <a:chOff x="1411278" y="1102555"/>
            <a:chExt cx="441146" cy="128942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2F70295D-5C42-C26D-856F-8924D8851314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5901897-3C4C-7C76-8C82-019CFEE367F1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0241DDE0-8D15-ADDD-BDAD-7516B25C05B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698109EA-9C3E-E19B-40CF-3726B880AD49}"/>
              </a:ext>
            </a:extLst>
          </p:cNvPr>
          <p:cNvCxnSpPr>
            <a:cxnSpLocks/>
            <a:stCxn id="17" idx="3"/>
            <a:endCxn id="17" idx="0"/>
          </p:cNvCxnSpPr>
          <p:nvPr/>
        </p:nvCxnSpPr>
        <p:spPr>
          <a:xfrm flipV="1">
            <a:off x="10444787" y="2089465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02FBF58F-ECC7-5042-9AD3-86DDFA36C6BB}"/>
              </a:ext>
            </a:extLst>
          </p:cNvPr>
          <p:cNvGrpSpPr/>
          <p:nvPr/>
        </p:nvGrpSpPr>
        <p:grpSpPr>
          <a:xfrm>
            <a:off x="9203156" y="2331803"/>
            <a:ext cx="441146" cy="1289422"/>
            <a:chOff x="1411278" y="1102555"/>
            <a:chExt cx="441146" cy="1289422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30D827D-FE98-1548-3AE2-07A70E4B7A32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C38420E8-3CA5-450F-E607-E05F7512425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BA524B88-7844-E203-F3D4-0CFC3EA27C14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30EE56F1-A13E-C3FB-9DEF-159F72F2F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99700" y="112396"/>
            <a:ext cx="1376986" cy="135360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6734A1A2-E69C-5B2C-5899-3096F862FEBA}"/>
              </a:ext>
            </a:extLst>
          </p:cNvPr>
          <p:cNvSpPr/>
          <p:nvPr/>
        </p:nvSpPr>
        <p:spPr>
          <a:xfrm>
            <a:off x="6699866" y="848863"/>
            <a:ext cx="3396831" cy="1052112"/>
          </a:xfrm>
          <a:prstGeom prst="wedgeRoundRectCallout">
            <a:avLst>
              <a:gd name="adj1" fmla="val 54295"/>
              <a:gd name="adj2" fmla="val -32623"/>
              <a:gd name="adj3" fmla="val 16667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对折后都把图形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平均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分成了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份。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07DF423-E1EA-8D35-D70A-55CDEE6A3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621787" y="5176872"/>
            <a:ext cx="1354648" cy="1354648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95D4BE36-6DAE-211D-BC80-97AE90B81D34}"/>
              </a:ext>
            </a:extLst>
          </p:cNvPr>
          <p:cNvGrpSpPr/>
          <p:nvPr/>
        </p:nvGrpSpPr>
        <p:grpSpPr>
          <a:xfrm>
            <a:off x="8020784" y="4335001"/>
            <a:ext cx="3007231" cy="1519195"/>
            <a:chOff x="6575898" y="4823239"/>
            <a:chExt cx="3007231" cy="1519195"/>
          </a:xfrm>
        </p:grpSpPr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id="{3903E14F-6F4F-BCEB-55FC-D13A00BE46F4}"/>
                </a:ext>
              </a:extLst>
            </p:cNvPr>
            <p:cNvSpPr/>
            <p:nvPr/>
          </p:nvSpPr>
          <p:spPr>
            <a:xfrm>
              <a:off x="6575898" y="4823239"/>
              <a:ext cx="3007231" cy="1519195"/>
            </a:xfrm>
            <a:prstGeom prst="wedgeRoundRectCallout">
              <a:avLst>
                <a:gd name="adj1" fmla="val 38065"/>
                <a:gd name="adj2" fmla="val 59677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涂</a:t>
              </a:r>
              <a:r>
                <a:rPr lang="en-US" altLang="zh-CN" sz="3200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1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份就是这个图形的    。</a:t>
              </a:r>
            </a:p>
          </p:txBody>
        </p:sp>
        <p:graphicFrame>
          <p:nvGraphicFramePr>
            <p:cNvPr id="19" name="对象 18">
              <a:extLst>
                <a:ext uri="{FF2B5EF4-FFF2-40B4-BE49-F238E27FC236}">
                  <a16:creationId xmlns:a16="http://schemas.microsoft.com/office/drawing/2014/main" id="{EEFB3B63-3FCA-D720-7ABF-2A54AEB5098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072948"/>
                </p:ext>
              </p:extLst>
            </p:nvPr>
          </p:nvGraphicFramePr>
          <p:xfrm>
            <a:off x="8024456" y="5462467"/>
            <a:ext cx="326159" cy="870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58227" imgH="957274" progId="Equation.DSMT4">
                    <p:embed/>
                  </p:oleObj>
                </mc:Choice>
                <mc:Fallback>
                  <p:oleObj name="Equation" r:id="rId5" imgW="358227" imgH="957274" progId="Equation.DSMT4">
                    <p:embed/>
                    <p:pic>
                      <p:nvPicPr>
                        <p:cNvPr id="47" name="对象 46">
                          <a:extLst>
                            <a:ext uri="{FF2B5EF4-FFF2-40B4-BE49-F238E27FC236}">
                              <a16:creationId xmlns:a16="http://schemas.microsoft.com/office/drawing/2014/main" id="{6314D342-2451-9B65-E808-52F41EB7CAD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024456" y="5462467"/>
                          <a:ext cx="326159" cy="8702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2A98955-A232-26E1-EEF3-1A5EA8D761E7}"/>
              </a:ext>
            </a:extLst>
          </p:cNvPr>
          <p:cNvGrpSpPr/>
          <p:nvPr/>
        </p:nvGrpSpPr>
        <p:grpSpPr>
          <a:xfrm>
            <a:off x="441170" y="3911352"/>
            <a:ext cx="7242326" cy="2587773"/>
            <a:chOff x="441170" y="3911352"/>
            <a:chExt cx="7242326" cy="2587773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4857DED3-2134-23D8-A408-F086D781BF9C}"/>
                </a:ext>
              </a:extLst>
            </p:cNvPr>
            <p:cNvGrpSpPr/>
            <p:nvPr/>
          </p:nvGrpSpPr>
          <p:grpSpPr>
            <a:xfrm>
              <a:off x="564955" y="4312676"/>
              <a:ext cx="7118541" cy="2186449"/>
              <a:chOff x="2249794" y="448845"/>
              <a:chExt cx="7908937" cy="2186449"/>
            </a:xfrm>
          </p:grpSpPr>
          <p:sp>
            <p:nvSpPr>
              <p:cNvPr id="3" name="对话气泡: 圆角矩形 2">
                <a:extLst>
                  <a:ext uri="{FF2B5EF4-FFF2-40B4-BE49-F238E27FC236}">
                    <a16:creationId xmlns:a16="http://schemas.microsoft.com/office/drawing/2014/main" id="{321078F4-0793-B837-EC33-810E4E2D8F34}"/>
                  </a:ext>
                </a:extLst>
              </p:cNvPr>
              <p:cNvSpPr/>
              <p:nvPr/>
            </p:nvSpPr>
            <p:spPr>
              <a:xfrm>
                <a:off x="2249794" y="448845"/>
                <a:ext cx="7908937" cy="2186449"/>
              </a:xfrm>
              <a:prstGeom prst="wedgeRoundRectCallout">
                <a:avLst>
                  <a:gd name="adj1" fmla="val -50044"/>
                  <a:gd name="adj2" fmla="val 28287"/>
                  <a:gd name="adj3" fmla="val 16667"/>
                </a:avLst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1.</a:t>
                </a:r>
                <a:r>
                  <a:rPr lang="zh-CN" altLang="en-US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试一试，对折后涂色表示      的部分。</a:t>
                </a:r>
                <a:endParaRPr lang="en-US" altLang="zh-CN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2.</a:t>
                </a:r>
                <a:r>
                  <a:rPr lang="zh-CN" altLang="en-US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同桌之间互相说一说</a:t>
                </a:r>
                <a:r>
                  <a:rPr lang="zh-CN" alt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，这些图形中的涂色部分为什么都能</a:t>
                </a:r>
                <a:r>
                  <a:rPr lang="zh-CN" altLang="en-US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表示    呢</a:t>
                </a:r>
                <a:r>
                  <a:rPr lang="zh-CN" altLang="en-US" sz="32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？</a:t>
                </a:r>
              </a:p>
            </p:txBody>
          </p:sp>
          <p:graphicFrame>
            <p:nvGraphicFramePr>
              <p:cNvPr id="8" name="对象 7">
                <a:extLst>
                  <a:ext uri="{FF2B5EF4-FFF2-40B4-BE49-F238E27FC236}">
                    <a16:creationId xmlns:a16="http://schemas.microsoft.com/office/drawing/2014/main" id="{45AC34CC-4364-4E18-AF0A-97D56792389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43863793"/>
                  </p:ext>
                </p:extLst>
              </p:nvPr>
            </p:nvGraphicFramePr>
            <p:xfrm>
              <a:off x="7950902" y="1685543"/>
              <a:ext cx="334573" cy="892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52280" imgH="406080" progId="Equation.DSMT4">
                      <p:embed/>
                    </p:oleObj>
                  </mc:Choice>
                  <mc:Fallback>
                    <p:oleObj name="Equation" r:id="rId7" imgW="152280" imgH="406080" progId="Equation.DSMT4">
                      <p:embed/>
                      <p:pic>
                        <p:nvPicPr>
                          <p:cNvPr id="41" name="对象 40">
                            <a:extLst>
                              <a:ext uri="{FF2B5EF4-FFF2-40B4-BE49-F238E27FC236}">
                                <a16:creationId xmlns:a16="http://schemas.microsoft.com/office/drawing/2014/main" id="{FF309722-C2B7-995E-8C2F-3597D1A24B75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7950902" y="1685543"/>
                            <a:ext cx="334573" cy="89219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1" name="对象 20">
              <a:extLst>
                <a:ext uri="{FF2B5EF4-FFF2-40B4-BE49-F238E27FC236}">
                  <a16:creationId xmlns:a16="http://schemas.microsoft.com/office/drawing/2014/main" id="{4D291424-83BD-00A3-8BC5-40CE4036906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6301894"/>
                </p:ext>
              </p:extLst>
            </p:nvPr>
          </p:nvGraphicFramePr>
          <p:xfrm>
            <a:off x="5718367" y="4346707"/>
            <a:ext cx="300037" cy="893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00262" imgH="893192" progId="Equation.DSMT4">
                    <p:embed/>
                  </p:oleObj>
                </mc:Choice>
                <mc:Fallback>
                  <p:oleObj name="Equation" r:id="rId9" imgW="300262" imgH="893192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718367" y="4346707"/>
                          <a:ext cx="300037" cy="8937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" name="Group 10">
              <a:extLst>
                <a:ext uri="{FF2B5EF4-FFF2-40B4-BE49-F238E27FC236}">
                  <a16:creationId xmlns:a16="http://schemas.microsoft.com/office/drawing/2014/main" id="{95D554E5-BD88-4549-F4C6-46ABC2593A1A}"/>
                </a:ext>
              </a:extLst>
            </p:cNvPr>
            <p:cNvGrpSpPr/>
            <p:nvPr/>
          </p:nvGrpSpPr>
          <p:grpSpPr bwMode="auto">
            <a:xfrm>
              <a:off x="441170" y="3911352"/>
              <a:ext cx="1511300" cy="647700"/>
              <a:chOff x="204" y="618"/>
              <a:chExt cx="952" cy="408"/>
            </a:xfrm>
          </p:grpSpPr>
          <p:pic>
            <p:nvPicPr>
              <p:cNvPr id="25" name="TextBox 1">
                <a:extLst>
                  <a:ext uri="{FF2B5EF4-FFF2-40B4-BE49-F238E27FC236}">
                    <a16:creationId xmlns:a16="http://schemas.microsoft.com/office/drawing/2014/main" id="{AC6D5C94-9F6D-53A2-ACB3-253E1E1C839E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618"/>
                <a:ext cx="952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 Box 2">
                <a:extLst>
                  <a:ext uri="{FF2B5EF4-FFF2-40B4-BE49-F238E27FC236}">
                    <a16:creationId xmlns:a16="http://schemas.microsoft.com/office/drawing/2014/main" id="{1B4DF16D-15D7-7787-F01A-45D0BEB935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" y="640"/>
                <a:ext cx="685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任务</a:t>
                </a:r>
                <a:r>
                  <a:rPr lang="en-US" altLang="zh-CN" sz="2800" b="1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</a:t>
                </a:r>
                <a:endParaRPr lang="zh-CN" altLang="en-US" sz="2800" b="1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2" grpId="0" animBg="1"/>
      <p:bldP spid="23" grpId="0" animBg="1"/>
      <p:bldP spid="44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74268946-CD48-3829-C71F-96185AA509F6}"/>
              </a:ext>
            </a:extLst>
          </p:cNvPr>
          <p:cNvSpPr/>
          <p:nvPr/>
        </p:nvSpPr>
        <p:spPr>
          <a:xfrm>
            <a:off x="1566153" y="768484"/>
            <a:ext cx="3161489" cy="4426086"/>
          </a:xfrm>
          <a:custGeom>
            <a:avLst/>
            <a:gdLst>
              <a:gd name="connsiteX0" fmla="*/ 2213043 w 3161489"/>
              <a:gd name="connsiteY0" fmla="*/ 0 h 4426086"/>
              <a:gd name="connsiteX1" fmla="*/ 3074459 w 3161489"/>
              <a:gd name="connsiteY1" fmla="*/ 173912 h 4426086"/>
              <a:gd name="connsiteX2" fmla="*/ 3161489 w 3161489"/>
              <a:gd name="connsiteY2" fmla="*/ 215836 h 4426086"/>
              <a:gd name="connsiteX3" fmla="*/ 3161489 w 3161489"/>
              <a:gd name="connsiteY3" fmla="*/ 4210250 h 4426086"/>
              <a:gd name="connsiteX4" fmla="*/ 3074459 w 3161489"/>
              <a:gd name="connsiteY4" fmla="*/ 4252174 h 4426086"/>
              <a:gd name="connsiteX5" fmla="*/ 2213043 w 3161489"/>
              <a:gd name="connsiteY5" fmla="*/ 4426086 h 4426086"/>
              <a:gd name="connsiteX6" fmla="*/ 0 w 3161489"/>
              <a:gd name="connsiteY6" fmla="*/ 2213043 h 4426086"/>
              <a:gd name="connsiteX7" fmla="*/ 2213043 w 3161489"/>
              <a:gd name="connsiteY7" fmla="*/ 0 h 4426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1489" h="4426086">
                <a:moveTo>
                  <a:pt x="2213043" y="0"/>
                </a:moveTo>
                <a:cubicBezTo>
                  <a:pt x="2518600" y="0"/>
                  <a:pt x="2809694" y="61926"/>
                  <a:pt x="3074459" y="173912"/>
                </a:cubicBezTo>
                <a:lnTo>
                  <a:pt x="3161489" y="215836"/>
                </a:lnTo>
                <a:lnTo>
                  <a:pt x="3161489" y="4210250"/>
                </a:lnTo>
                <a:lnTo>
                  <a:pt x="3074459" y="4252174"/>
                </a:lnTo>
                <a:cubicBezTo>
                  <a:pt x="2809694" y="4364160"/>
                  <a:pt x="2518600" y="4426086"/>
                  <a:pt x="2213043" y="4426086"/>
                </a:cubicBezTo>
                <a:cubicBezTo>
                  <a:pt x="990813" y="4426086"/>
                  <a:pt x="0" y="3435273"/>
                  <a:pt x="0" y="2213043"/>
                </a:cubicBezTo>
                <a:cubicBezTo>
                  <a:pt x="0" y="990813"/>
                  <a:pt x="990813" y="0"/>
                  <a:pt x="2213043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FAE44886-E8C2-D168-0D6E-4F0902C4FE37}"/>
              </a:ext>
            </a:extLst>
          </p:cNvPr>
          <p:cNvSpPr/>
          <p:nvPr/>
        </p:nvSpPr>
        <p:spPr>
          <a:xfrm>
            <a:off x="1566153" y="768485"/>
            <a:ext cx="4426085" cy="442608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741B6386-F96E-883D-09B9-51BF78E61F98}"/>
              </a:ext>
            </a:extLst>
          </p:cNvPr>
          <p:cNvCxnSpPr/>
          <p:nvPr/>
        </p:nvCxnSpPr>
        <p:spPr>
          <a:xfrm>
            <a:off x="4727642" y="603115"/>
            <a:ext cx="0" cy="4883285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4" name="Picture 60">
            <a:extLst>
              <a:ext uri="{FF2B5EF4-FFF2-40B4-BE49-F238E27FC236}">
                <a16:creationId xmlns:a16="http://schemas.microsoft.com/office/drawing/2014/main" id="{126AF19D-2AA8-0324-65B2-B982436F0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5827" y="3628416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id="{7D261CDB-085B-A76A-8D66-CC263D78CCD5}"/>
              </a:ext>
            </a:extLst>
          </p:cNvPr>
          <p:cNvGrpSpPr/>
          <p:nvPr/>
        </p:nvGrpSpPr>
        <p:grpSpPr>
          <a:xfrm>
            <a:off x="6748967" y="667340"/>
            <a:ext cx="3747177" cy="2832184"/>
            <a:chOff x="6748967" y="667340"/>
            <a:chExt cx="3747177" cy="2832184"/>
          </a:xfrm>
        </p:grpSpPr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C1337387-AECD-B683-9C54-3E64C0292602}"/>
                </a:ext>
              </a:extLst>
            </p:cNvPr>
            <p:cNvSpPr/>
            <p:nvPr/>
          </p:nvSpPr>
          <p:spPr>
            <a:xfrm>
              <a:off x="6748967" y="667340"/>
              <a:ext cx="3747177" cy="2761660"/>
            </a:xfrm>
            <a:prstGeom prst="wedgeRoundRectCallout">
              <a:avLst>
                <a:gd name="adj1" fmla="val 39766"/>
                <a:gd name="adj2" fmla="val 68822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这个圆已经分成了</a:t>
              </a:r>
              <a:r>
                <a:rPr lang="en-US" altLang="zh-CN" sz="3200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2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份，可为什么不能表示      呢？</a:t>
              </a: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B6D99AE3-D5CC-3550-79A7-DC88410FE60A}"/>
                </a:ext>
              </a:extLst>
            </p:cNvPr>
            <p:cNvGrpSpPr/>
            <p:nvPr/>
          </p:nvGrpSpPr>
          <p:grpSpPr>
            <a:xfrm>
              <a:off x="8304577" y="2210102"/>
              <a:ext cx="441146" cy="1289422"/>
              <a:chOff x="1411278" y="1102555"/>
              <a:chExt cx="441146" cy="1289422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5F12EC9-FB4B-F709-045B-932F2CF21DF8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1</a:t>
                </a:r>
                <a:endParaRPr lang="zh-CN" altLang="en-US" sz="3600" dirty="0"/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CD87F88D-97EA-2AF0-35F2-115C88CA37E9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/>
                  <a:t>2</a:t>
                </a:r>
                <a:endParaRPr lang="zh-CN" altLang="en-US" sz="3600" dirty="0"/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5B0C68D2-7841-5F2C-48A3-28F3C7D513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0AF5DDE2-800E-DCD1-4A05-E20C37873979}"/>
              </a:ext>
            </a:extLst>
          </p:cNvPr>
          <p:cNvSpPr txBox="1"/>
          <p:nvPr/>
        </p:nvSpPr>
        <p:spPr>
          <a:xfrm>
            <a:off x="5136204" y="5353804"/>
            <a:ext cx="6050604" cy="830997"/>
          </a:xfrm>
          <a:prstGeom prst="rect">
            <a:avLst/>
          </a:prstGeom>
          <a:solidFill>
            <a:srgbClr val="FCD4B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因为没有</a:t>
            </a:r>
            <a:r>
              <a:rPr lang="zh-CN" altLang="en-US" sz="48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平均分</a:t>
            </a:r>
            <a:r>
              <a:rPr lang="zh-CN" altLang="en-US" sz="4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81F70FD-16ED-72B5-3D43-EE568E66E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0490" y="3121423"/>
            <a:ext cx="6882066" cy="344518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71ABAD7-039B-816F-1A55-69280654D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25" y="3836561"/>
            <a:ext cx="1275213" cy="22335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239D1BA-DEF1-A330-EC57-CD4816155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27" y="5814417"/>
            <a:ext cx="1555608" cy="66891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6D47CF6-B934-7056-EC7E-545F16663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320" y="5814417"/>
            <a:ext cx="1555608" cy="66891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6F0C361-4745-2DCC-FA77-A278397E3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413" y="5814417"/>
            <a:ext cx="1555608" cy="66891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1F5028E-A78A-FAA3-E8D0-1DAAB6B2A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505" y="5814417"/>
            <a:ext cx="1555608" cy="66891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9533A8F-5446-500F-D039-BD40DA2B59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896" y="787930"/>
            <a:ext cx="2403687" cy="240368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1841610-6421-321F-EC27-4D84D69A0D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9897" y="787931"/>
            <a:ext cx="1202400" cy="12024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CFD0FFA-F703-9758-F10F-8B06B939CE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1183" y="787931"/>
            <a:ext cx="1202400" cy="12024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4F2C9BF-6AC6-AD3B-0027-6F23956F8C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1183" y="1989217"/>
            <a:ext cx="1202400" cy="12024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3A03738-8D77-AED2-AEE6-BC12BB29DF7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9897" y="1989217"/>
            <a:ext cx="1202400" cy="1202400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44E4FE4-4A78-B8EC-21AF-D97E9F135C9E}"/>
              </a:ext>
            </a:extLst>
          </p:cNvPr>
          <p:cNvCxnSpPr>
            <a:cxnSpLocks/>
          </p:cNvCxnSpPr>
          <p:nvPr/>
        </p:nvCxnSpPr>
        <p:spPr>
          <a:xfrm>
            <a:off x="2631740" y="518160"/>
            <a:ext cx="0" cy="3048000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BB8E02B-716B-B05E-5702-983F2C1827BB}"/>
              </a:ext>
            </a:extLst>
          </p:cNvPr>
          <p:cNvCxnSpPr>
            <a:cxnSpLocks/>
          </p:cNvCxnSpPr>
          <p:nvPr/>
        </p:nvCxnSpPr>
        <p:spPr>
          <a:xfrm flipH="1">
            <a:off x="1082040" y="1989774"/>
            <a:ext cx="3083560" cy="0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8EEEB3F-F87F-6880-B244-AAEA3F8E447A}"/>
              </a:ext>
            </a:extLst>
          </p:cNvPr>
          <p:cNvSpPr txBox="1"/>
          <p:nvPr/>
        </p:nvSpPr>
        <p:spPr>
          <a:xfrm>
            <a:off x="4364276" y="339411"/>
            <a:ext cx="6882066" cy="24801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把一个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月饼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平均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分成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份，每份是这个月饼的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     )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，写作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，也就是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个月饼。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97519A7-E718-2678-D368-B3A5F6356DFD}"/>
              </a:ext>
            </a:extLst>
          </p:cNvPr>
          <p:cNvSpPr txBox="1"/>
          <p:nvPr/>
        </p:nvSpPr>
        <p:spPr>
          <a:xfrm>
            <a:off x="7914916" y="1301485"/>
            <a:ext cx="25823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四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分之一</a:t>
            </a:r>
            <a:endParaRPr lang="zh-CN" altLang="en-US" dirty="0">
              <a:solidFill>
                <a:srgbClr val="EE1D23"/>
              </a:solidFill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D2501B4-ED15-2BC9-1E4C-269768462871}"/>
              </a:ext>
            </a:extLst>
          </p:cNvPr>
          <p:cNvGrpSpPr/>
          <p:nvPr/>
        </p:nvGrpSpPr>
        <p:grpSpPr>
          <a:xfrm>
            <a:off x="5741235" y="1765301"/>
            <a:ext cx="481786" cy="1139908"/>
            <a:chOff x="1411278" y="1170595"/>
            <a:chExt cx="441146" cy="1221382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47CE2AB-7899-3735-75F5-6782E86231F8}"/>
                </a:ext>
              </a:extLst>
            </p:cNvPr>
            <p:cNvSpPr txBox="1"/>
            <p:nvPr/>
          </p:nvSpPr>
          <p:spPr>
            <a:xfrm>
              <a:off x="1411278" y="117059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C45D651-219F-92C4-BE8F-04564855BB65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0A91B94E-5893-8CF8-BEB2-378D3C20821A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800077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86D71AAB-DE37-3284-07D4-9B27E4B14E12}"/>
              </a:ext>
            </a:extLst>
          </p:cNvPr>
          <p:cNvGrpSpPr/>
          <p:nvPr/>
        </p:nvGrpSpPr>
        <p:grpSpPr>
          <a:xfrm>
            <a:off x="8706402" y="1765301"/>
            <a:ext cx="481786" cy="1139908"/>
            <a:chOff x="1411278" y="1170595"/>
            <a:chExt cx="441146" cy="1221382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8D86B32-F363-AB6B-CF64-CFEA2D9C48F5}"/>
                </a:ext>
              </a:extLst>
            </p:cNvPr>
            <p:cNvSpPr txBox="1"/>
            <p:nvPr/>
          </p:nvSpPr>
          <p:spPr>
            <a:xfrm>
              <a:off x="1411278" y="117059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8497B67-8CB9-4900-FA67-6801D61403D2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9E52032B-B9CC-D4AA-7A57-A68FD0F5620C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800077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CE5B51EB-012F-4659-200E-F457A7171B12}"/>
              </a:ext>
            </a:extLst>
          </p:cNvPr>
          <p:cNvSpPr/>
          <p:nvPr/>
        </p:nvSpPr>
        <p:spPr>
          <a:xfrm>
            <a:off x="8660576" y="3781651"/>
            <a:ext cx="3209444" cy="1577365"/>
          </a:xfrm>
          <a:prstGeom prst="wedgeRoundRectCallout">
            <a:avLst>
              <a:gd name="adj1" fmla="val -69661"/>
              <a:gd name="adj2" fmla="val -46776"/>
              <a:gd name="adj3" fmla="val 16667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人分得的个数可以用什么数</a:t>
            </a:r>
            <a:endParaRPr lang="en-US" altLang="zh-CN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表示？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-0.03308 0.5081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" y="2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0.12382 0.62152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5" y="3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1862 0.62152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10" y="3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35339 0.5081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69" y="2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74">
            <a:extLst>
              <a:ext uri="{FF2B5EF4-FFF2-40B4-BE49-F238E27FC236}">
                <a16:creationId xmlns:a16="http://schemas.microsoft.com/office/drawing/2014/main" id="{8929C1F5-9A5A-F866-1329-3CD644B41988}"/>
              </a:ext>
            </a:extLst>
          </p:cNvPr>
          <p:cNvSpPr/>
          <p:nvPr/>
        </p:nvSpPr>
        <p:spPr>
          <a:xfrm>
            <a:off x="8518646" y="1566643"/>
            <a:ext cx="450000" cy="1800000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直角三角形 63">
            <a:extLst>
              <a:ext uri="{FF2B5EF4-FFF2-40B4-BE49-F238E27FC236}">
                <a16:creationId xmlns:a16="http://schemas.microsoft.com/office/drawing/2014/main" id="{B98B249B-BC79-0F65-8993-64FA51B9ECA0}"/>
              </a:ext>
            </a:extLst>
          </p:cNvPr>
          <p:cNvSpPr/>
          <p:nvPr/>
        </p:nvSpPr>
        <p:spPr>
          <a:xfrm rot="18900000" flipH="1">
            <a:off x="4559604" y="1830247"/>
            <a:ext cx="1272793" cy="1272793"/>
          </a:xfrm>
          <a:prstGeom prst="rtTriangle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79C6FE7E-2AE6-3FE4-74CC-88B4351424E5}"/>
              </a:ext>
            </a:extLst>
          </p:cNvPr>
          <p:cNvSpPr/>
          <p:nvPr/>
        </p:nvSpPr>
        <p:spPr>
          <a:xfrm>
            <a:off x="1873354" y="1566643"/>
            <a:ext cx="900000" cy="900000"/>
          </a:xfrm>
          <a:prstGeom prst="rect">
            <a:avLst/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263ED07E-E27F-992A-6F1F-89202A9D9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774" y="457632"/>
            <a:ext cx="904663" cy="904663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8345CC6E-65C8-68C4-E8D7-E30DD1A64524}"/>
              </a:ext>
            </a:extLst>
          </p:cNvPr>
          <p:cNvSpPr txBox="1"/>
          <p:nvPr/>
        </p:nvSpPr>
        <p:spPr>
          <a:xfrm>
            <a:off x="1088481" y="378184"/>
            <a:ext cx="11499333" cy="793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拿一张正方形纸折一折、涂一涂，表示出</a:t>
            </a:r>
            <a:r>
              <a:rPr lang="zh-CN" altLang="en-US" sz="36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它的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  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54D369B4-75EF-B710-4D12-20391EAD559D}"/>
              </a:ext>
            </a:extLst>
          </p:cNvPr>
          <p:cNvGrpSpPr/>
          <p:nvPr/>
        </p:nvGrpSpPr>
        <p:grpSpPr>
          <a:xfrm>
            <a:off x="10433773" y="265252"/>
            <a:ext cx="441146" cy="1289422"/>
            <a:chOff x="1411278" y="1102555"/>
            <a:chExt cx="441146" cy="1289422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7B2948E-4BD6-6C13-1148-773B3D1D9A22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7F434908-97AC-898E-DA69-7C9012760565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EE7B4ED3-951D-FB90-41AD-DBD5FEA47AA8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5980C382-C025-D2F9-B337-68EF83EBE082}"/>
              </a:ext>
            </a:extLst>
          </p:cNvPr>
          <p:cNvSpPr/>
          <p:nvPr/>
        </p:nvSpPr>
        <p:spPr>
          <a:xfrm>
            <a:off x="1873354" y="1566643"/>
            <a:ext cx="1800000" cy="18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F855ED1B-759F-6209-95A2-4E013629A7BC}"/>
              </a:ext>
            </a:extLst>
          </p:cNvPr>
          <p:cNvSpPr/>
          <p:nvPr/>
        </p:nvSpPr>
        <p:spPr>
          <a:xfrm>
            <a:off x="5196000" y="1566643"/>
            <a:ext cx="1800000" cy="18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9468D63-0030-6C00-726C-FF6ED40EAD70}"/>
              </a:ext>
            </a:extLst>
          </p:cNvPr>
          <p:cNvSpPr/>
          <p:nvPr/>
        </p:nvSpPr>
        <p:spPr>
          <a:xfrm>
            <a:off x="8518646" y="1566643"/>
            <a:ext cx="1800000" cy="180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48B17F33-FF48-AB20-FBDA-FEE67EE123E2}"/>
              </a:ext>
            </a:extLst>
          </p:cNvPr>
          <p:cNvCxnSpPr>
            <a:cxnSpLocks/>
            <a:stCxn id="46" idx="2"/>
            <a:endCxn id="46" idx="0"/>
          </p:cNvCxnSpPr>
          <p:nvPr/>
        </p:nvCxnSpPr>
        <p:spPr>
          <a:xfrm flipV="1">
            <a:off x="2773354" y="1566643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F8DC3E2F-C4C1-AC01-9B5F-653D468B981B}"/>
              </a:ext>
            </a:extLst>
          </p:cNvPr>
          <p:cNvCxnSpPr>
            <a:cxnSpLocks/>
            <a:stCxn id="46" idx="1"/>
            <a:endCxn id="46" idx="3"/>
          </p:cNvCxnSpPr>
          <p:nvPr/>
        </p:nvCxnSpPr>
        <p:spPr>
          <a:xfrm>
            <a:off x="1873354" y="2466643"/>
            <a:ext cx="180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345EF89E-2E07-4BD5-4AB0-E8C3CDFBA7A9}"/>
              </a:ext>
            </a:extLst>
          </p:cNvPr>
          <p:cNvGrpSpPr/>
          <p:nvPr/>
        </p:nvGrpSpPr>
        <p:grpSpPr>
          <a:xfrm>
            <a:off x="1144459" y="1729103"/>
            <a:ext cx="441146" cy="1289422"/>
            <a:chOff x="1411278" y="1102555"/>
            <a:chExt cx="441146" cy="1289422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BBEFFBC8-576B-9F0F-4A68-4A6AB59F6ED4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C70C9C35-FCFF-5781-AA7E-9CB0DD3472C7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81404E6B-E14B-374A-377E-1325437B64BF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C8A18B4A-CB27-1932-4CF3-5CCBBCC9D15F}"/>
              </a:ext>
            </a:extLst>
          </p:cNvPr>
          <p:cNvCxnSpPr>
            <a:cxnSpLocks/>
          </p:cNvCxnSpPr>
          <p:nvPr/>
        </p:nvCxnSpPr>
        <p:spPr>
          <a:xfrm>
            <a:off x="5196000" y="1566643"/>
            <a:ext cx="180000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1CCA0A1F-C093-1E54-6A13-63293C8AE195}"/>
              </a:ext>
            </a:extLst>
          </p:cNvPr>
          <p:cNvCxnSpPr>
            <a:cxnSpLocks/>
          </p:cNvCxnSpPr>
          <p:nvPr/>
        </p:nvCxnSpPr>
        <p:spPr>
          <a:xfrm flipV="1">
            <a:off x="5196000" y="1566643"/>
            <a:ext cx="180000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51E59B7A-AF1F-D89E-304C-D7FA5FA8CF43}"/>
              </a:ext>
            </a:extLst>
          </p:cNvPr>
          <p:cNvGrpSpPr/>
          <p:nvPr/>
        </p:nvGrpSpPr>
        <p:grpSpPr>
          <a:xfrm>
            <a:off x="4555907" y="1821932"/>
            <a:ext cx="441146" cy="1289422"/>
            <a:chOff x="1411278" y="1102555"/>
            <a:chExt cx="441146" cy="1289422"/>
          </a:xfrm>
        </p:grpSpPr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2972BF28-3A62-FC20-189A-A58FA6CA197C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C7016A21-42AD-CF87-D7C2-5CDE9EB045B1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E3474819-F777-7B58-E865-714B08C7A9DF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012188FE-4E71-CE60-4214-4A3B62EECE31}"/>
              </a:ext>
            </a:extLst>
          </p:cNvPr>
          <p:cNvCxnSpPr>
            <a:cxnSpLocks/>
          </p:cNvCxnSpPr>
          <p:nvPr/>
        </p:nvCxnSpPr>
        <p:spPr>
          <a:xfrm>
            <a:off x="8968646" y="1566643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CD539D64-9053-962C-D682-ADDC7DDA0FB5}"/>
              </a:ext>
            </a:extLst>
          </p:cNvPr>
          <p:cNvCxnSpPr>
            <a:cxnSpLocks/>
          </p:cNvCxnSpPr>
          <p:nvPr/>
        </p:nvCxnSpPr>
        <p:spPr>
          <a:xfrm>
            <a:off x="9868646" y="1566643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5D3DE14C-5572-305F-9DB4-A6A9AB233026}"/>
              </a:ext>
            </a:extLst>
          </p:cNvPr>
          <p:cNvCxnSpPr>
            <a:cxnSpLocks/>
          </p:cNvCxnSpPr>
          <p:nvPr/>
        </p:nvCxnSpPr>
        <p:spPr>
          <a:xfrm>
            <a:off x="9418646" y="1566643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94994EA2-8618-A6D0-6403-073A619E7294}"/>
              </a:ext>
            </a:extLst>
          </p:cNvPr>
          <p:cNvGrpSpPr/>
          <p:nvPr/>
        </p:nvGrpSpPr>
        <p:grpSpPr>
          <a:xfrm>
            <a:off x="7925185" y="1821932"/>
            <a:ext cx="441146" cy="1289422"/>
            <a:chOff x="1411278" y="1102555"/>
            <a:chExt cx="441146" cy="1289422"/>
          </a:xfrm>
        </p:grpSpPr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6006FEEC-F6C2-2427-8BAC-BC5710D8A7F9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0223F570-FBFE-A589-06D5-3B552766A517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505DFD9D-A0F8-66F6-5A33-8A16E83A8510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BE06BFB4-D135-4C89-A155-FA0ABD2E5D85}"/>
              </a:ext>
            </a:extLst>
          </p:cNvPr>
          <p:cNvGrpSpPr/>
          <p:nvPr/>
        </p:nvGrpSpPr>
        <p:grpSpPr>
          <a:xfrm>
            <a:off x="1258166" y="3621933"/>
            <a:ext cx="9675668" cy="2587773"/>
            <a:chOff x="441170" y="3911352"/>
            <a:chExt cx="9675668" cy="258777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1F0849EE-EBB2-CECD-9C5D-D5A56FEA85B1}"/>
                </a:ext>
              </a:extLst>
            </p:cNvPr>
            <p:cNvGrpSpPr/>
            <p:nvPr/>
          </p:nvGrpSpPr>
          <p:grpSpPr>
            <a:xfrm>
              <a:off x="564955" y="4312676"/>
              <a:ext cx="9551883" cy="2186449"/>
              <a:chOff x="2249794" y="448845"/>
              <a:chExt cx="10612461" cy="2186449"/>
            </a:xfrm>
          </p:grpSpPr>
          <p:sp>
            <p:nvSpPr>
              <p:cNvPr id="8" name="对话气泡: 圆角矩形 7">
                <a:extLst>
                  <a:ext uri="{FF2B5EF4-FFF2-40B4-BE49-F238E27FC236}">
                    <a16:creationId xmlns:a16="http://schemas.microsoft.com/office/drawing/2014/main" id="{1691E854-06D0-5344-6958-268FD98B5E91}"/>
                  </a:ext>
                </a:extLst>
              </p:cNvPr>
              <p:cNvSpPr/>
              <p:nvPr/>
            </p:nvSpPr>
            <p:spPr>
              <a:xfrm>
                <a:off x="2249794" y="448845"/>
                <a:ext cx="10612461" cy="2186449"/>
              </a:xfrm>
              <a:prstGeom prst="wedgeRoundRectCallout">
                <a:avLst>
                  <a:gd name="adj1" fmla="val -50044"/>
                  <a:gd name="adj2" fmla="val 28287"/>
                  <a:gd name="adj3" fmla="val 16667"/>
                </a:avLst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1.</a:t>
                </a:r>
                <a:r>
                  <a:rPr lang="zh-CN" altLang="en-US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试一试，怎么折出</a:t>
                </a:r>
                <a:r>
                  <a:rPr lang="en-US" altLang="zh-CN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4</a:t>
                </a:r>
                <a:r>
                  <a:rPr lang="zh-CN" altLang="en-US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等份？</a:t>
                </a:r>
                <a:endParaRPr lang="en-US" altLang="zh-CN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2.</a:t>
                </a:r>
                <a:r>
                  <a:rPr lang="zh-CN" altLang="en-US" sz="32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sym typeface="+mn-ea"/>
                  </a:rPr>
                  <a:t>说一说，小组内展示讨论，看大家折的方法、涂色的部分都一样吗？为什么都是     ？</a:t>
                </a:r>
                <a:endPara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endParaRPr>
              </a:p>
            </p:txBody>
          </p:sp>
          <p:graphicFrame>
            <p:nvGraphicFramePr>
              <p:cNvPr id="9" name="对象 8">
                <a:extLst>
                  <a:ext uri="{FF2B5EF4-FFF2-40B4-BE49-F238E27FC236}">
                    <a16:creationId xmlns:a16="http://schemas.microsoft.com/office/drawing/2014/main" id="{59A56F7A-819C-B8E3-8510-965014F7129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0200855"/>
                  </p:ext>
                </p:extLst>
              </p:nvPr>
            </p:nvGraphicFramePr>
            <p:xfrm>
              <a:off x="8881311" y="1743097"/>
              <a:ext cx="334573" cy="892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152280" imgH="406080" progId="Equation.DSMT4">
                      <p:embed/>
                    </p:oleObj>
                  </mc:Choice>
                  <mc:Fallback>
                    <p:oleObj name="Equation" r:id="rId3" imgW="152280" imgH="406080" progId="Equation.DSMT4">
                      <p:embed/>
                      <p:pic>
                        <p:nvPicPr>
                          <p:cNvPr id="8" name="对象 7">
                            <a:extLst>
                              <a:ext uri="{FF2B5EF4-FFF2-40B4-BE49-F238E27FC236}">
                                <a16:creationId xmlns:a16="http://schemas.microsoft.com/office/drawing/2014/main" id="{45AC34CC-4364-4E18-AF0A-97D567923891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8881311" y="1743097"/>
                            <a:ext cx="334573" cy="89219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271DA624-852D-079F-B6F6-F705F1A60481}"/>
                </a:ext>
              </a:extLst>
            </p:cNvPr>
            <p:cNvGrpSpPr/>
            <p:nvPr/>
          </p:nvGrpSpPr>
          <p:grpSpPr bwMode="auto">
            <a:xfrm>
              <a:off x="441170" y="3911352"/>
              <a:ext cx="1511300" cy="647700"/>
              <a:chOff x="204" y="618"/>
              <a:chExt cx="952" cy="408"/>
            </a:xfrm>
          </p:grpSpPr>
          <p:pic>
            <p:nvPicPr>
              <p:cNvPr id="6" name="TextBox 1">
                <a:extLst>
                  <a:ext uri="{FF2B5EF4-FFF2-40B4-BE49-F238E27FC236}">
                    <a16:creationId xmlns:a16="http://schemas.microsoft.com/office/drawing/2014/main" id="{8C6A4184-166F-D2F1-A20D-4170C739F1DB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618"/>
                <a:ext cx="952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Text Box 2">
                <a:extLst>
                  <a:ext uri="{FF2B5EF4-FFF2-40B4-BE49-F238E27FC236}">
                    <a16:creationId xmlns:a16="http://schemas.microsoft.com/office/drawing/2014/main" id="{3BE4AC43-3D62-F4F5-E658-C3BDB9FFB2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" y="640"/>
                <a:ext cx="685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任务</a:t>
                </a:r>
                <a:r>
                  <a:rPr lang="en-US" altLang="zh-CN" sz="2800" b="1">
                    <a:solidFill>
                      <a:srgbClr val="FFFF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2</a:t>
                </a:r>
                <a:endParaRPr lang="zh-CN" altLang="en-US" sz="2800" b="1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64" grpId="0" animBg="1"/>
      <p:bldP spid="55" grpId="0" animBg="1"/>
      <p:bldP spid="47" grpId="0" animBg="1"/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13383B99-51AA-EFD9-38D7-9F55480EABF1}"/>
              </a:ext>
            </a:extLst>
          </p:cNvPr>
          <p:cNvSpPr/>
          <p:nvPr/>
        </p:nvSpPr>
        <p:spPr>
          <a:xfrm>
            <a:off x="1639159" y="251666"/>
            <a:ext cx="9143999" cy="120896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9596A9D7-86F5-537A-6157-274F3054D4BA}"/>
              </a:ext>
            </a:extLst>
          </p:cNvPr>
          <p:cNvSpPr/>
          <p:nvPr/>
        </p:nvSpPr>
        <p:spPr>
          <a:xfrm>
            <a:off x="6670315" y="4182970"/>
            <a:ext cx="5294439" cy="239347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E29ED92-62E7-8767-E3B0-D98185A57BF2}"/>
              </a:ext>
            </a:extLst>
          </p:cNvPr>
          <p:cNvSpPr txBox="1"/>
          <p:nvPr/>
        </p:nvSpPr>
        <p:spPr>
          <a:xfrm>
            <a:off x="6759130" y="4123264"/>
            <a:ext cx="5205625" cy="2212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把一条线段平均分成（    ）份，每份是它的（     ）分之（     ），写作（     ）。</a:t>
            </a: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B81AD5B5-CF9C-1C27-7782-A4088BEF5C3F}"/>
              </a:ext>
            </a:extLst>
          </p:cNvPr>
          <p:cNvSpPr/>
          <p:nvPr/>
        </p:nvSpPr>
        <p:spPr>
          <a:xfrm>
            <a:off x="6670315" y="1659993"/>
            <a:ext cx="5294439" cy="22743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50771C-EDBB-306A-4545-C398C3B09206}"/>
              </a:ext>
            </a:extLst>
          </p:cNvPr>
          <p:cNvSpPr txBox="1"/>
          <p:nvPr/>
        </p:nvSpPr>
        <p:spPr>
          <a:xfrm>
            <a:off x="1826230" y="573213"/>
            <a:ext cx="9404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试一试：用你自己的方法表示   、  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9FF6F83-CAD3-1F97-DA7D-1F1ABC2FF7D3}"/>
              </a:ext>
            </a:extLst>
          </p:cNvPr>
          <p:cNvGrpSpPr/>
          <p:nvPr/>
        </p:nvGrpSpPr>
        <p:grpSpPr>
          <a:xfrm>
            <a:off x="8033703" y="251667"/>
            <a:ext cx="441146" cy="1289422"/>
            <a:chOff x="1411278" y="1102555"/>
            <a:chExt cx="441146" cy="1289422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61869CA-8E95-436A-5EBB-6C1C0D513461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68B9620-805B-3491-F78C-BE987F70EBB7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28E8581F-C977-D748-DB36-C11DA537D292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0AB67533-FE39-942E-B9E4-C311C5789C77}"/>
              </a:ext>
            </a:extLst>
          </p:cNvPr>
          <p:cNvGrpSpPr/>
          <p:nvPr/>
        </p:nvGrpSpPr>
        <p:grpSpPr>
          <a:xfrm>
            <a:off x="8909193" y="251667"/>
            <a:ext cx="441146" cy="1289422"/>
            <a:chOff x="1411278" y="1102555"/>
            <a:chExt cx="441146" cy="128942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FDBFA0F-F4BF-0E07-4024-CEED2DDCD704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3877700-30D0-DDBF-E15D-04013AE4D80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69867985-2804-299E-8A5C-95A761D5FAAE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5987F7C2-9681-382E-CF15-BD35908CB2B8}"/>
              </a:ext>
            </a:extLst>
          </p:cNvPr>
          <p:cNvSpPr txBox="1"/>
          <p:nvPr/>
        </p:nvSpPr>
        <p:spPr>
          <a:xfrm>
            <a:off x="6759130" y="1537876"/>
            <a:ext cx="5108181" cy="22127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把长方形纸平均分成（    ）份，每份是它的（     ）分之（     ），写作（     ）。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DBD3CE2D-A1ED-7CC4-9D63-2ED3A7357006}"/>
              </a:ext>
            </a:extLst>
          </p:cNvPr>
          <p:cNvGrpSpPr/>
          <p:nvPr/>
        </p:nvGrpSpPr>
        <p:grpSpPr>
          <a:xfrm>
            <a:off x="551655" y="2161282"/>
            <a:ext cx="6001450" cy="746077"/>
            <a:chOff x="1776000" y="2707842"/>
            <a:chExt cx="8640000" cy="900000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AEC05FD4-2E21-9B45-F890-392F5DAAA6F3}"/>
                </a:ext>
              </a:extLst>
            </p:cNvPr>
            <p:cNvSpPr/>
            <p:nvPr/>
          </p:nvSpPr>
          <p:spPr>
            <a:xfrm>
              <a:off x="1776000" y="2707842"/>
              <a:ext cx="2880000" cy="900000"/>
            </a:xfrm>
            <a:prstGeom prst="rect">
              <a:avLst/>
            </a:prstGeom>
            <a:solidFill>
              <a:srgbClr val="FF7E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D116ADDA-A870-9E0F-3CDB-33A20DDDCAD2}"/>
                </a:ext>
              </a:extLst>
            </p:cNvPr>
            <p:cNvSpPr/>
            <p:nvPr/>
          </p:nvSpPr>
          <p:spPr>
            <a:xfrm>
              <a:off x="1776000" y="2707842"/>
              <a:ext cx="8640000" cy="90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4CA114C-90B3-30CB-A228-E5A395CBFEA7}"/>
                </a:ext>
              </a:extLst>
            </p:cNvPr>
            <p:cNvCxnSpPr>
              <a:cxnSpLocks/>
            </p:cNvCxnSpPr>
            <p:nvPr/>
          </p:nvCxnSpPr>
          <p:spPr>
            <a:xfrm>
              <a:off x="4656000" y="2707842"/>
              <a:ext cx="0" cy="90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78AC70DB-1C11-05AA-572E-F6E44CC715CF}"/>
                </a:ext>
              </a:extLst>
            </p:cNvPr>
            <p:cNvCxnSpPr>
              <a:cxnSpLocks/>
            </p:cNvCxnSpPr>
            <p:nvPr/>
          </p:nvCxnSpPr>
          <p:spPr>
            <a:xfrm>
              <a:off x="7536000" y="2707842"/>
              <a:ext cx="0" cy="90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8F473F81-9CAE-0EF2-022B-E4441FEF0726}"/>
              </a:ext>
            </a:extLst>
          </p:cNvPr>
          <p:cNvSpPr txBox="1"/>
          <p:nvPr/>
        </p:nvSpPr>
        <p:spPr>
          <a:xfrm>
            <a:off x="10913117" y="168660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5F0648C-1B7C-02D4-F933-3F91B4628374}"/>
              </a:ext>
            </a:extLst>
          </p:cNvPr>
          <p:cNvSpPr txBox="1"/>
          <p:nvPr/>
        </p:nvSpPr>
        <p:spPr>
          <a:xfrm>
            <a:off x="10129822" y="233293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三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F29C7ADE-84AF-6823-23A6-72548D0949C7}"/>
              </a:ext>
            </a:extLst>
          </p:cNvPr>
          <p:cNvSpPr txBox="1"/>
          <p:nvPr/>
        </p:nvSpPr>
        <p:spPr>
          <a:xfrm>
            <a:off x="7605369" y="305730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一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846FB97B-F086-C553-3F7C-DD3F58FBC15F}"/>
              </a:ext>
            </a:extLst>
          </p:cNvPr>
          <p:cNvGrpSpPr/>
          <p:nvPr/>
        </p:nvGrpSpPr>
        <p:grpSpPr>
          <a:xfrm>
            <a:off x="10318950" y="2842929"/>
            <a:ext cx="464208" cy="1141496"/>
            <a:chOff x="1411278" y="1176935"/>
            <a:chExt cx="464208" cy="1141496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7EEC70D7-AE83-4437-B64D-6716AC30E820}"/>
                </a:ext>
              </a:extLst>
            </p:cNvPr>
            <p:cNvSpPr txBox="1"/>
            <p:nvPr/>
          </p:nvSpPr>
          <p:spPr>
            <a:xfrm>
              <a:off x="1411278" y="117693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C713C5A3-6F8D-43C7-2084-93F26C89B48D}"/>
                </a:ext>
              </a:extLst>
            </p:cNvPr>
            <p:cNvSpPr txBox="1"/>
            <p:nvPr/>
          </p:nvSpPr>
          <p:spPr>
            <a:xfrm>
              <a:off x="1434340" y="1672100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E62E59BE-F907-DBB5-607D-EFF7D1DCA16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BAA4B9E3-7A64-7024-59A3-BDF1399E6A68}"/>
              </a:ext>
            </a:extLst>
          </p:cNvPr>
          <p:cNvGrpSpPr/>
          <p:nvPr/>
        </p:nvGrpSpPr>
        <p:grpSpPr>
          <a:xfrm>
            <a:off x="551656" y="4710476"/>
            <a:ext cx="6001450" cy="299381"/>
            <a:chOff x="1596000" y="2864795"/>
            <a:chExt cx="9000000" cy="321013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DDCD1CB-EA2C-74F1-49CD-2CEDA3AE231C}"/>
                </a:ext>
              </a:extLst>
            </p:cNvPr>
            <p:cNvCxnSpPr>
              <a:cxnSpLocks/>
            </p:cNvCxnSpPr>
            <p:nvPr/>
          </p:nvCxnSpPr>
          <p:spPr>
            <a:xfrm>
              <a:off x="1596000" y="3185808"/>
              <a:ext cx="9000000" cy="0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284DC216-156E-5CC5-EB3A-86EC42A65D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96000" y="2864795"/>
              <a:ext cx="0" cy="32101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2FBB43DF-5CC4-F16A-88EF-462D652FA5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86720" y="2864795"/>
              <a:ext cx="0" cy="32101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13C1B8C-7023-9981-210E-39D82513F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88576" y="2864795"/>
              <a:ext cx="0" cy="32101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349F2FB-1830-58E5-57A9-A566AF2954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90432" y="2864795"/>
              <a:ext cx="0" cy="32101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77070BA-05F2-FC74-E9D8-972B572A39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92288" y="2864795"/>
              <a:ext cx="0" cy="32101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E22148E-0804-9202-5437-D8516D327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4144" y="2864795"/>
              <a:ext cx="0" cy="32101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59EFBDA9-161F-83C7-B49F-63CD8C9321DD}"/>
              </a:ext>
            </a:extLst>
          </p:cNvPr>
          <p:cNvSpPr/>
          <p:nvPr/>
        </p:nvSpPr>
        <p:spPr>
          <a:xfrm rot="16200000">
            <a:off x="995457" y="4599494"/>
            <a:ext cx="312687" cy="1200290"/>
          </a:xfrm>
          <a:prstGeom prst="leftBrace">
            <a:avLst>
              <a:gd name="adj1" fmla="val 20454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1A9D215-65CF-2191-816E-B1D5AA06F1A5}"/>
              </a:ext>
            </a:extLst>
          </p:cNvPr>
          <p:cNvSpPr txBox="1"/>
          <p:nvPr/>
        </p:nvSpPr>
        <p:spPr>
          <a:xfrm>
            <a:off x="10913117" y="422471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B1725E1-0095-FB2F-0A3A-778248C0F70E}"/>
              </a:ext>
            </a:extLst>
          </p:cNvPr>
          <p:cNvSpPr txBox="1"/>
          <p:nvPr/>
        </p:nvSpPr>
        <p:spPr>
          <a:xfrm>
            <a:off x="10092809" y="488849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五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B00CE80-2A53-62DE-C46F-B00CD6CEB50C}"/>
              </a:ext>
            </a:extLst>
          </p:cNvPr>
          <p:cNvSpPr txBox="1"/>
          <p:nvPr/>
        </p:nvSpPr>
        <p:spPr>
          <a:xfrm>
            <a:off x="7605368" y="564203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一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6FE619A-504C-71B2-53FE-AFFD4ACF6165}"/>
              </a:ext>
            </a:extLst>
          </p:cNvPr>
          <p:cNvGrpSpPr/>
          <p:nvPr/>
        </p:nvGrpSpPr>
        <p:grpSpPr>
          <a:xfrm>
            <a:off x="10339906" y="5444110"/>
            <a:ext cx="441146" cy="1124322"/>
            <a:chOff x="1411278" y="1102555"/>
            <a:chExt cx="441146" cy="1124322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800AB9F-8F30-5838-A773-314282A86E13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58AE28B-551F-C357-A157-50F5F1230872}"/>
                </a:ext>
              </a:extLst>
            </p:cNvPr>
            <p:cNvSpPr txBox="1"/>
            <p:nvPr/>
          </p:nvSpPr>
          <p:spPr>
            <a:xfrm>
              <a:off x="1411278" y="15805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087FD14F-1111-3A0D-A4A2-E900EB30A355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6694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10FA06F-4003-D6BC-FFDC-6947EF13C4BC}"/>
              </a:ext>
            </a:extLst>
          </p:cNvPr>
          <p:cNvGrpSpPr/>
          <p:nvPr/>
        </p:nvGrpSpPr>
        <p:grpSpPr>
          <a:xfrm>
            <a:off x="931227" y="5305825"/>
            <a:ext cx="441146" cy="1162422"/>
            <a:chOff x="1411278" y="1102555"/>
            <a:chExt cx="441146" cy="116242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04D48C5-2D3A-A8D1-32DD-DF6E83CEFCE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2973D46-32AF-7917-459F-6628C9DF248F}"/>
                </a:ext>
              </a:extLst>
            </p:cNvPr>
            <p:cNvSpPr txBox="1"/>
            <p:nvPr/>
          </p:nvSpPr>
          <p:spPr>
            <a:xfrm>
              <a:off x="1411278" y="1618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B9713379-21AA-55D2-CDF1-41C2AF49FD5C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6694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10">
            <a:extLst>
              <a:ext uri="{FF2B5EF4-FFF2-40B4-BE49-F238E27FC236}">
                <a16:creationId xmlns:a16="http://schemas.microsoft.com/office/drawing/2014/main" id="{5D30567C-82E5-5AF4-76D4-05D944B5A569}"/>
              </a:ext>
            </a:extLst>
          </p:cNvPr>
          <p:cNvGrpSpPr/>
          <p:nvPr/>
        </p:nvGrpSpPr>
        <p:grpSpPr bwMode="auto">
          <a:xfrm>
            <a:off x="436192" y="570908"/>
            <a:ext cx="1511300" cy="647700"/>
            <a:chOff x="204" y="618"/>
            <a:chExt cx="952" cy="408"/>
          </a:xfrm>
        </p:grpSpPr>
        <p:pic>
          <p:nvPicPr>
            <p:cNvPr id="39" name="TextBox 1">
              <a:extLst>
                <a:ext uri="{FF2B5EF4-FFF2-40B4-BE49-F238E27FC236}">
                  <a16:creationId xmlns:a16="http://schemas.microsoft.com/office/drawing/2014/main" id="{5E3471B5-4D92-9B6B-7295-B3F4967C912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618"/>
              <a:ext cx="952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 Box 2">
              <a:extLst>
                <a:ext uri="{FF2B5EF4-FFF2-40B4-BE49-F238E27FC236}">
                  <a16:creationId xmlns:a16="http://schemas.microsoft.com/office/drawing/2014/main" id="{1BB7B7A6-7C78-73BE-47BB-877699D578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654"/>
              <a:ext cx="81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</a:t>
              </a:r>
              <a:r>
                <a:rPr lang="en-US" altLang="zh-CN" sz="28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endPara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" grpId="0"/>
      <p:bldP spid="26" grpId="0" animBg="1"/>
      <p:bldP spid="37" grpId="0"/>
      <p:bldP spid="46" grpId="0"/>
      <p:bldP spid="47" grpId="0"/>
      <p:bldP spid="48" grpId="0"/>
      <p:bldP spid="14" grpId="0" animBg="1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3DE5A3DC-A422-3A70-8F9B-1AE31109A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799" y="745197"/>
            <a:ext cx="1335863" cy="123575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90005ECE-917D-648C-DDCC-63C9B0A43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062" y="2157945"/>
            <a:ext cx="1335600" cy="1332358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F1B0DE37-2C67-22B0-E7D5-0B7C7C793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014" y="4134056"/>
            <a:ext cx="4041432" cy="42945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716404D2-F6A2-C942-2826-5E4A1DB16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270" y="5354399"/>
            <a:ext cx="4214920" cy="1038087"/>
          </a:xfrm>
          <a:prstGeom prst="rect">
            <a:avLst/>
          </a:prstGeom>
        </p:spPr>
      </p:pic>
      <p:sp>
        <p:nvSpPr>
          <p:cNvPr id="34" name="箭头: 右 33">
            <a:extLst>
              <a:ext uri="{FF2B5EF4-FFF2-40B4-BE49-F238E27FC236}">
                <a16:creationId xmlns:a16="http://schemas.microsoft.com/office/drawing/2014/main" id="{1613ED1C-B7FC-C8C6-4291-E088F64AC694}"/>
              </a:ext>
            </a:extLst>
          </p:cNvPr>
          <p:cNvSpPr/>
          <p:nvPr/>
        </p:nvSpPr>
        <p:spPr>
          <a:xfrm>
            <a:off x="5782491" y="1039223"/>
            <a:ext cx="894080" cy="51816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箭头: 右 34">
            <a:extLst>
              <a:ext uri="{FF2B5EF4-FFF2-40B4-BE49-F238E27FC236}">
                <a16:creationId xmlns:a16="http://schemas.microsoft.com/office/drawing/2014/main" id="{87A9DBAC-8FAD-6FDA-E028-2F8DE80BECCA}"/>
              </a:ext>
            </a:extLst>
          </p:cNvPr>
          <p:cNvSpPr/>
          <p:nvPr/>
        </p:nvSpPr>
        <p:spPr>
          <a:xfrm>
            <a:off x="5782491" y="2565044"/>
            <a:ext cx="894080" cy="51816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箭头: 右 35">
            <a:extLst>
              <a:ext uri="{FF2B5EF4-FFF2-40B4-BE49-F238E27FC236}">
                <a16:creationId xmlns:a16="http://schemas.microsoft.com/office/drawing/2014/main" id="{6D14E70D-4641-EC18-76A7-17DD3B24F670}"/>
              </a:ext>
            </a:extLst>
          </p:cNvPr>
          <p:cNvSpPr/>
          <p:nvPr/>
        </p:nvSpPr>
        <p:spPr>
          <a:xfrm>
            <a:off x="5782491" y="4089703"/>
            <a:ext cx="894080" cy="51816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箭头: 右 36">
            <a:extLst>
              <a:ext uri="{FF2B5EF4-FFF2-40B4-BE49-F238E27FC236}">
                <a16:creationId xmlns:a16="http://schemas.microsoft.com/office/drawing/2014/main" id="{EF82108B-EB8C-070A-20C8-38CDBB8958B5}"/>
              </a:ext>
            </a:extLst>
          </p:cNvPr>
          <p:cNvSpPr/>
          <p:nvPr/>
        </p:nvSpPr>
        <p:spPr>
          <a:xfrm>
            <a:off x="5782491" y="5614362"/>
            <a:ext cx="894080" cy="51816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DC47F9E-0DAC-086D-AD39-3E15850DAF84}"/>
              </a:ext>
            </a:extLst>
          </p:cNvPr>
          <p:cNvSpPr txBox="1"/>
          <p:nvPr/>
        </p:nvSpPr>
        <p:spPr>
          <a:xfrm>
            <a:off x="6879773" y="97513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二分之一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9338847-4826-B91F-58BB-F8A3A3F89C43}"/>
              </a:ext>
            </a:extLst>
          </p:cNvPr>
          <p:cNvSpPr txBox="1"/>
          <p:nvPr/>
        </p:nvSpPr>
        <p:spPr>
          <a:xfrm>
            <a:off x="6879773" y="250095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四分之一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C7C1B3B-5876-1EBC-D5D9-D6ADC0306235}"/>
              </a:ext>
            </a:extLst>
          </p:cNvPr>
          <p:cNvSpPr txBox="1"/>
          <p:nvPr/>
        </p:nvSpPr>
        <p:spPr>
          <a:xfrm>
            <a:off x="6879773" y="402561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三分之一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78ECF95-FF55-0A59-9AF3-F9C19AC7E14C}"/>
              </a:ext>
            </a:extLst>
          </p:cNvPr>
          <p:cNvSpPr txBox="1"/>
          <p:nvPr/>
        </p:nvSpPr>
        <p:spPr>
          <a:xfrm>
            <a:off x="6879773" y="555027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五分之一</a:t>
            </a:r>
          </a:p>
        </p:txBody>
      </p:sp>
      <p:sp>
        <p:nvSpPr>
          <p:cNvPr id="42" name="箭头: 右 41">
            <a:extLst>
              <a:ext uri="{FF2B5EF4-FFF2-40B4-BE49-F238E27FC236}">
                <a16:creationId xmlns:a16="http://schemas.microsoft.com/office/drawing/2014/main" id="{9C05FB60-79B1-BD82-DB87-273DF641F7E7}"/>
              </a:ext>
            </a:extLst>
          </p:cNvPr>
          <p:cNvSpPr/>
          <p:nvPr/>
        </p:nvSpPr>
        <p:spPr>
          <a:xfrm>
            <a:off x="9114300" y="1039223"/>
            <a:ext cx="894080" cy="51816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箭头: 右 42">
            <a:extLst>
              <a:ext uri="{FF2B5EF4-FFF2-40B4-BE49-F238E27FC236}">
                <a16:creationId xmlns:a16="http://schemas.microsoft.com/office/drawing/2014/main" id="{9A4536F1-2A89-48F5-1D68-53D6EB759B34}"/>
              </a:ext>
            </a:extLst>
          </p:cNvPr>
          <p:cNvSpPr/>
          <p:nvPr/>
        </p:nvSpPr>
        <p:spPr>
          <a:xfrm>
            <a:off x="9114300" y="2565044"/>
            <a:ext cx="894080" cy="51816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右 43">
            <a:extLst>
              <a:ext uri="{FF2B5EF4-FFF2-40B4-BE49-F238E27FC236}">
                <a16:creationId xmlns:a16="http://schemas.microsoft.com/office/drawing/2014/main" id="{0B0EC036-399F-644A-1BA9-C6FC35E6B2BB}"/>
              </a:ext>
            </a:extLst>
          </p:cNvPr>
          <p:cNvSpPr/>
          <p:nvPr/>
        </p:nvSpPr>
        <p:spPr>
          <a:xfrm>
            <a:off x="9114300" y="4089703"/>
            <a:ext cx="894080" cy="51816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箭头: 右 44">
            <a:extLst>
              <a:ext uri="{FF2B5EF4-FFF2-40B4-BE49-F238E27FC236}">
                <a16:creationId xmlns:a16="http://schemas.microsoft.com/office/drawing/2014/main" id="{954B8E80-DA2B-8F18-10A9-7653954BE004}"/>
              </a:ext>
            </a:extLst>
          </p:cNvPr>
          <p:cNvSpPr/>
          <p:nvPr/>
        </p:nvSpPr>
        <p:spPr>
          <a:xfrm>
            <a:off x="9114300" y="5614362"/>
            <a:ext cx="894080" cy="518160"/>
          </a:xfrm>
          <a:prstGeom prst="rightArrow">
            <a:avLst/>
          </a:prstGeom>
          <a:solidFill>
            <a:srgbClr val="FCD4B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ACE3483D-F819-937A-DB59-477C8623801E}"/>
              </a:ext>
            </a:extLst>
          </p:cNvPr>
          <p:cNvGrpSpPr/>
          <p:nvPr/>
        </p:nvGrpSpPr>
        <p:grpSpPr>
          <a:xfrm>
            <a:off x="10309917" y="653591"/>
            <a:ext cx="441146" cy="1289422"/>
            <a:chOff x="1411278" y="1102555"/>
            <a:chExt cx="441146" cy="1289422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130B2D6-4E8C-DD3C-F139-9295E74875C4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B3ED04F4-39F8-32C9-CA9B-2795380C95DF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B4B704CE-C191-648B-4A94-F8513C133D26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B5C7F106-5563-611B-68C8-8D5941D0D9D6}"/>
              </a:ext>
            </a:extLst>
          </p:cNvPr>
          <p:cNvGrpSpPr/>
          <p:nvPr/>
        </p:nvGrpSpPr>
        <p:grpSpPr>
          <a:xfrm>
            <a:off x="10309917" y="2184103"/>
            <a:ext cx="441146" cy="1289422"/>
            <a:chOff x="1411278" y="1102555"/>
            <a:chExt cx="441146" cy="128942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01033253-AA17-7F26-611F-23DD0CFECE2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CCBA002B-F395-2487-AFC4-7FFD21F2C29E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4C9E1220-0573-4A9F-9AD8-45899E7AD652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9597420-F7C2-0DB1-349D-618DCE4AFE38}"/>
              </a:ext>
            </a:extLst>
          </p:cNvPr>
          <p:cNvGrpSpPr/>
          <p:nvPr/>
        </p:nvGrpSpPr>
        <p:grpSpPr>
          <a:xfrm>
            <a:off x="10309917" y="3704071"/>
            <a:ext cx="441146" cy="1289422"/>
            <a:chOff x="1411278" y="1102555"/>
            <a:chExt cx="441146" cy="1289422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21FC5D6-130E-3BDA-742D-6147EDBF5A2A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259BD46F-FB7C-C4AC-9AB2-415D2B6E2759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1388013E-9456-77B2-E395-90A05A4B8948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0DF0C47-1CB7-B2D4-2946-B2EE44DA723E}"/>
              </a:ext>
            </a:extLst>
          </p:cNvPr>
          <p:cNvGrpSpPr/>
          <p:nvPr/>
        </p:nvGrpSpPr>
        <p:grpSpPr>
          <a:xfrm>
            <a:off x="10309917" y="5228730"/>
            <a:ext cx="441146" cy="1289422"/>
            <a:chOff x="1411278" y="1102555"/>
            <a:chExt cx="441146" cy="1289422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C9EB94DA-2D4E-742C-D493-168A5E370579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25A75EB-10CC-EC2E-2296-E17244EBFBBE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E0468DA5-06B9-CDB7-F2F8-394B95BF9F53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849238E4-CC95-FB35-2C8E-0E711890E10E}"/>
              </a:ext>
            </a:extLst>
          </p:cNvPr>
          <p:cNvSpPr/>
          <p:nvPr/>
        </p:nvSpPr>
        <p:spPr>
          <a:xfrm>
            <a:off x="10137456" y="612072"/>
            <a:ext cx="797668" cy="1238318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A1DE592-51C4-7F52-B018-5E20C5B222F9}"/>
              </a:ext>
            </a:extLst>
          </p:cNvPr>
          <p:cNvSpPr/>
          <p:nvPr/>
        </p:nvSpPr>
        <p:spPr>
          <a:xfrm>
            <a:off x="10131656" y="2147241"/>
            <a:ext cx="797668" cy="1238318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E0B6E2F-D318-32D5-7805-9888A0D8C901}"/>
              </a:ext>
            </a:extLst>
          </p:cNvPr>
          <p:cNvSpPr/>
          <p:nvPr/>
        </p:nvSpPr>
        <p:spPr>
          <a:xfrm>
            <a:off x="10146238" y="3655132"/>
            <a:ext cx="797668" cy="1238318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5F5C838-B4E0-1E22-580F-750E756BB43B}"/>
              </a:ext>
            </a:extLst>
          </p:cNvPr>
          <p:cNvSpPr/>
          <p:nvPr/>
        </p:nvSpPr>
        <p:spPr>
          <a:xfrm>
            <a:off x="10146238" y="5279835"/>
            <a:ext cx="797668" cy="1238318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9">
            <a:extLst>
              <a:ext uri="{FF2B5EF4-FFF2-40B4-BE49-F238E27FC236}">
                <a16:creationId xmlns:a16="http://schemas.microsoft.com/office/drawing/2014/main" id="{ACACCFE1-8399-CA8B-021B-DBD0655AD925}"/>
              </a:ext>
            </a:extLst>
          </p:cNvPr>
          <p:cNvSpPr/>
          <p:nvPr/>
        </p:nvSpPr>
        <p:spPr>
          <a:xfrm>
            <a:off x="565559" y="326322"/>
            <a:ext cx="1539421" cy="712901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4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分数</a:t>
            </a:r>
            <a:endParaRPr lang="zh-CN" altLang="en-US" sz="4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2" grpId="0" animBg="1"/>
      <p:bldP spid="3" grpId="0" animBg="1"/>
      <p:bldP spid="4" grpId="0" animBg="1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BD896B5F-5047-B75E-BBD3-8BEC52EE3A1A}"/>
              </a:ext>
            </a:extLst>
          </p:cNvPr>
          <p:cNvSpPr/>
          <p:nvPr/>
        </p:nvSpPr>
        <p:spPr>
          <a:xfrm>
            <a:off x="3548037" y="345434"/>
            <a:ext cx="6403359" cy="5369149"/>
          </a:xfrm>
          <a:prstGeom prst="wedgeRoundRectCallout">
            <a:avLst>
              <a:gd name="adj1" fmla="val -61446"/>
              <a:gd name="adj2" fmla="val 2819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学习内容：课本第</a:t>
            </a:r>
            <a:r>
              <a: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75</a:t>
            </a:r>
            <a:r>
              <a:rPr lang="zh-CN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页，分数    各部分的名称；</a:t>
            </a:r>
            <a:endParaRPr lang="en-US" altLang="zh-CN" sz="40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eaLnBrk="1" hangingPunct="1"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学习时间：</a:t>
            </a:r>
            <a:r>
              <a: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</a:t>
            </a:r>
            <a:r>
              <a:rPr lang="zh-CN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秒；</a:t>
            </a:r>
            <a:endParaRPr lang="en-US" altLang="zh-CN" sz="40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eaLnBrk="1" hangingPunct="1"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学习要求：能正确说出各分数各部分的名称。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E6D28EF-EBF0-5418-DCAB-9170D2186B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41391"/>
            <a:ext cx="4016248" cy="403953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583404D-763A-6435-D03F-5EF4D7ABDFC2}"/>
              </a:ext>
            </a:extLst>
          </p:cNvPr>
          <p:cNvSpPr txBox="1"/>
          <p:nvPr/>
        </p:nvSpPr>
        <p:spPr>
          <a:xfrm>
            <a:off x="10119088" y="1143417"/>
            <a:ext cx="1538883" cy="45711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我会学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8D94E21-0FEE-FC09-20C4-6580EED06CA8}"/>
              </a:ext>
            </a:extLst>
          </p:cNvPr>
          <p:cNvGrpSpPr/>
          <p:nvPr/>
        </p:nvGrpSpPr>
        <p:grpSpPr>
          <a:xfrm>
            <a:off x="4947929" y="1575135"/>
            <a:ext cx="441146" cy="1289422"/>
            <a:chOff x="1411278" y="1102555"/>
            <a:chExt cx="441146" cy="12894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15A99B8-25FB-7F5C-345C-4B3820556C4C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04A647F-1B42-91B8-9BB9-7760710E0706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19144D96-1246-8003-2035-E3114494B0F6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0">
            <a:extLst>
              <a:ext uri="{FF2B5EF4-FFF2-40B4-BE49-F238E27FC236}">
                <a16:creationId xmlns:a16="http://schemas.microsoft.com/office/drawing/2014/main" id="{16BE0BE9-9EA0-4CFE-0131-A85CAA5DEF37}"/>
              </a:ext>
            </a:extLst>
          </p:cNvPr>
          <p:cNvGrpSpPr/>
          <p:nvPr/>
        </p:nvGrpSpPr>
        <p:grpSpPr bwMode="auto">
          <a:xfrm>
            <a:off x="2669327" y="297250"/>
            <a:ext cx="1511300" cy="647700"/>
            <a:chOff x="204" y="618"/>
            <a:chExt cx="952" cy="408"/>
          </a:xfrm>
        </p:grpSpPr>
        <p:pic>
          <p:nvPicPr>
            <p:cNvPr id="13" name="TextBox 1">
              <a:extLst>
                <a:ext uri="{FF2B5EF4-FFF2-40B4-BE49-F238E27FC236}">
                  <a16:creationId xmlns:a16="http://schemas.microsoft.com/office/drawing/2014/main" id="{C2F9B87B-06F1-1EEF-885D-7002C8C851E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618"/>
              <a:ext cx="952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2">
              <a:extLst>
                <a:ext uri="{FF2B5EF4-FFF2-40B4-BE49-F238E27FC236}">
                  <a16:creationId xmlns:a16="http://schemas.microsoft.com/office/drawing/2014/main" id="{CEA67B2E-5C56-460D-93B7-D4793755E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654"/>
              <a:ext cx="81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</a:t>
              </a:r>
              <a:r>
                <a:rPr lang="en-US" altLang="zh-CN" sz="28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1478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6B2E263-4300-28EE-870F-84D60EF9FFD2}"/>
              </a:ext>
            </a:extLst>
          </p:cNvPr>
          <p:cNvSpPr txBox="1"/>
          <p:nvPr/>
        </p:nvSpPr>
        <p:spPr>
          <a:xfrm>
            <a:off x="459631" y="520588"/>
            <a:ext cx="6094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认识分数各部分名称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0493D818-9F39-D320-2629-361CD632D1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618745"/>
              </p:ext>
            </p:extLst>
          </p:nvPr>
        </p:nvGraphicFramePr>
        <p:xfrm>
          <a:off x="1073257" y="1357257"/>
          <a:ext cx="1660214" cy="4429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8227" imgH="957274" progId="Equation.DSMT4">
                  <p:embed/>
                </p:oleObj>
              </mc:Choice>
              <mc:Fallback>
                <p:oleObj name="Equation" r:id="rId2" imgW="358227" imgH="957274" progId="Equation.DSMT4">
                  <p:embed/>
                  <p:pic>
                    <p:nvPicPr>
                      <p:cNvPr id="47" name="对象 46">
                        <a:extLst>
                          <a:ext uri="{FF2B5EF4-FFF2-40B4-BE49-F238E27FC236}">
                            <a16:creationId xmlns:a16="http://schemas.microsoft.com/office/drawing/2014/main" id="{6314D342-2451-9B65-E808-52F41EB7CA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3257" y="1357257"/>
                        <a:ext cx="1660214" cy="44296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0541E846-1753-C563-904F-2F8290342F95}"/>
              </a:ext>
            </a:extLst>
          </p:cNvPr>
          <p:cNvSpPr txBox="1"/>
          <p:nvPr/>
        </p:nvSpPr>
        <p:spPr>
          <a:xfrm>
            <a:off x="2714015" y="3112849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1BE657A-5DE2-D2C6-FFA6-D2CD2B56D1E7}"/>
              </a:ext>
            </a:extLst>
          </p:cNvPr>
          <p:cNvSpPr txBox="1"/>
          <p:nvPr/>
        </p:nvSpPr>
        <p:spPr>
          <a:xfrm>
            <a:off x="4503054" y="3312267"/>
            <a:ext cx="2053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3366FF"/>
                </a:solidFill>
              </a:rPr>
              <a:t>分数线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FC4A82B-08EC-27EA-355D-53BCA9856B90}"/>
              </a:ext>
            </a:extLst>
          </p:cNvPr>
          <p:cNvSpPr txBox="1"/>
          <p:nvPr/>
        </p:nvSpPr>
        <p:spPr>
          <a:xfrm>
            <a:off x="2714015" y="1871126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2A57C0F-AF1C-DD0A-35DC-0D166E24C4AB}"/>
              </a:ext>
            </a:extLst>
          </p:cNvPr>
          <p:cNvSpPr txBox="1"/>
          <p:nvPr/>
        </p:nvSpPr>
        <p:spPr>
          <a:xfrm>
            <a:off x="4503054" y="2070544"/>
            <a:ext cx="2053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3366FF"/>
                </a:solidFill>
              </a:rPr>
              <a:t>分子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2DB156-A543-DF44-1995-7B4A04F398AE}"/>
              </a:ext>
            </a:extLst>
          </p:cNvPr>
          <p:cNvSpPr txBox="1"/>
          <p:nvPr/>
        </p:nvSpPr>
        <p:spPr>
          <a:xfrm>
            <a:off x="2714015" y="4246213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25E801-B766-DB7D-6B5C-B900260E539A}"/>
              </a:ext>
            </a:extLst>
          </p:cNvPr>
          <p:cNvSpPr txBox="1"/>
          <p:nvPr/>
        </p:nvSpPr>
        <p:spPr>
          <a:xfrm>
            <a:off x="4503054" y="4445631"/>
            <a:ext cx="2053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3366FF"/>
                </a:solidFill>
              </a:rPr>
              <a:t>分母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A07E5E1-4080-4CA3-ADFA-27A68AE5E1B6}"/>
              </a:ext>
            </a:extLst>
          </p:cNvPr>
          <p:cNvSpPr txBox="1"/>
          <p:nvPr/>
        </p:nvSpPr>
        <p:spPr>
          <a:xfrm>
            <a:off x="6532895" y="3312267"/>
            <a:ext cx="3164732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表示平均分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705F4CD-0B06-21BC-2229-ED6C7E6B8BCF}"/>
              </a:ext>
            </a:extLst>
          </p:cNvPr>
          <p:cNvSpPr txBox="1"/>
          <p:nvPr/>
        </p:nvSpPr>
        <p:spPr>
          <a:xfrm>
            <a:off x="6532894" y="4445631"/>
            <a:ext cx="5153267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表示平均分的总份数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EE18194-6E35-8A71-3105-68E127F2615B}"/>
              </a:ext>
            </a:extLst>
          </p:cNvPr>
          <p:cNvSpPr txBox="1"/>
          <p:nvPr/>
        </p:nvSpPr>
        <p:spPr>
          <a:xfrm>
            <a:off x="6532895" y="2070544"/>
            <a:ext cx="4585848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表示取其中的一份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F97DD63-FDD1-01D5-B2D7-0440456A26C0}"/>
              </a:ext>
            </a:extLst>
          </p:cNvPr>
          <p:cNvSpPr txBox="1"/>
          <p:nvPr/>
        </p:nvSpPr>
        <p:spPr>
          <a:xfrm>
            <a:off x="3048811" y="5506415"/>
            <a:ext cx="6094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48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二分之一</a:t>
            </a:r>
          </a:p>
        </p:txBody>
      </p:sp>
    </p:spTree>
    <p:extLst>
      <p:ext uri="{BB962C8B-B14F-4D97-AF65-F5344CB8AC3E}">
        <p14:creationId xmlns:p14="http://schemas.microsoft.com/office/powerpoint/2010/main" val="424421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239491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下面各图中的涂色部分是整个图形的几分之几？请你用分数表示出来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7438" y="217093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1D334B3-4346-274F-3E79-8ED782907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767393"/>
            <a:ext cx="10076033" cy="1715767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B3565BA1-4FFE-3365-8919-CC4EFA8FA74A}"/>
              </a:ext>
            </a:extLst>
          </p:cNvPr>
          <p:cNvGrpSpPr/>
          <p:nvPr/>
        </p:nvGrpSpPr>
        <p:grpSpPr>
          <a:xfrm>
            <a:off x="500743" y="4570711"/>
            <a:ext cx="1869440" cy="1382216"/>
            <a:chOff x="500743" y="4570711"/>
            <a:chExt cx="1869440" cy="138221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94EDB40-8238-DA3F-B2F8-F8D723AE6082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C3CE4F7-C017-5FEA-D6C3-B8A83D32593D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D086115B-4772-811B-82BE-FCBEF80F207C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07D06F5-4058-BDD2-76E0-963C84CBD608}"/>
              </a:ext>
            </a:extLst>
          </p:cNvPr>
          <p:cNvGrpSpPr/>
          <p:nvPr/>
        </p:nvGrpSpPr>
        <p:grpSpPr>
          <a:xfrm>
            <a:off x="3470612" y="4570711"/>
            <a:ext cx="1869440" cy="1382216"/>
            <a:chOff x="500743" y="4570711"/>
            <a:chExt cx="1869440" cy="1382216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25CE894-24B0-50EC-7875-BDA6638A4F66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77F66D3-8838-A484-663B-4B92AC577436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EC08B44-0CCD-028A-4207-6EA6062A6927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0EB40F8-2778-8238-B692-56AB87067E38}"/>
              </a:ext>
            </a:extLst>
          </p:cNvPr>
          <p:cNvGrpSpPr/>
          <p:nvPr/>
        </p:nvGrpSpPr>
        <p:grpSpPr>
          <a:xfrm>
            <a:off x="6440481" y="4570711"/>
            <a:ext cx="1869440" cy="1382216"/>
            <a:chOff x="500743" y="4570711"/>
            <a:chExt cx="1869440" cy="1382216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D4E33D2-9746-5D64-715F-06F5CF6FF6BA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4C9D39A-138D-3110-814B-7128D8088C8A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5EEFCCDF-C025-C028-A9AB-79F75B8EA0D5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AFED631-0879-54BF-DC32-39628909E3E9}"/>
              </a:ext>
            </a:extLst>
          </p:cNvPr>
          <p:cNvGrpSpPr/>
          <p:nvPr/>
        </p:nvGrpSpPr>
        <p:grpSpPr>
          <a:xfrm>
            <a:off x="9410351" y="4570711"/>
            <a:ext cx="1869440" cy="1382216"/>
            <a:chOff x="500743" y="4570711"/>
            <a:chExt cx="1869440" cy="1382216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065B2B6-36E6-2FFA-3371-4181E8FD776F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C09FD5C-DBFD-C760-8941-81E903C56D91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5B40D4FE-175F-4A97-2863-E981E37FBD59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26D5DBE5-5EEE-C102-8D3C-76259AE5B80B}"/>
              </a:ext>
            </a:extLst>
          </p:cNvPr>
          <p:cNvSpPr txBox="1"/>
          <p:nvPr/>
        </p:nvSpPr>
        <p:spPr>
          <a:xfrm>
            <a:off x="1214890" y="53703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6A7E295-0F6A-0C8A-569F-888C70604875}"/>
              </a:ext>
            </a:extLst>
          </p:cNvPr>
          <p:cNvSpPr txBox="1"/>
          <p:nvPr/>
        </p:nvSpPr>
        <p:spPr>
          <a:xfrm>
            <a:off x="1214890" y="45932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3A679CC-FF72-3651-D82F-37A53B7142F7}"/>
              </a:ext>
            </a:extLst>
          </p:cNvPr>
          <p:cNvSpPr txBox="1"/>
          <p:nvPr/>
        </p:nvSpPr>
        <p:spPr>
          <a:xfrm>
            <a:off x="4181302" y="53703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4A0B8F6-921E-89B0-1CD2-C57C6DD02CF3}"/>
              </a:ext>
            </a:extLst>
          </p:cNvPr>
          <p:cNvSpPr txBox="1"/>
          <p:nvPr/>
        </p:nvSpPr>
        <p:spPr>
          <a:xfrm>
            <a:off x="4181302" y="45932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569ED43-0346-B14B-2DCA-0169E9D50CB6}"/>
              </a:ext>
            </a:extLst>
          </p:cNvPr>
          <p:cNvSpPr txBox="1"/>
          <p:nvPr/>
        </p:nvSpPr>
        <p:spPr>
          <a:xfrm>
            <a:off x="7154115" y="53703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564DF06-303F-DCE1-6495-55100B183C4F}"/>
              </a:ext>
            </a:extLst>
          </p:cNvPr>
          <p:cNvSpPr txBox="1"/>
          <p:nvPr/>
        </p:nvSpPr>
        <p:spPr>
          <a:xfrm>
            <a:off x="7154115" y="45932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719B5FD-1953-A0EE-5FC1-89A30A127F53}"/>
              </a:ext>
            </a:extLst>
          </p:cNvPr>
          <p:cNvSpPr txBox="1"/>
          <p:nvPr/>
        </p:nvSpPr>
        <p:spPr>
          <a:xfrm>
            <a:off x="10123984" y="53703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F3AA314-998C-3C9A-F8DA-30C8248F6EA5}"/>
              </a:ext>
            </a:extLst>
          </p:cNvPr>
          <p:cNvSpPr txBox="1"/>
          <p:nvPr/>
        </p:nvSpPr>
        <p:spPr>
          <a:xfrm>
            <a:off x="10123984" y="45932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1F142E3-EC74-992A-3456-2134644A4E7C}"/>
              </a:ext>
            </a:extLst>
          </p:cNvPr>
          <p:cNvSpPr txBox="1"/>
          <p:nvPr/>
        </p:nvSpPr>
        <p:spPr>
          <a:xfrm>
            <a:off x="1176121" y="123949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想一想，填一填。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7C05968-7523-0FB5-95E1-D1583A436F3E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61C50BD-03D0-7C4D-0E19-BBF2F2252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8604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0F9F212-50B8-5BA5-3283-7F71D0EFE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38" y="2877439"/>
            <a:ext cx="1880380" cy="1103121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7D8C28A-BD84-860A-0464-CE61EFEFE750}"/>
              </a:ext>
            </a:extLst>
          </p:cNvPr>
          <p:cNvGrpSpPr/>
          <p:nvPr/>
        </p:nvGrpSpPr>
        <p:grpSpPr>
          <a:xfrm>
            <a:off x="2577331" y="2737891"/>
            <a:ext cx="1869440" cy="1382216"/>
            <a:chOff x="500743" y="4570711"/>
            <a:chExt cx="1869440" cy="1382216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66DA1BD-2B41-FEDC-83D1-72D5315089F8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11CA806-F8E4-64D9-3EAC-293273431A61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20C20192-B2D6-74F6-27A4-925367DB63F1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8F6923B6-F104-93B9-199C-0EE147F94B20}"/>
              </a:ext>
            </a:extLst>
          </p:cNvPr>
          <p:cNvSpPr txBox="1"/>
          <p:nvPr/>
        </p:nvSpPr>
        <p:spPr>
          <a:xfrm>
            <a:off x="4242889" y="3105835"/>
            <a:ext cx="931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盒</a:t>
            </a:r>
            <a:endParaRPr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DAADD09-AB2F-6F6C-C907-5BF90C48D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764" y="3030760"/>
            <a:ext cx="783640" cy="157169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57F64A85-9407-F017-2487-298A1D52109E}"/>
              </a:ext>
            </a:extLst>
          </p:cNvPr>
          <p:cNvSpPr txBox="1"/>
          <p:nvPr/>
        </p:nvSpPr>
        <p:spPr>
          <a:xfrm>
            <a:off x="6491127" y="2769846"/>
            <a:ext cx="5415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喝了一杯果汁的             ，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54033C8-5DF3-2F9B-9914-8EF0530EB625}"/>
              </a:ext>
            </a:extLst>
          </p:cNvPr>
          <p:cNvGrpSpPr/>
          <p:nvPr/>
        </p:nvGrpSpPr>
        <p:grpSpPr>
          <a:xfrm>
            <a:off x="9538316" y="2401903"/>
            <a:ext cx="1869440" cy="1382216"/>
            <a:chOff x="500743" y="4570711"/>
            <a:chExt cx="1869440" cy="1382216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B3D0C06-AD57-CD34-C098-7CDCEBC75FFA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934C42F-CFFC-9178-F169-BADC37FF846D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3260E59-A0A1-A0CA-84AA-DD3C9901586F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810FFD5B-03C4-E061-C233-C1719FEDD042}"/>
              </a:ext>
            </a:extLst>
          </p:cNvPr>
          <p:cNvSpPr txBox="1"/>
          <p:nvPr/>
        </p:nvSpPr>
        <p:spPr>
          <a:xfrm>
            <a:off x="6491127" y="4196604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还剩下             杯果汁。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C459C18-1B2C-33CE-2D4D-3878C2599D5F}"/>
              </a:ext>
            </a:extLst>
          </p:cNvPr>
          <p:cNvGrpSpPr/>
          <p:nvPr/>
        </p:nvGrpSpPr>
        <p:grpSpPr>
          <a:xfrm>
            <a:off x="7745229" y="3828661"/>
            <a:ext cx="1869440" cy="1382216"/>
            <a:chOff x="500743" y="4570711"/>
            <a:chExt cx="1869440" cy="1382216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78508E9-6468-4681-3571-8E4172B9539E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6900FD4-5228-00C9-59B3-D22B66185DFE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F78928C0-46B2-76E4-2FC3-529945FDCEEC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888CF959-95F4-03DA-2244-FD75E565336E}"/>
              </a:ext>
            </a:extLst>
          </p:cNvPr>
          <p:cNvSpPr txBox="1"/>
          <p:nvPr/>
        </p:nvSpPr>
        <p:spPr>
          <a:xfrm>
            <a:off x="3294774" y="350859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F8FC6DA-473A-1DFD-6F2D-EFD1C15AC741}"/>
              </a:ext>
            </a:extLst>
          </p:cNvPr>
          <p:cNvSpPr txBox="1"/>
          <p:nvPr/>
        </p:nvSpPr>
        <p:spPr>
          <a:xfrm>
            <a:off x="3294774" y="276984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48A5E0D-BEEF-6867-D1C4-0A50034CE5E9}"/>
              </a:ext>
            </a:extLst>
          </p:cNvPr>
          <p:cNvSpPr txBox="1"/>
          <p:nvPr/>
        </p:nvSpPr>
        <p:spPr>
          <a:xfrm>
            <a:off x="10251262" y="317569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0662A50-4385-7617-803D-C72A44CA7753}"/>
              </a:ext>
            </a:extLst>
          </p:cNvPr>
          <p:cNvSpPr txBox="1"/>
          <p:nvPr/>
        </p:nvSpPr>
        <p:spPr>
          <a:xfrm>
            <a:off x="10251262" y="243695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243C200-77C2-45BE-6FC6-DEE2FF5ECB18}"/>
              </a:ext>
            </a:extLst>
          </p:cNvPr>
          <p:cNvSpPr txBox="1"/>
          <p:nvPr/>
        </p:nvSpPr>
        <p:spPr>
          <a:xfrm>
            <a:off x="8449461" y="457427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21F9624-A8E3-F6F3-4A4F-046BC3119B19}"/>
              </a:ext>
            </a:extLst>
          </p:cNvPr>
          <p:cNvSpPr txBox="1"/>
          <p:nvPr/>
        </p:nvSpPr>
        <p:spPr>
          <a:xfrm>
            <a:off x="8449461" y="383553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0B12F629-2F16-3767-894B-A33B3DEE35D7}"/>
              </a:ext>
            </a:extLst>
          </p:cNvPr>
          <p:cNvSpPr txBox="1"/>
          <p:nvPr/>
        </p:nvSpPr>
        <p:spPr>
          <a:xfrm>
            <a:off x="1176121" y="685014"/>
            <a:ext cx="10515135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  是一个图形的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。这个图形可能是什么形状？请你在方格纸上画出来。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FEE9678-F0C6-32DB-2FE4-F537B930F8F6}"/>
              </a:ext>
            </a:extLst>
          </p:cNvPr>
          <p:cNvSpPr/>
          <p:nvPr/>
        </p:nvSpPr>
        <p:spPr>
          <a:xfrm>
            <a:off x="500743" y="85459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EB5A3997-B88E-4861-D725-A510C91F7384}"/>
              </a:ext>
            </a:extLst>
          </p:cNvPr>
          <p:cNvGrpSpPr/>
          <p:nvPr/>
        </p:nvGrpSpPr>
        <p:grpSpPr>
          <a:xfrm>
            <a:off x="5113892" y="503796"/>
            <a:ext cx="441146" cy="1289422"/>
            <a:chOff x="1411278" y="1102555"/>
            <a:chExt cx="441146" cy="128942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77B255F-B6CB-812E-444A-F0682E6827F1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64911F5-EB47-5652-4B84-598C3D1A8A7B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E5DC807-2D02-DAA4-DBF9-755D8AF8F82B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33D661AB-E8EC-845D-D340-315BC684520B}"/>
              </a:ext>
            </a:extLst>
          </p:cNvPr>
          <p:cNvSpPr/>
          <p:nvPr/>
        </p:nvSpPr>
        <p:spPr>
          <a:xfrm>
            <a:off x="1409584" y="782100"/>
            <a:ext cx="768485" cy="768485"/>
          </a:xfrm>
          <a:prstGeom prst="rect">
            <a:avLst/>
          </a:prstGeom>
          <a:solidFill>
            <a:srgbClr val="F0F5D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C78EA41-1006-B4C5-B559-0BA78E20C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84" y="2431269"/>
            <a:ext cx="8593997" cy="4042214"/>
          </a:xfrm>
          <a:prstGeom prst="rect">
            <a:avLst/>
          </a:prstGeom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9AF7E39A-CD3E-D0A8-8B96-6158E53CB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200" y="187843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E4F713D-17C0-683D-50C2-852E796BEBC2}"/>
              </a:ext>
            </a:extLst>
          </p:cNvPr>
          <p:cNvGrpSpPr/>
          <p:nvPr/>
        </p:nvGrpSpPr>
        <p:grpSpPr>
          <a:xfrm>
            <a:off x="3583913" y="3800475"/>
            <a:ext cx="1296000" cy="1297305"/>
            <a:chOff x="4469130" y="3800475"/>
            <a:chExt cx="1296000" cy="1297305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2F3D53A-2FFA-05AF-E091-45E1DC692E77}"/>
                </a:ext>
              </a:extLst>
            </p:cNvPr>
            <p:cNvSpPr/>
            <p:nvPr/>
          </p:nvSpPr>
          <p:spPr>
            <a:xfrm>
              <a:off x="4469130" y="3800475"/>
              <a:ext cx="1296000" cy="1297305"/>
            </a:xfrm>
            <a:prstGeom prst="rect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30A4CC0-8896-0B4C-445B-ED9683B0290E}"/>
                </a:ext>
              </a:extLst>
            </p:cNvPr>
            <p:cNvCxnSpPr>
              <a:cxnSpLocks/>
              <a:stCxn id="16" idx="1"/>
              <a:endCxn id="16" idx="3"/>
            </p:cNvCxnSpPr>
            <p:nvPr/>
          </p:nvCxnSpPr>
          <p:spPr>
            <a:xfrm>
              <a:off x="4469130" y="4449128"/>
              <a:ext cx="1296000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4E80E414-6FE6-E5CC-B4A5-A1E91D2500BB}"/>
                </a:ext>
              </a:extLst>
            </p:cNvPr>
            <p:cNvCxnSpPr>
              <a:cxnSpLocks/>
              <a:stCxn id="16" idx="2"/>
              <a:endCxn id="16" idx="0"/>
            </p:cNvCxnSpPr>
            <p:nvPr/>
          </p:nvCxnSpPr>
          <p:spPr>
            <a:xfrm flipV="1">
              <a:off x="5117130" y="3800475"/>
              <a:ext cx="0" cy="1297305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FD6F8A96-5F17-FBBF-10E3-C6403ABDDE29}"/>
              </a:ext>
            </a:extLst>
          </p:cNvPr>
          <p:cNvSpPr txBox="1"/>
          <p:nvPr/>
        </p:nvSpPr>
        <p:spPr>
          <a:xfrm>
            <a:off x="9581027" y="5825421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B86A127-533F-D6DE-8736-E42EA4EE6EC6}"/>
              </a:ext>
            </a:extLst>
          </p:cNvPr>
          <p:cNvSpPr txBox="1"/>
          <p:nvPr/>
        </p:nvSpPr>
        <p:spPr>
          <a:xfrm>
            <a:off x="1176121" y="663392"/>
            <a:ext cx="10515135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下图是用七巧板拼成的大正方形，涂色部分是大正方形的             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981F955-0563-6FE9-03FB-4E291BBDB829}"/>
              </a:ext>
            </a:extLst>
          </p:cNvPr>
          <p:cNvSpPr/>
          <p:nvPr/>
        </p:nvSpPr>
        <p:spPr>
          <a:xfrm>
            <a:off x="500743" y="85242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E28544E-95EF-97DA-14C8-7D835F85330E}"/>
              </a:ext>
            </a:extLst>
          </p:cNvPr>
          <p:cNvGrpSpPr/>
          <p:nvPr/>
        </p:nvGrpSpPr>
        <p:grpSpPr>
          <a:xfrm>
            <a:off x="2421688" y="1354398"/>
            <a:ext cx="1869440" cy="1382216"/>
            <a:chOff x="500743" y="4570711"/>
            <a:chExt cx="1869440" cy="1382216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2C51BFC-A6E6-318D-3EA0-7A00DF072981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36A6610-3966-AF9A-0755-030FB03677F6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90F03CBF-AE22-B68A-A7E0-6DE4E7B699BF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788CE3E-F716-C1E1-953B-41DE8887FDB6}"/>
              </a:ext>
            </a:extLst>
          </p:cNvPr>
          <p:cNvGrpSpPr/>
          <p:nvPr/>
        </p:nvGrpSpPr>
        <p:grpSpPr>
          <a:xfrm>
            <a:off x="4476000" y="2952787"/>
            <a:ext cx="3240000" cy="3240000"/>
            <a:chOff x="4476000" y="2952787"/>
            <a:chExt cx="3240000" cy="3240000"/>
          </a:xfrm>
        </p:grpSpPr>
        <p:sp>
          <p:nvSpPr>
            <p:cNvPr id="23" name="直角三角形 22">
              <a:extLst>
                <a:ext uri="{FF2B5EF4-FFF2-40B4-BE49-F238E27FC236}">
                  <a16:creationId xmlns:a16="http://schemas.microsoft.com/office/drawing/2014/main" id="{06F63611-5CB6-0600-3F47-2CEFB09FB708}"/>
                </a:ext>
              </a:extLst>
            </p:cNvPr>
            <p:cNvSpPr/>
            <p:nvPr/>
          </p:nvSpPr>
          <p:spPr>
            <a:xfrm rot="13500000" flipV="1">
              <a:off x="5522272" y="3193062"/>
              <a:ext cx="1143000" cy="1143000"/>
            </a:xfrm>
            <a:prstGeom prst="rtTriangle">
              <a:avLst/>
            </a:prstGeom>
            <a:solidFill>
              <a:srgbClr val="F0F5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6099102-1B6B-BE06-3C69-263305FA5ACC}"/>
                </a:ext>
              </a:extLst>
            </p:cNvPr>
            <p:cNvSpPr/>
            <p:nvPr/>
          </p:nvSpPr>
          <p:spPr>
            <a:xfrm>
              <a:off x="4476000" y="2952787"/>
              <a:ext cx="3240000" cy="324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1F114E5-4820-C691-0620-BD446ECB96EA}"/>
                </a:ext>
              </a:extLst>
            </p:cNvPr>
            <p:cNvCxnSpPr>
              <a:cxnSpLocks/>
            </p:cNvCxnSpPr>
            <p:nvPr/>
          </p:nvCxnSpPr>
          <p:spPr>
            <a:xfrm>
              <a:off x="4476000" y="2952787"/>
              <a:ext cx="3240000" cy="324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43C0CD8-47D8-9089-19F8-26684E4352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6000" y="3762375"/>
              <a:ext cx="2430412" cy="24304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A46441B-28A7-49DA-2E9D-27B201289DF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2952787"/>
              <a:ext cx="1620000" cy="162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33DC5E43-91FF-AE25-D1B5-7695BB3F9A8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906000" y="4572787"/>
              <a:ext cx="810000" cy="810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0C34C22-D8FF-4EEB-EF2B-4DEC6D1F8921}"/>
                </a:ext>
              </a:extLst>
            </p:cNvPr>
            <p:cNvCxnSpPr>
              <a:cxnSpLocks/>
            </p:cNvCxnSpPr>
            <p:nvPr/>
          </p:nvCxnSpPr>
          <p:spPr>
            <a:xfrm>
              <a:off x="5285963" y="3762787"/>
              <a:ext cx="16200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9C2E29A6-97E6-2A43-81C3-94A237DEAE55}"/>
              </a:ext>
            </a:extLst>
          </p:cNvPr>
          <p:cNvGrpSpPr/>
          <p:nvPr/>
        </p:nvGrpSpPr>
        <p:grpSpPr>
          <a:xfrm>
            <a:off x="4476000" y="2950599"/>
            <a:ext cx="3235544" cy="3242189"/>
            <a:chOff x="4476000" y="2950599"/>
            <a:chExt cx="3235544" cy="3242189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A99DAB0B-9923-27EB-EFF2-699F5211853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901544" y="2950600"/>
              <a:ext cx="810000" cy="810000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05D5B7E7-4808-A583-814E-D8710126FBCC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V="1">
              <a:off x="4476000" y="2950599"/>
              <a:ext cx="1624457" cy="1622188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0113BCEF-59B0-5DAB-CC96-CADE287F4991}"/>
                </a:ext>
              </a:extLst>
            </p:cNvPr>
            <p:cNvCxnSpPr>
              <a:cxnSpLocks/>
              <a:stCxn id="9" idx="2"/>
              <a:endCxn id="9" idx="1"/>
            </p:cNvCxnSpPr>
            <p:nvPr/>
          </p:nvCxnSpPr>
          <p:spPr>
            <a:xfrm flipH="1" flipV="1">
              <a:off x="4476000" y="4572787"/>
              <a:ext cx="1620000" cy="1620000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D225DA2C-4479-49D9-C302-5C1E2BE0066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89150" y="5382788"/>
              <a:ext cx="810000" cy="810000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0A4D11CC-FF29-1CAE-5039-5995441944AE}"/>
                </a:ext>
              </a:extLst>
            </p:cNvPr>
            <p:cNvCxnSpPr>
              <a:cxnSpLocks/>
            </p:cNvCxnSpPr>
            <p:nvPr/>
          </p:nvCxnSpPr>
          <p:spPr>
            <a:xfrm>
              <a:off x="5285548" y="5378823"/>
              <a:ext cx="1624289" cy="0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7FEAED57-6FCD-CA35-268B-B3AC10B60F2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82317" y="4563623"/>
              <a:ext cx="1624289" cy="0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C8C4B5E3-C471-3308-DF2E-2BACFCE240D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078890" y="4563623"/>
              <a:ext cx="1624289" cy="0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B62179D6-5A44-9B6B-282B-D77C795944B0}"/>
              </a:ext>
            </a:extLst>
          </p:cNvPr>
          <p:cNvSpPr txBox="1"/>
          <p:nvPr/>
        </p:nvSpPr>
        <p:spPr>
          <a:xfrm>
            <a:off x="3002944" y="214008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DD315EA-8379-DC3A-0AF2-2D34FF44D113}"/>
              </a:ext>
            </a:extLst>
          </p:cNvPr>
          <p:cNvSpPr txBox="1"/>
          <p:nvPr/>
        </p:nvSpPr>
        <p:spPr>
          <a:xfrm>
            <a:off x="3119676" y="140134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ECAF1B6-F23D-20F5-69CC-E92A8AED7635}"/>
              </a:ext>
            </a:extLst>
          </p:cNvPr>
          <p:cNvSpPr/>
          <p:nvPr/>
        </p:nvSpPr>
        <p:spPr>
          <a:xfrm>
            <a:off x="552395" y="2623353"/>
            <a:ext cx="7892470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像这样把一个整体</a:t>
            </a: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平均分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成若干份，表示其中的一份，就是几分之一。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77A88307-813E-A9F3-96F7-B47423A71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833" y="3897265"/>
            <a:ext cx="5240262" cy="261260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BC045E4B-7A5F-DED4-1B97-69C6B16BC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584" y="2759540"/>
            <a:ext cx="3058128" cy="282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681</Words>
  <Application>Microsoft Office PowerPoint</Application>
  <PresentationFormat>宽屏</PresentationFormat>
  <Paragraphs>170</Paragraphs>
  <Slides>19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等线</vt:lpstr>
      <vt:lpstr>黑体</vt:lpstr>
      <vt:lpstr>华文新魏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Wangfen</cp:lastModifiedBy>
  <cp:revision>62</cp:revision>
  <dcterms:created xsi:type="dcterms:W3CDTF">2025-04-19T06:03:16Z</dcterms:created>
  <dcterms:modified xsi:type="dcterms:W3CDTF">2025-08-11T07:56:29Z</dcterms:modified>
  <cp:category>状元成才路</cp:category>
  <cp:contentStatus>状元成才路</cp:contentStatus>
</cp:coreProperties>
</file>