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58" r:id="rId5"/>
    <p:sldId id="284" r:id="rId6"/>
    <p:sldId id="262" r:id="rId7"/>
    <p:sldId id="263" r:id="rId8"/>
    <p:sldId id="273" r:id="rId9"/>
    <p:sldId id="276" r:id="rId10"/>
    <p:sldId id="283" r:id="rId11"/>
    <p:sldId id="285" r:id="rId12"/>
    <p:sldId id="274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FD0"/>
    <a:srgbClr val="EE1D23"/>
    <a:srgbClr val="3366FF"/>
    <a:srgbClr val="F0F5D5"/>
    <a:srgbClr val="00ABCD"/>
    <a:srgbClr val="E2F3F6"/>
    <a:srgbClr val="FFFFFF"/>
    <a:srgbClr val="FF7E00"/>
    <a:srgbClr val="CAE5D2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34" autoAdjust="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/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/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9" name="TextBox 48"/>
          <p:cNvSpPr txBox="1"/>
          <p:nvPr/>
        </p:nvSpPr>
        <p:spPr>
          <a:xfrm>
            <a:off x="1712068" y="3050295"/>
            <a:ext cx="830279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400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4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80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6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2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800" defTabSz="12192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dirty="0">
                <a:sym typeface="+mn-lt"/>
              </a:rPr>
              <a:t>分数的简单计算（</a:t>
            </a:r>
            <a:r>
              <a:rPr lang="en-US" altLang="zh-CN" sz="6000" dirty="0">
                <a:sym typeface="+mn-lt"/>
              </a:rPr>
              <a:t>2</a:t>
            </a:r>
            <a:r>
              <a:rPr lang="zh-CN" altLang="en-US" sz="6000" dirty="0">
                <a:sym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702821" y="1250348"/>
            <a:ext cx="9209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准确计算下面各题，看谁算得又快又好。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143456" y="2092870"/>
            <a:ext cx="1772765" cy="1289422"/>
            <a:chOff x="3233785" y="3549253"/>
            <a:chExt cx="1772765" cy="1289422"/>
          </a:xfrm>
        </p:grpSpPr>
        <p:grpSp>
          <p:nvGrpSpPr>
            <p:cNvPr id="15" name="组合 14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047162" y="2092870"/>
            <a:ext cx="1772765" cy="1289422"/>
            <a:chOff x="3233785" y="3549253"/>
            <a:chExt cx="1772765" cy="1289422"/>
          </a:xfrm>
        </p:grpSpPr>
        <p:grpSp>
          <p:nvGrpSpPr>
            <p:cNvPr id="26" name="组合 25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50869" y="2092870"/>
            <a:ext cx="1772765" cy="1289422"/>
            <a:chOff x="3233785" y="3549253"/>
            <a:chExt cx="1772765" cy="1289422"/>
          </a:xfrm>
        </p:grpSpPr>
        <p:grpSp>
          <p:nvGrpSpPr>
            <p:cNvPr id="41" name="组合 40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文本框 41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文本框 44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143456" y="3702217"/>
            <a:ext cx="1772765" cy="1289422"/>
            <a:chOff x="3233785" y="3549253"/>
            <a:chExt cx="1772765" cy="1289422"/>
          </a:xfrm>
        </p:grpSpPr>
        <p:grpSp>
          <p:nvGrpSpPr>
            <p:cNvPr id="63" name="组合 62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文本框 63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文本框 65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047162" y="3702217"/>
            <a:ext cx="1772765" cy="1289422"/>
            <a:chOff x="3233785" y="3549253"/>
            <a:chExt cx="1772765" cy="1289422"/>
          </a:xfrm>
        </p:grpSpPr>
        <p:grpSp>
          <p:nvGrpSpPr>
            <p:cNvPr id="86" name="组合 85"/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93" name="文本框 92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5" name="直接连接符 94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文本框 86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接连接符 91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文本框 88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822628" y="3702217"/>
            <a:ext cx="1901006" cy="1289422"/>
            <a:chOff x="3105544" y="3549253"/>
            <a:chExt cx="1901006" cy="1289422"/>
          </a:xfrm>
        </p:grpSpPr>
        <p:grpSp>
          <p:nvGrpSpPr>
            <p:cNvPr id="97" name="组合 96"/>
            <p:cNvGrpSpPr/>
            <p:nvPr/>
          </p:nvGrpSpPr>
          <p:grpSpPr>
            <a:xfrm>
              <a:off x="3105544" y="3549253"/>
              <a:ext cx="697628" cy="1289422"/>
              <a:chOff x="1283037" y="1102555"/>
              <a:chExt cx="697628" cy="1289422"/>
            </a:xfrm>
          </p:grpSpPr>
          <p:sp>
            <p:nvSpPr>
              <p:cNvPr id="104" name="文本框 103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文本框 104"/>
              <p:cNvSpPr txBox="1"/>
              <p:nvPr/>
            </p:nvSpPr>
            <p:spPr>
              <a:xfrm>
                <a:off x="1283037" y="1745646"/>
                <a:ext cx="69762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10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6" name="直接连接符 105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文本框 97"/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4004148" y="3549253"/>
              <a:ext cx="697628" cy="1289422"/>
              <a:chOff x="1283037" y="1102555"/>
              <a:chExt cx="697628" cy="1289422"/>
            </a:xfrm>
          </p:grpSpPr>
          <p:sp>
            <p:nvSpPr>
              <p:cNvPr id="101" name="文本框 100"/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1283037" y="1745646"/>
                <a:ext cx="69762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10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3" name="直接连接符 102"/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" name="文本框 99"/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861484" y="2091249"/>
            <a:ext cx="441146" cy="1289422"/>
            <a:chOff x="1411278" y="1102555"/>
            <a:chExt cx="441146" cy="1289422"/>
          </a:xfrm>
        </p:grpSpPr>
        <p:sp>
          <p:nvSpPr>
            <p:cNvPr id="108" name="文本框 107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110" name="直接连接符 10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组合 110"/>
          <p:cNvGrpSpPr/>
          <p:nvPr/>
        </p:nvGrpSpPr>
        <p:grpSpPr>
          <a:xfrm>
            <a:off x="5786146" y="2091249"/>
            <a:ext cx="441146" cy="1289422"/>
            <a:chOff x="1411278" y="1102555"/>
            <a:chExt cx="441146" cy="1289422"/>
          </a:xfrm>
        </p:grpSpPr>
        <p:sp>
          <p:nvSpPr>
            <p:cNvPr id="112" name="文本框 111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114" name="直接连接符 113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8684914" y="2091249"/>
            <a:ext cx="441146" cy="1289422"/>
            <a:chOff x="1411278" y="1102555"/>
            <a:chExt cx="441146" cy="1289422"/>
          </a:xfrm>
        </p:grpSpPr>
        <p:sp>
          <p:nvSpPr>
            <p:cNvPr id="116" name="文本框 115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118" name="直接连接符 117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118"/>
          <p:cNvGrpSpPr/>
          <p:nvPr/>
        </p:nvGrpSpPr>
        <p:grpSpPr>
          <a:xfrm>
            <a:off x="2861484" y="3703837"/>
            <a:ext cx="441146" cy="1289422"/>
            <a:chOff x="1411278" y="1102555"/>
            <a:chExt cx="441146" cy="1289422"/>
          </a:xfrm>
        </p:grpSpPr>
        <p:sp>
          <p:nvSpPr>
            <p:cNvPr id="120" name="文本框 119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组合 122"/>
          <p:cNvGrpSpPr/>
          <p:nvPr/>
        </p:nvGrpSpPr>
        <p:grpSpPr>
          <a:xfrm>
            <a:off x="5786146" y="3703837"/>
            <a:ext cx="441146" cy="1289422"/>
            <a:chOff x="1411278" y="1102555"/>
            <a:chExt cx="441146" cy="1289422"/>
          </a:xfrm>
        </p:grpSpPr>
        <p:sp>
          <p:nvSpPr>
            <p:cNvPr id="124" name="文本框 123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126" name="直接连接符 125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/>
          <p:cNvGrpSpPr/>
          <p:nvPr/>
        </p:nvGrpSpPr>
        <p:grpSpPr>
          <a:xfrm>
            <a:off x="8558437" y="3703837"/>
            <a:ext cx="697628" cy="1289422"/>
            <a:chOff x="1283037" y="1102555"/>
            <a:chExt cx="697628" cy="1289422"/>
          </a:xfrm>
        </p:grpSpPr>
        <p:sp>
          <p:nvSpPr>
            <p:cNvPr id="128" name="文本框 127"/>
            <p:cNvSpPr txBox="1"/>
            <p:nvPr/>
          </p:nvSpPr>
          <p:spPr>
            <a:xfrm>
              <a:off x="1283037" y="1102555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10</a:t>
              </a:r>
              <a:endParaRPr lang="zh-CN" altLang="en-US" sz="3600" dirty="0"/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1283037" y="1745646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10</a:t>
              </a:r>
              <a:endParaRPr lang="zh-CN" altLang="en-US" sz="3600" dirty="0"/>
            </a:p>
          </p:txBody>
        </p:sp>
        <p:cxnSp>
          <p:nvCxnSpPr>
            <p:cNvPr id="130" name="直接连接符 12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文本框 130"/>
          <p:cNvSpPr txBox="1"/>
          <p:nvPr/>
        </p:nvSpPr>
        <p:spPr>
          <a:xfrm>
            <a:off x="9121795" y="2411174"/>
            <a:ext cx="710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=1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9121795" y="4028623"/>
            <a:ext cx="710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=1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8558437" y="2013626"/>
            <a:ext cx="1273810" cy="1415374"/>
          </a:xfrm>
          <a:prstGeom prst="roundRect">
            <a:avLst/>
          </a:prstGeom>
          <a:noFill/>
          <a:ln w="28575">
            <a:solidFill>
              <a:srgbClr val="3366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8558437" y="3637620"/>
            <a:ext cx="1273810" cy="1415374"/>
          </a:xfrm>
          <a:prstGeom prst="roundRect">
            <a:avLst/>
          </a:prstGeom>
          <a:noFill/>
          <a:ln w="28575">
            <a:solidFill>
              <a:srgbClr val="3366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71744" y="4991639"/>
            <a:ext cx="1353600" cy="13536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154294" y="5214638"/>
            <a:ext cx="4764293" cy="1353601"/>
            <a:chOff x="4268638" y="4823239"/>
            <a:chExt cx="4764293" cy="1353601"/>
          </a:xfrm>
        </p:grpSpPr>
        <p:sp>
          <p:nvSpPr>
            <p:cNvPr id="8" name="对话气泡: 圆角矩形 7"/>
            <p:cNvSpPr/>
            <p:nvPr/>
          </p:nvSpPr>
          <p:spPr>
            <a:xfrm>
              <a:off x="4268638" y="4823239"/>
              <a:ext cx="4764293" cy="1353601"/>
            </a:xfrm>
            <a:prstGeom prst="wedgeRoundRectCallout">
              <a:avLst>
                <a:gd name="adj1" fmla="val 59365"/>
                <a:gd name="adj2" fmla="val 9743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为什么            等于</a:t>
              </a:r>
              <a:r>
                <a:rPr lang="en-US" altLang="zh-CN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1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sym typeface="+mn-ea"/>
                </a:rPr>
                <a:t>呢？</a:t>
              </a:r>
            </a:p>
          </p:txBody>
        </p:sp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5734929" y="4972371"/>
            <a:ext cx="1087037" cy="1055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Equation" r:id="rId4" imgW="10058400" imgH="9753600" progId="Equation.DSMT4">
                    <p:embed/>
                  </p:oleObj>
                </mc:Choice>
                <mc:Fallback>
                  <p:oleObj name="Equation" r:id="rId4" imgW="10058400" imgH="9753600" progId="Equation.DSMT4">
                    <p:embed/>
                    <p:pic>
                      <p:nvPicPr>
                        <p:cNvPr id="0" name="对象 46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734929" y="4972371"/>
                          <a:ext cx="1087037" cy="10553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14514" y="1034609"/>
            <a:ext cx="441146" cy="1289422"/>
            <a:chOff x="1411278" y="1102555"/>
            <a:chExt cx="441146" cy="1289422"/>
          </a:xfrm>
        </p:grpSpPr>
        <p:sp>
          <p:nvSpPr>
            <p:cNvPr id="3" name="文本框 2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651395" y="1354534"/>
            <a:ext cx="710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=1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4088037" y="956986"/>
            <a:ext cx="1273810" cy="1415374"/>
          </a:xfrm>
          <a:prstGeom prst="roundRect">
            <a:avLst/>
          </a:prstGeom>
          <a:noFill/>
          <a:ln w="28575">
            <a:solidFill>
              <a:srgbClr val="3366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088475" y="1023203"/>
            <a:ext cx="697628" cy="1289422"/>
            <a:chOff x="1283037" y="1102555"/>
            <a:chExt cx="697628" cy="1289422"/>
          </a:xfrm>
        </p:grpSpPr>
        <p:sp>
          <p:nvSpPr>
            <p:cNvPr id="9" name="文本框 8"/>
            <p:cNvSpPr txBox="1"/>
            <p:nvPr/>
          </p:nvSpPr>
          <p:spPr>
            <a:xfrm>
              <a:off x="1283037" y="1102555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10</a:t>
              </a:r>
              <a:endParaRPr lang="zh-CN" altLang="en-US" sz="3600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83037" y="1745646"/>
              <a:ext cx="6976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10</a:t>
              </a:r>
              <a:endParaRPr lang="zh-CN" altLang="en-US" sz="3600" dirty="0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6651833" y="1347989"/>
            <a:ext cx="710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=1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088475" y="956986"/>
            <a:ext cx="1273810" cy="1415374"/>
          </a:xfrm>
          <a:prstGeom prst="roundRect">
            <a:avLst/>
          </a:prstGeom>
          <a:noFill/>
          <a:ln w="28575">
            <a:solidFill>
              <a:srgbClr val="3366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829" y="3140840"/>
            <a:ext cx="2389833" cy="2403687"/>
          </a:xfrm>
          <a:prstGeom prst="rect">
            <a:avLst/>
          </a:prstGeom>
        </p:spPr>
      </p:pic>
      <p:sp>
        <p:nvSpPr>
          <p:cNvPr id="15" name="对话气泡: 圆角矩形 14"/>
          <p:cNvSpPr/>
          <p:nvPr/>
        </p:nvSpPr>
        <p:spPr>
          <a:xfrm>
            <a:off x="3232387" y="2806891"/>
            <a:ext cx="7817664" cy="2056790"/>
          </a:xfrm>
          <a:prstGeom prst="wedgeRoundRectCallout">
            <a:avLst>
              <a:gd name="adj1" fmla="val -60434"/>
              <a:gd name="adj2" fmla="val 1078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当一个分数的分子与分母相同时，表示把一个东西平均分成若干份，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取的份数与分的份数同样多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，就可以表示为“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”。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463248" y="5346541"/>
            <a:ext cx="85868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说一说：“</a:t>
            </a:r>
            <a:r>
              <a:rPr lang="en-US" altLang="zh-CN" sz="3600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”还可以写成哪些分数呢？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808213" y="1308319"/>
            <a:ext cx="9774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一张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彩纸，用去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它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的    ，剩下它的几分之几？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4083" y="1179154"/>
            <a:ext cx="904663" cy="90466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060440" y="986773"/>
            <a:ext cx="441146" cy="1289422"/>
            <a:chOff x="1411278" y="1102555"/>
            <a:chExt cx="441146" cy="1289422"/>
          </a:xfrm>
        </p:grpSpPr>
        <p:sp>
          <p:nvSpPr>
            <p:cNvPr id="16" name="文本框 15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6A0B463A-5496-D86B-707E-784EED9E358B}"/>
              </a:ext>
            </a:extLst>
          </p:cNvPr>
          <p:cNvGrpSpPr/>
          <p:nvPr/>
        </p:nvGrpSpPr>
        <p:grpSpPr>
          <a:xfrm>
            <a:off x="1461028" y="4581357"/>
            <a:ext cx="9269944" cy="1571648"/>
            <a:chOff x="1461028" y="4413750"/>
            <a:chExt cx="9269944" cy="157164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1F1F668-B1AD-6423-75C4-0004A024C3EF}"/>
                </a:ext>
              </a:extLst>
            </p:cNvPr>
            <p:cNvSpPr txBox="1"/>
            <p:nvPr/>
          </p:nvSpPr>
          <p:spPr>
            <a:xfrm>
              <a:off x="1461028" y="4908180"/>
              <a:ext cx="9269944" cy="107721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1.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想一想，如何</a:t>
              </a:r>
              <a:r>
                <a:rPr lang="zh-CN" altLang="en-US"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列式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并计算？</a:t>
              </a:r>
              <a:endPara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  <a:p>
              <a:r>
                <a:rPr lang="en-US" altLang="zh-CN" sz="3200" b="1" dirty="0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2.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rPr>
                <a:t>画一画，平均分成多少份，去掉后还剩多少份？</a:t>
              </a:r>
              <a:endPara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01902B0-9CE6-AAA0-784C-B3A9D6F015CD}"/>
                </a:ext>
              </a:extLst>
            </p:cNvPr>
            <p:cNvSpPr/>
            <p:nvPr/>
          </p:nvSpPr>
          <p:spPr>
            <a:xfrm>
              <a:off x="1519948" y="4413750"/>
              <a:ext cx="1471594" cy="531472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>
                  <a:solidFill>
                    <a:schemeClr val="tx1"/>
                  </a:solidFill>
                </a:rPr>
                <a:t>任务</a:t>
              </a:r>
              <a:r>
                <a:rPr lang="en-US" altLang="zh-CN" sz="3200" b="1">
                  <a:solidFill>
                    <a:schemeClr val="tx1"/>
                  </a:solidFill>
                </a:rPr>
                <a:t>1</a:t>
              </a:r>
              <a:endParaRPr lang="en-US" sz="32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AC276C2-AC0E-168B-7B97-01A27E7B0636}"/>
              </a:ext>
            </a:extLst>
          </p:cNvPr>
          <p:cNvGrpSpPr/>
          <p:nvPr/>
        </p:nvGrpSpPr>
        <p:grpSpPr>
          <a:xfrm>
            <a:off x="5419453" y="2897333"/>
            <a:ext cx="1772766" cy="1289422"/>
            <a:chOff x="3233784" y="3549253"/>
            <a:chExt cx="1772766" cy="128942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D0813CD-BB9F-B07D-FF17-873211D660C3}"/>
                </a:ext>
              </a:extLst>
            </p:cNvPr>
            <p:cNvSpPr txBox="1"/>
            <p:nvPr/>
          </p:nvSpPr>
          <p:spPr>
            <a:xfrm>
              <a:off x="3233784" y="3869178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26BCC41-0247-06C5-F3CA-C4F2B667C879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88557FA1-8C68-A91C-9304-17730218E695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C186708-2816-7B9E-98BD-63EB715951C5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68914FD-4F21-4EDB-7E57-A7D3B2F66C8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3108A640-1F93-4709-1AAD-4148CD985A77}"/>
                  </a:ext>
                </a:extLst>
              </p:cNvPr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1D35E3C-B4C4-2A85-B6CF-A86CE22900F3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3CF6D64-B801-22F9-970B-BFBEC5087382}"/>
              </a:ext>
            </a:extLst>
          </p:cNvPr>
          <p:cNvGrpSpPr/>
          <p:nvPr/>
        </p:nvGrpSpPr>
        <p:grpSpPr>
          <a:xfrm>
            <a:off x="7164782" y="2895712"/>
            <a:ext cx="1772765" cy="1289422"/>
            <a:chOff x="3233785" y="3549253"/>
            <a:chExt cx="1772765" cy="1289422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6A9DACFA-E34A-7015-3098-44E1B92C300F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72B8D3B5-85B3-3167-C099-9491F7059D19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68B933A-F778-4649-6CCF-0E2D43F63B7D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EE743116-FF5B-C672-EC4D-694EA4B2894C}"/>
                  </a:ext>
                </a:extLst>
              </p:cNvPr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AF13DD9-2675-6918-BE39-9CF1D700AE0B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E713FC0F-BBE4-059E-6FAC-4628D8384378}"/>
                </a:ext>
              </a:extLst>
            </p:cNvPr>
            <p:cNvGrpSpPr/>
            <p:nvPr/>
          </p:nvGrpSpPr>
          <p:grpSpPr>
            <a:xfrm>
              <a:off x="4132389" y="3549253"/>
              <a:ext cx="441147" cy="1289422"/>
              <a:chOff x="1411278" y="1102555"/>
              <a:chExt cx="441147" cy="1289422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87D0398-F961-C093-0A57-C700E2B52923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CD29F7F-25D7-7244-175A-DEA31CAFEC38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D7DB20FE-E5C0-C57A-8376-B249FE9A0D86}"/>
                  </a:ext>
                </a:extLst>
              </p:cNvPr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7E05715-40DE-B586-4427-FE9BD8EE745C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374F5F3-5949-57A8-3314-F9083247D1DA}"/>
              </a:ext>
            </a:extLst>
          </p:cNvPr>
          <p:cNvGrpSpPr/>
          <p:nvPr/>
        </p:nvGrpSpPr>
        <p:grpSpPr>
          <a:xfrm>
            <a:off x="8895635" y="2895712"/>
            <a:ext cx="441146" cy="1289422"/>
            <a:chOff x="1411278" y="1102555"/>
            <a:chExt cx="441146" cy="1289422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286327F-1A00-F9B6-58E2-F39CE1CD4C6E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91FF6071-1BE6-1FD1-AF00-3B476186C6B5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2FADCDCB-B3C4-9973-73A6-0EC808135093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A7C2AA0D-8587-49AE-59F6-99192112590B}"/>
              </a:ext>
            </a:extLst>
          </p:cNvPr>
          <p:cNvSpPr/>
          <p:nvPr/>
        </p:nvSpPr>
        <p:spPr>
          <a:xfrm>
            <a:off x="2611970" y="2376377"/>
            <a:ext cx="2193823" cy="1710550"/>
          </a:xfrm>
          <a:prstGeom prst="rect">
            <a:avLst/>
          </a:prstGeom>
          <a:solidFill>
            <a:srgbClr val="E2F3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5EDC8EE-0B44-7B3A-172F-FA2EA581B386}"/>
              </a:ext>
            </a:extLst>
          </p:cNvPr>
          <p:cNvSpPr/>
          <p:nvPr/>
        </p:nvSpPr>
        <p:spPr>
          <a:xfrm>
            <a:off x="1880697" y="2376377"/>
            <a:ext cx="731275" cy="1710550"/>
          </a:xfrm>
          <a:prstGeom prst="rect">
            <a:avLst/>
          </a:prstGeom>
          <a:solidFill>
            <a:srgbClr val="E2F3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74FC378-7A33-B04D-7F57-D4A1BE7CD5BA}"/>
              </a:ext>
            </a:extLst>
          </p:cNvPr>
          <p:cNvSpPr/>
          <p:nvPr/>
        </p:nvSpPr>
        <p:spPr>
          <a:xfrm>
            <a:off x="1880698" y="2376377"/>
            <a:ext cx="2925097" cy="17105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4F4A4745-939D-1D78-F599-2FB96ECEDE1B}"/>
              </a:ext>
            </a:extLst>
          </p:cNvPr>
          <p:cNvCxnSpPr/>
          <p:nvPr/>
        </p:nvCxnSpPr>
        <p:spPr>
          <a:xfrm>
            <a:off x="2611972" y="2376377"/>
            <a:ext cx="0" cy="17105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C0B9DE8B-63E7-CC6A-01BF-E0BB304B97CF}"/>
              </a:ext>
            </a:extLst>
          </p:cNvPr>
          <p:cNvCxnSpPr/>
          <p:nvPr/>
        </p:nvCxnSpPr>
        <p:spPr>
          <a:xfrm>
            <a:off x="3343246" y="2376377"/>
            <a:ext cx="0" cy="17105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1E687425-8EEA-62A7-0285-ED9A03D4DBF4}"/>
              </a:ext>
            </a:extLst>
          </p:cNvPr>
          <p:cNvCxnSpPr/>
          <p:nvPr/>
        </p:nvCxnSpPr>
        <p:spPr>
          <a:xfrm>
            <a:off x="4074520" y="2376377"/>
            <a:ext cx="0" cy="171055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对话气泡: 圆角矩形 45">
            <a:extLst>
              <a:ext uri="{FF2B5EF4-FFF2-40B4-BE49-F238E27FC236}">
                <a16:creationId xmlns:a16="http://schemas.microsoft.com/office/drawing/2014/main" id="{EF7346C6-9E1B-F632-37B5-499E25266E56}"/>
              </a:ext>
            </a:extLst>
          </p:cNvPr>
          <p:cNvSpPr/>
          <p:nvPr/>
        </p:nvSpPr>
        <p:spPr>
          <a:xfrm>
            <a:off x="642796" y="353218"/>
            <a:ext cx="2637076" cy="707886"/>
          </a:xfrm>
          <a:prstGeom prst="wedgeRoundRectCallout">
            <a:avLst>
              <a:gd name="adj1" fmla="val 31551"/>
              <a:gd name="adj2" fmla="val 74011"/>
              <a:gd name="adj3" fmla="val 16667"/>
            </a:avLst>
          </a:prstGeom>
          <a:solidFill>
            <a:srgbClr val="FEEF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</a:rPr>
              <a:t>整体是“</a:t>
            </a:r>
            <a:r>
              <a:rPr lang="en-US" altLang="zh-CN" sz="2800" b="1">
                <a:solidFill>
                  <a:schemeClr val="tx1"/>
                </a:solidFill>
              </a:rPr>
              <a:t>1</a:t>
            </a:r>
            <a:r>
              <a:rPr lang="zh-CN" altLang="en-US" sz="2800" b="1">
                <a:solidFill>
                  <a:schemeClr val="tx1"/>
                </a:solidFill>
              </a:rPr>
              <a:t>”</a:t>
            </a:r>
            <a:endParaRPr lang="en-US" sz="2800" b="1">
              <a:solidFill>
                <a:schemeClr val="tx1"/>
              </a:solidFill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8D39773-8F45-3C9C-5F65-D1EB7234AEFF}"/>
              </a:ext>
            </a:extLst>
          </p:cNvPr>
          <p:cNvGrpSpPr/>
          <p:nvPr/>
        </p:nvGrpSpPr>
        <p:grpSpPr>
          <a:xfrm>
            <a:off x="5679603" y="3835810"/>
            <a:ext cx="1756410" cy="522210"/>
            <a:chOff x="3200400" y="2516639"/>
            <a:chExt cx="1756410" cy="919981"/>
          </a:xfrm>
        </p:grpSpPr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A59E08B7-8EBF-CBC1-5453-2D0A9EF2C0B2}"/>
                </a:ext>
              </a:extLst>
            </p:cNvPr>
            <p:cNvCxnSpPr/>
            <p:nvPr/>
          </p:nvCxnSpPr>
          <p:spPr>
            <a:xfrm>
              <a:off x="3200400" y="2516639"/>
              <a:ext cx="0" cy="919981"/>
            </a:xfrm>
            <a:prstGeom prst="line">
              <a:avLst/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8A12B005-C90E-91AD-B7CA-BB1D7D3F3B0D}"/>
                </a:ext>
              </a:extLst>
            </p:cNvPr>
            <p:cNvCxnSpPr/>
            <p:nvPr/>
          </p:nvCxnSpPr>
          <p:spPr>
            <a:xfrm>
              <a:off x="4956810" y="2861310"/>
              <a:ext cx="0" cy="567690"/>
            </a:xfrm>
            <a:prstGeom prst="line">
              <a:avLst/>
            </a:prstGeom>
            <a:ln>
              <a:solidFill>
                <a:srgbClr val="3366FF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2C47567F-583F-206E-24C0-7956F07D41EA}"/>
                </a:ext>
              </a:extLst>
            </p:cNvPr>
            <p:cNvCxnSpPr/>
            <p:nvPr/>
          </p:nvCxnSpPr>
          <p:spPr>
            <a:xfrm>
              <a:off x="3204213" y="3429000"/>
              <a:ext cx="1752597" cy="0"/>
            </a:xfrm>
            <a:prstGeom prst="line">
              <a:avLst/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2D8AA1FD-21F6-C784-39E4-6FE585F9E3DF}"/>
              </a:ext>
            </a:extLst>
          </p:cNvPr>
          <p:cNvSpPr txBox="1"/>
          <p:nvPr/>
        </p:nvSpPr>
        <p:spPr>
          <a:xfrm>
            <a:off x="5419453" y="4264134"/>
            <a:ext cx="229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化成分数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D3FF2A5E-23B7-9BC1-0057-7EEF830E85AB}"/>
              </a:ext>
            </a:extLst>
          </p:cNvPr>
          <p:cNvGrpSpPr/>
          <p:nvPr/>
        </p:nvGrpSpPr>
        <p:grpSpPr>
          <a:xfrm flipV="1">
            <a:off x="7421734" y="2707279"/>
            <a:ext cx="1759275" cy="361242"/>
            <a:chOff x="5430195" y="2990850"/>
            <a:chExt cx="1759275" cy="516255"/>
          </a:xfrm>
        </p:grpSpPr>
        <p:sp>
          <p:nvSpPr>
            <p:cNvPr id="53" name="左中括号 52">
              <a:extLst>
                <a:ext uri="{FF2B5EF4-FFF2-40B4-BE49-F238E27FC236}">
                  <a16:creationId xmlns:a16="http://schemas.microsoft.com/office/drawing/2014/main" id="{2C48F881-1DB8-E4B0-2474-AAF867668114}"/>
                </a:ext>
              </a:extLst>
            </p:cNvPr>
            <p:cNvSpPr/>
            <p:nvPr/>
          </p:nvSpPr>
          <p:spPr>
            <a:xfrm rot="16200000">
              <a:off x="5783274" y="2701152"/>
              <a:ext cx="192061" cy="89822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BEA0607F-1D48-DAE5-31C2-227C320679C1}"/>
                </a:ext>
              </a:extLst>
            </p:cNvPr>
            <p:cNvGrpSpPr/>
            <p:nvPr/>
          </p:nvGrpSpPr>
          <p:grpSpPr>
            <a:xfrm>
              <a:off x="5875020" y="2990850"/>
              <a:ext cx="1314450" cy="516255"/>
              <a:chOff x="5875020" y="2990850"/>
              <a:chExt cx="1314450" cy="516255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D11098B1-A8FB-32DB-1A1F-1C037BA94C6D}"/>
                  </a:ext>
                </a:extLst>
              </p:cNvPr>
              <p:cNvCxnSpPr>
                <a:stCxn id="53" idx="1"/>
              </p:cNvCxnSpPr>
              <p:nvPr/>
            </p:nvCxnSpPr>
            <p:spPr>
              <a:xfrm flipH="1">
                <a:off x="5879304" y="3246293"/>
                <a:ext cx="1" cy="260812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7FE8265F-9B98-8FE7-9C7E-F09502D382BD}"/>
                  </a:ext>
                </a:extLst>
              </p:cNvPr>
              <p:cNvCxnSpPr/>
              <p:nvPr/>
            </p:nvCxnSpPr>
            <p:spPr>
              <a:xfrm>
                <a:off x="7181999" y="2990850"/>
                <a:ext cx="0" cy="516255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F33B1E8B-3A08-A73D-935C-4E65D736101A}"/>
                  </a:ext>
                </a:extLst>
              </p:cNvPr>
              <p:cNvCxnSpPr/>
              <p:nvPr/>
            </p:nvCxnSpPr>
            <p:spPr>
              <a:xfrm>
                <a:off x="5875020" y="3507105"/>
                <a:ext cx="1314450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DF22CCD0-E94C-CE31-DDFA-F5B61542F16D}"/>
              </a:ext>
            </a:extLst>
          </p:cNvPr>
          <p:cNvSpPr txBox="1"/>
          <p:nvPr/>
        </p:nvSpPr>
        <p:spPr>
          <a:xfrm>
            <a:off x="7164782" y="2013614"/>
            <a:ext cx="4739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分母不变，</a:t>
            </a:r>
            <a:r>
              <a:rPr lang="zh-CN" altLang="en-US" sz="3600" b="1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分子相减</a:t>
            </a:r>
            <a:endParaRPr lang="zh-CN" altLang="en-US" sz="3600" b="1" dirty="0">
              <a:solidFill>
                <a:srgbClr val="33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1" animBg="1"/>
      <p:bldP spid="46" grpId="0" animBg="1"/>
      <p:bldP spid="51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/>
          <p:cNvSpPr txBox="1"/>
          <p:nvPr/>
        </p:nvSpPr>
        <p:spPr>
          <a:xfrm>
            <a:off x="750452" y="3947544"/>
            <a:ext cx="10945097" cy="1406924"/>
          </a:xfrm>
          <a:prstGeom prst="rect">
            <a:avLst/>
          </a:prstGeom>
          <a:solidFill>
            <a:srgbClr val="FEEFD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chemeClr val="tx1"/>
                </a:solidFill>
              </a:rPr>
              <a:t>计算</a:t>
            </a:r>
            <a:r>
              <a:rPr lang="en-US" altLang="zh-CN" b="0" dirty="0">
                <a:solidFill>
                  <a:schemeClr val="tx1"/>
                </a:solidFill>
              </a:rPr>
              <a:t>1</a:t>
            </a:r>
            <a:r>
              <a:rPr lang="zh-CN" altLang="en-US" dirty="0">
                <a:solidFill>
                  <a:schemeClr val="tx1"/>
                </a:solidFill>
              </a:rPr>
              <a:t>减几分之几时，可以先把</a:t>
            </a:r>
            <a:r>
              <a:rPr lang="en-US" altLang="zh-CN" b="0" dirty="0"/>
              <a:t>1</a:t>
            </a:r>
            <a:r>
              <a:rPr lang="zh-CN" altLang="en-US" dirty="0"/>
              <a:t>转化成与减数分母相同的分数</a:t>
            </a:r>
            <a:r>
              <a:rPr lang="zh-CN" altLang="en-US" dirty="0">
                <a:solidFill>
                  <a:schemeClr val="tx1"/>
                </a:solidFill>
              </a:rPr>
              <a:t>，再根据同分母分数的减法计算。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F240207-4C7D-9A42-E524-00174F597D0A}"/>
              </a:ext>
            </a:extLst>
          </p:cNvPr>
          <p:cNvGrpSpPr/>
          <p:nvPr/>
        </p:nvGrpSpPr>
        <p:grpSpPr>
          <a:xfrm>
            <a:off x="3425553" y="1693586"/>
            <a:ext cx="1772766" cy="1289422"/>
            <a:chOff x="3233784" y="3549253"/>
            <a:chExt cx="1772766" cy="12894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236C9CC-CDE0-6F38-1353-59F47D1A94F7}"/>
                </a:ext>
              </a:extLst>
            </p:cNvPr>
            <p:cNvSpPr txBox="1"/>
            <p:nvPr/>
          </p:nvSpPr>
          <p:spPr>
            <a:xfrm>
              <a:off x="3233784" y="3869178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1F917C8-E871-E7F4-3FD7-15493A8E3F20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434609F0-4D54-8F3E-8709-66EEF0413786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888683C-46E8-133F-6283-DF16E2178F1B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E94B9B0-C6B5-2AAE-6115-1C1F041843C9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1C17C9E1-09EB-7244-2C41-BF275572359D}"/>
                  </a:ext>
                </a:extLst>
              </p:cNvPr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15A958D-64E2-92BC-E8B9-617747E32295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E9E6324-51E6-209E-52F9-34D5584F2545}"/>
              </a:ext>
            </a:extLst>
          </p:cNvPr>
          <p:cNvGrpSpPr/>
          <p:nvPr/>
        </p:nvGrpSpPr>
        <p:grpSpPr>
          <a:xfrm>
            <a:off x="5170882" y="1691965"/>
            <a:ext cx="1772765" cy="1289422"/>
            <a:chOff x="3233785" y="3549253"/>
            <a:chExt cx="1772765" cy="1289422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B3275A5-0F27-C659-A9C0-ECDFA29CA274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C8C6AD5-CCB5-B222-AE4B-D95B656EF13D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3A9AC6CD-B17F-547C-0A46-CD289773566F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9AAC0563-3ED0-8308-1FAA-BAE9E48246B4}"/>
                  </a:ext>
                </a:extLst>
              </p:cNvPr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F1983F4-6F20-45F1-10AA-974C6A1B0F7B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EA2AE18E-754D-1952-52B8-29824E37FADF}"/>
                </a:ext>
              </a:extLst>
            </p:cNvPr>
            <p:cNvGrpSpPr/>
            <p:nvPr/>
          </p:nvGrpSpPr>
          <p:grpSpPr>
            <a:xfrm>
              <a:off x="4132389" y="3549253"/>
              <a:ext cx="441147" cy="1289422"/>
              <a:chOff x="1411278" y="1102555"/>
              <a:chExt cx="441147" cy="1289422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362A8BA-1766-E26F-D4FE-E0A1D0B0466B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6C36E32C-6EBC-95ED-E4BB-0387AC26575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A8FB078A-1B89-91DA-EA99-C6E96926212D}"/>
                  </a:ext>
                </a:extLst>
              </p:cNvPr>
              <p:cNvCxnSpPr/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69AA6BE5-CCD5-C124-248F-206F2C31CF77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165C716E-C728-76EA-E99B-7A403BAF1875}"/>
              </a:ext>
            </a:extLst>
          </p:cNvPr>
          <p:cNvGrpSpPr/>
          <p:nvPr/>
        </p:nvGrpSpPr>
        <p:grpSpPr>
          <a:xfrm>
            <a:off x="6901735" y="1691965"/>
            <a:ext cx="441146" cy="1289422"/>
            <a:chOff x="1411278" y="1102555"/>
            <a:chExt cx="441146" cy="1289422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1D0A92B7-D6F7-C5B4-A18D-86760D8D88DC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48F481E5-7C24-F687-CE82-1E3DA01B43D4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F6C064D4-4889-F791-5222-F5A97100FAE5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6ACE29E9-3D4F-6D79-523A-696F067D7362}"/>
              </a:ext>
            </a:extLst>
          </p:cNvPr>
          <p:cNvGrpSpPr/>
          <p:nvPr/>
        </p:nvGrpSpPr>
        <p:grpSpPr>
          <a:xfrm>
            <a:off x="3685703" y="2632063"/>
            <a:ext cx="1756410" cy="522210"/>
            <a:chOff x="3200400" y="2516639"/>
            <a:chExt cx="1756410" cy="919981"/>
          </a:xfrm>
        </p:grpSpPr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CBE7E3A2-D366-F819-11C5-BD76F7B9B23C}"/>
                </a:ext>
              </a:extLst>
            </p:cNvPr>
            <p:cNvCxnSpPr/>
            <p:nvPr/>
          </p:nvCxnSpPr>
          <p:spPr>
            <a:xfrm>
              <a:off x="3200400" y="2516639"/>
              <a:ext cx="0" cy="919981"/>
            </a:xfrm>
            <a:prstGeom prst="line">
              <a:avLst/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6697434D-72CD-2293-6F3E-7BDC2AC5E0D0}"/>
                </a:ext>
              </a:extLst>
            </p:cNvPr>
            <p:cNvCxnSpPr/>
            <p:nvPr/>
          </p:nvCxnSpPr>
          <p:spPr>
            <a:xfrm>
              <a:off x="4956810" y="2861310"/>
              <a:ext cx="0" cy="567690"/>
            </a:xfrm>
            <a:prstGeom prst="line">
              <a:avLst/>
            </a:prstGeom>
            <a:ln>
              <a:solidFill>
                <a:srgbClr val="3366FF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A6380BC3-4D05-DCAE-7CB2-161A547A03DE}"/>
                </a:ext>
              </a:extLst>
            </p:cNvPr>
            <p:cNvCxnSpPr/>
            <p:nvPr/>
          </p:nvCxnSpPr>
          <p:spPr>
            <a:xfrm>
              <a:off x="3204213" y="3429000"/>
              <a:ext cx="1752597" cy="0"/>
            </a:xfrm>
            <a:prstGeom prst="line">
              <a:avLst/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EB3B910C-E3B2-4526-93E8-51696CBDFDD0}"/>
              </a:ext>
            </a:extLst>
          </p:cNvPr>
          <p:cNvSpPr txBox="1"/>
          <p:nvPr/>
        </p:nvSpPr>
        <p:spPr>
          <a:xfrm>
            <a:off x="3425553" y="3060387"/>
            <a:ext cx="2290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化成分数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38CEB0F8-9FE7-3F75-FB8E-70E85FF3C3A1}"/>
              </a:ext>
            </a:extLst>
          </p:cNvPr>
          <p:cNvGrpSpPr/>
          <p:nvPr/>
        </p:nvGrpSpPr>
        <p:grpSpPr>
          <a:xfrm flipV="1">
            <a:off x="5427834" y="1503532"/>
            <a:ext cx="1759275" cy="361242"/>
            <a:chOff x="5430195" y="2990850"/>
            <a:chExt cx="1759275" cy="516255"/>
          </a:xfrm>
        </p:grpSpPr>
        <p:sp>
          <p:nvSpPr>
            <p:cNvPr id="68" name="左中括号 67">
              <a:extLst>
                <a:ext uri="{FF2B5EF4-FFF2-40B4-BE49-F238E27FC236}">
                  <a16:creationId xmlns:a16="http://schemas.microsoft.com/office/drawing/2014/main" id="{C7FE2B58-D594-D98A-8820-F02CC55D3A43}"/>
                </a:ext>
              </a:extLst>
            </p:cNvPr>
            <p:cNvSpPr/>
            <p:nvPr/>
          </p:nvSpPr>
          <p:spPr>
            <a:xfrm rot="16200000">
              <a:off x="5783274" y="2701152"/>
              <a:ext cx="192061" cy="89822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31CA5F0A-AEAB-08C7-9964-6D5A10CC2F0E}"/>
                </a:ext>
              </a:extLst>
            </p:cNvPr>
            <p:cNvGrpSpPr/>
            <p:nvPr/>
          </p:nvGrpSpPr>
          <p:grpSpPr>
            <a:xfrm>
              <a:off x="5875020" y="2990850"/>
              <a:ext cx="1314450" cy="516255"/>
              <a:chOff x="5875020" y="2990850"/>
              <a:chExt cx="1314450" cy="516255"/>
            </a:xfrm>
          </p:grpSpPr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99417466-201E-BC93-ACAE-899BBE49257B}"/>
                  </a:ext>
                </a:extLst>
              </p:cNvPr>
              <p:cNvCxnSpPr>
                <a:stCxn id="68" idx="1"/>
              </p:cNvCxnSpPr>
              <p:nvPr/>
            </p:nvCxnSpPr>
            <p:spPr>
              <a:xfrm flipH="1">
                <a:off x="5879304" y="3246293"/>
                <a:ext cx="1" cy="260812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id="{7959C79D-F59E-FAA0-884D-5FA868F2C54D}"/>
                  </a:ext>
                </a:extLst>
              </p:cNvPr>
              <p:cNvCxnSpPr/>
              <p:nvPr/>
            </p:nvCxnSpPr>
            <p:spPr>
              <a:xfrm>
                <a:off x="7181999" y="2990850"/>
                <a:ext cx="0" cy="516255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FA5C07F5-8FC9-2121-A00F-F480C69F5877}"/>
                  </a:ext>
                </a:extLst>
              </p:cNvPr>
              <p:cNvCxnSpPr/>
              <p:nvPr/>
            </p:nvCxnSpPr>
            <p:spPr>
              <a:xfrm>
                <a:off x="5875020" y="3507105"/>
                <a:ext cx="1314450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id="{D5D3DF56-CFE6-012C-565C-ED4BA2E006DD}"/>
              </a:ext>
            </a:extLst>
          </p:cNvPr>
          <p:cNvSpPr txBox="1"/>
          <p:nvPr/>
        </p:nvSpPr>
        <p:spPr>
          <a:xfrm>
            <a:off x="5170882" y="809867"/>
            <a:ext cx="4739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分母不变，</a:t>
            </a:r>
            <a:r>
              <a:rPr lang="zh-CN" altLang="en-US" sz="3600" b="1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分子相减</a:t>
            </a:r>
            <a:endParaRPr lang="zh-CN" altLang="en-US" sz="3600" b="1" dirty="0">
              <a:solidFill>
                <a:srgbClr val="33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/>
          <p:cNvSpPr/>
          <p:nvPr/>
        </p:nvSpPr>
        <p:spPr>
          <a:xfrm>
            <a:off x="399379" y="602652"/>
            <a:ext cx="2304256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试一试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555132" y="2402062"/>
            <a:ext cx="7081736" cy="718247"/>
            <a:chOff x="1634247" y="2710753"/>
            <a:chExt cx="7081736" cy="718247"/>
          </a:xfrm>
        </p:grpSpPr>
        <p:sp>
          <p:nvSpPr>
            <p:cNvPr id="3" name="矩形 2"/>
            <p:cNvSpPr/>
            <p:nvPr/>
          </p:nvSpPr>
          <p:spPr>
            <a:xfrm>
              <a:off x="1634247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519464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404681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289898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5175115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060332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945549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830766" y="2710753"/>
              <a:ext cx="885217" cy="718247"/>
            </a:xfrm>
            <a:prstGeom prst="rect">
              <a:avLst/>
            </a:prstGeom>
            <a:solidFill>
              <a:srgbClr val="F0F5D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左大括号 11"/>
          <p:cNvSpPr/>
          <p:nvPr/>
        </p:nvSpPr>
        <p:spPr>
          <a:xfrm rot="16200000">
            <a:off x="5959813" y="-148152"/>
            <a:ext cx="272374" cy="7081736"/>
          </a:xfrm>
          <a:prstGeom prst="leftBrace">
            <a:avLst>
              <a:gd name="adj1" fmla="val 3168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861000" y="3488533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左大括号 13"/>
          <p:cNvSpPr/>
          <p:nvPr/>
        </p:nvSpPr>
        <p:spPr>
          <a:xfrm rot="5400000" flipV="1">
            <a:off x="4631989" y="-83387"/>
            <a:ext cx="272374" cy="4426084"/>
          </a:xfrm>
          <a:prstGeom prst="leftBrace">
            <a:avLst>
              <a:gd name="adj1" fmla="val 3168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47601" y="723485"/>
            <a:ext cx="441146" cy="1289422"/>
            <a:chOff x="1411278" y="1102555"/>
            <a:chExt cx="441146" cy="1289422"/>
          </a:xfrm>
        </p:grpSpPr>
        <p:sp>
          <p:nvSpPr>
            <p:cNvPr id="23" name="文本框 22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左大括号 25"/>
          <p:cNvSpPr/>
          <p:nvPr/>
        </p:nvSpPr>
        <p:spPr>
          <a:xfrm rot="5400000" flipV="1">
            <a:off x="8172853" y="801829"/>
            <a:ext cx="272374" cy="2655652"/>
          </a:xfrm>
          <a:prstGeom prst="leftBrace">
            <a:avLst>
              <a:gd name="adj1" fmla="val 3168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069264" y="130502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？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785208" y="4517965"/>
            <a:ext cx="314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)-(   )=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14846" y="4517965"/>
            <a:ext cx="463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612742" y="4196419"/>
            <a:ext cx="441146" cy="1289422"/>
            <a:chOff x="1411278" y="1102555"/>
            <a:chExt cx="441146" cy="1289422"/>
          </a:xfrm>
        </p:grpSpPr>
        <p:sp>
          <p:nvSpPr>
            <p:cNvPr id="31" name="文本框 30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454850" y="3528903"/>
            <a:ext cx="3029109" cy="2735657"/>
            <a:chOff x="9032338" y="2129713"/>
            <a:chExt cx="3029109" cy="2735657"/>
          </a:xfrm>
        </p:grpSpPr>
        <p:sp>
          <p:nvSpPr>
            <p:cNvPr id="35" name="对话气泡: 椭圆形 34"/>
            <p:cNvSpPr/>
            <p:nvPr/>
          </p:nvSpPr>
          <p:spPr>
            <a:xfrm>
              <a:off x="9032338" y="2129713"/>
              <a:ext cx="3029109" cy="2735657"/>
            </a:xfrm>
            <a:prstGeom prst="wedgeEllipseCallout">
              <a:avLst>
                <a:gd name="adj1" fmla="val 65310"/>
                <a:gd name="adj2" fmla="val -31500"/>
              </a:avLst>
            </a:prstGeom>
            <a:solidFill>
              <a:srgbClr val="FCD4B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297552" y="2431124"/>
              <a:ext cx="2549008" cy="1947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我们可以把</a:t>
              </a:r>
              <a:r>
                <a:rPr lang="en-US" altLang="zh-CN" sz="2800" dirty="0">
                  <a:solidFill>
                    <a:srgbClr val="3366FF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看作是</a:t>
              </a:r>
              <a:r>
                <a:rPr lang="en-US" altLang="zh-CN" sz="280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8</a:t>
              </a:r>
              <a:r>
                <a:rPr lang="zh-CN" altLang="en-US" sz="28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个   ，也就是    。</a:t>
              </a:r>
            </a:p>
          </p:txBody>
        </p:sp>
        <p:graphicFrame>
          <p:nvGraphicFramePr>
            <p:cNvPr id="39" name="对象 38"/>
            <p:cNvGraphicFramePr>
              <a:graphicFrameLocks noChangeAspect="1"/>
            </p:cNvGraphicFramePr>
            <p:nvPr/>
          </p:nvGraphicFramePr>
          <p:xfrm>
            <a:off x="10653253" y="2925813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Equation" r:id="rId3" imgW="3657600" imgH="9753600" progId="Equation.DSMT4">
                    <p:embed/>
                  </p:oleObj>
                </mc:Choice>
                <mc:Fallback>
                  <p:oleObj name="Equation" r:id="rId3" imgW="3657600" imgH="9753600" progId="Equation.DSMT4">
                    <p:embed/>
                    <p:pic>
                      <p:nvPicPr>
                        <p:cNvPr id="0" name="对象 9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653253" y="2925813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对象 39"/>
            <p:cNvGraphicFramePr>
              <a:graphicFrameLocks noChangeAspect="1"/>
            </p:cNvGraphicFramePr>
            <p:nvPr/>
          </p:nvGraphicFramePr>
          <p:xfrm>
            <a:off x="10111338" y="3609690"/>
            <a:ext cx="359350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5" imgW="3657600" imgH="9753600" progId="Equation.DSMT4">
                    <p:embed/>
                  </p:oleObj>
                </mc:Choice>
                <mc:Fallback>
                  <p:oleObj name="Equation" r:id="rId5" imgW="3657600" imgH="9753600" progId="Equation.DSMT4">
                    <p:embed/>
                    <p:pic>
                      <p:nvPicPr>
                        <p:cNvPr id="0" name="对象 9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111338" y="3609690"/>
                          <a:ext cx="359350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2" name="组合 41"/>
          <p:cNvGrpSpPr/>
          <p:nvPr/>
        </p:nvGrpSpPr>
        <p:grpSpPr>
          <a:xfrm>
            <a:off x="8110083" y="723485"/>
            <a:ext cx="441146" cy="1289422"/>
            <a:chOff x="1411278" y="1102555"/>
            <a:chExt cx="441146" cy="1289422"/>
          </a:xfrm>
        </p:grpSpPr>
        <p:sp>
          <p:nvSpPr>
            <p:cNvPr id="43" name="文本框 42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6732680" y="4194799"/>
            <a:ext cx="441146" cy="1289422"/>
            <a:chOff x="1411278" y="1102555"/>
            <a:chExt cx="441146" cy="1289422"/>
          </a:xfrm>
        </p:grpSpPr>
        <p:sp>
          <p:nvSpPr>
            <p:cNvPr id="47" name="文本框 46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8</a:t>
              </a:r>
              <a:endParaRPr lang="zh-CN" altLang="en-US" sz="3600" dirty="0"/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7575506" y="4139140"/>
            <a:ext cx="4118606" cy="20438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与分数相减：</a:t>
            </a:r>
            <a:endParaRPr lang="en-US" altLang="zh-CN" sz="36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可以看作是分子分母相同的分数。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1176121" y="128813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看图计算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00743" y="13409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3279455" y="1533268"/>
            <a:ext cx="34131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30" y="2636746"/>
            <a:ext cx="4205005" cy="173733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226" y="2129515"/>
            <a:ext cx="4700544" cy="242456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56715" y="5104846"/>
            <a:ext cx="314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)+(   )=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73848" y="5104846"/>
            <a:ext cx="314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)-(   )=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881301" y="4787543"/>
            <a:ext cx="441146" cy="1289422"/>
            <a:chOff x="1411278" y="1102555"/>
            <a:chExt cx="441146" cy="1289422"/>
          </a:xfrm>
        </p:grpSpPr>
        <p:sp>
          <p:nvSpPr>
            <p:cNvPr id="15" name="文本框 14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3279455" y="4787543"/>
            <a:ext cx="441146" cy="1289422"/>
            <a:chOff x="1411278" y="1102555"/>
            <a:chExt cx="441146" cy="1289422"/>
          </a:xfrm>
        </p:grpSpPr>
        <p:sp>
          <p:nvSpPr>
            <p:cNvPr id="24" name="文本框 23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4399132" y="4787543"/>
            <a:ext cx="441146" cy="1289422"/>
            <a:chOff x="1411278" y="1102555"/>
            <a:chExt cx="441146" cy="1289422"/>
          </a:xfrm>
        </p:grpSpPr>
        <p:sp>
          <p:nvSpPr>
            <p:cNvPr id="28" name="文本框 27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4840278" y="5113331"/>
            <a:ext cx="821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=</a:t>
            </a:r>
            <a:r>
              <a:rPr lang="en-US" altLang="zh-CN" sz="3600" dirty="0"/>
              <a:t>1</a:t>
            </a:r>
            <a:endParaRPr lang="zh-CN" altLang="en-US" sz="3600" dirty="0"/>
          </a:p>
        </p:txBody>
      </p:sp>
      <p:sp>
        <p:nvSpPr>
          <p:cNvPr id="32" name="文本框 31"/>
          <p:cNvSpPr txBox="1"/>
          <p:nvPr/>
        </p:nvSpPr>
        <p:spPr>
          <a:xfrm>
            <a:off x="7328328" y="5113331"/>
            <a:ext cx="463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grpSp>
        <p:nvGrpSpPr>
          <p:cNvPr id="33" name="组合 32"/>
          <p:cNvGrpSpPr/>
          <p:nvPr/>
        </p:nvGrpSpPr>
        <p:grpSpPr>
          <a:xfrm>
            <a:off x="8695925" y="4787543"/>
            <a:ext cx="441146" cy="1289422"/>
            <a:chOff x="1411278" y="1102555"/>
            <a:chExt cx="441146" cy="1289422"/>
          </a:xfrm>
        </p:grpSpPr>
        <p:sp>
          <p:nvSpPr>
            <p:cNvPr id="34" name="文本框 33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2</a:t>
              </a:r>
              <a:endParaRPr lang="zh-CN" altLang="en-US" sz="3600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9795309" y="4787543"/>
            <a:ext cx="441146" cy="1289422"/>
            <a:chOff x="1411278" y="1102555"/>
            <a:chExt cx="441146" cy="1289422"/>
          </a:xfrm>
        </p:grpSpPr>
        <p:sp>
          <p:nvSpPr>
            <p:cNvPr id="38" name="文本框 37"/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626649"/>
            <a:ext cx="10515135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玲玲用一根彩绳的     编了一个中国结，剩下的彩绳编了一条手链。编手链用了这根彩绳的几分之几？比编中国结少用了彩绳的几分之几？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74758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4924390" y="474747"/>
          <a:ext cx="592137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5486400" imgH="9753600" progId="Equation.DSMT4">
                  <p:embed/>
                </p:oleObj>
              </mc:Choice>
              <mc:Fallback>
                <p:oleObj name="Equation" r:id="rId3" imgW="5486400" imgH="9753600" progId="Equation.DSMT4">
                  <p:embed/>
                  <p:pic>
                    <p:nvPicPr>
                      <p:cNvPr id="0" name="对象 6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4390" y="474747"/>
                        <a:ext cx="592137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176121" y="2863211"/>
            <a:ext cx="34131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2787616" y="3314032"/>
          <a:ext cx="1941512" cy="105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5" imgW="17983200" imgH="9753600" progId="Equation.DSMT4">
                  <p:embed/>
                </p:oleObj>
              </mc:Choice>
              <mc:Fallback>
                <p:oleObj name="Equation" r:id="rId5" imgW="179832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87616" y="3314032"/>
                        <a:ext cx="1941512" cy="1055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301609" y="3314032"/>
          <a:ext cx="2303462" cy="105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7" imgW="21336000" imgH="9753600" progId="Equation.DSMT4">
                  <p:embed/>
                </p:oleObj>
              </mc:Choice>
              <mc:Fallback>
                <p:oleObj name="Equation" r:id="rId7" imgW="21336000" imgH="9753600" progId="Equation.DSMT4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01609" y="3314032"/>
                        <a:ext cx="2303462" cy="1055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1487405" y="4489976"/>
            <a:ext cx="10020415" cy="1882740"/>
            <a:chOff x="1487405" y="4703985"/>
            <a:chExt cx="10020415" cy="1882740"/>
          </a:xfrm>
        </p:grpSpPr>
        <p:sp>
          <p:nvSpPr>
            <p:cNvPr id="16" name="文本框 15"/>
            <p:cNvSpPr txBox="1"/>
            <p:nvPr/>
          </p:nvSpPr>
          <p:spPr>
            <a:xfrm>
              <a:off x="1487405" y="4772478"/>
              <a:ext cx="10020415" cy="1646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b="1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答：编手链用了这根彩绳的    ，比编中国结少用了彩绳的     。</a:t>
              </a:r>
            </a:p>
          </p:txBody>
        </p:sp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7061574" y="4703985"/>
            <a:ext cx="592137" cy="1055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Equation" r:id="rId9" imgW="5486400" imgH="9753600" progId="Equation.DSMT4">
                    <p:embed/>
                  </p:oleObj>
                </mc:Choice>
                <mc:Fallback>
                  <p:oleObj name="Equation" r:id="rId9" imgW="5486400" imgH="9753600" progId="Equation.DSMT4">
                    <p:embed/>
                    <p:pic>
                      <p:nvPicPr>
                        <p:cNvPr id="0" name="对象 1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061574" y="4703985"/>
                          <a:ext cx="592137" cy="10556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对象 17"/>
            <p:cNvGraphicFramePr>
              <a:graphicFrameLocks noChangeAspect="1"/>
            </p:cNvGraphicFramePr>
            <p:nvPr/>
          </p:nvGraphicFramePr>
          <p:xfrm>
            <a:off x="3425196" y="5531037"/>
            <a:ext cx="592137" cy="1055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Equation" r:id="rId11" imgW="5486400" imgH="9753600" progId="Equation.DSMT4">
                    <p:embed/>
                  </p:oleObj>
                </mc:Choice>
                <mc:Fallback>
                  <p:oleObj name="Equation" r:id="rId11" imgW="5486400" imgH="9753600" progId="Equation.DSMT4">
                    <p:embed/>
                    <p:pic>
                      <p:nvPicPr>
                        <p:cNvPr id="0" name="对象 16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425196" y="5531037"/>
                          <a:ext cx="592137" cy="10556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0743" y="65031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081" y="1438158"/>
            <a:ext cx="4700544" cy="2269615"/>
          </a:xfrm>
          <a:prstGeom prst="rect">
            <a:avLst/>
          </a:prstGeom>
        </p:spPr>
      </p:pic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176121" y="783083"/>
            <a:ext cx="34131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943246" y="378306"/>
            <a:ext cx="1354648" cy="1354648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4753433" y="378306"/>
            <a:ext cx="4630366" cy="707887"/>
          </a:xfrm>
          <a:prstGeom prst="wedgeRoundRectCallout">
            <a:avLst>
              <a:gd name="adj1" fmla="val 58355"/>
              <a:gd name="adj2" fmla="val 3788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这瓶果汁正好倒了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杯。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950939" y="2051951"/>
            <a:ext cx="1354648" cy="1354648"/>
          </a:xfrm>
          <a:prstGeom prst="rect">
            <a:avLst/>
          </a:prstGeom>
        </p:spPr>
      </p:pic>
      <p:sp>
        <p:nvSpPr>
          <p:cNvPr id="11" name="对话气泡: 圆角矩形 10"/>
          <p:cNvSpPr/>
          <p:nvPr/>
        </p:nvSpPr>
        <p:spPr>
          <a:xfrm>
            <a:off x="6341852" y="1252685"/>
            <a:ext cx="3041947" cy="1952271"/>
          </a:xfrm>
          <a:prstGeom prst="wedgeRoundRectCallout">
            <a:avLst>
              <a:gd name="adj1" fmla="val 64751"/>
              <a:gd name="adj2" fmla="val 3539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个孩子和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位老人每人喝了一杯。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00743" y="3987751"/>
            <a:ext cx="11192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）每人喝了</a:t>
            </a:r>
            <a:r>
              <a:rPr lang="en-US" altLang="zh-CN" b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dirty="0"/>
              <a:t>瓶果汁的             ，也就是            瓶。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462429" y="3619808"/>
            <a:ext cx="1869440" cy="1382216"/>
            <a:chOff x="500743" y="4570711"/>
            <a:chExt cx="1869440" cy="1382216"/>
          </a:xfrm>
        </p:grpSpPr>
        <p:sp>
          <p:nvSpPr>
            <p:cNvPr id="14" name="文本框 13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8687433" y="3619808"/>
            <a:ext cx="1869440" cy="1382216"/>
            <a:chOff x="500743" y="4570711"/>
            <a:chExt cx="1869440" cy="1382216"/>
          </a:xfrm>
        </p:grpSpPr>
        <p:sp>
          <p:nvSpPr>
            <p:cNvPr id="18" name="文本框 17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500743" y="5455786"/>
            <a:ext cx="11192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）孩子们比老人们多喝了             瓶果汁。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057088" y="5087843"/>
            <a:ext cx="1869440" cy="1382216"/>
            <a:chOff x="500743" y="4570711"/>
            <a:chExt cx="1869440" cy="1382216"/>
          </a:xfrm>
        </p:grpSpPr>
        <p:sp>
          <p:nvSpPr>
            <p:cNvPr id="27" name="文本框 26"/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6173601" y="44000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73601" y="366128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393527" y="440003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393527" y="366128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67060" y="58459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67060" y="510722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424318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里填入合适的数，使等式成立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47716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153790" y="2646241"/>
            <a:ext cx="7884420" cy="1409403"/>
            <a:chOff x="1934878" y="2500327"/>
            <a:chExt cx="7884420" cy="1409403"/>
          </a:xfrm>
        </p:grpSpPr>
        <p:grpSp>
          <p:nvGrpSpPr>
            <p:cNvPr id="42" name="组合 41"/>
            <p:cNvGrpSpPr/>
            <p:nvPr/>
          </p:nvGrpSpPr>
          <p:grpSpPr>
            <a:xfrm>
              <a:off x="1934878" y="2500327"/>
              <a:ext cx="1869440" cy="1409403"/>
              <a:chOff x="500743" y="4570711"/>
              <a:chExt cx="1869440" cy="1409403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500743" y="5284090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文本框 42"/>
            <p:cNvSpPr txBox="1"/>
            <p:nvPr/>
          </p:nvSpPr>
          <p:spPr>
            <a:xfrm>
              <a:off x="3544631" y="2881863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700443" y="2500327"/>
              <a:ext cx="1869440" cy="1409403"/>
              <a:chOff x="500743" y="4570711"/>
              <a:chExt cx="1869440" cy="1409403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500743" y="5284090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7" name="直接连接符 56"/>
              <p:cNvCxnSpPr/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文本框 46"/>
            <p:cNvSpPr txBox="1"/>
            <p:nvPr/>
          </p:nvSpPr>
          <p:spPr>
            <a:xfrm>
              <a:off x="5370727" y="2876365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5533329" y="2500327"/>
              <a:ext cx="1869440" cy="1409403"/>
              <a:chOff x="500743" y="4570711"/>
              <a:chExt cx="1869440" cy="1409403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500743" y="5284090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4" name="直接连接符 63"/>
              <p:cNvCxnSpPr/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文本框 64"/>
            <p:cNvSpPr txBox="1"/>
            <p:nvPr/>
          </p:nvSpPr>
          <p:spPr>
            <a:xfrm>
              <a:off x="7143082" y="2881863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7298894" y="2500327"/>
              <a:ext cx="1869440" cy="1409403"/>
              <a:chOff x="500743" y="4570711"/>
              <a:chExt cx="1869440" cy="1409403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500743" y="5284090"/>
                <a:ext cx="1869440" cy="6960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zh-CN" altLang="en-US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文本框 69"/>
            <p:cNvSpPr txBox="1"/>
            <p:nvPr/>
          </p:nvSpPr>
          <p:spPr>
            <a:xfrm>
              <a:off x="8980607" y="2876365"/>
              <a:ext cx="8386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 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2864322" y="26812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649025" y="26812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433728" y="26812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8218430" y="26812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192739" y="4479263"/>
            <a:ext cx="3473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答案不唯一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54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6121" y="1317529"/>
            <a:ext cx="10515135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哥哥和弟弟各拿了一瓶同样的饮料。哥哥喝了    ，弟弟喝了   。谁喝的饮料多？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43846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0470515" y="1204539"/>
          <a:ext cx="395288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70515" y="1204539"/>
                        <a:ext cx="395288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044150" y="1916766"/>
          <a:ext cx="395288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4150" y="1916766"/>
                        <a:ext cx="395288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947988" y="3116263"/>
          <a:ext cx="1579562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7" imgW="14630400" imgH="9753600" progId="Equation.DSMT4">
                  <p:embed/>
                </p:oleObj>
              </mc:Choice>
              <mc:Fallback>
                <p:oleObj name="Equation" r:id="rId7" imgW="14630400" imgH="9753600" progId="Equation.DSMT4">
                  <p:embed/>
                  <p:pic>
                    <p:nvPicPr>
                      <p:cNvPr id="0" name="对象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47988" y="3116263"/>
                        <a:ext cx="1579562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4946296" y="3116263"/>
          <a:ext cx="1579562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9" imgW="14630400" imgH="9753600" progId="Equation.DSMT4">
                  <p:embed/>
                </p:oleObj>
              </mc:Choice>
              <mc:Fallback>
                <p:oleObj name="Equation" r:id="rId9" imgW="14630400" imgH="9753600" progId="Equation.DSMT4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46296" y="3116263"/>
                        <a:ext cx="1579562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6944604" y="3116263"/>
          <a:ext cx="1085850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11" imgW="10058400" imgH="9753600" progId="Equation.DSMT4">
                  <p:embed/>
                </p:oleObj>
              </mc:Choice>
              <mc:Fallback>
                <p:oleObj name="Equation" r:id="rId11" imgW="10058400" imgH="9753600" progId="Equation.DSMT4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44604" y="3116263"/>
                        <a:ext cx="1085850" cy="105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085792" y="4515414"/>
            <a:ext cx="100204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答：弟弟剩下的饮料少，则弟弟喝的饮料多。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350" y="2400253"/>
            <a:ext cx="8327300" cy="25633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3452" y="5187856"/>
            <a:ext cx="10945097" cy="1275542"/>
          </a:xfrm>
          <a:prstGeom prst="rect">
            <a:avLst/>
          </a:prstGeom>
          <a:solidFill>
            <a:srgbClr val="FEEFD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计算</a:t>
            </a:r>
            <a:r>
              <a:rPr lang="en-US" altLang="zh-CN" sz="3600" b="0" dirty="0">
                <a:solidFill>
                  <a:schemeClr val="tx1"/>
                </a:solidFill>
              </a:rPr>
              <a:t>1</a:t>
            </a:r>
            <a:r>
              <a:rPr lang="zh-CN" altLang="en-US" sz="3600" dirty="0">
                <a:solidFill>
                  <a:schemeClr val="tx1"/>
                </a:solidFill>
              </a:rPr>
              <a:t>减几分之几时，可以先把</a:t>
            </a:r>
            <a:r>
              <a:rPr lang="en-US" altLang="zh-CN" sz="3600" b="0" dirty="0"/>
              <a:t>1</a:t>
            </a:r>
            <a:r>
              <a:rPr lang="zh-CN" altLang="en-US" sz="3600" dirty="0"/>
              <a:t>转化成与减数分母相同的分数</a:t>
            </a:r>
            <a:r>
              <a:rPr lang="zh-CN" altLang="en-US" sz="3600" dirty="0">
                <a:solidFill>
                  <a:schemeClr val="tx1"/>
                </a:solidFill>
              </a:rPr>
              <a:t>，再根据同分母分数的减法计算。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/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645</Words>
  <Application>Microsoft Office PowerPoint</Application>
  <PresentationFormat>宽屏</PresentationFormat>
  <Paragraphs>187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64</cp:revision>
  <dcterms:created xsi:type="dcterms:W3CDTF">2025-04-19T06:03:00Z</dcterms:created>
  <dcterms:modified xsi:type="dcterms:W3CDTF">2025-07-21T10:21:34Z</dcterms:modified>
  <cp:category>状元成才路</cp:category>
  <cp:contentStatus>状元成才路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F7FAB2FA0CE149FF90A342C4C6840A19_12</vt:lpwstr>
  </property>
  <property fmtid="{D5CDD505-2E9C-101B-9397-08002B2CF9AE}" pid="3" name="KSOProductBuildVer">
    <vt:lpwstr>2052-12.8.2.17838</vt:lpwstr>
  </property>
</Properties>
</file>