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63" r:id="rId3"/>
    <p:sldId id="260" r:id="rId4"/>
    <p:sldId id="261" r:id="rId5"/>
    <p:sldId id="262" r:id="rId6"/>
    <p:sldId id="270" r:id="rId7"/>
    <p:sldId id="271" r:id="rId8"/>
    <p:sldId id="275" r:id="rId9"/>
    <p:sldId id="273" r:id="rId10"/>
    <p:sldId id="264" r:id="rId11"/>
    <p:sldId id="265" r:id="rId12"/>
    <p:sldId id="276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EE1D23"/>
    <a:srgbClr val="FEF2E3"/>
    <a:srgbClr val="F0F5D5"/>
    <a:srgbClr val="037FB7"/>
    <a:srgbClr val="D4EFFB"/>
    <a:srgbClr val="00ABCD"/>
    <a:srgbClr val="FFE699"/>
    <a:srgbClr val="FF7E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2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4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2025/7/22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9.wmf"/><Relationship Id="rId3" Type="http://schemas.openxmlformats.org/officeDocument/2006/relationships/oleObject" Target="../embeddings/oleObject1.bin"/><Relationship Id="rId7" Type="http://schemas.openxmlformats.org/officeDocument/2006/relationships/image" Target="../media/image11.png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11" Type="http://schemas.openxmlformats.org/officeDocument/2006/relationships/image" Target="../media/image8.wmf"/><Relationship Id="rId5" Type="http://schemas.openxmlformats.org/officeDocument/2006/relationships/oleObject" Target="../embeddings/oleObject2.bin"/><Relationship Id="rId15" Type="http://schemas.openxmlformats.org/officeDocument/2006/relationships/image" Target="../media/image10.wmf"/><Relationship Id="rId10" Type="http://schemas.openxmlformats.org/officeDocument/2006/relationships/oleObject" Target="../embeddings/oleObject4.bin"/><Relationship Id="rId4" Type="http://schemas.openxmlformats.org/officeDocument/2006/relationships/image" Target="../media/image5.wmf"/><Relationship Id="rId9" Type="http://schemas.openxmlformats.org/officeDocument/2006/relationships/image" Target="../media/image7.wmf"/><Relationship Id="rId14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2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8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13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oleObject" Target="../embeddings/oleObject14.bin"/><Relationship Id="rId7" Type="http://schemas.openxmlformats.org/officeDocument/2006/relationships/image" Target="../media/image23.png"/><Relationship Id="rId12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21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16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oleObject" Target="../embeddings/oleObject18.bin"/><Relationship Id="rId7" Type="http://schemas.openxmlformats.org/officeDocument/2006/relationships/image" Target="../media/image23.png"/><Relationship Id="rId12" Type="http://schemas.openxmlformats.org/officeDocument/2006/relationships/image" Target="../media/image2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25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20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9.wmf"/><Relationship Id="rId11" Type="http://schemas.openxmlformats.org/officeDocument/2006/relationships/image" Target="../media/image32.png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31.wmf"/><Relationship Id="rId4" Type="http://schemas.openxmlformats.org/officeDocument/2006/relationships/image" Target="../media/image28.wmf"/><Relationship Id="rId9" Type="http://schemas.openxmlformats.org/officeDocument/2006/relationships/oleObject" Target="../embeddings/oleObject2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5.png"/><Relationship Id="rId4" Type="http://schemas.openxmlformats.org/officeDocument/2006/relationships/image" Target="../media/image3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48"/>
          <p:cNvSpPr txBox="1"/>
          <p:nvPr/>
        </p:nvSpPr>
        <p:spPr>
          <a:xfrm>
            <a:off x="2751070" y="3050295"/>
            <a:ext cx="668986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400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80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6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2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8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sym typeface="+mn-lt"/>
              </a:rPr>
              <a:t>练习十六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275834" y="1322979"/>
            <a:ext cx="7640332" cy="1260000"/>
            <a:chOff x="3319498" y="1313251"/>
            <a:chExt cx="7640332" cy="1260000"/>
          </a:xfrm>
        </p:grpSpPr>
        <p:sp>
          <p:nvSpPr>
            <p:cNvPr id="11" name="文本框 10"/>
            <p:cNvSpPr txBox="1"/>
            <p:nvPr/>
          </p:nvSpPr>
          <p:spPr>
            <a:xfrm>
              <a:off x="4624894" y="1481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分数的初步认识</a:t>
              </a:r>
              <a:endParaRPr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" name="椭圆 11"/>
            <p:cNvSpPr>
              <a:spLocks noChangeAspect="1"/>
            </p:cNvSpPr>
            <p:nvPr/>
          </p:nvSpPr>
          <p:spPr>
            <a:xfrm>
              <a:off x="3319498" y="1313251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六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176121" y="937933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看图计算。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00743" y="99078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1"/>
          <p:cNvSpPr txBox="1">
            <a:spLocks noChangeArrowheads="1"/>
          </p:cNvSpPr>
          <p:nvPr/>
        </p:nvSpPr>
        <p:spPr bwMode="auto">
          <a:xfrm>
            <a:off x="3311863" y="117849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练习十六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1970044"/>
            <a:ext cx="11083636" cy="215915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2087039" y="4420259"/>
            <a:ext cx="1772765" cy="1289422"/>
            <a:chOff x="3233785" y="3549253"/>
            <a:chExt cx="1772765" cy="1289422"/>
          </a:xfrm>
        </p:grpSpPr>
        <p:grpSp>
          <p:nvGrpSpPr>
            <p:cNvPr id="10" name="组合 9"/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2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8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1" name="直接连接符 20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文本框 10"/>
            <p:cNvSpPr txBox="1"/>
            <p:nvPr/>
          </p:nvSpPr>
          <p:spPr>
            <a:xfrm>
              <a:off x="3676674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+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15" name="文本框 14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5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8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7" name="直接连接符 16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文本框 12"/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296200" y="4418638"/>
            <a:ext cx="1772766" cy="1289422"/>
            <a:chOff x="3233784" y="3549253"/>
            <a:chExt cx="1772766" cy="1289422"/>
          </a:xfrm>
        </p:grpSpPr>
        <p:sp>
          <p:nvSpPr>
            <p:cNvPr id="23" name="文本框 22"/>
            <p:cNvSpPr txBox="1"/>
            <p:nvPr/>
          </p:nvSpPr>
          <p:spPr>
            <a:xfrm>
              <a:off x="3233784" y="3869178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-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9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0" name="直接连接符 29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文本框 26"/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838848" y="4418638"/>
            <a:ext cx="441146" cy="1289422"/>
            <a:chOff x="1411278" y="1102555"/>
            <a:chExt cx="441146" cy="1289422"/>
          </a:xfrm>
        </p:grpSpPr>
        <p:sp>
          <p:nvSpPr>
            <p:cNvPr id="32" name="文本框 31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7</a:t>
              </a:r>
              <a:endParaRPr lang="zh-CN" altLang="en-US" sz="3600" dirty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8</a:t>
              </a:r>
              <a:endParaRPr lang="zh-CN" altLang="en-US" sz="3600" dirty="0"/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/>
          <p:cNvGrpSpPr/>
          <p:nvPr/>
        </p:nvGrpSpPr>
        <p:grpSpPr>
          <a:xfrm>
            <a:off x="9057420" y="4418638"/>
            <a:ext cx="441146" cy="1289422"/>
            <a:chOff x="1411278" y="1102555"/>
            <a:chExt cx="441146" cy="1289422"/>
          </a:xfrm>
        </p:grpSpPr>
        <p:sp>
          <p:nvSpPr>
            <p:cNvPr id="36" name="文本框 35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5</a:t>
              </a:r>
              <a:endParaRPr lang="zh-CN" altLang="en-US" sz="3600" dirty="0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9</a:t>
              </a:r>
              <a:endParaRPr lang="zh-CN" altLang="en-US" sz="3600" dirty="0"/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53674" y="465908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计算下面各题。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678296" y="51875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4431138" y="667563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练习十六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302367" y="1509460"/>
            <a:ext cx="1772765" cy="1289422"/>
            <a:chOff x="3233785" y="3549253"/>
            <a:chExt cx="1772765" cy="1289422"/>
          </a:xfrm>
        </p:grpSpPr>
        <p:grpSp>
          <p:nvGrpSpPr>
            <p:cNvPr id="7" name="组合 6"/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2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7" name="直接连接符 16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文本框 7"/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+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1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文本框 9"/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865641" y="1509460"/>
            <a:ext cx="1772765" cy="1289422"/>
            <a:chOff x="3233785" y="3549253"/>
            <a:chExt cx="1772765" cy="1289422"/>
          </a:xfrm>
        </p:grpSpPr>
        <p:grpSp>
          <p:nvGrpSpPr>
            <p:cNvPr id="19" name="组合 18"/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1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3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6" name="直接连接符 35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文本框 27"/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+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31" name="文本框 30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2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3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3" name="直接连接符 32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文本框 29"/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428915" y="1509460"/>
            <a:ext cx="1772765" cy="1289422"/>
            <a:chOff x="3233785" y="3549253"/>
            <a:chExt cx="1772765" cy="1289422"/>
          </a:xfrm>
        </p:grpSpPr>
        <p:grpSp>
          <p:nvGrpSpPr>
            <p:cNvPr id="38" name="组合 37"/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45" name="文本框 44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8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7" name="直接连接符 46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文本框 38"/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+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42" name="文本框 41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1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8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4" name="直接连接符 43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文本框 40"/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992188" y="1509460"/>
            <a:ext cx="1772765" cy="1289422"/>
            <a:chOff x="3233785" y="3549253"/>
            <a:chExt cx="1772765" cy="1289422"/>
          </a:xfrm>
        </p:grpSpPr>
        <p:grpSp>
          <p:nvGrpSpPr>
            <p:cNvPr id="49" name="组合 48"/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56" name="文本框 55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1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7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8" name="直接连接符 57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文本框 49"/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+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53" name="文本框 52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3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7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5" name="直接连接符 54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文本框 51"/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302367" y="3185991"/>
            <a:ext cx="1772765" cy="1289422"/>
            <a:chOff x="3233785" y="3549253"/>
            <a:chExt cx="1772765" cy="1289422"/>
          </a:xfrm>
        </p:grpSpPr>
        <p:grpSp>
          <p:nvGrpSpPr>
            <p:cNvPr id="60" name="组合 59"/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67" name="文本框 66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文本框 67"/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6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9" name="直接连接符 68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文本框 60"/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-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64" name="文本框 63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3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文本框 64"/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6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6" name="直接连接符 65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3" name="文本框 62"/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865641" y="3185991"/>
            <a:ext cx="1772765" cy="1289422"/>
            <a:chOff x="3233785" y="3549253"/>
            <a:chExt cx="1772765" cy="1289422"/>
          </a:xfrm>
        </p:grpSpPr>
        <p:grpSp>
          <p:nvGrpSpPr>
            <p:cNvPr id="71" name="组合 70"/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78" name="文本框 77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9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文本框 78"/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9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80" name="直接连接符 79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2" name="文本框 71"/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-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75" name="文本框 74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6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文本框 75"/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9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7" name="直接连接符 76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4" name="文本框 73"/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6428915" y="3185991"/>
            <a:ext cx="1772765" cy="1289422"/>
            <a:chOff x="3233785" y="3549253"/>
            <a:chExt cx="1772765" cy="1289422"/>
          </a:xfrm>
        </p:grpSpPr>
        <p:sp>
          <p:nvSpPr>
            <p:cNvPr id="89" name="文本框 88"/>
            <p:cNvSpPr txBox="1"/>
            <p:nvPr/>
          </p:nvSpPr>
          <p:spPr>
            <a:xfrm>
              <a:off x="3233785" y="3874204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-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84" name="组合 83"/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86" name="文本框 85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7" name="文本框 86"/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7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88" name="直接连接符 87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5" name="文本框 84"/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8992188" y="3185991"/>
            <a:ext cx="1772765" cy="1289422"/>
            <a:chOff x="3233785" y="3549253"/>
            <a:chExt cx="1772765" cy="1289422"/>
          </a:xfrm>
        </p:grpSpPr>
        <p:grpSp>
          <p:nvGrpSpPr>
            <p:cNvPr id="93" name="组合 92"/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100" name="文本框 99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5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1" name="文本框 100"/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9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02" name="直接连接符 101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4" name="文本框 93"/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-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95" name="组合 94"/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97" name="文本框 96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3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文本框 97"/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9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9" name="直接连接符 98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6" name="文本框 95"/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3012436" y="1509460"/>
            <a:ext cx="441146" cy="1289422"/>
            <a:chOff x="1411278" y="1102555"/>
            <a:chExt cx="441146" cy="1289422"/>
          </a:xfrm>
        </p:grpSpPr>
        <p:sp>
          <p:nvSpPr>
            <p:cNvPr id="104" name="文本框 103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3</a:t>
              </a:r>
              <a:endParaRPr lang="zh-CN" altLang="en-US" sz="3600" dirty="0"/>
            </a:p>
          </p:txBody>
        </p:sp>
        <p:sp>
          <p:nvSpPr>
            <p:cNvPr id="105" name="文本框 104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4</a:t>
              </a:r>
              <a:endParaRPr lang="zh-CN" altLang="en-US" sz="3600" dirty="0"/>
            </a:p>
          </p:txBody>
        </p:sp>
        <p:cxnSp>
          <p:nvCxnSpPr>
            <p:cNvPr id="106" name="直接连接符 105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文本框 107"/>
          <p:cNvSpPr txBox="1"/>
          <p:nvPr/>
        </p:nvSpPr>
        <p:spPr>
          <a:xfrm>
            <a:off x="5533797" y="182938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/>
              <a:t>1</a:t>
            </a:r>
            <a:endParaRPr lang="zh-CN" altLang="en-US" sz="3600" dirty="0"/>
          </a:p>
        </p:txBody>
      </p:sp>
      <p:grpSp>
        <p:nvGrpSpPr>
          <p:cNvPr id="111" name="组合 110"/>
          <p:cNvGrpSpPr/>
          <p:nvPr/>
        </p:nvGrpSpPr>
        <p:grpSpPr>
          <a:xfrm>
            <a:off x="8148817" y="1509460"/>
            <a:ext cx="441146" cy="1289422"/>
            <a:chOff x="1411278" y="1102555"/>
            <a:chExt cx="441146" cy="1289422"/>
          </a:xfrm>
        </p:grpSpPr>
        <p:sp>
          <p:nvSpPr>
            <p:cNvPr id="112" name="文本框 111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5</a:t>
              </a:r>
              <a:endParaRPr lang="zh-CN" altLang="en-US" sz="3600" dirty="0"/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8</a:t>
              </a:r>
              <a:endParaRPr lang="zh-CN" altLang="en-US" sz="3600" dirty="0"/>
            </a:p>
          </p:txBody>
        </p:sp>
        <p:cxnSp>
          <p:nvCxnSpPr>
            <p:cNvPr id="114" name="直接连接符 113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/>
          <p:cNvGrpSpPr/>
          <p:nvPr/>
        </p:nvGrpSpPr>
        <p:grpSpPr>
          <a:xfrm>
            <a:off x="10723608" y="1509460"/>
            <a:ext cx="441146" cy="1289422"/>
            <a:chOff x="1411278" y="1102555"/>
            <a:chExt cx="441146" cy="1289422"/>
          </a:xfrm>
        </p:grpSpPr>
        <p:sp>
          <p:nvSpPr>
            <p:cNvPr id="116" name="文本框 115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4</a:t>
              </a:r>
              <a:endParaRPr lang="zh-CN" altLang="en-US" sz="3600" dirty="0"/>
            </a:p>
          </p:txBody>
        </p:sp>
        <p:sp>
          <p:nvSpPr>
            <p:cNvPr id="117" name="文本框 116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7</a:t>
              </a:r>
              <a:endParaRPr lang="zh-CN" altLang="en-US" sz="3600" dirty="0"/>
            </a:p>
          </p:txBody>
        </p:sp>
        <p:cxnSp>
          <p:nvCxnSpPr>
            <p:cNvPr id="118" name="直接连接符 117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组合 118"/>
          <p:cNvGrpSpPr/>
          <p:nvPr/>
        </p:nvGrpSpPr>
        <p:grpSpPr>
          <a:xfrm>
            <a:off x="3012436" y="3188217"/>
            <a:ext cx="441146" cy="1289422"/>
            <a:chOff x="1411278" y="1102555"/>
            <a:chExt cx="441146" cy="1289422"/>
          </a:xfrm>
        </p:grpSpPr>
        <p:sp>
          <p:nvSpPr>
            <p:cNvPr id="120" name="文本框 119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121" name="文本框 120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6</a:t>
              </a:r>
              <a:endParaRPr lang="zh-CN" altLang="en-US" sz="3600" dirty="0"/>
            </a:p>
          </p:txBody>
        </p:sp>
        <p:cxnSp>
          <p:nvCxnSpPr>
            <p:cNvPr id="122" name="直接连接符 121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组合 122"/>
          <p:cNvGrpSpPr/>
          <p:nvPr/>
        </p:nvGrpSpPr>
        <p:grpSpPr>
          <a:xfrm>
            <a:off x="5608533" y="3188217"/>
            <a:ext cx="441146" cy="1289422"/>
            <a:chOff x="1411278" y="1102555"/>
            <a:chExt cx="441146" cy="1289422"/>
          </a:xfrm>
        </p:grpSpPr>
        <p:sp>
          <p:nvSpPr>
            <p:cNvPr id="124" name="文本框 123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3</a:t>
              </a:r>
              <a:endParaRPr lang="zh-CN" altLang="en-US" sz="3600" dirty="0"/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9</a:t>
              </a:r>
              <a:endParaRPr lang="zh-CN" altLang="en-US" sz="3600" dirty="0"/>
            </a:p>
          </p:txBody>
        </p:sp>
        <p:cxnSp>
          <p:nvCxnSpPr>
            <p:cNvPr id="126" name="直接连接符 125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组合 126"/>
          <p:cNvGrpSpPr/>
          <p:nvPr/>
        </p:nvGrpSpPr>
        <p:grpSpPr>
          <a:xfrm>
            <a:off x="8148817" y="3188217"/>
            <a:ext cx="441146" cy="1289422"/>
            <a:chOff x="1411278" y="1102555"/>
            <a:chExt cx="441146" cy="1289422"/>
          </a:xfrm>
        </p:grpSpPr>
        <p:sp>
          <p:nvSpPr>
            <p:cNvPr id="128" name="文本框 127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3</a:t>
              </a:r>
              <a:endParaRPr lang="zh-CN" altLang="en-US" sz="3600" dirty="0"/>
            </a:p>
          </p:txBody>
        </p:sp>
        <p:sp>
          <p:nvSpPr>
            <p:cNvPr id="129" name="文本框 128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7</a:t>
              </a:r>
              <a:endParaRPr lang="zh-CN" altLang="en-US" sz="3600" dirty="0"/>
            </a:p>
          </p:txBody>
        </p:sp>
        <p:cxnSp>
          <p:nvCxnSpPr>
            <p:cNvPr id="130" name="直接连接符 129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组合 130"/>
          <p:cNvGrpSpPr/>
          <p:nvPr/>
        </p:nvGrpSpPr>
        <p:grpSpPr>
          <a:xfrm>
            <a:off x="10723041" y="3188217"/>
            <a:ext cx="441146" cy="1289422"/>
            <a:chOff x="1411278" y="1102555"/>
            <a:chExt cx="441146" cy="1289422"/>
          </a:xfrm>
        </p:grpSpPr>
        <p:sp>
          <p:nvSpPr>
            <p:cNvPr id="132" name="文本框 131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/>
                <a:t>2</a:t>
              </a:r>
              <a:endParaRPr lang="zh-CN" altLang="en-US" sz="3600" dirty="0"/>
            </a:p>
          </p:txBody>
        </p:sp>
        <p:sp>
          <p:nvSpPr>
            <p:cNvPr id="133" name="文本框 132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9</a:t>
              </a:r>
              <a:endParaRPr lang="zh-CN" altLang="en-US" sz="3600" dirty="0"/>
            </a:p>
          </p:txBody>
        </p:sp>
        <p:cxnSp>
          <p:nvCxnSpPr>
            <p:cNvPr id="134" name="直接连接符 133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E53C1884-0DA3-2CAD-A39D-3AB685193834}"/>
              </a:ext>
            </a:extLst>
          </p:cNvPr>
          <p:cNvGrpSpPr/>
          <p:nvPr/>
        </p:nvGrpSpPr>
        <p:grpSpPr>
          <a:xfrm>
            <a:off x="1145219" y="4776186"/>
            <a:ext cx="10905088" cy="1563059"/>
            <a:chOff x="1145219" y="4776186"/>
            <a:chExt cx="10905088" cy="1563059"/>
          </a:xfrm>
        </p:grpSpPr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9F18F6DF-9121-0F09-62F9-C37A21935BD8}"/>
                </a:ext>
              </a:extLst>
            </p:cNvPr>
            <p:cNvSpPr/>
            <p:nvPr/>
          </p:nvSpPr>
          <p:spPr>
            <a:xfrm>
              <a:off x="1145219" y="4776186"/>
              <a:ext cx="9357064" cy="156305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E5B49879-61E3-2822-8C7B-66EB11E34DB8}"/>
                </a:ext>
              </a:extLst>
            </p:cNvPr>
            <p:cNvSpPr txBox="1"/>
            <p:nvPr/>
          </p:nvSpPr>
          <p:spPr>
            <a:xfrm>
              <a:off x="1254546" y="5638223"/>
              <a:ext cx="1079576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同分母</a:t>
              </a:r>
              <a:r>
                <a:rPr lang="zh-CN" altLang="en-US" sz="3600" b="1">
                  <a:latin typeface="楷体" panose="02010609060101010101" pitchFamily="49" charset="-122"/>
                  <a:ea typeface="楷体" panose="02010609060101010101" pitchFamily="49" charset="-122"/>
                </a:rPr>
                <a:t>分数相加减，</a:t>
              </a:r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分母不变，</a:t>
              </a:r>
              <a:r>
                <a:rPr lang="zh-CN" altLang="en-US" sz="3600" b="1">
                  <a:latin typeface="楷体" panose="02010609060101010101" pitchFamily="49" charset="-122"/>
                  <a:ea typeface="楷体" panose="02010609060101010101" pitchFamily="49" charset="-122"/>
                </a:rPr>
                <a:t>分子相加减。</a:t>
              </a:r>
              <a:endPara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9BDBB99-F1D4-6BEE-2B10-CCEF64EBA92B}"/>
                </a:ext>
              </a:extLst>
            </p:cNvPr>
            <p:cNvSpPr txBox="1"/>
            <p:nvPr/>
          </p:nvSpPr>
          <p:spPr>
            <a:xfrm>
              <a:off x="1323323" y="4846963"/>
              <a:ext cx="9072951" cy="6910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3600"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1 </a:t>
              </a:r>
              <a:r>
                <a:rPr lang="zh-CN" altLang="en-US" sz="3600" b="1"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可以</a:t>
              </a:r>
              <a:r>
                <a:rPr lang="zh-CN" altLang="en-US" sz="3600" b="1" dirty="0"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看作是分子分母相同的分数。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500743" y="96159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1131005" y="111040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练习十六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84" y="1757399"/>
            <a:ext cx="10076033" cy="371285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3535275" y="1776855"/>
            <a:ext cx="441146" cy="1289422"/>
            <a:chOff x="1411278" y="1102555"/>
            <a:chExt cx="441146" cy="1289422"/>
          </a:xfrm>
        </p:grpSpPr>
        <p:sp>
          <p:nvSpPr>
            <p:cNvPr id="12" name="文本框 11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3</a:t>
              </a:r>
              <a:endParaRPr lang="zh-CN" altLang="en-US" sz="3600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7</a:t>
              </a:r>
              <a:endParaRPr lang="zh-CN" altLang="en-US" sz="3600" dirty="0"/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3535275" y="2959385"/>
            <a:ext cx="441146" cy="1289422"/>
            <a:chOff x="1411278" y="1102555"/>
            <a:chExt cx="441146" cy="1289422"/>
          </a:xfrm>
        </p:grpSpPr>
        <p:sp>
          <p:nvSpPr>
            <p:cNvPr id="19" name="文本框 18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5</a:t>
              </a:r>
              <a:endParaRPr lang="zh-CN" altLang="en-US" sz="3600" dirty="0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7</a:t>
              </a:r>
              <a:endParaRPr lang="zh-CN" altLang="en-US" sz="3600" dirty="0"/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文本框 29"/>
          <p:cNvSpPr txBox="1"/>
          <p:nvPr/>
        </p:nvSpPr>
        <p:spPr>
          <a:xfrm>
            <a:off x="3535275" y="44703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/>
              <a:t>1</a:t>
            </a:r>
            <a:endParaRPr lang="zh-CN" altLang="en-US" sz="3600" dirty="0"/>
          </a:p>
        </p:txBody>
      </p:sp>
      <p:grpSp>
        <p:nvGrpSpPr>
          <p:cNvPr id="31" name="组合 30"/>
          <p:cNvGrpSpPr/>
          <p:nvPr/>
        </p:nvGrpSpPr>
        <p:grpSpPr>
          <a:xfrm>
            <a:off x="6988594" y="1776855"/>
            <a:ext cx="441146" cy="1289422"/>
            <a:chOff x="1411278" y="1102555"/>
            <a:chExt cx="441146" cy="1289422"/>
          </a:xfrm>
        </p:grpSpPr>
        <p:sp>
          <p:nvSpPr>
            <p:cNvPr id="33" name="文本框 32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7</a:t>
              </a:r>
              <a:endParaRPr lang="zh-CN" altLang="en-US" sz="3600" dirty="0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9</a:t>
              </a:r>
              <a:endParaRPr lang="zh-CN" altLang="en-US" sz="3600" dirty="0"/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>
            <a:off x="6988594" y="2959385"/>
            <a:ext cx="441146" cy="1289422"/>
            <a:chOff x="1411278" y="1102555"/>
            <a:chExt cx="441146" cy="1289422"/>
          </a:xfrm>
        </p:grpSpPr>
        <p:sp>
          <p:nvSpPr>
            <p:cNvPr id="54" name="文本框 53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5</a:t>
              </a:r>
              <a:endParaRPr lang="zh-CN" altLang="en-US" sz="3600" dirty="0"/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9</a:t>
              </a:r>
              <a:endParaRPr lang="zh-CN" altLang="en-US" sz="3600" dirty="0"/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56"/>
          <p:cNvGrpSpPr/>
          <p:nvPr/>
        </p:nvGrpSpPr>
        <p:grpSpPr>
          <a:xfrm>
            <a:off x="6988594" y="4148786"/>
            <a:ext cx="441146" cy="1289422"/>
            <a:chOff x="1411278" y="1102555"/>
            <a:chExt cx="441146" cy="1289422"/>
          </a:xfrm>
        </p:grpSpPr>
        <p:sp>
          <p:nvSpPr>
            <p:cNvPr id="58" name="文本框 57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4</a:t>
              </a:r>
              <a:endParaRPr lang="zh-CN" altLang="en-US" sz="3600" dirty="0"/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9</a:t>
              </a:r>
              <a:endParaRPr lang="zh-CN" altLang="en-US" sz="3600" dirty="0"/>
            </a:p>
          </p:txBody>
        </p:sp>
        <p:cxnSp>
          <p:nvCxnSpPr>
            <p:cNvPr id="60" name="直接连接符 59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组合 60"/>
          <p:cNvGrpSpPr/>
          <p:nvPr/>
        </p:nvGrpSpPr>
        <p:grpSpPr>
          <a:xfrm>
            <a:off x="10364092" y="1776855"/>
            <a:ext cx="441146" cy="1289422"/>
            <a:chOff x="1411278" y="1102555"/>
            <a:chExt cx="441146" cy="1289422"/>
          </a:xfrm>
        </p:grpSpPr>
        <p:sp>
          <p:nvSpPr>
            <p:cNvPr id="62" name="文本框 61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6</a:t>
              </a:r>
              <a:endParaRPr lang="zh-CN" altLang="en-US" sz="3600" dirty="0"/>
            </a:p>
          </p:txBody>
        </p:sp>
        <p:cxnSp>
          <p:nvCxnSpPr>
            <p:cNvPr id="64" name="直接连接符 63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组合 64"/>
          <p:cNvGrpSpPr/>
          <p:nvPr/>
        </p:nvGrpSpPr>
        <p:grpSpPr>
          <a:xfrm>
            <a:off x="10364092" y="2959385"/>
            <a:ext cx="441146" cy="1289422"/>
            <a:chOff x="1411278" y="1102555"/>
            <a:chExt cx="441146" cy="1289422"/>
          </a:xfrm>
        </p:grpSpPr>
        <p:sp>
          <p:nvSpPr>
            <p:cNvPr id="66" name="文本框 65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4</a:t>
              </a:r>
              <a:endParaRPr lang="zh-CN" altLang="en-US" sz="3600" dirty="0"/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5</a:t>
              </a:r>
              <a:endParaRPr lang="zh-CN" altLang="en-US" sz="3600" dirty="0"/>
            </a:p>
          </p:txBody>
        </p:sp>
        <p:cxnSp>
          <p:nvCxnSpPr>
            <p:cNvPr id="68" name="直接连接符 67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组合 68"/>
          <p:cNvGrpSpPr/>
          <p:nvPr/>
        </p:nvGrpSpPr>
        <p:grpSpPr>
          <a:xfrm>
            <a:off x="10364092" y="4148786"/>
            <a:ext cx="441146" cy="1289422"/>
            <a:chOff x="1411278" y="1102555"/>
            <a:chExt cx="441146" cy="1289422"/>
          </a:xfrm>
        </p:grpSpPr>
        <p:sp>
          <p:nvSpPr>
            <p:cNvPr id="70" name="文本框 69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3</a:t>
              </a:r>
              <a:endParaRPr lang="zh-CN" altLang="en-US" sz="3600" dirty="0"/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9</a:t>
              </a:r>
              <a:endParaRPr lang="zh-CN" altLang="en-US" sz="3600" dirty="0"/>
            </a:p>
          </p:txBody>
        </p:sp>
        <p:cxnSp>
          <p:nvCxnSpPr>
            <p:cNvPr id="72" name="直接连接符 71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1176121" y="647833"/>
            <a:ext cx="10515135" cy="2099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一块巧克力，妹妹吃了它的    ，姐姐吃了它的    。两人一共吃了这块巧克力的几分之几？妹妹比姐姐少吃了几分之几？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500743" y="75904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6812758" y="506458"/>
          <a:ext cx="395285" cy="105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Equation" r:id="rId3" imgW="3657600" imgH="9753600" progId="Equation.DSMT4">
                  <p:embed/>
                </p:oleObj>
              </mc:Choice>
              <mc:Fallback>
                <p:oleObj name="Equation" r:id="rId3" imgW="3657600" imgH="9753600" progId="Equation.DSMT4">
                  <p:embed/>
                  <p:pic>
                    <p:nvPicPr>
                      <p:cNvPr id="0" name="图片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12758" y="506458"/>
                        <a:ext cx="395285" cy="1054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0499541" y="506458"/>
          <a:ext cx="395285" cy="105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Equation" r:id="rId5" imgW="3657600" imgH="9753600" progId="Equation.DSMT4">
                  <p:embed/>
                </p:oleObj>
              </mc:Choice>
              <mc:Fallback>
                <p:oleObj name="Equation" r:id="rId5" imgW="3657600" imgH="9753600" progId="Equation.DSMT4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499541" y="506458"/>
                        <a:ext cx="395285" cy="1054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4739967" y="225827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练习十六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3940" y="2766679"/>
            <a:ext cx="3616526" cy="1840315"/>
          </a:xfrm>
          <a:prstGeom prst="rect">
            <a:avLst/>
          </a:prstGeom>
        </p:spPr>
      </p:pic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1767244" y="2892914"/>
          <a:ext cx="1885846" cy="115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8" imgW="15849600" imgH="9753600" progId="Equation.DSMT4">
                  <p:embed/>
                </p:oleObj>
              </mc:Choice>
              <mc:Fallback>
                <p:oleObj name="Equation" r:id="rId8" imgW="15849600" imgH="9753600" progId="Equation.DSMT4">
                  <p:embed/>
                  <p:pic>
                    <p:nvPicPr>
                      <p:cNvPr id="0" name="图片 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767244" y="2892914"/>
                        <a:ext cx="1885846" cy="1157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4193295" y="2892913"/>
          <a:ext cx="1885846" cy="115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10" imgW="15849600" imgH="9753600" progId="Equation.DSMT4">
                  <p:embed/>
                </p:oleObj>
              </mc:Choice>
              <mc:Fallback>
                <p:oleObj name="Equation" r:id="rId10" imgW="15849600" imgH="9753600" progId="Equation.DSMT4">
                  <p:embed/>
                  <p:pic>
                    <p:nvPicPr>
                      <p:cNvPr id="0" name="对象 5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193295" y="2892913"/>
                        <a:ext cx="1885846" cy="1157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组合 11"/>
          <p:cNvGrpSpPr/>
          <p:nvPr/>
        </p:nvGrpSpPr>
        <p:grpSpPr>
          <a:xfrm>
            <a:off x="1272360" y="4268817"/>
            <a:ext cx="7727715" cy="1988205"/>
            <a:chOff x="1487405" y="4664179"/>
            <a:chExt cx="7727715" cy="1988205"/>
          </a:xfrm>
        </p:grpSpPr>
        <p:sp>
          <p:nvSpPr>
            <p:cNvPr id="13" name="文本框 12"/>
            <p:cNvSpPr txBox="1"/>
            <p:nvPr/>
          </p:nvSpPr>
          <p:spPr>
            <a:xfrm>
              <a:off x="1487405" y="4772478"/>
              <a:ext cx="7727715" cy="16467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600" b="1" dirty="0">
                  <a:solidFill>
                    <a:srgbClr val="EE1D23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答：两人一共吃了这块巧克力的    ，</a:t>
              </a:r>
              <a:endParaRPr lang="en-US" altLang="zh-CN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3600" b="1" dirty="0">
                  <a:solidFill>
                    <a:srgbClr val="EE1D23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妹妹比姐姐少吃了   。</a:t>
              </a:r>
            </a:p>
          </p:txBody>
        </p:sp>
        <p:graphicFrame>
          <p:nvGraphicFramePr>
            <p:cNvPr id="14" name="对象 13"/>
            <p:cNvGraphicFramePr>
              <a:graphicFrameLocks noChangeAspect="1"/>
            </p:cNvGraphicFramePr>
            <p:nvPr/>
          </p:nvGraphicFramePr>
          <p:xfrm>
            <a:off x="8038985" y="4664179"/>
            <a:ext cx="450963" cy="11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6" name="Equation" r:id="rId12" imgW="3657600" imgH="9753600" progId="Equation.DSMT4">
                    <p:embed/>
                  </p:oleObj>
                </mc:Choice>
                <mc:Fallback>
                  <p:oleObj name="Equation" r:id="rId12" imgW="3657600" imgH="9753600" progId="Equation.DSMT4">
                    <p:embed/>
                    <p:pic>
                      <p:nvPicPr>
                        <p:cNvPr id="0" name="对象 16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8038985" y="4664179"/>
                          <a:ext cx="450963" cy="1155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对象 15"/>
            <p:cNvGraphicFramePr>
              <a:graphicFrameLocks noChangeAspect="1"/>
            </p:cNvGraphicFramePr>
            <p:nvPr/>
          </p:nvGraphicFramePr>
          <p:xfrm>
            <a:off x="5238247" y="5496784"/>
            <a:ext cx="412706" cy="11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" name="Equation" r:id="rId14" imgW="3657600" imgH="9753600" progId="Equation.DSMT4">
                    <p:embed/>
                  </p:oleObj>
                </mc:Choice>
                <mc:Fallback>
                  <p:oleObj name="Equation" r:id="rId14" imgW="3657600" imgH="9753600" progId="Equation.DSMT4">
                    <p:embed/>
                    <p:pic>
                      <p:nvPicPr>
                        <p:cNvPr id="0" name="对象 17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5238247" y="5496784"/>
                          <a:ext cx="412706" cy="1155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176121" y="1250946"/>
            <a:ext cx="10515135" cy="1455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公园的脚踏船，有   是两人船，其余是四人船。四人船占脚踏船总数的几分之几？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00743" y="137188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4925593" y="1099843"/>
          <a:ext cx="395285" cy="105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3" imgW="3657600" imgH="9753600" progId="Equation.DSMT4">
                  <p:embed/>
                </p:oleObj>
              </mc:Choice>
              <mc:Fallback>
                <p:oleObj name="Equation" r:id="rId3" imgW="3657600" imgH="9753600" progId="Equation.DSMT4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25593" y="1099843"/>
                        <a:ext cx="395285" cy="1054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4283075" y="2892425"/>
          <a:ext cx="1704975" cy="1157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quation" r:id="rId5" imgW="14325600" imgH="9753600" progId="Equation.DSMT4">
                  <p:embed/>
                </p:oleObj>
              </mc:Choice>
              <mc:Fallback>
                <p:oleObj name="Equation" r:id="rId5" imgW="14325600" imgH="9753600" progId="Equation.DSMT4">
                  <p:embed/>
                  <p:pic>
                    <p:nvPicPr>
                      <p:cNvPr id="0" name="对象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83075" y="2892425"/>
                        <a:ext cx="1704975" cy="1157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1808418" y="4135957"/>
            <a:ext cx="7727715" cy="1157432"/>
            <a:chOff x="1808418" y="4135957"/>
            <a:chExt cx="7727715" cy="1157432"/>
          </a:xfrm>
        </p:grpSpPr>
        <p:sp>
          <p:nvSpPr>
            <p:cNvPr id="5" name="文本框 4"/>
            <p:cNvSpPr txBox="1"/>
            <p:nvPr/>
          </p:nvSpPr>
          <p:spPr>
            <a:xfrm>
              <a:off x="1808418" y="4391508"/>
              <a:ext cx="772771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600" b="1" dirty="0">
                  <a:solidFill>
                    <a:srgbClr val="EE1D23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答：四人船占脚踏船总数的    。</a:t>
              </a:r>
            </a:p>
          </p:txBody>
        </p:sp>
        <p:graphicFrame>
          <p:nvGraphicFramePr>
            <p:cNvPr id="8" name="对象 7"/>
            <p:cNvGraphicFramePr>
              <a:graphicFrameLocks noChangeAspect="1"/>
            </p:cNvGraphicFramePr>
            <p:nvPr/>
          </p:nvGraphicFramePr>
          <p:xfrm>
            <a:off x="7459330" y="4135957"/>
            <a:ext cx="435841" cy="11574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5" name="Equation" r:id="rId7" imgW="3657600" imgH="9753600" progId="Equation.DSMT4">
                    <p:embed/>
                  </p:oleObj>
                </mc:Choice>
                <mc:Fallback>
                  <p:oleObj name="Equation" r:id="rId7" imgW="3657600" imgH="9753600" progId="Equation.DSMT4">
                    <p:embed/>
                    <p:pic>
                      <p:nvPicPr>
                        <p:cNvPr id="0" name="对象 2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7459330" y="4135957"/>
                          <a:ext cx="435841" cy="115743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" name="TextBox 11"/>
          <p:cNvSpPr txBox="1">
            <a:spLocks noChangeArrowheads="1"/>
          </p:cNvSpPr>
          <p:nvPr/>
        </p:nvSpPr>
        <p:spPr bwMode="auto">
          <a:xfrm>
            <a:off x="7560989" y="222834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练习十六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176121" y="1353681"/>
            <a:ext cx="10515135" cy="1649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一块菜地，它的     种芹菜，    种白菜，其余种豆角。豆角占这块菜地的几分之几？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00743" y="1561253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4477182" y="1265444"/>
          <a:ext cx="593725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quation" r:id="rId3" imgW="5486400" imgH="9753600" progId="Equation.DSMT4">
                  <p:embed/>
                </p:oleObj>
              </mc:Choice>
              <mc:Fallback>
                <p:oleObj name="Equation" r:id="rId3" imgW="5486400" imgH="9753600" progId="Equation.DSMT4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77182" y="1265444"/>
                        <a:ext cx="593725" cy="1054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6757839" y="1265444"/>
          <a:ext cx="593725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Equation" r:id="rId5" imgW="5486400" imgH="9753600" progId="Equation.DSMT4">
                  <p:embed/>
                </p:oleObj>
              </mc:Choice>
              <mc:Fallback>
                <p:oleObj name="Equation" r:id="rId5" imgW="5486400" imgH="9753600" progId="Equation.DSMT4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57839" y="1265444"/>
                        <a:ext cx="593725" cy="1054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7174909" y="256362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练习十六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3528650" y="3185636"/>
          <a:ext cx="3084513" cy="1157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Equation" r:id="rId7" imgW="25908000" imgH="9753600" progId="Equation.DSMT4">
                  <p:embed/>
                </p:oleObj>
              </mc:Choice>
              <mc:Fallback>
                <p:oleObj name="Equation" r:id="rId7" imgW="25908000" imgH="9753600" progId="Equation.DSMT4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28650" y="3185636"/>
                        <a:ext cx="3084513" cy="1157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组合 9"/>
          <p:cNvGrpSpPr/>
          <p:nvPr/>
        </p:nvGrpSpPr>
        <p:grpSpPr>
          <a:xfrm>
            <a:off x="2569830" y="4481469"/>
            <a:ext cx="7727715" cy="1157287"/>
            <a:chOff x="2569830" y="4481469"/>
            <a:chExt cx="7727715" cy="1157287"/>
          </a:xfrm>
        </p:grpSpPr>
        <p:sp>
          <p:nvSpPr>
            <p:cNvPr id="9" name="文本框 8"/>
            <p:cNvSpPr txBox="1"/>
            <p:nvPr/>
          </p:nvSpPr>
          <p:spPr>
            <a:xfrm>
              <a:off x="2569830" y="4736947"/>
              <a:ext cx="772771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600" b="1" dirty="0">
                  <a:solidFill>
                    <a:srgbClr val="EE1D23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答：豆角占这块菜地的     。</a:t>
              </a:r>
            </a:p>
          </p:txBody>
        </p:sp>
        <p:graphicFrame>
          <p:nvGraphicFramePr>
            <p:cNvPr id="11" name="对象 10"/>
            <p:cNvGraphicFramePr>
              <a:graphicFrameLocks noChangeAspect="1"/>
            </p:cNvGraphicFramePr>
            <p:nvPr/>
          </p:nvGraphicFramePr>
          <p:xfrm>
            <a:off x="7251913" y="4481469"/>
            <a:ext cx="652463" cy="1157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1" name="Equation" r:id="rId9" imgW="5486400" imgH="9753600" progId="Equation.DSMT4">
                    <p:embed/>
                  </p:oleObj>
                </mc:Choice>
                <mc:Fallback>
                  <p:oleObj name="Equation" r:id="rId9" imgW="5486400" imgH="9753600" progId="Equation.DSMT4">
                    <p:embed/>
                    <p:pic>
                      <p:nvPicPr>
                        <p:cNvPr id="0" name="对象 6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7251913" y="4481469"/>
                          <a:ext cx="652463" cy="11572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76121" y="906152"/>
            <a:ext cx="1051513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工人师傅给一个礼堂铺地砖，上午铺了   ，下午铺</a:t>
            </a:r>
          </a:p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了   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500743" y="95899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8994775" y="725863"/>
          <a:ext cx="396875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Equation" r:id="rId3" imgW="3657600" imgH="9753600" progId="Equation.DSMT4">
                  <p:embed/>
                </p:oleObj>
              </mc:Choice>
              <mc:Fallback>
                <p:oleObj name="Equation" r:id="rId3" imgW="3657600" imgH="9753600" progId="Equation.DSMT4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94775" y="725863"/>
                        <a:ext cx="396875" cy="1054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1687168" y="1390662"/>
          <a:ext cx="396875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Equation" r:id="rId5" imgW="3657600" imgH="9753600" progId="Equation.DSMT4">
                  <p:embed/>
                </p:oleObj>
              </mc:Choice>
              <mc:Fallback>
                <p:oleObj name="Equation" r:id="rId5" imgW="3657600" imgH="9753600" progId="Equation.DSMT4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7168" y="1390662"/>
                        <a:ext cx="396875" cy="1054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11"/>
          <p:cNvSpPr txBox="1">
            <a:spLocks noChangeArrowheads="1"/>
          </p:cNvSpPr>
          <p:nvPr/>
        </p:nvSpPr>
        <p:spPr bwMode="auto">
          <a:xfrm>
            <a:off x="2237149" y="1800283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练习十六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1" name="Picture 6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358769" y="2264473"/>
            <a:ext cx="1332487" cy="142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对话气泡: 圆角矩形 12"/>
          <p:cNvSpPr/>
          <p:nvPr/>
        </p:nvSpPr>
        <p:spPr>
          <a:xfrm>
            <a:off x="6096000" y="1960252"/>
            <a:ext cx="3637063" cy="1211376"/>
          </a:xfrm>
          <a:prstGeom prst="wedgeRoundRectCallout">
            <a:avLst>
              <a:gd name="adj1" fmla="val 62112"/>
              <a:gd name="adj2" fmla="val 3321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你能提出数学问题并解答吗？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00104" y="3240658"/>
            <a:ext cx="1353600" cy="1353600"/>
          </a:xfrm>
          <a:prstGeom prst="rect">
            <a:avLst/>
          </a:prstGeom>
        </p:spPr>
      </p:pic>
      <p:sp>
        <p:nvSpPr>
          <p:cNvPr id="15" name="对话气泡: 圆角矩形 14"/>
          <p:cNvSpPr/>
          <p:nvPr/>
        </p:nvSpPr>
        <p:spPr>
          <a:xfrm>
            <a:off x="2369764" y="3351917"/>
            <a:ext cx="6107485" cy="707887"/>
          </a:xfrm>
          <a:prstGeom prst="wedgeRoundRectCallout">
            <a:avLst>
              <a:gd name="adj1" fmla="val -55048"/>
              <a:gd name="adj2" fmla="val 3651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上午和下午一共铺了几分之几？</a:t>
            </a:r>
          </a:p>
        </p:txBody>
      </p:sp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3242566" y="4240093"/>
          <a:ext cx="1712907" cy="105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Equation" r:id="rId9" imgW="15849600" imgH="9753600" progId="Equation.DSMT4">
                  <p:embed/>
                </p:oleObj>
              </mc:Choice>
              <mc:Fallback>
                <p:oleObj name="Equation" r:id="rId9" imgW="15849600" imgH="9753600" progId="Equation.DSMT4">
                  <p:embed/>
                  <p:pic>
                    <p:nvPicPr>
                      <p:cNvPr id="0" name="图片 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242566" y="4240093"/>
                        <a:ext cx="1712907" cy="1054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组合 18"/>
          <p:cNvGrpSpPr/>
          <p:nvPr/>
        </p:nvGrpSpPr>
        <p:grpSpPr>
          <a:xfrm>
            <a:off x="2369765" y="5241409"/>
            <a:ext cx="6268398" cy="1054100"/>
            <a:chOff x="2369765" y="5241409"/>
            <a:chExt cx="6268398" cy="1054100"/>
          </a:xfrm>
        </p:grpSpPr>
        <p:sp>
          <p:nvSpPr>
            <p:cNvPr id="17" name="文本框 16"/>
            <p:cNvSpPr txBox="1"/>
            <p:nvPr/>
          </p:nvSpPr>
          <p:spPr>
            <a:xfrm>
              <a:off x="2369765" y="5445294"/>
              <a:ext cx="626839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600" b="1" dirty="0">
                  <a:solidFill>
                    <a:srgbClr val="EE1D23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答：上午和下午一共铺了   。</a:t>
              </a:r>
            </a:p>
          </p:txBody>
        </p:sp>
        <p:graphicFrame>
          <p:nvGraphicFramePr>
            <p:cNvPr id="18" name="对象 17"/>
            <p:cNvGraphicFramePr>
              <a:graphicFrameLocks noChangeAspect="1"/>
            </p:cNvGraphicFramePr>
            <p:nvPr/>
          </p:nvGraphicFramePr>
          <p:xfrm>
            <a:off x="7491412" y="5241409"/>
            <a:ext cx="396875" cy="1054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5" name="Equation" r:id="rId11" imgW="3657600" imgH="9753600" progId="Equation.DSMT4">
                    <p:embed/>
                  </p:oleObj>
                </mc:Choice>
                <mc:Fallback>
                  <p:oleObj name="Equation" r:id="rId11" imgW="3657600" imgH="9753600" progId="Equation.DSMT4">
                    <p:embed/>
                    <p:pic>
                      <p:nvPicPr>
                        <p:cNvPr id="0" name="对象 2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7491412" y="5241409"/>
                          <a:ext cx="396875" cy="10541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文本框 41"/>
          <p:cNvSpPr txBox="1"/>
          <p:nvPr/>
        </p:nvSpPr>
        <p:spPr>
          <a:xfrm>
            <a:off x="1176121" y="906152"/>
            <a:ext cx="1051513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工人师傅给一个礼堂铺地砖，上午铺了   ，下午铺</a:t>
            </a:r>
          </a:p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了   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500743" y="95899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4" name="对象 43"/>
          <p:cNvGraphicFramePr>
            <a:graphicFrameLocks noChangeAspect="1"/>
          </p:cNvGraphicFramePr>
          <p:nvPr/>
        </p:nvGraphicFramePr>
        <p:xfrm>
          <a:off x="8994775" y="725863"/>
          <a:ext cx="396875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Equation" r:id="rId3" imgW="3657600" imgH="9753600" progId="Equation.DSMT4">
                  <p:embed/>
                </p:oleObj>
              </mc:Choice>
              <mc:Fallback>
                <p:oleObj name="Equation" r:id="rId3" imgW="3657600" imgH="9753600" progId="Equation.DSMT4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94775" y="725863"/>
                        <a:ext cx="396875" cy="1054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对象 44"/>
          <p:cNvGraphicFramePr>
            <a:graphicFrameLocks noChangeAspect="1"/>
          </p:cNvGraphicFramePr>
          <p:nvPr/>
        </p:nvGraphicFramePr>
        <p:xfrm>
          <a:off x="1687168" y="1390662"/>
          <a:ext cx="396875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Equation" r:id="rId5" imgW="3657600" imgH="9753600" progId="Equation.DSMT4">
                  <p:embed/>
                </p:oleObj>
              </mc:Choice>
              <mc:Fallback>
                <p:oleObj name="Equation" r:id="rId5" imgW="3657600" imgH="9753600" progId="Equation.DSMT4">
                  <p:embed/>
                  <p:pic>
                    <p:nvPicPr>
                      <p:cNvPr id="0" name="对象 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7168" y="1390662"/>
                        <a:ext cx="396875" cy="1054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TextBox 11"/>
          <p:cNvSpPr txBox="1">
            <a:spLocks noChangeArrowheads="1"/>
          </p:cNvSpPr>
          <p:nvPr/>
        </p:nvSpPr>
        <p:spPr bwMode="auto">
          <a:xfrm>
            <a:off x="2237149" y="1800283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练习十六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47" name="Picture 6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358769" y="2264473"/>
            <a:ext cx="1332487" cy="142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对话气泡: 圆角矩形 47"/>
          <p:cNvSpPr/>
          <p:nvPr/>
        </p:nvSpPr>
        <p:spPr>
          <a:xfrm>
            <a:off x="6096000" y="1960252"/>
            <a:ext cx="3637063" cy="1211376"/>
          </a:xfrm>
          <a:prstGeom prst="wedgeRoundRectCallout">
            <a:avLst>
              <a:gd name="adj1" fmla="val 62112"/>
              <a:gd name="adj2" fmla="val 3321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你能提出数学问题并解答吗？</a:t>
            </a: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0104" y="3240658"/>
            <a:ext cx="1353600" cy="1353600"/>
          </a:xfrm>
          <a:prstGeom prst="rect">
            <a:avLst/>
          </a:prstGeom>
        </p:spPr>
      </p:pic>
      <p:sp>
        <p:nvSpPr>
          <p:cNvPr id="50" name="对话气泡: 圆角矩形 49"/>
          <p:cNvSpPr/>
          <p:nvPr/>
        </p:nvSpPr>
        <p:spPr>
          <a:xfrm>
            <a:off x="2369765" y="3351917"/>
            <a:ext cx="4429870" cy="707887"/>
          </a:xfrm>
          <a:prstGeom prst="wedgeRoundRectCallout">
            <a:avLst>
              <a:gd name="adj1" fmla="val -57244"/>
              <a:gd name="adj2" fmla="val 3651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还剩几分之几没有铺？</a:t>
            </a:r>
          </a:p>
        </p:txBody>
      </p:sp>
      <p:graphicFrame>
        <p:nvGraphicFramePr>
          <p:cNvPr id="51" name="对象 50"/>
          <p:cNvGraphicFramePr>
            <a:graphicFrameLocks noChangeAspect="1"/>
          </p:cNvGraphicFramePr>
          <p:nvPr/>
        </p:nvGraphicFramePr>
        <p:xfrm>
          <a:off x="2995613" y="4240213"/>
          <a:ext cx="2208212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Equation" r:id="rId9" imgW="20421600" imgH="9753600" progId="Equation.DSMT4">
                  <p:embed/>
                </p:oleObj>
              </mc:Choice>
              <mc:Fallback>
                <p:oleObj name="Equation" r:id="rId9" imgW="20421600" imgH="9753600" progId="Equation.DSMT4">
                  <p:embed/>
                  <p:pic>
                    <p:nvPicPr>
                      <p:cNvPr id="0" name="对象 1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995613" y="4240213"/>
                        <a:ext cx="2208212" cy="1054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2" name="组合 51"/>
          <p:cNvGrpSpPr/>
          <p:nvPr/>
        </p:nvGrpSpPr>
        <p:grpSpPr>
          <a:xfrm>
            <a:off x="2369765" y="5349578"/>
            <a:ext cx="6268398" cy="1204540"/>
            <a:chOff x="2369765" y="5165911"/>
            <a:chExt cx="6268398" cy="1204540"/>
          </a:xfrm>
        </p:grpSpPr>
        <p:sp>
          <p:nvSpPr>
            <p:cNvPr id="53" name="文本框 52"/>
            <p:cNvSpPr txBox="1"/>
            <p:nvPr/>
          </p:nvSpPr>
          <p:spPr>
            <a:xfrm>
              <a:off x="2369765" y="5445294"/>
              <a:ext cx="626839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600" b="1" dirty="0">
                  <a:solidFill>
                    <a:srgbClr val="EE1D23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答：还剩   没有铺。</a:t>
              </a:r>
            </a:p>
          </p:txBody>
        </p:sp>
        <p:graphicFrame>
          <p:nvGraphicFramePr>
            <p:cNvPr id="54" name="对象 5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16555960"/>
                </p:ext>
              </p:extLst>
            </p:nvPr>
          </p:nvGraphicFramePr>
          <p:xfrm>
            <a:off x="4272731" y="5165911"/>
            <a:ext cx="446139" cy="12045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9" name="Equation" r:id="rId11" imgW="152280" imgH="406080" progId="Equation.DSMT4">
                    <p:embed/>
                  </p:oleObj>
                </mc:Choice>
                <mc:Fallback>
                  <p:oleObj name="Equation" r:id="rId11" imgW="152280" imgH="406080" progId="Equation.DSMT4">
                    <p:embed/>
                    <p:pic>
                      <p:nvPicPr>
                        <p:cNvPr id="0" name="对象 17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4272731" y="5165911"/>
                          <a:ext cx="446139" cy="120454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76121" y="652801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下面每个算式各有几种填法？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00743" y="70564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1"/>
          <p:cNvSpPr txBox="1">
            <a:spLocks noChangeArrowheads="1"/>
          </p:cNvSpPr>
          <p:nvPr/>
        </p:nvSpPr>
        <p:spPr bwMode="auto">
          <a:xfrm>
            <a:off x="7103789" y="87391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练习十六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1176121" y="1516505"/>
            <a:ext cx="5335389" cy="1335819"/>
            <a:chOff x="1176121" y="2226624"/>
            <a:chExt cx="5335389" cy="1335819"/>
          </a:xfrm>
        </p:grpSpPr>
        <p:grpSp>
          <p:nvGrpSpPr>
            <p:cNvPr id="53" name="组合 52"/>
            <p:cNvGrpSpPr/>
            <p:nvPr/>
          </p:nvGrpSpPr>
          <p:grpSpPr>
            <a:xfrm>
              <a:off x="2112431" y="2226624"/>
              <a:ext cx="4399079" cy="1335819"/>
              <a:chOff x="1723175" y="2246075"/>
              <a:chExt cx="4399079" cy="1335819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1723175" y="2246075"/>
                <a:ext cx="1869440" cy="1335819"/>
                <a:chOff x="500743" y="4570711"/>
                <a:chExt cx="1869440" cy="1335819"/>
              </a:xfrm>
            </p:grpSpPr>
            <p:sp>
              <p:nvSpPr>
                <p:cNvPr id="45" name="文本框 44"/>
                <p:cNvSpPr txBox="1"/>
                <p:nvPr/>
              </p:nvSpPr>
              <p:spPr>
                <a:xfrm>
                  <a:off x="500743" y="4570711"/>
                  <a:ext cx="1869440" cy="66883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marR="0" lvl="0" indent="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kumimoji="0" sz="3600" b="1" i="0" u="none" strike="noStrike" cap="none" spc="0" normalizeH="0" baseline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楷体" panose="02010609060101010101" pitchFamily="49" charset="-122"/>
                      <a:cs typeface="+mn-ea"/>
                    </a:defRPr>
                  </a:lvl1pPr>
                </a:lstStyle>
                <a:p>
                  <a:pPr algn="ctr"/>
                  <a:r>
                    <a:rPr lang="en-US" altLang="zh-CN" dirty="0">
                      <a:latin typeface="楷体" panose="02010609060101010101" pitchFamily="49" charset="-122"/>
                    </a:rPr>
                    <a:t>(    )</a:t>
                  </a:r>
                  <a:endParaRPr lang="zh-CN" altLang="en-US" dirty="0">
                    <a:latin typeface="楷体" panose="02010609060101010101" pitchFamily="49" charset="-122"/>
                  </a:endParaRPr>
                </a:p>
              </p:txBody>
            </p:sp>
            <p:sp>
              <p:nvSpPr>
                <p:cNvPr id="46" name="文本框 45"/>
                <p:cNvSpPr txBox="1"/>
                <p:nvPr/>
              </p:nvSpPr>
              <p:spPr>
                <a:xfrm>
                  <a:off x="500743" y="5210506"/>
                  <a:ext cx="1869440" cy="69602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marR="0" lvl="0" indent="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kumimoji="0" sz="3600" b="1" i="0" u="none" strike="noStrike" cap="none" spc="0" normalizeH="0" baseline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楷体" panose="02010609060101010101" pitchFamily="49" charset="-122"/>
                      <a:cs typeface="+mn-ea"/>
                    </a:defRPr>
                  </a:lvl1pPr>
                </a:lstStyle>
                <a:p>
                  <a:pPr algn="ctr"/>
                  <a:r>
                    <a:rPr lang="en-US" altLang="zh-CN" b="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5</a:t>
                  </a:r>
                  <a:endParaRPr lang="zh-CN" altLang="en-US" b="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7" name="直接连接符 46"/>
                <p:cNvCxnSpPr/>
                <p:nvPr/>
              </p:nvCxnSpPr>
              <p:spPr>
                <a:xfrm>
                  <a:off x="824527" y="5261819"/>
                  <a:ext cx="1282403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" name="文本框 7"/>
              <p:cNvSpPr txBox="1"/>
              <p:nvPr/>
            </p:nvSpPr>
            <p:spPr>
              <a:xfrm>
                <a:off x="3332928" y="2627611"/>
                <a:ext cx="41549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+</a:t>
                </a:r>
                <a:endParaRPr lang="zh-CN" altLang="en-US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grpSp>
            <p:nvGrpSpPr>
              <p:cNvPr id="11" name="组合 10"/>
              <p:cNvGrpSpPr/>
              <p:nvPr/>
            </p:nvGrpSpPr>
            <p:grpSpPr>
              <a:xfrm>
                <a:off x="3488740" y="2246075"/>
                <a:ext cx="1869440" cy="1335819"/>
                <a:chOff x="500743" y="4570711"/>
                <a:chExt cx="1869440" cy="1335819"/>
              </a:xfrm>
            </p:grpSpPr>
            <p:sp>
              <p:nvSpPr>
                <p:cNvPr id="42" name="文本框 41"/>
                <p:cNvSpPr txBox="1"/>
                <p:nvPr/>
              </p:nvSpPr>
              <p:spPr>
                <a:xfrm>
                  <a:off x="500743" y="4570711"/>
                  <a:ext cx="1869440" cy="66883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marR="0" lvl="0" indent="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kumimoji="0" sz="3600" b="1" i="0" u="none" strike="noStrike" cap="none" spc="0" normalizeH="0" baseline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楷体" panose="02010609060101010101" pitchFamily="49" charset="-122"/>
                      <a:cs typeface="+mn-ea"/>
                    </a:defRPr>
                  </a:lvl1pPr>
                </a:lstStyle>
                <a:p>
                  <a:pPr algn="ctr"/>
                  <a:r>
                    <a:rPr lang="en-US" altLang="zh-CN" dirty="0">
                      <a:latin typeface="楷体" panose="02010609060101010101" pitchFamily="49" charset="-122"/>
                    </a:rPr>
                    <a:t>(    )</a:t>
                  </a:r>
                  <a:endParaRPr lang="zh-CN" altLang="en-US" dirty="0">
                    <a:latin typeface="楷体" panose="02010609060101010101" pitchFamily="49" charset="-122"/>
                  </a:endParaRPr>
                </a:p>
              </p:txBody>
            </p:sp>
            <p:sp>
              <p:nvSpPr>
                <p:cNvPr id="43" name="文本框 42"/>
                <p:cNvSpPr txBox="1"/>
                <p:nvPr/>
              </p:nvSpPr>
              <p:spPr>
                <a:xfrm>
                  <a:off x="500743" y="5210506"/>
                  <a:ext cx="1869440" cy="69602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marR="0" lvl="0" indent="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kumimoji="0" sz="3600" b="1" i="0" u="none" strike="noStrike" cap="none" spc="0" normalizeH="0" baseline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楷体" panose="02010609060101010101" pitchFamily="49" charset="-122"/>
                      <a:cs typeface="+mn-ea"/>
                    </a:defRPr>
                  </a:lvl1pPr>
                </a:lstStyle>
                <a:p>
                  <a:pPr algn="ctr"/>
                  <a:r>
                    <a:rPr lang="en-US" altLang="zh-CN" b="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5</a:t>
                  </a:r>
                  <a:endParaRPr lang="zh-CN" altLang="en-US" b="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44" name="直接连接符 43"/>
                <p:cNvCxnSpPr/>
                <p:nvPr/>
              </p:nvCxnSpPr>
              <p:spPr>
                <a:xfrm>
                  <a:off x="824527" y="5261819"/>
                  <a:ext cx="1282403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4" name="文本框 33"/>
              <p:cNvSpPr txBox="1"/>
              <p:nvPr/>
            </p:nvSpPr>
            <p:spPr>
              <a:xfrm>
                <a:off x="5161032" y="2622113"/>
                <a:ext cx="45397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=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8" name="组合 47"/>
              <p:cNvGrpSpPr/>
              <p:nvPr/>
            </p:nvGrpSpPr>
            <p:grpSpPr>
              <a:xfrm>
                <a:off x="5681108" y="2292472"/>
                <a:ext cx="441146" cy="1289422"/>
                <a:chOff x="1411278" y="1102555"/>
                <a:chExt cx="441146" cy="1289422"/>
              </a:xfrm>
            </p:grpSpPr>
            <p:sp>
              <p:nvSpPr>
                <p:cNvPr id="49" name="文本框 48"/>
                <p:cNvSpPr txBox="1"/>
                <p:nvPr/>
              </p:nvSpPr>
              <p:spPr>
                <a:xfrm>
                  <a:off x="1411278" y="1102555"/>
                  <a:ext cx="441146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 algn="ctr">
                    <a:defRPr sz="4800">
                      <a:solidFill>
                        <a:srgbClr val="EE1D2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en-US" altLang="zh-CN" sz="3600" dirty="0">
                      <a:solidFill>
                        <a:schemeClr val="tx1"/>
                      </a:solidFill>
                    </a:rPr>
                    <a:t>4</a:t>
                  </a:r>
                  <a:endParaRPr lang="zh-CN" altLang="en-US" sz="36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0" name="文本框 49"/>
                <p:cNvSpPr txBox="1"/>
                <p:nvPr/>
              </p:nvSpPr>
              <p:spPr>
                <a:xfrm>
                  <a:off x="1411278" y="1745646"/>
                  <a:ext cx="441146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 algn="ctr">
                    <a:defRPr sz="4800">
                      <a:solidFill>
                        <a:srgbClr val="EE1D2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en-US" altLang="zh-CN" sz="3600" dirty="0">
                      <a:solidFill>
                        <a:schemeClr val="tx1"/>
                      </a:solidFill>
                    </a:rPr>
                    <a:t>5</a:t>
                  </a:r>
                  <a:endParaRPr lang="zh-CN" altLang="en-US" sz="36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51" name="直接连接符 50"/>
                <p:cNvCxnSpPr/>
                <p:nvPr/>
              </p:nvCxnSpPr>
              <p:spPr>
                <a:xfrm>
                  <a:off x="1432234" y="1745646"/>
                  <a:ext cx="399234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2" name="文本框 51"/>
            <p:cNvSpPr txBox="1"/>
            <p:nvPr/>
          </p:nvSpPr>
          <p:spPr>
            <a:xfrm>
              <a:off x="1176121" y="2547772"/>
              <a:ext cx="1498985" cy="6935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（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1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）</a:t>
              </a:r>
              <a:endPara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1176121" y="3676945"/>
            <a:ext cx="5335389" cy="1335819"/>
            <a:chOff x="1176121" y="2226624"/>
            <a:chExt cx="5335389" cy="1335819"/>
          </a:xfrm>
        </p:grpSpPr>
        <p:grpSp>
          <p:nvGrpSpPr>
            <p:cNvPr id="72" name="组合 71"/>
            <p:cNvGrpSpPr/>
            <p:nvPr/>
          </p:nvGrpSpPr>
          <p:grpSpPr>
            <a:xfrm>
              <a:off x="2112431" y="2226624"/>
              <a:ext cx="4399079" cy="1335819"/>
              <a:chOff x="1723175" y="2246075"/>
              <a:chExt cx="4399079" cy="1335819"/>
            </a:xfrm>
          </p:grpSpPr>
          <p:grpSp>
            <p:nvGrpSpPr>
              <p:cNvPr id="74" name="组合 73"/>
              <p:cNvGrpSpPr/>
              <p:nvPr/>
            </p:nvGrpSpPr>
            <p:grpSpPr>
              <a:xfrm>
                <a:off x="1723175" y="2246075"/>
                <a:ext cx="1869440" cy="1335819"/>
                <a:chOff x="500743" y="4570711"/>
                <a:chExt cx="1869440" cy="1335819"/>
              </a:xfrm>
            </p:grpSpPr>
            <p:sp>
              <p:nvSpPr>
                <p:cNvPr id="85" name="文本框 84"/>
                <p:cNvSpPr txBox="1"/>
                <p:nvPr/>
              </p:nvSpPr>
              <p:spPr>
                <a:xfrm>
                  <a:off x="500743" y="4570711"/>
                  <a:ext cx="1869440" cy="66883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marR="0" lvl="0" indent="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kumimoji="0" sz="3600" b="1" i="0" u="none" strike="noStrike" cap="none" spc="0" normalizeH="0" baseline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楷体" panose="02010609060101010101" pitchFamily="49" charset="-122"/>
                      <a:cs typeface="+mn-ea"/>
                    </a:defRPr>
                  </a:lvl1pPr>
                </a:lstStyle>
                <a:p>
                  <a:pPr algn="ctr"/>
                  <a:r>
                    <a:rPr lang="en-US" altLang="zh-CN" dirty="0">
                      <a:latin typeface="楷体" panose="02010609060101010101" pitchFamily="49" charset="-122"/>
                    </a:rPr>
                    <a:t>(    )</a:t>
                  </a:r>
                  <a:endParaRPr lang="zh-CN" altLang="en-US" dirty="0">
                    <a:latin typeface="楷体" panose="02010609060101010101" pitchFamily="49" charset="-122"/>
                  </a:endParaRPr>
                </a:p>
              </p:txBody>
            </p:sp>
            <p:sp>
              <p:nvSpPr>
                <p:cNvPr id="86" name="文本框 85"/>
                <p:cNvSpPr txBox="1"/>
                <p:nvPr/>
              </p:nvSpPr>
              <p:spPr>
                <a:xfrm>
                  <a:off x="500743" y="5210506"/>
                  <a:ext cx="1869440" cy="69602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marR="0" lvl="0" indent="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kumimoji="0" sz="3600" b="1" i="0" u="none" strike="noStrike" cap="none" spc="0" normalizeH="0" baseline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楷体" panose="02010609060101010101" pitchFamily="49" charset="-122"/>
                      <a:cs typeface="+mn-ea"/>
                    </a:defRPr>
                  </a:lvl1pPr>
                </a:lstStyle>
                <a:p>
                  <a:pPr algn="ctr"/>
                  <a:r>
                    <a:rPr lang="en-US" altLang="zh-CN" b="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9</a:t>
                  </a:r>
                  <a:endParaRPr lang="zh-CN" altLang="en-US" b="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7" name="直接连接符 86"/>
                <p:cNvCxnSpPr/>
                <p:nvPr/>
              </p:nvCxnSpPr>
              <p:spPr>
                <a:xfrm>
                  <a:off x="824527" y="5261819"/>
                  <a:ext cx="1282403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5" name="文本框 74"/>
              <p:cNvSpPr txBox="1"/>
              <p:nvPr/>
            </p:nvSpPr>
            <p:spPr>
              <a:xfrm>
                <a:off x="3332928" y="2627611"/>
                <a:ext cx="41549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-</a:t>
                </a:r>
                <a:endParaRPr lang="zh-CN" altLang="en-US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grpSp>
            <p:nvGrpSpPr>
              <p:cNvPr id="76" name="组合 75"/>
              <p:cNvGrpSpPr/>
              <p:nvPr/>
            </p:nvGrpSpPr>
            <p:grpSpPr>
              <a:xfrm>
                <a:off x="3488740" y="2246075"/>
                <a:ext cx="1869440" cy="1335819"/>
                <a:chOff x="500743" y="4570711"/>
                <a:chExt cx="1869440" cy="1335819"/>
              </a:xfrm>
            </p:grpSpPr>
            <p:sp>
              <p:nvSpPr>
                <p:cNvPr id="82" name="文本框 81"/>
                <p:cNvSpPr txBox="1"/>
                <p:nvPr/>
              </p:nvSpPr>
              <p:spPr>
                <a:xfrm>
                  <a:off x="500743" y="5210506"/>
                  <a:ext cx="1869440" cy="69602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marR="0" lvl="0" indent="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kumimoji="0" sz="3600" b="1" i="0" u="none" strike="noStrike" cap="none" spc="0" normalizeH="0" baseline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楷体" panose="02010609060101010101" pitchFamily="49" charset="-122"/>
                      <a:cs typeface="+mn-ea"/>
                    </a:defRPr>
                  </a:lvl1pPr>
                </a:lstStyle>
                <a:p>
                  <a:pPr algn="ctr"/>
                  <a:r>
                    <a:rPr lang="en-US" altLang="zh-CN" b="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9</a:t>
                  </a:r>
                  <a:endParaRPr lang="zh-CN" altLang="en-US" b="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3" name="文本框 82"/>
                <p:cNvSpPr txBox="1"/>
                <p:nvPr/>
              </p:nvSpPr>
              <p:spPr>
                <a:xfrm>
                  <a:off x="500743" y="4570711"/>
                  <a:ext cx="1869440" cy="66883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marR="0" lvl="0" indent="0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kumimoji="0" sz="3600" b="1" i="0" u="none" strike="noStrike" cap="none" spc="0" normalizeH="0" baseline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楷体" panose="02010609060101010101" pitchFamily="49" charset="-122"/>
                      <a:cs typeface="+mn-ea"/>
                    </a:defRPr>
                  </a:lvl1pPr>
                </a:lstStyle>
                <a:p>
                  <a:pPr algn="ctr"/>
                  <a:r>
                    <a:rPr lang="en-US" altLang="zh-CN" dirty="0">
                      <a:latin typeface="楷体" panose="02010609060101010101" pitchFamily="49" charset="-122"/>
                    </a:rPr>
                    <a:t>(    )</a:t>
                  </a:r>
                  <a:endParaRPr lang="zh-CN" altLang="en-US" dirty="0">
                    <a:latin typeface="楷体" panose="02010609060101010101" pitchFamily="49" charset="-122"/>
                  </a:endParaRPr>
                </a:p>
              </p:txBody>
            </p:sp>
            <p:cxnSp>
              <p:nvCxnSpPr>
                <p:cNvPr id="84" name="直接连接符 83"/>
                <p:cNvCxnSpPr/>
                <p:nvPr/>
              </p:nvCxnSpPr>
              <p:spPr>
                <a:xfrm>
                  <a:off x="824527" y="5261819"/>
                  <a:ext cx="1282403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7" name="文本框 76"/>
              <p:cNvSpPr txBox="1"/>
              <p:nvPr/>
            </p:nvSpPr>
            <p:spPr>
              <a:xfrm>
                <a:off x="5161032" y="2622113"/>
                <a:ext cx="45397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=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78" name="组合 77"/>
              <p:cNvGrpSpPr/>
              <p:nvPr/>
            </p:nvGrpSpPr>
            <p:grpSpPr>
              <a:xfrm>
                <a:off x="5681108" y="2292472"/>
                <a:ext cx="441146" cy="1289422"/>
                <a:chOff x="1411278" y="1102555"/>
                <a:chExt cx="441146" cy="1289422"/>
              </a:xfrm>
            </p:grpSpPr>
            <p:sp>
              <p:nvSpPr>
                <p:cNvPr id="79" name="文本框 78"/>
                <p:cNvSpPr txBox="1"/>
                <p:nvPr/>
              </p:nvSpPr>
              <p:spPr>
                <a:xfrm>
                  <a:off x="1411278" y="1102555"/>
                  <a:ext cx="441146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 algn="ctr">
                    <a:defRPr sz="4800">
                      <a:solidFill>
                        <a:srgbClr val="EE1D2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en-US" altLang="zh-CN" sz="3600" dirty="0">
                      <a:solidFill>
                        <a:schemeClr val="tx1"/>
                      </a:solidFill>
                    </a:rPr>
                    <a:t>1</a:t>
                  </a:r>
                  <a:endParaRPr lang="zh-CN" altLang="en-US" sz="36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0" name="文本框 79"/>
                <p:cNvSpPr txBox="1"/>
                <p:nvPr/>
              </p:nvSpPr>
              <p:spPr>
                <a:xfrm>
                  <a:off x="1411278" y="1745646"/>
                  <a:ext cx="441146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 algn="ctr">
                    <a:defRPr sz="4800">
                      <a:solidFill>
                        <a:srgbClr val="EE1D2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en-US" altLang="zh-CN" sz="3600" dirty="0">
                      <a:solidFill>
                        <a:schemeClr val="tx1"/>
                      </a:solidFill>
                    </a:rPr>
                    <a:t>9</a:t>
                  </a:r>
                  <a:endParaRPr lang="zh-CN" altLang="en-US" sz="36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81" name="直接连接符 80"/>
                <p:cNvCxnSpPr/>
                <p:nvPr/>
              </p:nvCxnSpPr>
              <p:spPr>
                <a:xfrm>
                  <a:off x="1432234" y="1745646"/>
                  <a:ext cx="399234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3" name="文本框 72"/>
            <p:cNvSpPr txBox="1"/>
            <p:nvPr/>
          </p:nvSpPr>
          <p:spPr>
            <a:xfrm>
              <a:off x="1176121" y="2547772"/>
              <a:ext cx="1498985" cy="6935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（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2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）</a:t>
              </a:r>
              <a:endPara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endParaRPr>
            </a:p>
          </p:txBody>
        </p:sp>
      </p:grpSp>
      <p:sp>
        <p:nvSpPr>
          <p:cNvPr id="89" name="文本框 88"/>
          <p:cNvSpPr txBox="1"/>
          <p:nvPr/>
        </p:nvSpPr>
        <p:spPr>
          <a:xfrm>
            <a:off x="6834438" y="1645805"/>
            <a:ext cx="493603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 defTabSz="685800">
              <a:defRPr sz="3200" b="1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可以填相加的结果为</a:t>
            </a:r>
            <a:r>
              <a:rPr lang="en-US" altLang="zh-CN" b="0" dirty="0"/>
              <a:t>4</a:t>
            </a:r>
            <a:r>
              <a:rPr lang="zh-CN" altLang="en-US" dirty="0"/>
              <a:t>的两个数，且分子不为</a:t>
            </a:r>
            <a:r>
              <a:rPr lang="en-US" altLang="zh-CN" b="0" dirty="0"/>
              <a:t>0</a:t>
            </a:r>
            <a:r>
              <a:rPr lang="zh-CN" altLang="en-US" dirty="0"/>
              <a:t>。</a:t>
            </a:r>
          </a:p>
        </p:txBody>
      </p:sp>
      <p:sp>
        <p:nvSpPr>
          <p:cNvPr id="90" name="椭圆 89"/>
          <p:cNvSpPr/>
          <p:nvPr/>
        </p:nvSpPr>
        <p:spPr>
          <a:xfrm>
            <a:off x="6033417" y="1599351"/>
            <a:ext cx="556949" cy="556949"/>
          </a:xfrm>
          <a:prstGeom prst="ellipse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文本框 90"/>
          <p:cNvSpPr txBox="1"/>
          <p:nvPr/>
        </p:nvSpPr>
        <p:spPr>
          <a:xfrm>
            <a:off x="2112431" y="2830694"/>
            <a:ext cx="4935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或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或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6033417" y="3774508"/>
            <a:ext cx="556949" cy="556949"/>
          </a:xfrm>
          <a:prstGeom prst="ellipse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6834438" y="3837539"/>
            <a:ext cx="493603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685800">
              <a:defRPr/>
            </a:pP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可以填相减的结果为</a:t>
            </a:r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的两个数，且分子不为</a:t>
            </a:r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0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。</a:t>
            </a:r>
          </a:p>
        </p:txBody>
      </p:sp>
      <p:sp>
        <p:nvSpPr>
          <p:cNvPr id="94" name="文本框 93"/>
          <p:cNvSpPr txBox="1"/>
          <p:nvPr/>
        </p:nvSpPr>
        <p:spPr>
          <a:xfrm>
            <a:off x="1448269" y="5017961"/>
            <a:ext cx="67288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9</a:t>
            </a:r>
            <a:r>
              <a:rPr lang="zh-CN" altLang="en-US" dirty="0"/>
              <a:t>、</a:t>
            </a:r>
            <a:r>
              <a:rPr lang="en-US" altLang="zh-CN" dirty="0"/>
              <a:t>8</a:t>
            </a:r>
            <a:r>
              <a:rPr lang="zh-CN" altLang="en-US" dirty="0"/>
              <a:t>或</a:t>
            </a:r>
            <a:r>
              <a:rPr lang="en-US" altLang="zh-CN" dirty="0"/>
              <a:t>8</a:t>
            </a:r>
            <a:r>
              <a:rPr lang="zh-CN" altLang="en-US" dirty="0"/>
              <a:t>、</a:t>
            </a:r>
            <a:r>
              <a:rPr lang="en-US" altLang="zh-CN" dirty="0"/>
              <a:t>7</a:t>
            </a:r>
            <a:r>
              <a:rPr lang="zh-CN" altLang="en-US" dirty="0"/>
              <a:t>或</a:t>
            </a:r>
            <a:r>
              <a:rPr lang="en-US" altLang="zh-CN" dirty="0"/>
              <a:t>7</a:t>
            </a:r>
            <a:r>
              <a:rPr lang="zh-CN" altLang="en-US" dirty="0"/>
              <a:t>、</a:t>
            </a:r>
            <a:r>
              <a:rPr lang="en-US" altLang="zh-CN" dirty="0"/>
              <a:t>6</a:t>
            </a:r>
            <a:r>
              <a:rPr lang="zh-CN" altLang="en-US" dirty="0"/>
              <a:t>或</a:t>
            </a:r>
            <a:r>
              <a:rPr lang="en-US" altLang="zh-CN" dirty="0"/>
              <a:t>6</a:t>
            </a:r>
            <a:r>
              <a:rPr lang="zh-CN" altLang="en-US" dirty="0"/>
              <a:t>、</a:t>
            </a:r>
            <a:r>
              <a:rPr lang="en-US" altLang="zh-CN" dirty="0"/>
              <a:t>5</a:t>
            </a:r>
            <a:r>
              <a:rPr lang="zh-CN" altLang="en-US" dirty="0"/>
              <a:t>或</a:t>
            </a:r>
            <a:r>
              <a:rPr lang="en-US" altLang="zh-CN" dirty="0"/>
              <a:t>5</a:t>
            </a:r>
            <a:r>
              <a:rPr lang="zh-CN" altLang="en-US" dirty="0"/>
              <a:t>、</a:t>
            </a:r>
            <a:r>
              <a:rPr lang="en-US" altLang="zh-CN" dirty="0"/>
              <a:t>4</a:t>
            </a:r>
            <a:r>
              <a:rPr lang="zh-CN" altLang="en-US" dirty="0"/>
              <a:t>或</a:t>
            </a:r>
            <a:r>
              <a:rPr lang="en-US" altLang="zh-CN" dirty="0"/>
              <a:t>4</a:t>
            </a:r>
            <a:r>
              <a:rPr lang="zh-CN" altLang="en-US" dirty="0"/>
              <a:t>、</a:t>
            </a:r>
            <a:r>
              <a:rPr lang="en-US" altLang="zh-CN" dirty="0"/>
              <a:t>3</a:t>
            </a:r>
            <a:r>
              <a:rPr lang="zh-CN" altLang="en-US" dirty="0"/>
              <a:t>或</a:t>
            </a:r>
            <a:r>
              <a:rPr lang="en-US" altLang="zh-CN" dirty="0"/>
              <a:t>3</a:t>
            </a:r>
            <a:r>
              <a:rPr lang="zh-CN" altLang="en-US" dirty="0"/>
              <a:t>、</a:t>
            </a:r>
            <a:r>
              <a:rPr lang="en-US" altLang="zh-CN" dirty="0"/>
              <a:t>2</a:t>
            </a:r>
            <a:r>
              <a:rPr lang="zh-CN" altLang="en-US" dirty="0"/>
              <a:t>或</a:t>
            </a:r>
            <a:r>
              <a:rPr lang="en-US" altLang="zh-CN" dirty="0"/>
              <a:t>2</a:t>
            </a:r>
            <a:r>
              <a:rPr lang="zh-CN" altLang="en-US" dirty="0"/>
              <a:t>、</a:t>
            </a:r>
            <a:r>
              <a:rPr lang="en-US" altLang="zh-CN" dirty="0"/>
              <a:t>1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0" grpId="0" animBg="1"/>
      <p:bldP spid="91" grpId="0"/>
      <p:bldP spid="91" grpId="1"/>
      <p:bldP spid="92" grpId="0" animBg="1"/>
      <p:bldP spid="93" grpId="0"/>
      <p:bldP spid="94" grpId="0"/>
      <p:bldP spid="9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76121" y="487865"/>
            <a:ext cx="1051513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拿一张长方形的纸对折、再对折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……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观察并填写下表。你能发现什么规律？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54071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6189389" y="1405436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练习十六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794658" y="2035549"/>
          <a:ext cx="10602684" cy="27869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46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40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40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40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40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289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对折次数</a:t>
                      </a:r>
                    </a:p>
                  </a:txBody>
                  <a:tcPr anchor="ctr">
                    <a:solidFill>
                      <a:srgbClr val="FE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endParaRPr lang="zh-CN" altLang="en-US" sz="3200" dirty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2</a:t>
                      </a:r>
                      <a:endParaRPr lang="zh-CN" altLang="en-US" sz="3200" dirty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3</a:t>
                      </a:r>
                      <a:endParaRPr lang="zh-CN" altLang="en-US" sz="3200" dirty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4</a:t>
                      </a:r>
                      <a:endParaRPr lang="zh-CN" altLang="en-US" sz="3200" dirty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89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平均分成的份数</a:t>
                      </a:r>
                    </a:p>
                  </a:txBody>
                  <a:tcPr anchor="ctr">
                    <a:solidFill>
                      <a:srgbClr val="FE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>
                          <a:solidFill>
                            <a:srgbClr val="EE1D23"/>
                          </a:solidFill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2</a:t>
                      </a:r>
                      <a:endParaRPr lang="zh-CN" altLang="en-US" sz="3200" dirty="0">
                        <a:solidFill>
                          <a:srgbClr val="EE1D23"/>
                        </a:solidFill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>
                          <a:solidFill>
                            <a:srgbClr val="EE1D23"/>
                          </a:solidFill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4</a:t>
                      </a:r>
                      <a:endParaRPr lang="zh-CN" altLang="en-US" sz="3200" dirty="0">
                        <a:solidFill>
                          <a:srgbClr val="EE1D23"/>
                        </a:solidFill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>
                          <a:solidFill>
                            <a:srgbClr val="EE1D23"/>
                          </a:solidFill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8</a:t>
                      </a:r>
                      <a:endParaRPr lang="zh-CN" altLang="en-US" sz="3200" dirty="0">
                        <a:solidFill>
                          <a:srgbClr val="EE1D23"/>
                        </a:solidFill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>
                          <a:solidFill>
                            <a:srgbClr val="EE1D23"/>
                          </a:solidFill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16</a:t>
                      </a:r>
                      <a:endParaRPr lang="zh-CN" altLang="en-US" sz="3200" dirty="0">
                        <a:solidFill>
                          <a:srgbClr val="EE1D23"/>
                        </a:solidFill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89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每份是这张纸的几分之一</a:t>
                      </a:r>
                    </a:p>
                  </a:txBody>
                  <a:tcPr anchor="ctr">
                    <a:solidFill>
                      <a:srgbClr val="FE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6251775" y="3867409"/>
          <a:ext cx="363825" cy="955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Equation" r:id="rId3" imgW="3657600" imgH="9753600" progId="Equation.DSMT4">
                  <p:embed/>
                </p:oleObj>
              </mc:Choice>
              <mc:Fallback>
                <p:oleObj name="Equation" r:id="rId3" imgW="3657600" imgH="9753600" progId="Equation.DSMT4">
                  <p:embed/>
                  <p:pic>
                    <p:nvPicPr>
                      <p:cNvPr id="0" name="对象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51775" y="3867409"/>
                        <a:ext cx="363825" cy="9550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7684895" y="3867409"/>
          <a:ext cx="363825" cy="955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Equation" r:id="rId5" imgW="3657600" imgH="9753600" progId="Equation.DSMT4">
                  <p:embed/>
                </p:oleObj>
              </mc:Choice>
              <mc:Fallback>
                <p:oleObj name="Equation" r:id="rId5" imgW="3657600" imgH="9753600" progId="Equation.DSMT4">
                  <p:embed/>
                  <p:pic>
                    <p:nvPicPr>
                      <p:cNvPr id="0" name="对象 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684895" y="3867409"/>
                        <a:ext cx="363825" cy="9550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9084435" y="3867409"/>
          <a:ext cx="363825" cy="955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Equation" r:id="rId7" imgW="3657600" imgH="9753600" progId="Equation.DSMT4">
                  <p:embed/>
                </p:oleObj>
              </mc:Choice>
              <mc:Fallback>
                <p:oleObj name="Equation" r:id="rId7" imgW="3657600" imgH="9753600" progId="Equation.DSMT4">
                  <p:embed/>
                  <p:pic>
                    <p:nvPicPr>
                      <p:cNvPr id="0" name="对象 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084435" y="3867409"/>
                        <a:ext cx="363825" cy="9550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10415588" y="3867150"/>
          <a:ext cx="547687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Equation" r:id="rId9" imgW="5486400" imgH="9753600" progId="Equation.DSMT4">
                  <p:embed/>
                </p:oleObj>
              </mc:Choice>
              <mc:Fallback>
                <p:oleObj name="Equation" r:id="rId9" imgW="5486400" imgH="9753600" progId="Equation.DSMT4">
                  <p:embed/>
                  <p:pic>
                    <p:nvPicPr>
                      <p:cNvPr id="0" name="对象 1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415588" y="3867150"/>
                        <a:ext cx="547687" cy="955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图片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76544" y="3117444"/>
            <a:ext cx="771082" cy="642567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81266" y="3117444"/>
            <a:ext cx="771082" cy="642567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80806" y="3117444"/>
            <a:ext cx="771082" cy="642567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03890" y="3117444"/>
            <a:ext cx="771082" cy="642567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9448260" y="5120228"/>
            <a:ext cx="1354648" cy="1354648"/>
          </a:xfrm>
          <a:prstGeom prst="rect">
            <a:avLst/>
          </a:prstGeom>
        </p:spPr>
      </p:pic>
      <p:sp>
        <p:nvSpPr>
          <p:cNvPr id="36" name="对话气泡: 圆角矩形 35"/>
          <p:cNvSpPr/>
          <p:nvPr/>
        </p:nvSpPr>
        <p:spPr>
          <a:xfrm>
            <a:off x="4318226" y="5120228"/>
            <a:ext cx="4594748" cy="1354648"/>
          </a:xfrm>
          <a:prstGeom prst="wedgeRoundRectCallout">
            <a:avLst>
              <a:gd name="adj1" fmla="val 59625"/>
              <a:gd name="adj2" fmla="val 2424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对折几次，平均分成的份数就是几个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2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相乘。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>
          <a:xfrm>
            <a:off x="0" y="41656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你知道吗？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57946" y="1365061"/>
            <a:ext cx="10676108" cy="4970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 分数很早以前就出现了。五千年前，古埃及用“在整数上方画一个长椭圆”的方式来表示几分之一，如    记作       。我国很早就有分数的观念，表达方式不断演变。两千多年前的数学著作</a:t>
            </a:r>
            <a:r>
              <a:rPr lang="en-US" altLang="zh-CN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《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九章算术</a:t>
            </a:r>
            <a:r>
              <a:rPr lang="en-US" altLang="zh-CN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》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所记载的“三分之一”“五分之二”等分数，就与现在的表达方式完全一致了。</a:t>
            </a:r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2296282" y="2954307"/>
          <a:ext cx="396875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Equation" r:id="rId3" imgW="3657600" imgH="9753600" progId="Equation.DSMT4">
                  <p:embed/>
                </p:oleObj>
              </mc:Choice>
              <mc:Fallback>
                <p:oleObj name="Equation" r:id="rId3" imgW="3657600" imgH="9753600" progId="Equation.DSMT4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96282" y="2954307"/>
                        <a:ext cx="396875" cy="1054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2346" y="3081129"/>
            <a:ext cx="740146" cy="8004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711</Words>
  <Application>Microsoft Office PowerPoint</Application>
  <PresentationFormat>宽屏</PresentationFormat>
  <Paragraphs>177</Paragraphs>
  <Slides>14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等线</vt:lpstr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Equation</vt:lpstr>
      <vt:lpstr>MathType 7.0 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</cp:lastModifiedBy>
  <cp:revision>48</cp:revision>
  <dcterms:created xsi:type="dcterms:W3CDTF">2025-04-19T06:03:00Z</dcterms:created>
  <dcterms:modified xsi:type="dcterms:W3CDTF">2025-07-22T01:12:25Z</dcterms:modified>
  <cp:category>状元成才路</cp:category>
  <cp:contentStatus>状元成才路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6C8683DAEA45498C8AAC3EFFE5461856_12</vt:lpwstr>
  </property>
  <property fmtid="{D5CDD505-2E9C-101B-9397-08002B2CF9AE}" pid="3" name="KSOProductBuildVer">
    <vt:lpwstr>2052-12.8.2.17838</vt:lpwstr>
  </property>
</Properties>
</file>