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0" r:id="rId5"/>
    <p:sldId id="287" r:id="rId6"/>
    <p:sldId id="275" r:id="rId7"/>
    <p:sldId id="286" r:id="rId8"/>
    <p:sldId id="263" r:id="rId9"/>
    <p:sldId id="288" r:id="rId10"/>
    <p:sldId id="273" r:id="rId11"/>
    <p:sldId id="276" r:id="rId12"/>
    <p:sldId id="283" r:id="rId13"/>
    <p:sldId id="289" r:id="rId14"/>
    <p:sldId id="274" r:id="rId15"/>
    <p:sldId id="267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FEEFD0"/>
    <a:srgbClr val="3366FF"/>
    <a:srgbClr val="D93B3B"/>
    <a:srgbClr val="CAE5D2"/>
    <a:srgbClr val="B2D5F0"/>
    <a:srgbClr val="FF7E00"/>
    <a:srgbClr val="FCD4BC"/>
    <a:srgbClr val="F0F5D5"/>
    <a:srgbClr val="00A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30" autoAdjust="0"/>
    <p:restoredTop sz="95026" autoAdjust="0"/>
  </p:normalViewPr>
  <p:slideViewPr>
    <p:cSldViewPr snapToGrid="0">
      <p:cViewPr varScale="1">
        <p:scale>
          <a:sx n="58" d="100"/>
          <a:sy n="58" d="100"/>
        </p:scale>
        <p:origin x="90" y="12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68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emf"/><Relationship Id="rId6" Type="http://schemas.openxmlformats.org/officeDocument/2006/relationships/image" Target="../media/image8.e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4.bin"/><Relationship Id="rId18" Type="http://schemas.openxmlformats.org/officeDocument/2006/relationships/image" Target="../media/image8.e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11.png"/><Relationship Id="rId15" Type="http://schemas.openxmlformats.org/officeDocument/2006/relationships/oleObject" Target="../embeddings/oleObject5.bin"/><Relationship Id="rId10" Type="http://schemas.openxmlformats.org/officeDocument/2006/relationships/image" Target="../media/image4.wmf"/><Relationship Id="rId4" Type="http://schemas.openxmlformats.org/officeDocument/2006/relationships/image" Target="../media/image10.pn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1.png"/><Relationship Id="rId10" Type="http://schemas.openxmlformats.org/officeDocument/2006/relationships/image" Target="../media/image18.wmf"/><Relationship Id="rId4" Type="http://schemas.openxmlformats.org/officeDocument/2006/relationships/image" Target="../media/image20.png"/><Relationship Id="rId9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0.png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/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/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  <p:sp>
        <p:nvSpPr>
          <p:cNvPr id="9" name="TextBox 48"/>
          <p:cNvSpPr txBox="1"/>
          <p:nvPr/>
        </p:nvSpPr>
        <p:spPr>
          <a:xfrm>
            <a:off x="1712068" y="3050295"/>
            <a:ext cx="830279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400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80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6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2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8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000" dirty="0">
                <a:sym typeface="+mn-lt"/>
              </a:rPr>
              <a:t> 进一步认识分数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7011" y="71098"/>
            <a:ext cx="4697730" cy="707886"/>
            <a:chOff x="3737610" y="173031"/>
            <a:chExt cx="4697730" cy="707886"/>
          </a:xfrm>
        </p:grpSpPr>
        <p:sp>
          <p:nvSpPr>
            <p:cNvPr id="12" name="文本框 11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情境导入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77" y="946489"/>
            <a:ext cx="1439522" cy="184680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867" y="2344690"/>
            <a:ext cx="2378977" cy="2000381"/>
          </a:xfrm>
          <a:prstGeom prst="rect">
            <a:avLst/>
          </a:prstGeom>
        </p:spPr>
      </p:pic>
      <p:sp>
        <p:nvSpPr>
          <p:cNvPr id="41" name="对话气泡: 圆角矩形 40"/>
          <p:cNvSpPr/>
          <p:nvPr/>
        </p:nvSpPr>
        <p:spPr>
          <a:xfrm>
            <a:off x="1980156" y="973599"/>
            <a:ext cx="3981713" cy="1028929"/>
          </a:xfrm>
          <a:prstGeom prst="wedgeRoundRectCallout">
            <a:avLst>
              <a:gd name="adj1" fmla="val -54627"/>
              <a:gd name="adj2" fmla="val 3198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一个苹果分给小丽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44522" y="922775"/>
            <a:ext cx="1425306" cy="184719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9BCFFF9C-7E7F-2C3B-B518-77446D3339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63" y="2809310"/>
            <a:ext cx="1262287" cy="1272305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88F8F8A7-0FA5-98F9-CE52-A14A7913B96E}"/>
              </a:ext>
            </a:extLst>
          </p:cNvPr>
          <p:cNvCxnSpPr>
            <a:cxnSpLocks/>
          </p:cNvCxnSpPr>
          <p:nvPr/>
        </p:nvCxnSpPr>
        <p:spPr>
          <a:xfrm flipH="1">
            <a:off x="2262644" y="2168642"/>
            <a:ext cx="173989" cy="2223866"/>
          </a:xfrm>
          <a:prstGeom prst="line">
            <a:avLst/>
          </a:prstGeom>
          <a:ln w="38100">
            <a:solidFill>
              <a:srgbClr val="3366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D496181F-1F80-33E3-22D2-A69570AD05B2}"/>
              </a:ext>
            </a:extLst>
          </p:cNvPr>
          <p:cNvSpPr/>
          <p:nvPr/>
        </p:nvSpPr>
        <p:spPr>
          <a:xfrm>
            <a:off x="1660946" y="3019553"/>
            <a:ext cx="713060" cy="1028929"/>
          </a:xfrm>
          <a:custGeom>
            <a:avLst/>
            <a:gdLst>
              <a:gd name="connsiteX0" fmla="*/ 990600 w 990600"/>
              <a:gd name="connsiteY0" fmla="*/ 102870 h 1706880"/>
              <a:gd name="connsiteX1" fmla="*/ 845820 w 990600"/>
              <a:gd name="connsiteY1" fmla="*/ 45720 h 1706880"/>
              <a:gd name="connsiteX2" fmla="*/ 712470 w 990600"/>
              <a:gd name="connsiteY2" fmla="*/ 0 h 1706880"/>
              <a:gd name="connsiteX3" fmla="*/ 548640 w 990600"/>
              <a:gd name="connsiteY3" fmla="*/ 3810 h 1706880"/>
              <a:gd name="connsiteX4" fmla="*/ 342900 w 990600"/>
              <a:gd name="connsiteY4" fmla="*/ 106680 h 1706880"/>
              <a:gd name="connsiteX5" fmla="*/ 171450 w 990600"/>
              <a:gd name="connsiteY5" fmla="*/ 251460 h 1706880"/>
              <a:gd name="connsiteX6" fmla="*/ 49530 w 990600"/>
              <a:gd name="connsiteY6" fmla="*/ 480060 h 1706880"/>
              <a:gd name="connsiteX7" fmla="*/ 0 w 990600"/>
              <a:gd name="connsiteY7" fmla="*/ 731520 h 1706880"/>
              <a:gd name="connsiteX8" fmla="*/ 83820 w 990600"/>
              <a:gd name="connsiteY8" fmla="*/ 1085850 h 1706880"/>
              <a:gd name="connsiteX9" fmla="*/ 194310 w 990600"/>
              <a:gd name="connsiteY9" fmla="*/ 1325880 h 1706880"/>
              <a:gd name="connsiteX10" fmla="*/ 392430 w 990600"/>
              <a:gd name="connsiteY10" fmla="*/ 1588770 h 1706880"/>
              <a:gd name="connsiteX11" fmla="*/ 419100 w 990600"/>
              <a:gd name="connsiteY11" fmla="*/ 1607820 h 1706880"/>
              <a:gd name="connsiteX12" fmla="*/ 689610 w 990600"/>
              <a:gd name="connsiteY12" fmla="*/ 1706880 h 1706880"/>
              <a:gd name="connsiteX13" fmla="*/ 811530 w 990600"/>
              <a:gd name="connsiteY13" fmla="*/ 1676400 h 1706880"/>
              <a:gd name="connsiteX14" fmla="*/ 895350 w 990600"/>
              <a:gd name="connsiteY14" fmla="*/ 1668780 h 1706880"/>
              <a:gd name="connsiteX15" fmla="*/ 990600 w 990600"/>
              <a:gd name="connsiteY15" fmla="*/ 102870 h 1706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90600" h="1706880">
                <a:moveTo>
                  <a:pt x="990600" y="102870"/>
                </a:moveTo>
                <a:lnTo>
                  <a:pt x="845820" y="45720"/>
                </a:lnTo>
                <a:lnTo>
                  <a:pt x="712470" y="0"/>
                </a:lnTo>
                <a:lnTo>
                  <a:pt x="548640" y="3810"/>
                </a:lnTo>
                <a:lnTo>
                  <a:pt x="342900" y="106680"/>
                </a:lnTo>
                <a:lnTo>
                  <a:pt x="171450" y="251460"/>
                </a:lnTo>
                <a:lnTo>
                  <a:pt x="49530" y="480060"/>
                </a:lnTo>
                <a:lnTo>
                  <a:pt x="0" y="731520"/>
                </a:lnTo>
                <a:lnTo>
                  <a:pt x="83820" y="1085850"/>
                </a:lnTo>
                <a:lnTo>
                  <a:pt x="194310" y="1325880"/>
                </a:lnTo>
                <a:lnTo>
                  <a:pt x="392430" y="1588770"/>
                </a:lnTo>
                <a:lnTo>
                  <a:pt x="419100" y="1607820"/>
                </a:lnTo>
                <a:lnTo>
                  <a:pt x="689610" y="1706880"/>
                </a:lnTo>
                <a:lnTo>
                  <a:pt x="811530" y="1676400"/>
                </a:lnTo>
                <a:lnTo>
                  <a:pt x="895350" y="1668780"/>
                </a:lnTo>
                <a:lnTo>
                  <a:pt x="990600" y="102870"/>
                </a:lnTo>
                <a:close/>
              </a:path>
            </a:pathLst>
          </a:custGeom>
          <a:solidFill>
            <a:srgbClr val="3366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0E9A73C-6E30-7683-EC51-853906BD0146}"/>
              </a:ext>
            </a:extLst>
          </p:cNvPr>
          <p:cNvGrpSpPr/>
          <p:nvPr/>
        </p:nvGrpSpPr>
        <p:grpSpPr>
          <a:xfrm>
            <a:off x="3199396" y="2607224"/>
            <a:ext cx="4938982" cy="1946677"/>
            <a:chOff x="3199396" y="2607224"/>
            <a:chExt cx="4938982" cy="1946677"/>
          </a:xfrm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307E535D-E6DD-103D-7BD1-772E4BE95D2C}"/>
                </a:ext>
              </a:extLst>
            </p:cNvPr>
            <p:cNvSpPr/>
            <p:nvPr/>
          </p:nvSpPr>
          <p:spPr>
            <a:xfrm>
              <a:off x="3199396" y="2607224"/>
              <a:ext cx="4633471" cy="194667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6" name="对象 5">
              <a:extLst>
                <a:ext uri="{FF2B5EF4-FFF2-40B4-BE49-F238E27FC236}">
                  <a16:creationId xmlns:a16="http://schemas.microsoft.com/office/drawing/2014/main" id="{0561ACD1-B477-274D-74DE-A1C7DB11BC0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83930061"/>
                </p:ext>
              </p:extLst>
            </p:nvPr>
          </p:nvGraphicFramePr>
          <p:xfrm>
            <a:off x="3199396" y="2607224"/>
            <a:ext cx="651733" cy="17389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Equation" r:id="rId7" imgW="359410" imgH="958850" progId="Equation.DSMT4">
                    <p:embed/>
                  </p:oleObj>
                </mc:Choice>
                <mc:Fallback>
                  <p:oleObj name="Equation" r:id="rId7" imgW="359410" imgH="958850" progId="Equation.DSMT4">
                    <p:embed/>
                    <p:pic>
                      <p:nvPicPr>
                        <p:cNvPr id="3" name="对象 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199396" y="2607224"/>
                          <a:ext cx="651733" cy="173891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040F60DE-D399-47C1-B5B8-3CFEDECB33AD}"/>
                </a:ext>
              </a:extLst>
            </p:cNvPr>
            <p:cNvGrpSpPr/>
            <p:nvPr/>
          </p:nvGrpSpPr>
          <p:grpSpPr>
            <a:xfrm>
              <a:off x="3851129" y="3476683"/>
              <a:ext cx="3944359" cy="1077218"/>
              <a:chOff x="3421756" y="2307023"/>
              <a:chExt cx="3944359" cy="1077218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90D1D2C-BF2D-A931-A1E9-96C47522EC58}"/>
                  </a:ext>
                </a:extLst>
              </p:cNvPr>
              <p:cNvSpPr txBox="1"/>
              <p:nvPr/>
            </p:nvSpPr>
            <p:spPr>
              <a:xfrm>
                <a:off x="4199124" y="2307023"/>
                <a:ext cx="3166991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3200" b="1" dirty="0"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把一个</a:t>
                </a:r>
                <a:r>
                  <a:rPr lang="zh-CN" altLang="en-US" sz="3200" b="1" dirty="0">
                    <a:solidFill>
                      <a:srgbClr val="EE1D23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整体</a:t>
                </a:r>
                <a:r>
                  <a:rPr lang="zh-CN" altLang="en-US" sz="3200" b="1" dirty="0"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平均分成</a:t>
                </a:r>
                <a:r>
                  <a:rPr lang="en-US" altLang="zh-CN" sz="3200" dirty="0"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2</a:t>
                </a:r>
                <a:r>
                  <a:rPr lang="zh-CN" altLang="en-US" sz="3200" b="1" dirty="0"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份</a:t>
                </a:r>
              </a:p>
            </p:txBody>
          </p:sp>
          <p:sp>
            <p:nvSpPr>
              <p:cNvPr id="9" name="箭头: 右 8">
                <a:extLst>
                  <a:ext uri="{FF2B5EF4-FFF2-40B4-BE49-F238E27FC236}">
                    <a16:creationId xmlns:a16="http://schemas.microsoft.com/office/drawing/2014/main" id="{94AE98AC-B7EF-DA2D-EF96-3E3CC7BE7F2C}"/>
                  </a:ext>
                </a:extLst>
              </p:cNvPr>
              <p:cNvSpPr/>
              <p:nvPr/>
            </p:nvSpPr>
            <p:spPr>
              <a:xfrm>
                <a:off x="3421756" y="2551797"/>
                <a:ext cx="831662" cy="386080"/>
              </a:xfrm>
              <a:prstGeom prst="rightArrow">
                <a:avLst/>
              </a:prstGeom>
              <a:solidFill>
                <a:srgbClr val="FCD4B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21500F71-0D08-98B3-524C-4B45A5A7D98C}"/>
                </a:ext>
              </a:extLst>
            </p:cNvPr>
            <p:cNvGrpSpPr/>
            <p:nvPr/>
          </p:nvGrpSpPr>
          <p:grpSpPr>
            <a:xfrm>
              <a:off x="3851129" y="2727768"/>
              <a:ext cx="4287249" cy="584775"/>
              <a:chOff x="3421756" y="783898"/>
              <a:chExt cx="4287249" cy="584775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BD42903-BF84-59AE-820A-FB6D1C50E272}"/>
                  </a:ext>
                </a:extLst>
              </p:cNvPr>
              <p:cNvSpPr txBox="1"/>
              <p:nvPr/>
            </p:nvSpPr>
            <p:spPr>
              <a:xfrm>
                <a:off x="4250981" y="783898"/>
                <a:ext cx="345802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3200" b="1" dirty="0"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取其中的</a:t>
                </a:r>
                <a:r>
                  <a:rPr lang="en-US" altLang="zh-CN" sz="3200" dirty="0"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1</a:t>
                </a:r>
                <a:r>
                  <a:rPr lang="zh-CN" altLang="en-US" sz="3200" b="1" dirty="0"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份</a:t>
                </a:r>
              </a:p>
            </p:txBody>
          </p:sp>
          <p:sp>
            <p:nvSpPr>
              <p:cNvPr id="15" name="箭头: 右 14">
                <a:extLst>
                  <a:ext uri="{FF2B5EF4-FFF2-40B4-BE49-F238E27FC236}">
                    <a16:creationId xmlns:a16="http://schemas.microsoft.com/office/drawing/2014/main" id="{5EDC2FD4-0CFF-B310-D42E-42685EFC556C}"/>
                  </a:ext>
                </a:extLst>
              </p:cNvPr>
              <p:cNvSpPr/>
              <p:nvPr/>
            </p:nvSpPr>
            <p:spPr>
              <a:xfrm>
                <a:off x="3421756" y="946517"/>
                <a:ext cx="831662" cy="386080"/>
              </a:xfrm>
              <a:prstGeom prst="rightArrow">
                <a:avLst/>
              </a:prstGeom>
              <a:solidFill>
                <a:srgbClr val="FCD4B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</p:grp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DCA181DF-B5F7-3784-0450-73976D22BD98}"/>
              </a:ext>
            </a:extLst>
          </p:cNvPr>
          <p:cNvCxnSpPr>
            <a:cxnSpLocks/>
          </p:cNvCxnSpPr>
          <p:nvPr/>
        </p:nvCxnSpPr>
        <p:spPr>
          <a:xfrm flipH="1">
            <a:off x="8953104" y="1972019"/>
            <a:ext cx="170313" cy="2581882"/>
          </a:xfrm>
          <a:prstGeom prst="line">
            <a:avLst/>
          </a:prstGeom>
          <a:ln w="38100">
            <a:solidFill>
              <a:srgbClr val="3366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4C46BA6D-076A-4101-600C-3BCB8DF05B60}"/>
              </a:ext>
            </a:extLst>
          </p:cNvPr>
          <p:cNvSpPr/>
          <p:nvPr/>
        </p:nvSpPr>
        <p:spPr>
          <a:xfrm>
            <a:off x="6097045" y="979366"/>
            <a:ext cx="4114800" cy="993253"/>
          </a:xfrm>
          <a:prstGeom prst="wedgeRoundRectCallout">
            <a:avLst>
              <a:gd name="adj1" fmla="val 52761"/>
              <a:gd name="adj2" fmla="val 3107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一盒苹果分给小强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DF1571B6-1D71-FA93-527C-F3597E7ED0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3602600"/>
              </p:ext>
            </p:extLst>
          </p:nvPr>
        </p:nvGraphicFramePr>
        <p:xfrm>
          <a:off x="5436668" y="991833"/>
          <a:ext cx="345030" cy="891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9" imgW="152280" imgH="393480" progId="Equation.DSMT4">
                  <p:embed/>
                </p:oleObj>
              </mc:Choice>
              <mc:Fallback>
                <p:oleObj name="Equation" r:id="rId9" imgW="1522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436668" y="991833"/>
                        <a:ext cx="345030" cy="8913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6631A9B1-E445-86EF-DD55-99DD3CD725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5354341"/>
              </p:ext>
            </p:extLst>
          </p:nvPr>
        </p:nvGraphicFramePr>
        <p:xfrm>
          <a:off x="9569865" y="1042188"/>
          <a:ext cx="359966" cy="92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11" imgW="152280" imgH="393480" progId="Equation.DSMT4">
                  <p:embed/>
                </p:oleObj>
              </mc:Choice>
              <mc:Fallback>
                <p:oleObj name="Equation" r:id="rId11" imgW="152280" imgH="393480" progId="Equation.DSMT4">
                  <p:embed/>
                  <p:pic>
                    <p:nvPicPr>
                      <p:cNvPr id="18" name="对象 17">
                        <a:extLst>
                          <a:ext uri="{FF2B5EF4-FFF2-40B4-BE49-F238E27FC236}">
                            <a16:creationId xmlns:a16="http://schemas.microsoft.com/office/drawing/2014/main" id="{DF1571B6-1D71-FA93-527C-F3597E7ED0B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569865" y="1042188"/>
                        <a:ext cx="359966" cy="929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B61E2F57-58F6-DC46-65AE-7536BFCA0FA3}"/>
              </a:ext>
            </a:extLst>
          </p:cNvPr>
          <p:cNvSpPr/>
          <p:nvPr/>
        </p:nvSpPr>
        <p:spPr>
          <a:xfrm>
            <a:off x="7958122" y="2460161"/>
            <a:ext cx="1090740" cy="1380233"/>
          </a:xfrm>
          <a:custGeom>
            <a:avLst/>
            <a:gdLst>
              <a:gd name="connsiteX0" fmla="*/ 392430 w 1592580"/>
              <a:gd name="connsiteY0" fmla="*/ 0 h 1996440"/>
              <a:gd name="connsiteX1" fmla="*/ 0 w 1592580"/>
              <a:gd name="connsiteY1" fmla="*/ 1996440 h 1996440"/>
              <a:gd name="connsiteX2" fmla="*/ 1478280 w 1592580"/>
              <a:gd name="connsiteY2" fmla="*/ 1992630 h 1996440"/>
              <a:gd name="connsiteX3" fmla="*/ 1592580 w 1592580"/>
              <a:gd name="connsiteY3" fmla="*/ 3810 h 1996440"/>
              <a:gd name="connsiteX4" fmla="*/ 392430 w 1592580"/>
              <a:gd name="connsiteY4" fmla="*/ 0 h 1996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2580" h="1996440">
                <a:moveTo>
                  <a:pt x="392430" y="0"/>
                </a:moveTo>
                <a:lnTo>
                  <a:pt x="0" y="1996440"/>
                </a:lnTo>
                <a:lnTo>
                  <a:pt x="1478280" y="1992630"/>
                </a:lnTo>
                <a:lnTo>
                  <a:pt x="1592580" y="3810"/>
                </a:lnTo>
                <a:lnTo>
                  <a:pt x="392430" y="0"/>
                </a:lnTo>
                <a:close/>
              </a:path>
            </a:pathLst>
          </a:custGeom>
          <a:solidFill>
            <a:srgbClr val="FF7E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对话气泡: 圆角矩形 21"/>
          <p:cNvSpPr/>
          <p:nvPr/>
        </p:nvSpPr>
        <p:spPr>
          <a:xfrm>
            <a:off x="6784567" y="4856619"/>
            <a:ext cx="3437849" cy="1738918"/>
          </a:xfrm>
          <a:prstGeom prst="wedgeRoundRectCallout">
            <a:avLst>
              <a:gd name="adj1" fmla="val -42619"/>
              <a:gd name="adj2" fmla="val -6210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不管是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一个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还是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多个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，都可以将其看作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一个整体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graphicFrame>
        <p:nvGraphicFramePr>
          <p:cNvPr id="26" name="对象 25">
            <a:extLst>
              <a:ext uri="{FF2B5EF4-FFF2-40B4-BE49-F238E27FC236}">
                <a16:creationId xmlns:a16="http://schemas.microsoft.com/office/drawing/2014/main" id="{BBD49D59-856D-3FE3-AD74-24903722DB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829746"/>
              </p:ext>
            </p:extLst>
          </p:nvPr>
        </p:nvGraphicFramePr>
        <p:xfrm>
          <a:off x="944350" y="3055266"/>
          <a:ext cx="74771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13" imgW="317160" imgH="393480" progId="Equation.DSMT4">
                  <p:embed/>
                </p:oleObj>
              </mc:Choice>
              <mc:Fallback>
                <p:oleObj name="Equation" r:id="rId13" imgW="317160" imgH="393480" progId="Equation.DSMT4">
                  <p:embed/>
                  <p:pic>
                    <p:nvPicPr>
                      <p:cNvPr id="19" name="对象 18">
                        <a:extLst>
                          <a:ext uri="{FF2B5EF4-FFF2-40B4-BE49-F238E27FC236}">
                            <a16:creationId xmlns:a16="http://schemas.microsoft.com/office/drawing/2014/main" id="{6631A9B1-E445-86EF-DD55-99DD3CD725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44350" y="3055266"/>
                        <a:ext cx="747713" cy="928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extLst>
              <a:ext uri="{FF2B5EF4-FFF2-40B4-BE49-F238E27FC236}">
                <a16:creationId xmlns:a16="http://schemas.microsoft.com/office/drawing/2014/main" id="{4B64F6F9-B96C-AF4B-61D9-1D8FFE4C7F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0707506"/>
              </p:ext>
            </p:extLst>
          </p:nvPr>
        </p:nvGraphicFramePr>
        <p:xfrm>
          <a:off x="10315069" y="3077970"/>
          <a:ext cx="74771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15" imgW="317160" imgH="393480" progId="Equation.DSMT4">
                  <p:embed/>
                </p:oleObj>
              </mc:Choice>
              <mc:Fallback>
                <p:oleObj name="Equation" r:id="rId15" imgW="317160" imgH="393480" progId="Equation.DSMT4">
                  <p:embed/>
                  <p:pic>
                    <p:nvPicPr>
                      <p:cNvPr id="26" name="对象 25">
                        <a:extLst>
                          <a:ext uri="{FF2B5EF4-FFF2-40B4-BE49-F238E27FC236}">
                            <a16:creationId xmlns:a16="http://schemas.microsoft.com/office/drawing/2014/main" id="{BBD49D59-856D-3FE3-AD74-24903722DB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315069" y="3077970"/>
                        <a:ext cx="747713" cy="928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组合 30">
            <a:extLst>
              <a:ext uri="{FF2B5EF4-FFF2-40B4-BE49-F238E27FC236}">
                <a16:creationId xmlns:a16="http://schemas.microsoft.com/office/drawing/2014/main" id="{C66169F7-1BDD-CF30-1C2E-AC1DA34CD0DB}"/>
              </a:ext>
            </a:extLst>
          </p:cNvPr>
          <p:cNvGrpSpPr/>
          <p:nvPr/>
        </p:nvGrpSpPr>
        <p:grpSpPr>
          <a:xfrm>
            <a:off x="1170279" y="5009872"/>
            <a:ext cx="5601466" cy="1279179"/>
            <a:chOff x="1050396" y="4888397"/>
            <a:chExt cx="5601466" cy="1279179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3E373C4B-5FAA-286A-7E26-95390E15A10F}"/>
                </a:ext>
              </a:extLst>
            </p:cNvPr>
            <p:cNvSpPr txBox="1"/>
            <p:nvPr/>
          </p:nvSpPr>
          <p:spPr>
            <a:xfrm>
              <a:off x="1050396" y="5250660"/>
              <a:ext cx="56014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/>
                <a:t>这些     有什么区别吗？</a:t>
              </a:r>
              <a:endParaRPr lang="en-US" sz="4000" b="1"/>
            </a:p>
          </p:txBody>
        </p:sp>
        <p:graphicFrame>
          <p:nvGraphicFramePr>
            <p:cNvPr id="30" name="对象 29">
              <a:extLst>
                <a:ext uri="{FF2B5EF4-FFF2-40B4-BE49-F238E27FC236}">
                  <a16:creationId xmlns:a16="http://schemas.microsoft.com/office/drawing/2014/main" id="{E31592CF-7522-644E-FB2A-47460ADA787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64244440"/>
                </p:ext>
              </p:extLst>
            </p:nvPr>
          </p:nvGraphicFramePr>
          <p:xfrm>
            <a:off x="2260894" y="4888397"/>
            <a:ext cx="496194" cy="12791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Equation" r:id="rId17" imgW="345986" imgH="891752" progId="Equation.DSMT4">
                    <p:embed/>
                  </p:oleObj>
                </mc:Choice>
                <mc:Fallback>
                  <p:oleObj name="Equation" r:id="rId17" imgW="345986" imgH="891752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2260894" y="4888397"/>
                          <a:ext cx="496194" cy="12791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" name="对话气泡: 圆角矩形 31">
            <a:extLst>
              <a:ext uri="{FF2B5EF4-FFF2-40B4-BE49-F238E27FC236}">
                <a16:creationId xmlns:a16="http://schemas.microsoft.com/office/drawing/2014/main" id="{63ECD5C9-1053-44FF-867C-E6F7702C9311}"/>
              </a:ext>
            </a:extLst>
          </p:cNvPr>
          <p:cNvSpPr/>
          <p:nvPr/>
        </p:nvSpPr>
        <p:spPr>
          <a:xfrm>
            <a:off x="217708" y="4064712"/>
            <a:ext cx="1981638" cy="714987"/>
          </a:xfrm>
          <a:prstGeom prst="wedgeRoundRectCallout">
            <a:avLst>
              <a:gd name="adj1" fmla="val -17189"/>
              <a:gd name="adj2" fmla="val -4762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具体数量</a:t>
            </a:r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CEBB5A1F-23ED-FB15-C2B0-97E7F83B8119}"/>
              </a:ext>
            </a:extLst>
          </p:cNvPr>
          <p:cNvSpPr/>
          <p:nvPr/>
        </p:nvSpPr>
        <p:spPr>
          <a:xfrm>
            <a:off x="10035751" y="4035014"/>
            <a:ext cx="1981638" cy="714987"/>
          </a:xfrm>
          <a:prstGeom prst="wedgeRoundRectCallout">
            <a:avLst>
              <a:gd name="adj1" fmla="val -17189"/>
              <a:gd name="adj2" fmla="val -4762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具体数量</a:t>
            </a:r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对话气泡: 圆角矩形 34">
            <a:extLst>
              <a:ext uri="{FF2B5EF4-FFF2-40B4-BE49-F238E27FC236}">
                <a16:creationId xmlns:a16="http://schemas.microsoft.com/office/drawing/2014/main" id="{8C750A19-A793-27A8-AF90-CF341B98A963}"/>
              </a:ext>
            </a:extLst>
          </p:cNvPr>
          <p:cNvSpPr/>
          <p:nvPr/>
        </p:nvSpPr>
        <p:spPr>
          <a:xfrm>
            <a:off x="5695761" y="97606"/>
            <a:ext cx="3714946" cy="756627"/>
          </a:xfrm>
          <a:prstGeom prst="wedgeRoundRectCallout">
            <a:avLst>
              <a:gd name="adj1" fmla="val -17189"/>
              <a:gd name="adj2" fmla="val -4762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部分与整体的关系</a:t>
            </a:r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 animBg="1"/>
      <p:bldP spid="22" grpId="0" animBg="1"/>
      <p:bldP spid="32" grpId="0" animBg="1"/>
      <p:bldP spid="33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83" y="1849086"/>
            <a:ext cx="10076033" cy="2534325"/>
          </a:xfrm>
          <a:prstGeom prst="rect">
            <a:avLst/>
          </a:prstGeom>
        </p:spPr>
      </p:pic>
      <p:sp>
        <p:nvSpPr>
          <p:cNvPr id="28" name="任意多边形: 形状 27"/>
          <p:cNvSpPr/>
          <p:nvPr/>
        </p:nvSpPr>
        <p:spPr>
          <a:xfrm>
            <a:off x="1167167" y="2819226"/>
            <a:ext cx="864833" cy="1084145"/>
          </a:xfrm>
          <a:custGeom>
            <a:avLst/>
            <a:gdLst>
              <a:gd name="connsiteX0" fmla="*/ 392430 w 1592580"/>
              <a:gd name="connsiteY0" fmla="*/ 0 h 1996440"/>
              <a:gd name="connsiteX1" fmla="*/ 0 w 1592580"/>
              <a:gd name="connsiteY1" fmla="*/ 1996440 h 1996440"/>
              <a:gd name="connsiteX2" fmla="*/ 1478280 w 1592580"/>
              <a:gd name="connsiteY2" fmla="*/ 1992630 h 1996440"/>
              <a:gd name="connsiteX3" fmla="*/ 1592580 w 1592580"/>
              <a:gd name="connsiteY3" fmla="*/ 3810 h 1996440"/>
              <a:gd name="connsiteX4" fmla="*/ 392430 w 1592580"/>
              <a:gd name="connsiteY4" fmla="*/ 0 h 1996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2580" h="1996440">
                <a:moveTo>
                  <a:pt x="392430" y="0"/>
                </a:moveTo>
                <a:lnTo>
                  <a:pt x="0" y="1996440"/>
                </a:lnTo>
                <a:lnTo>
                  <a:pt x="1478280" y="1992630"/>
                </a:lnTo>
                <a:lnTo>
                  <a:pt x="1592580" y="3810"/>
                </a:lnTo>
                <a:lnTo>
                  <a:pt x="392430" y="0"/>
                </a:lnTo>
                <a:close/>
              </a:path>
            </a:pathLst>
          </a:custGeom>
          <a:solidFill>
            <a:srgbClr val="FF7E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0" y="100583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8280" y="987825"/>
            <a:ext cx="904663" cy="90466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12410" y="1116990"/>
            <a:ext cx="9774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圈出下面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每盒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苹果的    。</a:t>
            </a:r>
            <a:endParaRPr lang="zh-CN" altLang="en-US" sz="36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058287" y="795444"/>
            <a:ext cx="441146" cy="1289422"/>
            <a:chOff x="1411278" y="1102555"/>
            <a:chExt cx="441146" cy="1289422"/>
          </a:xfrm>
        </p:grpSpPr>
        <p:sp>
          <p:nvSpPr>
            <p:cNvPr id="9" name="文本框 8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rgbClr val="FF0000"/>
                  </a:solidFill>
                </a:rPr>
                <a:t>1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rgbClr val="FF0000"/>
                  </a:solidFill>
                </a:rPr>
                <a:t>2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任意多边形: 形状 26"/>
          <p:cNvSpPr/>
          <p:nvPr/>
        </p:nvSpPr>
        <p:spPr>
          <a:xfrm>
            <a:off x="1163320" y="2833126"/>
            <a:ext cx="1661160" cy="1087120"/>
          </a:xfrm>
          <a:custGeom>
            <a:avLst/>
            <a:gdLst>
              <a:gd name="connsiteX0" fmla="*/ 213360 w 1661160"/>
              <a:gd name="connsiteY0" fmla="*/ 0 h 1087120"/>
              <a:gd name="connsiteX1" fmla="*/ 0 w 1661160"/>
              <a:gd name="connsiteY1" fmla="*/ 1076960 h 1087120"/>
              <a:gd name="connsiteX2" fmla="*/ 1661160 w 1661160"/>
              <a:gd name="connsiteY2" fmla="*/ 1087120 h 1087120"/>
              <a:gd name="connsiteX3" fmla="*/ 1574800 w 1661160"/>
              <a:gd name="connsiteY3" fmla="*/ 5080 h 1087120"/>
              <a:gd name="connsiteX4" fmla="*/ 213360 w 1661160"/>
              <a:gd name="connsiteY4" fmla="*/ 0 h 108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1160" h="1087120">
                <a:moveTo>
                  <a:pt x="213360" y="0"/>
                </a:moveTo>
                <a:lnTo>
                  <a:pt x="0" y="1076960"/>
                </a:lnTo>
                <a:lnTo>
                  <a:pt x="1661160" y="1087120"/>
                </a:lnTo>
                <a:lnTo>
                  <a:pt x="1574800" y="5080"/>
                </a:lnTo>
                <a:lnTo>
                  <a:pt x="213360" y="0"/>
                </a:lnTo>
                <a:close/>
              </a:path>
            </a:pathLst>
          </a:custGeom>
          <a:noFill/>
          <a:ln w="28575">
            <a:solidFill>
              <a:srgbClr val="D93B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524000" y="4251799"/>
            <a:ext cx="1675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</a:t>
            </a: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个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EE1D23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6" name="任意多边形: 形状 35"/>
          <p:cNvSpPr/>
          <p:nvPr/>
        </p:nvSpPr>
        <p:spPr>
          <a:xfrm>
            <a:off x="5036820" y="2388626"/>
            <a:ext cx="922020" cy="1558290"/>
          </a:xfrm>
          <a:custGeom>
            <a:avLst/>
            <a:gdLst>
              <a:gd name="connsiteX0" fmla="*/ 320040 w 922020"/>
              <a:gd name="connsiteY0" fmla="*/ 0 h 1558290"/>
              <a:gd name="connsiteX1" fmla="*/ 0 w 922020"/>
              <a:gd name="connsiteY1" fmla="*/ 1558290 h 1558290"/>
              <a:gd name="connsiteX2" fmla="*/ 830580 w 922020"/>
              <a:gd name="connsiteY2" fmla="*/ 1543050 h 1558290"/>
              <a:gd name="connsiteX3" fmla="*/ 922020 w 922020"/>
              <a:gd name="connsiteY3" fmla="*/ 19050 h 1558290"/>
              <a:gd name="connsiteX4" fmla="*/ 320040 w 922020"/>
              <a:gd name="connsiteY4" fmla="*/ 0 h 1558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2020" h="1558290">
                <a:moveTo>
                  <a:pt x="320040" y="0"/>
                </a:moveTo>
                <a:lnTo>
                  <a:pt x="0" y="1558290"/>
                </a:lnTo>
                <a:lnTo>
                  <a:pt x="830580" y="1543050"/>
                </a:lnTo>
                <a:lnTo>
                  <a:pt x="922020" y="19050"/>
                </a:lnTo>
                <a:lnTo>
                  <a:pt x="320040" y="0"/>
                </a:lnTo>
                <a:close/>
              </a:path>
            </a:pathLst>
          </a:custGeom>
          <a:solidFill>
            <a:srgbClr val="FF7E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: 形状 30"/>
          <p:cNvSpPr/>
          <p:nvPr/>
        </p:nvSpPr>
        <p:spPr>
          <a:xfrm>
            <a:off x="5047488" y="2401326"/>
            <a:ext cx="1652016" cy="1534160"/>
          </a:xfrm>
          <a:custGeom>
            <a:avLst/>
            <a:gdLst>
              <a:gd name="connsiteX0" fmla="*/ 298704 w 1652016"/>
              <a:gd name="connsiteY0" fmla="*/ 0 h 1542288"/>
              <a:gd name="connsiteX1" fmla="*/ 0 w 1652016"/>
              <a:gd name="connsiteY1" fmla="*/ 1542288 h 1542288"/>
              <a:gd name="connsiteX2" fmla="*/ 1652016 w 1652016"/>
              <a:gd name="connsiteY2" fmla="*/ 1530096 h 1542288"/>
              <a:gd name="connsiteX3" fmla="*/ 1530096 w 1652016"/>
              <a:gd name="connsiteY3" fmla="*/ 6096 h 1542288"/>
              <a:gd name="connsiteX4" fmla="*/ 298704 w 1652016"/>
              <a:gd name="connsiteY4" fmla="*/ 0 h 154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2016" h="1542288">
                <a:moveTo>
                  <a:pt x="298704" y="0"/>
                </a:moveTo>
                <a:lnTo>
                  <a:pt x="0" y="1542288"/>
                </a:lnTo>
                <a:lnTo>
                  <a:pt x="1652016" y="1530096"/>
                </a:lnTo>
                <a:lnTo>
                  <a:pt x="1530096" y="6096"/>
                </a:lnTo>
                <a:lnTo>
                  <a:pt x="298704" y="0"/>
                </a:lnTo>
                <a:close/>
              </a:path>
            </a:pathLst>
          </a:custGeom>
          <a:noFill/>
          <a:ln w="28575">
            <a:solidFill>
              <a:srgbClr val="D93B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5314795" y="4251799"/>
            <a:ext cx="13546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个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EE1D23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9" name="任意多边形: 形状 38"/>
          <p:cNvSpPr/>
          <p:nvPr/>
        </p:nvSpPr>
        <p:spPr>
          <a:xfrm>
            <a:off x="8763000" y="1961906"/>
            <a:ext cx="2042160" cy="910590"/>
          </a:xfrm>
          <a:custGeom>
            <a:avLst/>
            <a:gdLst>
              <a:gd name="connsiteX0" fmla="*/ 175260 w 2042160"/>
              <a:gd name="connsiteY0" fmla="*/ 0 h 910590"/>
              <a:gd name="connsiteX1" fmla="*/ 0 w 2042160"/>
              <a:gd name="connsiteY1" fmla="*/ 910590 h 910590"/>
              <a:gd name="connsiteX2" fmla="*/ 2042160 w 2042160"/>
              <a:gd name="connsiteY2" fmla="*/ 891540 h 910590"/>
              <a:gd name="connsiteX3" fmla="*/ 1859280 w 2042160"/>
              <a:gd name="connsiteY3" fmla="*/ 7620 h 910590"/>
              <a:gd name="connsiteX4" fmla="*/ 175260 w 2042160"/>
              <a:gd name="connsiteY4" fmla="*/ 0 h 91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2160" h="910590">
                <a:moveTo>
                  <a:pt x="175260" y="0"/>
                </a:moveTo>
                <a:lnTo>
                  <a:pt x="0" y="910590"/>
                </a:lnTo>
                <a:lnTo>
                  <a:pt x="2042160" y="891540"/>
                </a:lnTo>
                <a:lnTo>
                  <a:pt x="1859280" y="7620"/>
                </a:lnTo>
                <a:lnTo>
                  <a:pt x="175260" y="0"/>
                </a:lnTo>
                <a:close/>
              </a:path>
            </a:pathLst>
          </a:custGeom>
          <a:solidFill>
            <a:srgbClr val="FF7E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: 形状 37"/>
          <p:cNvSpPr/>
          <p:nvPr/>
        </p:nvSpPr>
        <p:spPr>
          <a:xfrm>
            <a:off x="8549640" y="1965716"/>
            <a:ext cx="2484120" cy="1988820"/>
          </a:xfrm>
          <a:custGeom>
            <a:avLst/>
            <a:gdLst>
              <a:gd name="connsiteX0" fmla="*/ 396240 w 2484120"/>
              <a:gd name="connsiteY0" fmla="*/ 3810 h 1988820"/>
              <a:gd name="connsiteX1" fmla="*/ 0 w 2484120"/>
              <a:gd name="connsiteY1" fmla="*/ 1988820 h 1988820"/>
              <a:gd name="connsiteX2" fmla="*/ 2484120 w 2484120"/>
              <a:gd name="connsiteY2" fmla="*/ 1965960 h 1988820"/>
              <a:gd name="connsiteX3" fmla="*/ 2076450 w 2484120"/>
              <a:gd name="connsiteY3" fmla="*/ 0 h 1988820"/>
              <a:gd name="connsiteX4" fmla="*/ 396240 w 2484120"/>
              <a:gd name="connsiteY4" fmla="*/ 3810 h 198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4120" h="1988820">
                <a:moveTo>
                  <a:pt x="396240" y="3810"/>
                </a:moveTo>
                <a:lnTo>
                  <a:pt x="0" y="1988820"/>
                </a:lnTo>
                <a:lnTo>
                  <a:pt x="2484120" y="1965960"/>
                </a:lnTo>
                <a:lnTo>
                  <a:pt x="2076450" y="0"/>
                </a:lnTo>
                <a:lnTo>
                  <a:pt x="396240" y="3810"/>
                </a:lnTo>
                <a:close/>
              </a:path>
            </a:pathLst>
          </a:custGeom>
          <a:noFill/>
          <a:ln w="28575">
            <a:solidFill>
              <a:srgbClr val="D93B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9276080" y="4251799"/>
            <a:ext cx="15468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</a:t>
            </a: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个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EE1D23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1" name="Picture 6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19" y="4918541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" name="组合 43"/>
          <p:cNvGrpSpPr/>
          <p:nvPr/>
        </p:nvGrpSpPr>
        <p:grpSpPr>
          <a:xfrm>
            <a:off x="2310252" y="5180219"/>
            <a:ext cx="8336450" cy="1160149"/>
            <a:chOff x="2521072" y="5274805"/>
            <a:chExt cx="8336450" cy="1160149"/>
          </a:xfrm>
        </p:grpSpPr>
        <p:sp>
          <p:nvSpPr>
            <p:cNvPr id="42" name="对话气泡: 圆角矩形 41"/>
            <p:cNvSpPr/>
            <p:nvPr/>
          </p:nvSpPr>
          <p:spPr>
            <a:xfrm>
              <a:off x="2521072" y="5274805"/>
              <a:ext cx="8336450" cy="1160149"/>
            </a:xfrm>
            <a:prstGeom prst="wedgeRoundRectCallout">
              <a:avLst>
                <a:gd name="adj1" fmla="val -56979"/>
                <a:gd name="adj2" fmla="val -18732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为什么圈出的个数不同，却都能表示    ？</a:t>
              </a:r>
            </a:p>
          </p:txBody>
        </p:sp>
        <p:graphicFrame>
          <p:nvGraphicFramePr>
            <p:cNvPr id="43" name="对象 4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55680012"/>
                </p:ext>
              </p:extLst>
            </p:nvPr>
          </p:nvGraphicFramePr>
          <p:xfrm>
            <a:off x="9219638" y="5375744"/>
            <a:ext cx="359350" cy="958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" name="Equation" r:id="rId6" imgW="3657600" imgH="9753600" progId="Equation.DSMT4">
                    <p:embed/>
                  </p:oleObj>
                </mc:Choice>
                <mc:Fallback>
                  <p:oleObj name="Equation" r:id="rId6" imgW="3657600" imgH="9753600" progId="Equation.DSMT4">
                    <p:embed/>
                    <p:pic>
                      <p:nvPicPr>
                        <p:cNvPr id="0" name="对象 6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9219638" y="5375744"/>
                          <a:ext cx="359350" cy="9582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6" name="对话气泡: 圆角矩形 45"/>
          <p:cNvSpPr/>
          <p:nvPr/>
        </p:nvSpPr>
        <p:spPr>
          <a:xfrm>
            <a:off x="6979429" y="263524"/>
            <a:ext cx="4127171" cy="1480121"/>
          </a:xfrm>
          <a:prstGeom prst="wedgeRoundRectCallout">
            <a:avLst>
              <a:gd name="adj1" fmla="val -59888"/>
              <a:gd name="adj2" fmla="val 2609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表示的不是具体的数量，而是</a:t>
            </a:r>
            <a:r>
              <a:rPr lang="zh-CN" altLang="en-US" sz="3200" b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部分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与整体的关系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F620F57B-8282-161C-98BA-83B20DFE5F20}"/>
              </a:ext>
            </a:extLst>
          </p:cNvPr>
          <p:cNvSpPr/>
          <p:nvPr/>
        </p:nvSpPr>
        <p:spPr>
          <a:xfrm>
            <a:off x="1686064" y="1892488"/>
            <a:ext cx="2854565" cy="769462"/>
          </a:xfrm>
          <a:prstGeom prst="wedgeRoundRectCallout">
            <a:avLst>
              <a:gd name="adj1" fmla="val -32995"/>
              <a:gd name="adj2" fmla="val 6465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个苹果作为一个整体记作单位“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7" grpId="0" animBg="1"/>
      <p:bldP spid="30" grpId="0"/>
      <p:bldP spid="36" grpId="0" animBg="1"/>
      <p:bldP spid="31" grpId="0" animBg="1"/>
      <p:bldP spid="37" grpId="0"/>
      <p:bldP spid="39" grpId="0" animBg="1"/>
      <p:bldP spid="38" grpId="0" animBg="1"/>
      <p:bldP spid="40" grpId="0"/>
      <p:bldP spid="46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E01B716A-54AE-963B-6AF8-2568DFAA8A02}"/>
              </a:ext>
            </a:extLst>
          </p:cNvPr>
          <p:cNvSpPr/>
          <p:nvPr/>
        </p:nvSpPr>
        <p:spPr>
          <a:xfrm>
            <a:off x="8147240" y="1496297"/>
            <a:ext cx="1447306" cy="307624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6722115" y="1471804"/>
            <a:ext cx="1447306" cy="307624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: 圆角 58"/>
          <p:cNvSpPr/>
          <p:nvPr/>
        </p:nvSpPr>
        <p:spPr>
          <a:xfrm>
            <a:off x="6723023" y="1471804"/>
            <a:ext cx="4303770" cy="3076247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097" y="312299"/>
            <a:ext cx="904663" cy="904663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759227" y="441464"/>
            <a:ext cx="9774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一箱矿泉水</a:t>
            </a:r>
            <a:r>
              <a:rPr lang="en-US" altLang="zh-CN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瓶，平均分成</a:t>
            </a:r>
            <a:r>
              <a:rPr lang="en-US" altLang="zh-CN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份。</a:t>
            </a:r>
            <a:endParaRPr lang="zh-CN" altLang="en-US" sz="36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75" y="1531647"/>
            <a:ext cx="5392436" cy="3076247"/>
          </a:xfrm>
          <a:prstGeom prst="rect">
            <a:avLst/>
          </a:prstGeom>
        </p:spPr>
      </p:pic>
      <p:grpSp>
        <p:nvGrpSpPr>
          <p:cNvPr id="58" name="组合 57"/>
          <p:cNvGrpSpPr/>
          <p:nvPr/>
        </p:nvGrpSpPr>
        <p:grpSpPr>
          <a:xfrm>
            <a:off x="6832100" y="1633464"/>
            <a:ext cx="4085616" cy="2752927"/>
            <a:chOff x="7081735" y="1994168"/>
            <a:chExt cx="4085616" cy="2752927"/>
          </a:xfrm>
        </p:grpSpPr>
        <p:sp>
          <p:nvSpPr>
            <p:cNvPr id="25" name="椭圆 24"/>
            <p:cNvSpPr/>
            <p:nvPr/>
          </p:nvSpPr>
          <p:spPr>
            <a:xfrm>
              <a:off x="7081735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7791854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8501973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9212092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9922211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10632330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7081735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7791854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8501973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9212092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9922211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0632330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7081735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7791854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8501973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9212092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9922211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0632330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7081735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7791854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8501973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9212092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9922211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0632330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椭圆 59"/>
          <p:cNvSpPr/>
          <p:nvPr/>
        </p:nvSpPr>
        <p:spPr>
          <a:xfrm>
            <a:off x="1659760" y="1659261"/>
            <a:ext cx="3495552" cy="1775297"/>
          </a:xfrm>
          <a:prstGeom prst="ellipse">
            <a:avLst/>
          </a:prstGeom>
          <a:noFill/>
          <a:ln w="28575">
            <a:solidFill>
              <a:srgbClr val="D93B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5133330" y="3098953"/>
            <a:ext cx="1425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整体</a:t>
            </a:r>
          </a:p>
        </p:txBody>
      </p:sp>
      <p:cxnSp>
        <p:nvCxnSpPr>
          <p:cNvPr id="67" name="直接连接符 66"/>
          <p:cNvCxnSpPr/>
          <p:nvPr/>
        </p:nvCxnSpPr>
        <p:spPr>
          <a:xfrm flipH="1">
            <a:off x="2706406" y="2323011"/>
            <a:ext cx="1976466" cy="615696"/>
          </a:xfrm>
          <a:prstGeom prst="line">
            <a:avLst/>
          </a:prstGeom>
          <a:ln w="38100">
            <a:solidFill>
              <a:srgbClr val="D93B3B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H="1">
            <a:off x="2054003" y="2090715"/>
            <a:ext cx="1976466" cy="615696"/>
          </a:xfrm>
          <a:prstGeom prst="line">
            <a:avLst/>
          </a:prstGeom>
          <a:ln w="38100">
            <a:solidFill>
              <a:srgbClr val="D93B3B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8164532" y="1475667"/>
            <a:ext cx="0" cy="3072384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9589658" y="1463475"/>
            <a:ext cx="0" cy="3084576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0" name="图片 7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4579" y="5015056"/>
            <a:ext cx="1354648" cy="1354648"/>
          </a:xfrm>
          <a:prstGeom prst="rect">
            <a:avLst/>
          </a:prstGeom>
        </p:spPr>
      </p:pic>
      <p:grpSp>
        <p:nvGrpSpPr>
          <p:cNvPr id="81" name="组合 80"/>
          <p:cNvGrpSpPr/>
          <p:nvPr/>
        </p:nvGrpSpPr>
        <p:grpSpPr>
          <a:xfrm>
            <a:off x="2054003" y="4632750"/>
            <a:ext cx="3019194" cy="1650787"/>
            <a:chOff x="2426257" y="5358944"/>
            <a:chExt cx="3019194" cy="1650787"/>
          </a:xfrm>
        </p:grpSpPr>
        <p:sp>
          <p:nvSpPr>
            <p:cNvPr id="82" name="对话气泡: 圆角矩形 81"/>
            <p:cNvSpPr/>
            <p:nvPr/>
          </p:nvSpPr>
          <p:spPr>
            <a:xfrm>
              <a:off x="2426257" y="5358944"/>
              <a:ext cx="3019194" cy="1625931"/>
            </a:xfrm>
            <a:prstGeom prst="wedgeRoundRectCallout">
              <a:avLst>
                <a:gd name="adj1" fmla="val -59119"/>
                <a:gd name="adj2" fmla="val 29540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altLang="zh-CN" sz="3200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 1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份是这箱矿泉水的    。</a:t>
              </a:r>
            </a:p>
          </p:txBody>
        </p:sp>
        <p:graphicFrame>
          <p:nvGraphicFramePr>
            <p:cNvPr id="83" name="对象 8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60146592"/>
                </p:ext>
              </p:extLst>
            </p:nvPr>
          </p:nvGraphicFramePr>
          <p:xfrm>
            <a:off x="3810460" y="6051462"/>
            <a:ext cx="359350" cy="958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Equation" r:id="rId6" imgW="3657600" imgH="9753600" progId="Equation.DSMT4">
                    <p:embed/>
                  </p:oleObj>
                </mc:Choice>
                <mc:Fallback>
                  <p:oleObj name="Equation" r:id="rId6" imgW="3657600" imgH="9753600" progId="Equation.DSMT4">
                    <p:embed/>
                    <p:pic>
                      <p:nvPicPr>
                        <p:cNvPr id="0" name="对象 42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810460" y="6051462"/>
                          <a:ext cx="359350" cy="9582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E2EBBDDF-D50B-F44D-4007-E69A821486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599938" y="5255908"/>
            <a:ext cx="1354648" cy="1354648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BEB7A653-447F-F555-C596-513244EF5459}"/>
              </a:ext>
            </a:extLst>
          </p:cNvPr>
          <p:cNvGrpSpPr/>
          <p:nvPr/>
        </p:nvGrpSpPr>
        <p:grpSpPr>
          <a:xfrm>
            <a:off x="7313342" y="4747392"/>
            <a:ext cx="3069353" cy="1622312"/>
            <a:chOff x="6937211" y="5267620"/>
            <a:chExt cx="3069353" cy="1622312"/>
          </a:xfrm>
        </p:grpSpPr>
        <p:sp>
          <p:nvSpPr>
            <p:cNvPr id="5" name="对话气泡: 圆角矩形 4">
              <a:extLst>
                <a:ext uri="{FF2B5EF4-FFF2-40B4-BE49-F238E27FC236}">
                  <a16:creationId xmlns:a16="http://schemas.microsoft.com/office/drawing/2014/main" id="{EC25431A-3FB5-C1FF-F685-21FE8F7AC8F9}"/>
                </a:ext>
              </a:extLst>
            </p:cNvPr>
            <p:cNvSpPr/>
            <p:nvPr/>
          </p:nvSpPr>
          <p:spPr>
            <a:xfrm>
              <a:off x="6937211" y="5267620"/>
              <a:ext cx="3069353" cy="1573325"/>
            </a:xfrm>
            <a:prstGeom prst="wedgeRoundRectCallout">
              <a:avLst>
                <a:gd name="adj1" fmla="val 55499"/>
                <a:gd name="adj2" fmla="val 30044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altLang="zh-CN" sz="3200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2</a:t>
              </a:r>
              <a:r>
                <a:rPr lang="zh-CN" altLang="en-US" sz="3200" b="1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份就是这</a:t>
              </a:r>
              <a:r>
                <a:rPr lang="zh-CN" alt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箱矿泉水</a:t>
              </a:r>
              <a:r>
                <a:rPr lang="zh-CN" altLang="en-US" sz="3200" b="1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的    </a:t>
              </a:r>
              <a:r>
                <a:rPr lang="zh-CN" alt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。</a:t>
              </a:r>
            </a:p>
          </p:txBody>
        </p:sp>
        <p:graphicFrame>
          <p:nvGraphicFramePr>
            <p:cNvPr id="7" name="对象 6">
              <a:extLst>
                <a:ext uri="{FF2B5EF4-FFF2-40B4-BE49-F238E27FC236}">
                  <a16:creationId xmlns:a16="http://schemas.microsoft.com/office/drawing/2014/main" id="{8B173E88-6EF3-96C0-85FA-04209AAB2CE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41764199"/>
                </p:ext>
              </p:extLst>
            </p:nvPr>
          </p:nvGraphicFramePr>
          <p:xfrm>
            <a:off x="8373778" y="5931663"/>
            <a:ext cx="359350" cy="958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Equation" r:id="rId9" imgW="3657600" imgH="9753600" progId="Equation.DSMT4">
                    <p:embed/>
                  </p:oleObj>
                </mc:Choice>
                <mc:Fallback>
                  <p:oleObj name="Equation" r:id="rId9" imgW="3657600" imgH="9753600" progId="Equation.DSMT4">
                    <p:embed/>
                    <p:pic>
                      <p:nvPicPr>
                        <p:cNvPr id="44" name="对象 4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8373778" y="5931663"/>
                          <a:ext cx="359350" cy="9582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85596E52-A0F8-4D48-64F6-8F12240B7325}"/>
              </a:ext>
            </a:extLst>
          </p:cNvPr>
          <p:cNvSpPr txBox="1"/>
          <p:nvPr/>
        </p:nvSpPr>
        <p:spPr>
          <a:xfrm>
            <a:off x="4562558" y="5770205"/>
            <a:ext cx="1080564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/>
              <a:t>8</a:t>
            </a:r>
            <a:r>
              <a:rPr lang="zh-CN" altLang="en-US" sz="3600" b="1"/>
              <a:t>瓶</a:t>
            </a:r>
            <a:endParaRPr lang="en-US" sz="3600" b="1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E7905DC-4862-9EBE-E083-5DAFC0D7BB19}"/>
              </a:ext>
            </a:extLst>
          </p:cNvPr>
          <p:cNvSpPr txBox="1"/>
          <p:nvPr/>
        </p:nvSpPr>
        <p:spPr>
          <a:xfrm>
            <a:off x="6237514" y="5766999"/>
            <a:ext cx="1202701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600" b="1"/>
              <a:t>16</a:t>
            </a:r>
            <a:r>
              <a:rPr lang="zh-CN" altLang="en-US" sz="3600" b="1"/>
              <a:t>瓶</a:t>
            </a:r>
            <a:endParaRPr lang="en-US" sz="3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4" grpId="0" animBg="1"/>
      <p:bldP spid="59" grpId="0" animBg="1"/>
      <p:bldP spid="60" grpId="0" animBg="1"/>
      <p:bldP spid="61" grpId="0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1664" y="218677"/>
            <a:ext cx="10916936" cy="2168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b="1">
                <a:solidFill>
                  <a:srgbClr val="00B0F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试一试：</a:t>
            </a:r>
            <a:endParaRPr lang="en-US" altLang="zh-CN" sz="4400" b="1">
              <a:solidFill>
                <a:srgbClr val="00B0F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600" b="1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把</a:t>
            </a:r>
            <a:r>
              <a:rPr lang="zh-CN" altLang="en-US" sz="3600" b="1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这箱矿泉水平均分成</a:t>
            </a:r>
            <a:r>
              <a:rPr lang="en-US" altLang="zh-CN" sz="3600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份，其中的</a:t>
            </a:r>
            <a:r>
              <a:rPr lang="en-US" altLang="zh-CN" sz="3600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份、</a:t>
            </a:r>
            <a:r>
              <a:rPr lang="en-US" altLang="zh-CN" sz="3600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份、</a:t>
            </a:r>
            <a:r>
              <a:rPr lang="en-US" altLang="zh-CN" sz="3600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份</a:t>
            </a:r>
            <a:r>
              <a:rPr lang="en-US" altLang="zh-CN" sz="3600" b="1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……</a:t>
            </a:r>
            <a:r>
              <a:rPr lang="zh-CN" altLang="en-US" sz="3600" b="1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分别是这箱矿泉水的几分之几？各有几瓶？</a:t>
            </a:r>
            <a:endParaRPr lang="zh-CN" altLang="en-US" sz="44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6810109" y="2840683"/>
            <a:ext cx="4303770" cy="3076247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919186" y="3002343"/>
            <a:ext cx="4085616" cy="2752927"/>
            <a:chOff x="7081735" y="1994168"/>
            <a:chExt cx="4085616" cy="2752927"/>
          </a:xfrm>
        </p:grpSpPr>
        <p:sp>
          <p:nvSpPr>
            <p:cNvPr id="5" name="椭圆 4"/>
            <p:cNvSpPr/>
            <p:nvPr/>
          </p:nvSpPr>
          <p:spPr>
            <a:xfrm>
              <a:off x="7081735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7791854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8501973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9212092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9922211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0632330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081735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7791854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501973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9212092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9922211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0632330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081735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7791854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501973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9212092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9922211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0632330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7081735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7791854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8501973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9212092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9922211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0632330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64" y="2840683"/>
            <a:ext cx="5392436" cy="3076247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724707" y="-2768774"/>
            <a:ext cx="8264365" cy="135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根据前面的学习经验自己画一画；</a:t>
            </a:r>
            <a:endParaRPr lang="en-US" altLang="zh-CN" sz="3600" b="1" dirty="0">
              <a:solidFill>
                <a:srgbClr val="3366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写出你的思考过程。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6981559" y="409671"/>
            <a:ext cx="4303770" cy="3076247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7090636" y="571331"/>
            <a:ext cx="4085616" cy="2752927"/>
            <a:chOff x="7081735" y="1994168"/>
            <a:chExt cx="4085616" cy="2752927"/>
          </a:xfrm>
        </p:grpSpPr>
        <p:sp>
          <p:nvSpPr>
            <p:cNvPr id="7" name="椭圆 6"/>
            <p:cNvSpPr/>
            <p:nvPr/>
          </p:nvSpPr>
          <p:spPr>
            <a:xfrm>
              <a:off x="7081735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7791854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8501973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9212092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9922211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632330" y="1994168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7081735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7791854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8501973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9212092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9922211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632330" y="2733470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7081735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7791854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8501973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9212092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9922211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0632330" y="3472772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081735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7791854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8501973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9212092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9922211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0632330" y="4212074"/>
              <a:ext cx="535021" cy="535021"/>
            </a:xfrm>
            <a:prstGeom prst="ellipse">
              <a:avLst/>
            </a:prstGeom>
            <a:solidFill>
              <a:srgbClr val="B2D5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489" y="3657368"/>
            <a:ext cx="5392436" cy="3076247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7714594" y="401342"/>
            <a:ext cx="2844800" cy="3084576"/>
            <a:chOff x="7505044" y="1822704"/>
            <a:chExt cx="2844800" cy="3084576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7505044" y="1822704"/>
              <a:ext cx="0" cy="3084576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8216244" y="1822704"/>
              <a:ext cx="0" cy="3084576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8927444" y="1822704"/>
              <a:ext cx="0" cy="3084576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9638644" y="1822704"/>
              <a:ext cx="0" cy="3084576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10349844" y="1822704"/>
              <a:ext cx="0" cy="3084576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文本框 59"/>
          <p:cNvSpPr txBox="1"/>
          <p:nvPr/>
        </p:nvSpPr>
        <p:spPr>
          <a:xfrm>
            <a:off x="746400" y="447283"/>
            <a:ext cx="79094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份是这箱矿泉水的   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，有</a:t>
            </a:r>
            <a:r>
              <a:rPr lang="en-US" altLang="zh-CN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瓶。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48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746400" y="1490412"/>
            <a:ext cx="79094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份是这箱矿泉水的   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，有</a:t>
            </a:r>
            <a:r>
              <a:rPr lang="en-US" altLang="zh-CN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瓶。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48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746400" y="2533541"/>
            <a:ext cx="79094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份是这箱矿泉水的   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，有</a:t>
            </a:r>
            <a:r>
              <a:rPr lang="en-US" altLang="zh-CN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瓶。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48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BE1A8D-0CBE-4E48-2437-A3FC84D8B20D}"/>
              </a:ext>
            </a:extLst>
          </p:cNvPr>
          <p:cNvSpPr txBox="1"/>
          <p:nvPr/>
        </p:nvSpPr>
        <p:spPr>
          <a:xfrm>
            <a:off x="690995" y="3577969"/>
            <a:ext cx="79094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200" b="1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份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是这箱矿泉水的   </a:t>
            </a:r>
            <a:r>
              <a:rPr lang="zh-CN" altLang="en-US" sz="32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，有</a:t>
            </a:r>
            <a:r>
              <a:rPr lang="en-US" altLang="zh-CN" sz="32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zh-CN" altLang="en-US" sz="32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瓶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。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48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7D4B14E-F30D-7209-E969-0FF87D1B3E38}"/>
              </a:ext>
            </a:extLst>
          </p:cNvPr>
          <p:cNvSpPr txBox="1"/>
          <p:nvPr/>
        </p:nvSpPr>
        <p:spPr>
          <a:xfrm>
            <a:off x="690995" y="4621098"/>
            <a:ext cx="79094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3200" b="1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份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是这箱矿泉水的   </a:t>
            </a:r>
            <a:r>
              <a:rPr lang="zh-CN" altLang="en-US" sz="32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，有</a:t>
            </a:r>
            <a:r>
              <a:rPr lang="en-US" altLang="zh-CN" sz="32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0</a:t>
            </a:r>
            <a:r>
              <a:rPr lang="zh-CN" altLang="en-US" sz="32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瓶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。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48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896BC38-E989-46F7-D76A-A6AA4CE81FC0}"/>
              </a:ext>
            </a:extLst>
          </p:cNvPr>
          <p:cNvSpPr txBox="1"/>
          <p:nvPr/>
        </p:nvSpPr>
        <p:spPr>
          <a:xfrm>
            <a:off x="690995" y="5664227"/>
            <a:ext cx="79094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zh-CN" altLang="en-US" sz="3200" b="1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份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是这箱矿泉水的   </a:t>
            </a:r>
            <a:r>
              <a:rPr lang="zh-CN" altLang="en-US" sz="32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，有</a:t>
            </a:r>
            <a:r>
              <a:rPr lang="en-US" altLang="zh-CN" sz="32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24</a:t>
            </a:r>
            <a:r>
              <a:rPr lang="zh-CN" altLang="en-US" sz="32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瓶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。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48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D8D70743-4AF6-9A1F-25AB-55893E773C38}"/>
                  </a:ext>
                </a:extLst>
              </p:cNvPr>
              <p:cNvSpPr txBox="1"/>
              <p:nvPr/>
            </p:nvSpPr>
            <p:spPr>
              <a:xfrm>
                <a:off x="4334019" y="248068"/>
                <a:ext cx="311697" cy="9251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D8D70743-4AF6-9A1F-25AB-55893E773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4019" y="248068"/>
                <a:ext cx="311697" cy="9251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125612D4-8C3C-5D95-CC31-EB003CE0887D}"/>
                  </a:ext>
                </a:extLst>
              </p:cNvPr>
              <p:cNvSpPr txBox="1"/>
              <p:nvPr/>
            </p:nvSpPr>
            <p:spPr>
              <a:xfrm>
                <a:off x="4334019" y="1235292"/>
                <a:ext cx="311697" cy="9251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125612D4-8C3C-5D95-CC31-EB003CE08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4019" y="1235292"/>
                <a:ext cx="311697" cy="9251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CC93AA21-C457-ADAA-41F6-0CC3C706DE80}"/>
                  </a:ext>
                </a:extLst>
              </p:cNvPr>
              <p:cNvSpPr txBox="1"/>
              <p:nvPr/>
            </p:nvSpPr>
            <p:spPr>
              <a:xfrm>
                <a:off x="4341747" y="2316501"/>
                <a:ext cx="311697" cy="9251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CC93AA21-C457-ADAA-41F6-0CC3C706D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747" y="2316501"/>
                <a:ext cx="311697" cy="9251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5F761EF3-2D7A-F2F1-E3A3-0CD213139012}"/>
                  </a:ext>
                </a:extLst>
              </p:cNvPr>
              <p:cNvSpPr txBox="1"/>
              <p:nvPr/>
            </p:nvSpPr>
            <p:spPr>
              <a:xfrm>
                <a:off x="4321558" y="3335356"/>
                <a:ext cx="311697" cy="9233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5F761EF3-2D7A-F2F1-E3A3-0CD213139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558" y="3335356"/>
                <a:ext cx="311697" cy="9233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58A2C063-D1AA-AC35-8512-7AB7B0DCA5D9}"/>
                  </a:ext>
                </a:extLst>
              </p:cNvPr>
              <p:cNvSpPr txBox="1"/>
              <p:nvPr/>
            </p:nvSpPr>
            <p:spPr>
              <a:xfrm>
                <a:off x="4321557" y="4405357"/>
                <a:ext cx="311697" cy="9676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58A2C063-D1AA-AC35-8512-7AB7B0DCA5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557" y="4405357"/>
                <a:ext cx="311697" cy="9676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813057DC-2F62-5495-15D1-4A20F8F6F0F1}"/>
                  </a:ext>
                </a:extLst>
              </p:cNvPr>
              <p:cNvSpPr txBox="1"/>
              <p:nvPr/>
            </p:nvSpPr>
            <p:spPr>
              <a:xfrm>
                <a:off x="4321556" y="5472795"/>
                <a:ext cx="311697" cy="9251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32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813057DC-2F62-5495-15D1-4A20F8F6F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556" y="5472795"/>
                <a:ext cx="311697" cy="9251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81" y="532351"/>
            <a:ext cx="2918668" cy="8431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1481" y="1449107"/>
            <a:ext cx="10869038" cy="2119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   把多个相同的物体看作一个整体，将其平均分成几份，其中的一份或几份可以用分数表示。</a:t>
            </a:r>
            <a:r>
              <a:rPr lang="zh-CN" altLang="en-US" sz="3600" b="1" dirty="0">
                <a:solidFill>
                  <a:srgbClr val="EE1D2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平均分成的份数作分母，所取的份数作分子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1415" y="3715386"/>
            <a:ext cx="3572264" cy="255953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5995322" y="4350442"/>
            <a:ext cx="441146" cy="1289422"/>
            <a:chOff x="1411278" y="1102555"/>
            <a:chExt cx="441146" cy="1289422"/>
          </a:xfrm>
        </p:grpSpPr>
        <p:sp>
          <p:nvSpPr>
            <p:cNvPr id="7" name="文本框 6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6</a:t>
              </a:r>
              <a:endParaRPr lang="zh-CN" altLang="en-US" sz="3600" dirty="0"/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6415512" y="4993532"/>
            <a:ext cx="3572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dirty="0"/>
              <a:t>……</a:t>
            </a:r>
            <a:r>
              <a:rPr lang="zh-CN" altLang="en-US" dirty="0"/>
              <a:t>平均分成</a:t>
            </a:r>
            <a:r>
              <a:rPr lang="en-US" altLang="zh-CN" dirty="0"/>
              <a:t>6</a:t>
            </a:r>
            <a:r>
              <a:rPr lang="zh-CN" altLang="en-US" dirty="0"/>
              <a:t>份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415512" y="4379599"/>
            <a:ext cx="3572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取其中的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份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1176121" y="1288131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00743" y="134097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2793072" y="1533269"/>
            <a:ext cx="34229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76121" y="2178517"/>
            <a:ext cx="10515135" cy="1406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）一盒橡皮平均分成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份，每份是这盒橡皮的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，也就是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盒橡皮。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3871407"/>
            <a:ext cx="10076033" cy="183893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33688" y="224404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084802" y="2634832"/>
            <a:ext cx="441146" cy="1289422"/>
            <a:chOff x="1411278" y="1102555"/>
            <a:chExt cx="441146" cy="1289422"/>
          </a:xfrm>
        </p:grpSpPr>
        <p:sp>
          <p:nvSpPr>
            <p:cNvPr id="11" name="文本框 10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5071195" y="2634832"/>
            <a:ext cx="441146" cy="1289422"/>
            <a:chOff x="1411278" y="1102555"/>
            <a:chExt cx="441146" cy="1289422"/>
          </a:xfrm>
        </p:grpSpPr>
        <p:sp>
          <p:nvSpPr>
            <p:cNvPr id="15" name="文本框 14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699913"/>
            <a:ext cx="10515135" cy="1406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）把一包笔记本平均分成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份，每份是这包笔记本的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，也就是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包笔记本。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2366446"/>
            <a:ext cx="10076033" cy="2125106"/>
          </a:xfrm>
          <a:prstGeom prst="rect">
            <a:avLst/>
          </a:prstGeom>
        </p:spPr>
      </p:pic>
      <p:pic>
        <p:nvPicPr>
          <p:cNvPr id="4" name="Picture 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49041" y="4998903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对话气泡: 圆角矩形 4"/>
          <p:cNvSpPr/>
          <p:nvPr/>
        </p:nvSpPr>
        <p:spPr>
          <a:xfrm>
            <a:off x="1731524" y="4751768"/>
            <a:ext cx="8171740" cy="1211376"/>
          </a:xfrm>
          <a:prstGeom prst="wedgeRoundRectCallout">
            <a:avLst>
              <a:gd name="adj1" fmla="val 55544"/>
              <a:gd name="adj2" fmla="val 1970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上面的这盒橡皮和这包笔记本，还可以平均分成几份？每份是它的几分之一？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357815" y="77905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55792" y="1214384"/>
            <a:ext cx="441146" cy="1289422"/>
            <a:chOff x="1411278" y="1102555"/>
            <a:chExt cx="441146" cy="1289422"/>
          </a:xfrm>
        </p:grpSpPr>
        <p:sp>
          <p:nvSpPr>
            <p:cNvPr id="8" name="文本框 7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6433688" y="1214384"/>
            <a:ext cx="441146" cy="1289422"/>
            <a:chOff x="1411278" y="1102555"/>
            <a:chExt cx="441146" cy="1289422"/>
          </a:xfrm>
        </p:grpSpPr>
        <p:sp>
          <p:nvSpPr>
            <p:cNvPr id="12" name="文本框 11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1246392"/>
            <a:ext cx="105151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用分数表示各图中的涂色部分。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27564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7592978" y="1453702"/>
            <a:ext cx="34229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2" y="2070782"/>
            <a:ext cx="11083636" cy="244335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13235" y="4831242"/>
            <a:ext cx="1579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06361" y="4831242"/>
            <a:ext cx="1579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299487" y="4831242"/>
            <a:ext cx="1579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882301" y="4514139"/>
            <a:ext cx="441146" cy="1289422"/>
            <a:chOff x="1411278" y="1102555"/>
            <a:chExt cx="441146" cy="1289422"/>
          </a:xfrm>
        </p:grpSpPr>
        <p:sp>
          <p:nvSpPr>
            <p:cNvPr id="12" name="文本框 11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5875427" y="4514139"/>
            <a:ext cx="441146" cy="1289422"/>
            <a:chOff x="1411278" y="1102555"/>
            <a:chExt cx="441146" cy="1289422"/>
          </a:xfrm>
        </p:grpSpPr>
        <p:sp>
          <p:nvSpPr>
            <p:cNvPr id="16" name="文本框 15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2</a:t>
              </a:r>
              <a:endParaRPr lang="zh-CN" altLang="en-US" sz="3600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9872258" y="4514139"/>
            <a:ext cx="441146" cy="1289422"/>
            <a:chOff x="1411278" y="1102555"/>
            <a:chExt cx="441146" cy="1289422"/>
          </a:xfrm>
        </p:grpSpPr>
        <p:sp>
          <p:nvSpPr>
            <p:cNvPr id="20" name="文本框 19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5777734" y="3017706"/>
            <a:ext cx="1622579" cy="2300869"/>
            <a:chOff x="5777734" y="3017706"/>
            <a:chExt cx="1622579" cy="2300869"/>
          </a:xfrm>
        </p:grpSpPr>
        <p:sp>
          <p:nvSpPr>
            <p:cNvPr id="36" name="等腰三角形 35"/>
            <p:cNvSpPr/>
            <p:nvPr/>
          </p:nvSpPr>
          <p:spPr>
            <a:xfrm>
              <a:off x="5777734" y="3017706"/>
              <a:ext cx="636531" cy="548734"/>
            </a:xfrm>
            <a:prstGeom prst="triangl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5777734" y="3891233"/>
              <a:ext cx="636531" cy="548734"/>
            </a:xfrm>
            <a:prstGeom prst="triangl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>
              <a:off x="5777734" y="4769841"/>
              <a:ext cx="636531" cy="548734"/>
            </a:xfrm>
            <a:prstGeom prst="triangl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/>
            <p:cNvSpPr/>
            <p:nvPr/>
          </p:nvSpPr>
          <p:spPr>
            <a:xfrm>
              <a:off x="6763782" y="3017706"/>
              <a:ext cx="636531" cy="548734"/>
            </a:xfrm>
            <a:prstGeom prst="triangl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>
              <a:off x="6763782" y="3891233"/>
              <a:ext cx="636531" cy="548734"/>
            </a:xfrm>
            <a:prstGeom prst="triangl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>
              <a:off x="6763782" y="4769841"/>
              <a:ext cx="636531" cy="548734"/>
            </a:xfrm>
            <a:prstGeom prst="triangl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791687" y="3017706"/>
            <a:ext cx="636531" cy="2300869"/>
            <a:chOff x="4791687" y="3017706"/>
            <a:chExt cx="636531" cy="2300869"/>
          </a:xfrm>
        </p:grpSpPr>
        <p:sp>
          <p:nvSpPr>
            <p:cNvPr id="32" name="等腰三角形 31"/>
            <p:cNvSpPr/>
            <p:nvPr/>
          </p:nvSpPr>
          <p:spPr>
            <a:xfrm>
              <a:off x="4791687" y="3017706"/>
              <a:ext cx="636531" cy="548734"/>
            </a:xfrm>
            <a:prstGeom prst="triangle">
              <a:avLst/>
            </a:prstGeom>
            <a:solidFill>
              <a:srgbClr val="D9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>
              <a:off x="4791687" y="3891233"/>
              <a:ext cx="636531" cy="548734"/>
            </a:xfrm>
            <a:prstGeom prst="triangle">
              <a:avLst/>
            </a:prstGeom>
            <a:solidFill>
              <a:srgbClr val="D9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/>
            <p:nvPr/>
          </p:nvSpPr>
          <p:spPr>
            <a:xfrm>
              <a:off x="4791687" y="4769841"/>
              <a:ext cx="636531" cy="548734"/>
            </a:xfrm>
            <a:prstGeom prst="triangle">
              <a:avLst/>
            </a:prstGeom>
            <a:solidFill>
              <a:srgbClr val="D9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176121" y="1119931"/>
            <a:ext cx="105151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有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     ，把其中的     涂上红色，    涂上蓝色。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14918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290239" y="796765"/>
            <a:ext cx="441146" cy="1289422"/>
            <a:chOff x="1411278" y="1102555"/>
            <a:chExt cx="441146" cy="1289422"/>
          </a:xfrm>
        </p:grpSpPr>
        <p:sp>
          <p:nvSpPr>
            <p:cNvPr id="5" name="文本框 4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5459796" y="798385"/>
            <a:ext cx="441146" cy="1289422"/>
            <a:chOff x="1411278" y="1102555"/>
            <a:chExt cx="441146" cy="1289422"/>
          </a:xfrm>
        </p:grpSpPr>
        <p:sp>
          <p:nvSpPr>
            <p:cNvPr id="9" name="文本框 8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176121" y="1828323"/>
            <a:ext cx="34229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955915" y="2480552"/>
            <a:ext cx="4280170" cy="337633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4791687" y="3018863"/>
            <a:ext cx="636531" cy="54873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>
            <a:off x="5777735" y="3018863"/>
            <a:ext cx="636531" cy="54873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>
            <a:off x="6763782" y="3018863"/>
            <a:ext cx="636531" cy="54873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>
            <a:off x="4791687" y="3894352"/>
            <a:ext cx="636531" cy="54873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>
            <a:off x="5777735" y="3894352"/>
            <a:ext cx="636531" cy="54873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>
            <a:off x="6763782" y="3894352"/>
            <a:ext cx="636531" cy="54873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>
            <a:off x="4791687" y="4769841"/>
            <a:ext cx="636531" cy="54873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>
            <a:off x="5777735" y="4769841"/>
            <a:ext cx="636531" cy="54873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>
            <a:off x="6763782" y="4769841"/>
            <a:ext cx="636531" cy="54873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>
            <a:off x="2478041" y="1207620"/>
            <a:ext cx="538786" cy="46447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>
            <a:off x="5602976" y="2524760"/>
            <a:ext cx="0" cy="328168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589024" y="2524760"/>
            <a:ext cx="0" cy="328168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1090748"/>
            <a:ext cx="105151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有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根小棒，取出它的     </a:t>
            </a: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11999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992542" y="767582"/>
            <a:ext cx="441146" cy="1289422"/>
            <a:chOff x="1411278" y="1102555"/>
            <a:chExt cx="441146" cy="1289422"/>
          </a:xfrm>
        </p:grpSpPr>
        <p:sp>
          <p:nvSpPr>
            <p:cNvPr id="5" name="文本框 4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5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6769525" y="1210618"/>
            <a:ext cx="34229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702" y="2057004"/>
            <a:ext cx="7106596" cy="3839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2626468" y="4737370"/>
            <a:ext cx="4824919" cy="836579"/>
            <a:chOff x="2626468" y="4737370"/>
            <a:chExt cx="4824919" cy="836579"/>
          </a:xfrm>
        </p:grpSpPr>
        <p:sp>
          <p:nvSpPr>
            <p:cNvPr id="10" name="矩形 9"/>
            <p:cNvSpPr/>
            <p:nvPr/>
          </p:nvSpPr>
          <p:spPr>
            <a:xfrm>
              <a:off x="2626468" y="4737370"/>
              <a:ext cx="4824919" cy="836579"/>
            </a:xfrm>
            <a:prstGeom prst="rect">
              <a:avLst/>
            </a:prstGeom>
            <a:noFill/>
            <a:ln w="28575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3657600" y="4737370"/>
              <a:ext cx="0" cy="836579"/>
            </a:xfrm>
            <a:prstGeom prst="line">
              <a:avLst/>
            </a:prstGeom>
            <a:ln w="28575">
              <a:solidFill>
                <a:srgbClr val="EE1D2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4636770" y="4737370"/>
              <a:ext cx="0" cy="836579"/>
            </a:xfrm>
            <a:prstGeom prst="line">
              <a:avLst/>
            </a:prstGeom>
            <a:ln w="28575">
              <a:solidFill>
                <a:srgbClr val="EE1D2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5566410" y="4737370"/>
              <a:ext cx="0" cy="836579"/>
            </a:xfrm>
            <a:prstGeom prst="line">
              <a:avLst/>
            </a:prstGeom>
            <a:ln w="28575">
              <a:solidFill>
                <a:srgbClr val="EE1D2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433688" y="4737370"/>
              <a:ext cx="0" cy="836579"/>
            </a:xfrm>
            <a:prstGeom prst="line">
              <a:avLst/>
            </a:prstGeom>
            <a:ln w="28575">
              <a:solidFill>
                <a:srgbClr val="EE1D2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矩形 17"/>
          <p:cNvSpPr/>
          <p:nvPr/>
        </p:nvSpPr>
        <p:spPr>
          <a:xfrm>
            <a:off x="2626468" y="4737370"/>
            <a:ext cx="2010302" cy="836579"/>
          </a:xfrm>
          <a:prstGeom prst="rect">
            <a:avLst/>
          </a:prstGeom>
          <a:solidFill>
            <a:srgbClr val="FF7E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844197" y="300669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1289192"/>
            <a:ext cx="10515135" cy="1452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下面的     是总数的     ，画出其余的     ，一共有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     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40988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2671856" y="1470606"/>
            <a:ext cx="538786" cy="46447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8534157" y="1471561"/>
            <a:ext cx="538786" cy="46447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3170002" y="2178314"/>
            <a:ext cx="538786" cy="46447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205816" y="1074543"/>
            <a:ext cx="441146" cy="1289422"/>
            <a:chOff x="1411278" y="1102555"/>
            <a:chExt cx="441146" cy="1289422"/>
          </a:xfrm>
        </p:grpSpPr>
        <p:sp>
          <p:nvSpPr>
            <p:cNvPr id="9" name="文本框 8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3504134" y="3329107"/>
            <a:ext cx="1355909" cy="2044231"/>
            <a:chOff x="3033383" y="3192667"/>
            <a:chExt cx="1355909" cy="2044231"/>
          </a:xfrm>
        </p:grpSpPr>
        <p:sp>
          <p:nvSpPr>
            <p:cNvPr id="12" name="等腰三角形 11"/>
            <p:cNvSpPr/>
            <p:nvPr/>
          </p:nvSpPr>
          <p:spPr>
            <a:xfrm>
              <a:off x="3033383" y="3192667"/>
              <a:ext cx="538786" cy="46447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>
              <a:off x="3033383" y="3982547"/>
              <a:ext cx="538786" cy="46447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>
              <a:off x="3033383" y="4772427"/>
              <a:ext cx="538786" cy="46447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3850506" y="3192667"/>
              <a:ext cx="538786" cy="46447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>
              <a:off x="3850506" y="3982547"/>
              <a:ext cx="538786" cy="46447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>
              <a:off x="3850506" y="4772427"/>
              <a:ext cx="538786" cy="46447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418046" y="3329107"/>
            <a:ext cx="1355909" cy="2044231"/>
            <a:chOff x="4957379" y="3192667"/>
            <a:chExt cx="1355909" cy="2044231"/>
          </a:xfrm>
        </p:grpSpPr>
        <p:sp>
          <p:nvSpPr>
            <p:cNvPr id="18" name="等腰三角形 17"/>
            <p:cNvSpPr/>
            <p:nvPr/>
          </p:nvSpPr>
          <p:spPr>
            <a:xfrm>
              <a:off x="4957379" y="3192667"/>
              <a:ext cx="538786" cy="464471"/>
            </a:xfrm>
            <a:prstGeom prst="triangl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>
              <a:off x="4957379" y="3982547"/>
              <a:ext cx="538786" cy="464471"/>
            </a:xfrm>
            <a:prstGeom prst="triangl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>
              <a:off x="4957379" y="4772427"/>
              <a:ext cx="538786" cy="464471"/>
            </a:xfrm>
            <a:prstGeom prst="triangl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5774502" y="3192667"/>
              <a:ext cx="538786" cy="464471"/>
            </a:xfrm>
            <a:prstGeom prst="triangl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>
              <a:off x="5774502" y="3982547"/>
              <a:ext cx="538786" cy="464471"/>
            </a:xfrm>
            <a:prstGeom prst="triangl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>
              <a:off x="5774502" y="4772427"/>
              <a:ext cx="538786" cy="464471"/>
            </a:xfrm>
            <a:prstGeom prst="triangl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331958" y="3329107"/>
            <a:ext cx="1355909" cy="2044231"/>
            <a:chOff x="4957379" y="3192667"/>
            <a:chExt cx="1355909" cy="2044231"/>
          </a:xfrm>
        </p:grpSpPr>
        <p:sp>
          <p:nvSpPr>
            <p:cNvPr id="27" name="等腰三角形 26"/>
            <p:cNvSpPr/>
            <p:nvPr/>
          </p:nvSpPr>
          <p:spPr>
            <a:xfrm>
              <a:off x="4957379" y="3192667"/>
              <a:ext cx="538786" cy="464471"/>
            </a:xfrm>
            <a:prstGeom prst="triangl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>
              <a:off x="4957379" y="3982547"/>
              <a:ext cx="538786" cy="464471"/>
            </a:xfrm>
            <a:prstGeom prst="triangl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>
              <a:off x="4957379" y="4772427"/>
              <a:ext cx="538786" cy="464471"/>
            </a:xfrm>
            <a:prstGeom prst="triangl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>
              <a:off x="5774502" y="3192667"/>
              <a:ext cx="538786" cy="464471"/>
            </a:xfrm>
            <a:prstGeom prst="triangl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>
              <a:off x="5774502" y="3982547"/>
              <a:ext cx="538786" cy="464471"/>
            </a:xfrm>
            <a:prstGeom prst="triangl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>
              <a:off x="5774502" y="4772427"/>
              <a:ext cx="538786" cy="464471"/>
            </a:xfrm>
            <a:prstGeom prst="triangl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矩形: 圆角 32"/>
          <p:cNvSpPr/>
          <p:nvPr/>
        </p:nvSpPr>
        <p:spPr>
          <a:xfrm>
            <a:off x="3164850" y="3043630"/>
            <a:ext cx="5862301" cy="2615184"/>
          </a:xfrm>
          <a:prstGeom prst="roundRect">
            <a:avLst>
              <a:gd name="adj" fmla="val 15179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1601538" y="2095695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/>
          <p:cNvSpPr/>
          <p:nvPr/>
        </p:nvSpPr>
        <p:spPr>
          <a:xfrm>
            <a:off x="2459232" y="134345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71744" y="2537772"/>
            <a:ext cx="1353600" cy="1353600"/>
          </a:xfrm>
          <a:prstGeom prst="rect">
            <a:avLst/>
          </a:prstGeom>
        </p:spPr>
      </p:pic>
      <p:sp>
        <p:nvSpPr>
          <p:cNvPr id="8" name="对话气泡: 圆角矩形 7"/>
          <p:cNvSpPr/>
          <p:nvPr/>
        </p:nvSpPr>
        <p:spPr>
          <a:xfrm>
            <a:off x="4095344" y="2405198"/>
            <a:ext cx="5700409" cy="1242674"/>
          </a:xfrm>
          <a:prstGeom prst="wedgeRoundRectCallout">
            <a:avLst>
              <a:gd name="adj1" fmla="val 58184"/>
              <a:gd name="adj2" fmla="val 2379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不管是一个还是多个，都可以将其看作一个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整体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711" y="4996504"/>
            <a:ext cx="1354648" cy="1354648"/>
          </a:xfrm>
          <a:prstGeom prst="rect">
            <a:avLst/>
          </a:prstGeom>
        </p:spPr>
      </p:pic>
      <p:sp>
        <p:nvSpPr>
          <p:cNvPr id="10" name="对话气泡: 圆角矩形 9"/>
          <p:cNvSpPr/>
          <p:nvPr/>
        </p:nvSpPr>
        <p:spPr>
          <a:xfrm>
            <a:off x="2373675" y="4081231"/>
            <a:ext cx="8754639" cy="2115288"/>
          </a:xfrm>
          <a:prstGeom prst="wedgeRoundRectCallout">
            <a:avLst>
              <a:gd name="adj1" fmla="val -55173"/>
              <a:gd name="adj2" fmla="val 3507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把多个相同的物体看作一个整体，将其平均分成几份，其中的一份或几份可以用分数表示。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平均分成的份数作分母，所取的份数作分子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655</Words>
  <Application>Microsoft Office PowerPoint</Application>
  <PresentationFormat>宽屏</PresentationFormat>
  <Paragraphs>104</Paragraphs>
  <Slides>17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等线</vt:lpstr>
      <vt:lpstr>黑体</vt:lpstr>
      <vt:lpstr>楷体</vt:lpstr>
      <vt:lpstr>宋体</vt:lpstr>
      <vt:lpstr>微软雅黑</vt:lpstr>
      <vt:lpstr>Arial</vt:lpstr>
      <vt:lpstr>Cambria Math</vt:lpstr>
      <vt:lpstr>Times New Roman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73</cp:revision>
  <dcterms:created xsi:type="dcterms:W3CDTF">2025-04-19T06:03:00Z</dcterms:created>
  <dcterms:modified xsi:type="dcterms:W3CDTF">2025-07-22T01:29:50Z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EE33ADBFE3064E9BA89AB319A5A2FDBE_12</vt:lpwstr>
  </property>
  <property fmtid="{D5CDD505-2E9C-101B-9397-08002B2CF9AE}" pid="3" name="KSOProductBuildVer">
    <vt:lpwstr>2052-12.8.2.17838</vt:lpwstr>
  </property>
</Properties>
</file>