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89" r:id="rId5"/>
    <p:sldId id="271" r:id="rId6"/>
    <p:sldId id="287" r:id="rId7"/>
    <p:sldId id="263" r:id="rId8"/>
    <p:sldId id="288" r:id="rId9"/>
    <p:sldId id="273" r:id="rId10"/>
    <p:sldId id="276" r:id="rId11"/>
    <p:sldId id="283" r:id="rId12"/>
    <p:sldId id="274" r:id="rId13"/>
    <p:sldId id="267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66FF"/>
    <a:srgbClr val="D93B3B"/>
    <a:srgbClr val="FEEFD0"/>
    <a:srgbClr val="CAE5D2"/>
    <a:srgbClr val="B2D5F0"/>
    <a:srgbClr val="FF7E00"/>
    <a:srgbClr val="FCD4BC"/>
    <a:srgbClr val="F0F5D5"/>
    <a:srgbClr val="00A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0" autoAdjust="0"/>
    <p:restoredTop sz="95026" autoAdjust="0"/>
  </p:normalViewPr>
  <p:slideViewPr>
    <p:cSldViewPr snapToGrid="0">
      <p:cViewPr varScale="1">
        <p:scale>
          <a:sx n="58" d="100"/>
          <a:sy n="58" d="100"/>
        </p:scale>
        <p:origin x="90" y="1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1712068" y="3050295"/>
            <a:ext cx="830279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 解决问题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>
            <a:extLst>
              <a:ext uri="{FF2B5EF4-FFF2-40B4-BE49-F238E27FC236}">
                <a16:creationId xmlns:a16="http://schemas.microsoft.com/office/drawing/2014/main" id="{E40AB408-35C3-4C7C-BADD-8991AF27E6CD}"/>
              </a:ext>
            </a:extLst>
          </p:cNvPr>
          <p:cNvGrpSpPr/>
          <p:nvPr/>
        </p:nvGrpSpPr>
        <p:grpSpPr>
          <a:xfrm>
            <a:off x="7029838" y="2711498"/>
            <a:ext cx="1968626" cy="1328636"/>
            <a:chOff x="7029838" y="2813098"/>
            <a:chExt cx="1968626" cy="1328636"/>
          </a:xfrm>
        </p:grpSpPr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C521283B-472F-E60F-1F01-491D4532605A}"/>
                </a:ext>
              </a:extLst>
            </p:cNvPr>
            <p:cNvSpPr/>
            <p:nvPr/>
          </p:nvSpPr>
          <p:spPr>
            <a:xfrm>
              <a:off x="7029838" y="2813098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55835B7B-F738-0687-CFC6-91B7139751FD}"/>
                </a:ext>
              </a:extLst>
            </p:cNvPr>
            <p:cNvSpPr/>
            <p:nvPr/>
          </p:nvSpPr>
          <p:spPr>
            <a:xfrm>
              <a:off x="7749685" y="2813098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746553B2-5A6F-D9B7-7A64-7BC33E362541}"/>
                </a:ext>
              </a:extLst>
            </p:cNvPr>
            <p:cNvSpPr/>
            <p:nvPr/>
          </p:nvSpPr>
          <p:spPr>
            <a:xfrm>
              <a:off x="8469532" y="2813098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11A8D1A2-B79F-1353-C1AA-CFF395F43446}"/>
                </a:ext>
              </a:extLst>
            </p:cNvPr>
            <p:cNvSpPr/>
            <p:nvPr/>
          </p:nvSpPr>
          <p:spPr>
            <a:xfrm>
              <a:off x="7029838" y="3612802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03FD0443-41F7-4FFF-A8BC-A1909865970A}"/>
                </a:ext>
              </a:extLst>
            </p:cNvPr>
            <p:cNvSpPr/>
            <p:nvPr/>
          </p:nvSpPr>
          <p:spPr>
            <a:xfrm>
              <a:off x="7749685" y="3612802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F61457B1-0F73-1402-CC7F-0942883C33DF}"/>
                </a:ext>
              </a:extLst>
            </p:cNvPr>
            <p:cNvSpPr/>
            <p:nvPr/>
          </p:nvSpPr>
          <p:spPr>
            <a:xfrm>
              <a:off x="8469456" y="3612208"/>
              <a:ext cx="528932" cy="528932"/>
            </a:xfrm>
            <a:prstGeom prst="ellipse">
              <a:avLst/>
            </a:prstGeom>
            <a:solidFill>
              <a:srgbClr val="EE1D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椭圆 48">
            <a:extLst>
              <a:ext uri="{FF2B5EF4-FFF2-40B4-BE49-F238E27FC236}">
                <a16:creationId xmlns:a16="http://schemas.microsoft.com/office/drawing/2014/main" id="{FC3E76E1-7AFD-3093-8E13-B8BB940B1A99}"/>
              </a:ext>
            </a:extLst>
          </p:cNvPr>
          <p:cNvSpPr/>
          <p:nvPr/>
        </p:nvSpPr>
        <p:spPr>
          <a:xfrm>
            <a:off x="2316786" y="2711498"/>
            <a:ext cx="528932" cy="528932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F6C0D1B5-266B-50F7-F73E-6D9E1428E464}"/>
              </a:ext>
            </a:extLst>
          </p:cNvPr>
          <p:cNvSpPr/>
          <p:nvPr/>
        </p:nvSpPr>
        <p:spPr>
          <a:xfrm>
            <a:off x="2316786" y="3510608"/>
            <a:ext cx="528932" cy="528932"/>
          </a:xfrm>
          <a:prstGeom prst="ellipse">
            <a:avLst/>
          </a:prstGeom>
          <a:solidFill>
            <a:srgbClr val="EE1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FDDF011-1A68-751B-F524-F5294271D9C2}"/>
              </a:ext>
            </a:extLst>
          </p:cNvPr>
          <p:cNvSpPr/>
          <p:nvPr/>
        </p:nvSpPr>
        <p:spPr>
          <a:xfrm>
            <a:off x="2159882" y="2534596"/>
            <a:ext cx="3002280" cy="16818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-32079" y="132134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4E98642-AA10-280C-BEAF-9052D6E42E23}"/>
              </a:ext>
            </a:extLst>
          </p:cNvPr>
          <p:cNvSpPr txBox="1"/>
          <p:nvPr/>
        </p:nvSpPr>
        <p:spPr>
          <a:xfrm>
            <a:off x="699945" y="1353027"/>
            <a:ext cx="7920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有</a:t>
            </a:r>
            <a:r>
              <a:rPr lang="en-US" altLang="zh-CN" sz="360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个     ，请表示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出它的     和     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328CAD84-1B44-5718-8A4C-2D9764890DAE}"/>
              </a:ext>
            </a:extLst>
          </p:cNvPr>
          <p:cNvSpPr/>
          <p:nvPr/>
        </p:nvSpPr>
        <p:spPr>
          <a:xfrm>
            <a:off x="2039009" y="1411726"/>
            <a:ext cx="528932" cy="5289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28307D-03CD-1578-3271-F9CECAB88E41}"/>
              </a:ext>
            </a:extLst>
          </p:cNvPr>
          <p:cNvGrpSpPr/>
          <p:nvPr/>
        </p:nvGrpSpPr>
        <p:grpSpPr>
          <a:xfrm>
            <a:off x="5881018" y="1070486"/>
            <a:ext cx="441146" cy="1289422"/>
            <a:chOff x="1411278" y="1102555"/>
            <a:chExt cx="441146" cy="12894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23C0461-8219-9ACB-533A-7A6734CD478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5843982-8B91-B843-1970-ADE5832C8EB4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8DB21A8-A3F7-68C0-B945-BF5F67A44ADE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D124DE5-0E80-8F29-8BC7-A1B0219330EA}"/>
              </a:ext>
            </a:extLst>
          </p:cNvPr>
          <p:cNvGrpSpPr/>
          <p:nvPr/>
        </p:nvGrpSpPr>
        <p:grpSpPr>
          <a:xfrm>
            <a:off x="7029838" y="1068866"/>
            <a:ext cx="441146" cy="1289422"/>
            <a:chOff x="1411278" y="1102555"/>
            <a:chExt cx="441146" cy="128942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9A1E801-F66B-5F5F-05E0-1EDC88D75529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AD9090E-3C73-D981-2DB7-B7B2103AECD6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E6E008A0-34B7-80F4-2726-90C1327939CC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8206625-C1E1-57D8-C8A4-1CF56349277B}"/>
              </a:ext>
            </a:extLst>
          </p:cNvPr>
          <p:cNvGrpSpPr/>
          <p:nvPr/>
        </p:nvGrpSpPr>
        <p:grpSpPr>
          <a:xfrm>
            <a:off x="2316786" y="2711498"/>
            <a:ext cx="2688473" cy="1328042"/>
            <a:chOff x="2039009" y="2900068"/>
            <a:chExt cx="2688473" cy="1328042"/>
          </a:xfrm>
          <a:noFill/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A63ED55-04BC-6922-491B-061173272A1A}"/>
                </a:ext>
              </a:extLst>
            </p:cNvPr>
            <p:cNvSpPr/>
            <p:nvPr/>
          </p:nvSpPr>
          <p:spPr>
            <a:xfrm>
              <a:off x="2039009" y="290006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AED540F-4711-65FD-E126-BA0C0CCF5011}"/>
                </a:ext>
              </a:extLst>
            </p:cNvPr>
            <p:cNvSpPr/>
            <p:nvPr/>
          </p:nvSpPr>
          <p:spPr>
            <a:xfrm>
              <a:off x="2758856" y="290006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BF5A2D0-9E61-0470-9B2A-37004A32E71B}"/>
                </a:ext>
              </a:extLst>
            </p:cNvPr>
            <p:cNvSpPr/>
            <p:nvPr/>
          </p:nvSpPr>
          <p:spPr>
            <a:xfrm>
              <a:off x="3478703" y="290006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77647063-0309-1152-10ED-E92A5AA65B7F}"/>
                </a:ext>
              </a:extLst>
            </p:cNvPr>
            <p:cNvSpPr/>
            <p:nvPr/>
          </p:nvSpPr>
          <p:spPr>
            <a:xfrm>
              <a:off x="4198550" y="290006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5731AC4D-1703-F8E5-9DAE-F18947AB088E}"/>
                </a:ext>
              </a:extLst>
            </p:cNvPr>
            <p:cNvSpPr/>
            <p:nvPr/>
          </p:nvSpPr>
          <p:spPr>
            <a:xfrm>
              <a:off x="2039009" y="369917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53A5C18-E1FC-FD9C-A073-64DB2F92934C}"/>
                </a:ext>
              </a:extLst>
            </p:cNvPr>
            <p:cNvSpPr/>
            <p:nvPr/>
          </p:nvSpPr>
          <p:spPr>
            <a:xfrm>
              <a:off x="2758856" y="369917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2DC69D1D-696D-203C-DBD0-78CA79A72004}"/>
                </a:ext>
              </a:extLst>
            </p:cNvPr>
            <p:cNvSpPr/>
            <p:nvPr/>
          </p:nvSpPr>
          <p:spPr>
            <a:xfrm>
              <a:off x="3478703" y="369917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6C43EA26-0798-14F7-3084-5A47D86D22D3}"/>
                </a:ext>
              </a:extLst>
            </p:cNvPr>
            <p:cNvSpPr/>
            <p:nvPr/>
          </p:nvSpPr>
          <p:spPr>
            <a:xfrm>
              <a:off x="4198550" y="3699178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D7EC57D-824B-FF24-53D5-D5579C8CAE60}"/>
              </a:ext>
            </a:extLst>
          </p:cNvPr>
          <p:cNvGrpSpPr/>
          <p:nvPr/>
        </p:nvGrpSpPr>
        <p:grpSpPr>
          <a:xfrm>
            <a:off x="2937764" y="2538730"/>
            <a:ext cx="1439545" cy="1677712"/>
            <a:chOff x="2937764" y="2640330"/>
            <a:chExt cx="1439545" cy="1677712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6BDBBC8E-D9F6-8806-D328-A686393B3D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7764" y="2640330"/>
              <a:ext cx="0" cy="1677712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41A4071D-1247-741C-C68C-6551A0BD32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7536" y="2640330"/>
              <a:ext cx="0" cy="1677712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86C8E78E-4201-0321-B535-A227FB6FA4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77309" y="2640330"/>
              <a:ext cx="0" cy="1677712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526EDA90-90DC-6A18-D3E1-E580E1C02514}"/>
              </a:ext>
            </a:extLst>
          </p:cNvPr>
          <p:cNvGrpSpPr/>
          <p:nvPr/>
        </p:nvGrpSpPr>
        <p:grpSpPr>
          <a:xfrm>
            <a:off x="6872934" y="2534596"/>
            <a:ext cx="3002280" cy="1681846"/>
            <a:chOff x="6943725" y="2636196"/>
            <a:chExt cx="3002280" cy="1681846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730E144-07B7-BB7D-1DC0-8A6A852EECA2}"/>
                </a:ext>
              </a:extLst>
            </p:cNvPr>
            <p:cNvSpPr/>
            <p:nvPr/>
          </p:nvSpPr>
          <p:spPr>
            <a:xfrm>
              <a:off x="6943725" y="2636196"/>
              <a:ext cx="3002280" cy="16818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2D008E1C-C9C9-5106-53C0-C4CC4CFB2546}"/>
                </a:ext>
              </a:extLst>
            </p:cNvPr>
            <p:cNvGrpSpPr/>
            <p:nvPr/>
          </p:nvGrpSpPr>
          <p:grpSpPr>
            <a:xfrm>
              <a:off x="7100629" y="2813098"/>
              <a:ext cx="2688473" cy="1328042"/>
              <a:chOff x="2039009" y="2900068"/>
              <a:chExt cx="2688473" cy="1328042"/>
            </a:xfrm>
            <a:noFill/>
          </p:grpSpPr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0F415526-247F-542C-66CE-A2EF73928E9A}"/>
                  </a:ext>
                </a:extLst>
              </p:cNvPr>
              <p:cNvSpPr/>
              <p:nvPr/>
            </p:nvSpPr>
            <p:spPr>
              <a:xfrm>
                <a:off x="2039009" y="290006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BFDE843C-1FD6-E2C1-EF06-C2A29A9B3B79}"/>
                  </a:ext>
                </a:extLst>
              </p:cNvPr>
              <p:cNvSpPr/>
              <p:nvPr/>
            </p:nvSpPr>
            <p:spPr>
              <a:xfrm>
                <a:off x="2758856" y="290006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7B7AACF0-19EB-545D-8317-C872A69A0633}"/>
                  </a:ext>
                </a:extLst>
              </p:cNvPr>
              <p:cNvSpPr/>
              <p:nvPr/>
            </p:nvSpPr>
            <p:spPr>
              <a:xfrm>
                <a:off x="3478703" y="290006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FD0F2B66-842D-1C11-8F82-A59C88D8C5BB}"/>
                  </a:ext>
                </a:extLst>
              </p:cNvPr>
              <p:cNvSpPr/>
              <p:nvPr/>
            </p:nvSpPr>
            <p:spPr>
              <a:xfrm>
                <a:off x="4198550" y="290006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7464CA1D-E54D-7AB4-9B0A-9154B24BF455}"/>
                  </a:ext>
                </a:extLst>
              </p:cNvPr>
              <p:cNvSpPr/>
              <p:nvPr/>
            </p:nvSpPr>
            <p:spPr>
              <a:xfrm>
                <a:off x="2039009" y="369917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F5B125AB-AE74-86B8-01E4-82168245BD68}"/>
                  </a:ext>
                </a:extLst>
              </p:cNvPr>
              <p:cNvSpPr/>
              <p:nvPr/>
            </p:nvSpPr>
            <p:spPr>
              <a:xfrm>
                <a:off x="2758856" y="369917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7D278323-4228-7A10-F0D9-FD9887F0EF8D}"/>
                  </a:ext>
                </a:extLst>
              </p:cNvPr>
              <p:cNvSpPr/>
              <p:nvPr/>
            </p:nvSpPr>
            <p:spPr>
              <a:xfrm>
                <a:off x="3478703" y="369917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10841D5-7F9F-B16B-1AB1-504CC5C6A866}"/>
                  </a:ext>
                </a:extLst>
              </p:cNvPr>
              <p:cNvSpPr/>
              <p:nvPr/>
            </p:nvSpPr>
            <p:spPr>
              <a:xfrm>
                <a:off x="4198550" y="3699178"/>
                <a:ext cx="528932" cy="528932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0C4BFE44-DB73-6EC2-57E6-89B2D3CF01C2}"/>
                </a:ext>
              </a:extLst>
            </p:cNvPr>
            <p:cNvGrpSpPr/>
            <p:nvPr/>
          </p:nvGrpSpPr>
          <p:grpSpPr>
            <a:xfrm>
              <a:off x="7721607" y="2640330"/>
              <a:ext cx="1439545" cy="1677712"/>
              <a:chOff x="2937764" y="2640330"/>
              <a:chExt cx="1439545" cy="1677712"/>
            </a:xfrm>
          </p:grpSpPr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38511EAB-7FB2-E7E7-786D-464B8872C7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37764" y="2640330"/>
                <a:ext cx="0" cy="167771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D287B171-0B0F-4409-F89B-0183FD639FC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57536" y="2640330"/>
                <a:ext cx="0" cy="167771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7727C446-9BCF-CBFD-8F68-3FE2C839B6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7309" y="2640330"/>
                <a:ext cx="0" cy="1677712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9" name="图片 78">
            <a:extLst>
              <a:ext uri="{FF2B5EF4-FFF2-40B4-BE49-F238E27FC236}">
                <a16:creationId xmlns:a16="http://schemas.microsoft.com/office/drawing/2014/main" id="{EC85256D-2D80-6F13-EFC1-DD7BE2026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0351975" y="5015552"/>
            <a:ext cx="1354648" cy="1354648"/>
          </a:xfrm>
          <a:prstGeom prst="rect">
            <a:avLst/>
          </a:prstGeom>
        </p:spPr>
      </p:pic>
      <p:sp>
        <p:nvSpPr>
          <p:cNvPr id="80" name="对话气泡: 圆角矩形 79">
            <a:extLst>
              <a:ext uri="{FF2B5EF4-FFF2-40B4-BE49-F238E27FC236}">
                <a16:creationId xmlns:a16="http://schemas.microsoft.com/office/drawing/2014/main" id="{7F5ABF54-F9FD-42FA-CFA6-F209A96DF577}"/>
              </a:ext>
            </a:extLst>
          </p:cNvPr>
          <p:cNvSpPr/>
          <p:nvPr/>
        </p:nvSpPr>
        <p:spPr>
          <a:xfrm>
            <a:off x="1070546" y="4579072"/>
            <a:ext cx="8593647" cy="1354648"/>
          </a:xfrm>
          <a:prstGeom prst="wedgeRoundRectCallout">
            <a:avLst>
              <a:gd name="adj1" fmla="val 55163"/>
              <a:gd name="adj2" fmla="val 341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一个数的几分之几是多少，</a:t>
            </a:r>
            <a:r>
              <a:rPr lang="zh-CN" altLang="en-US" sz="3200" b="1">
                <a:solidFill>
                  <a:srgbClr val="33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分母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就是平均</a:t>
            </a:r>
            <a:r>
              <a:rPr lang="zh-CN" altLang="en-US" sz="32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分成的份数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>
                <a:solidFill>
                  <a:srgbClr val="33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分子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就是</a:t>
            </a:r>
            <a:r>
              <a:rPr lang="zh-CN" altLang="en-US" sz="32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所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取的</a:t>
            </a:r>
            <a:r>
              <a:rPr lang="zh-CN" altLang="en-US" sz="3200" b="1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份数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8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0" y="71689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2B60FED6-FD16-6DC6-D5EA-5495C8A2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82" y="1267356"/>
            <a:ext cx="904663" cy="90466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C4BFD89-B14B-0990-B9F8-AE7F0E0277E1}"/>
              </a:ext>
            </a:extLst>
          </p:cNvPr>
          <p:cNvSpPr txBox="1"/>
          <p:nvPr/>
        </p:nvSpPr>
        <p:spPr>
          <a:xfrm>
            <a:off x="1437412" y="1221423"/>
            <a:ext cx="10139947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航模小组有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名学生，其中    是女生，    是男生。男、女生各有多少人？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674C8A3-05CC-BC2E-6A38-FA05CECBE4C8}"/>
              </a:ext>
            </a:extLst>
          </p:cNvPr>
          <p:cNvGrpSpPr/>
          <p:nvPr/>
        </p:nvGrpSpPr>
        <p:grpSpPr>
          <a:xfrm>
            <a:off x="7110648" y="1079231"/>
            <a:ext cx="441146" cy="1289422"/>
            <a:chOff x="1411278" y="1102555"/>
            <a:chExt cx="441146" cy="128942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7208E37-2EF6-EE22-6C99-B9A0B0C38D99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10EAB33-F096-E0FA-6C55-7E2F838DC33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7FADDF3-C904-ACE7-0014-CAF29F20DEBD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3D6D6D5-9D71-1718-B9DC-FD3D98FD178D}"/>
              </a:ext>
            </a:extLst>
          </p:cNvPr>
          <p:cNvGrpSpPr/>
          <p:nvPr/>
        </p:nvGrpSpPr>
        <p:grpSpPr>
          <a:xfrm>
            <a:off x="9455014" y="1079231"/>
            <a:ext cx="441146" cy="1289422"/>
            <a:chOff x="1411278" y="1102555"/>
            <a:chExt cx="441146" cy="128942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4F2DC3B-35FF-8F84-CDDE-353726334F2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24FE565-955F-2812-F653-D794A3B79E9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4A6AB07-6FA6-1FDE-48FB-BC3B798E65DA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3B2CF22-6F24-9BA5-258E-25E0E0FE3C71}"/>
                  </a:ext>
                </a:extLst>
              </p:cNvPr>
              <p:cNvSpPr txBox="1"/>
              <p:nvPr/>
            </p:nvSpPr>
            <p:spPr>
              <a:xfrm>
                <a:off x="1234708" y="4282294"/>
                <a:ext cx="10288441" cy="2049344"/>
              </a:xfrm>
              <a:prstGeom prst="rect">
                <a:avLst/>
              </a:prstGeom>
              <a:noFill/>
              <a:ln w="1270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1.</a:t>
                </a:r>
                <a:r>
                  <a:rPr lang="zh-CN" alt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想一想，这里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zh-CN" altLang="en-US" sz="3200" b="1" i="1">
                        <a:latin typeface="Cambria Math" panose="02040503050406030204" pitchFamily="18" charset="0"/>
                      </a:rPr>
                      <m:t>和</m:t>
                    </m:r>
                    <m:f>
                      <m:fPr>
                        <m:ctrlP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分别是什么意思呢？</a:t>
                </a:r>
                <a:endPara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2.</a:t>
                </a:r>
                <a:r>
                  <a:rPr lang="zh-CN" alt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画一画，写一写，列式计算。</a:t>
                </a:r>
                <a:endParaRPr lang="en-US" sz="3200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3.</a:t>
                </a:r>
                <a:r>
                  <a:rPr lang="zh-CN" alt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说一说，小组内互相说一说自己的想法和计算过程。</a:t>
                </a:r>
                <a:endParaRPr lang="en-US" sz="3200" b="1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93B2CF22-6F24-9BA5-258E-25E0E0FE3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708" y="4282294"/>
                <a:ext cx="10288441" cy="2049344"/>
              </a:xfrm>
              <a:prstGeom prst="rect">
                <a:avLst/>
              </a:prstGeom>
              <a:blipFill>
                <a:blip r:embed="rId3"/>
                <a:stretch>
                  <a:fillRect l="-1480" b="-8260"/>
                </a:stretch>
              </a:blipFill>
              <a:ln w="12700"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425D4283-B7C8-F5DE-AF71-FD90BD24457D}"/>
              </a:ext>
            </a:extLst>
          </p:cNvPr>
          <p:cNvGrpSpPr/>
          <p:nvPr/>
        </p:nvGrpSpPr>
        <p:grpSpPr>
          <a:xfrm>
            <a:off x="6419918" y="2368653"/>
            <a:ext cx="4852527" cy="1495442"/>
            <a:chOff x="1808480" y="2184400"/>
            <a:chExt cx="5486400" cy="1737360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EA2097CA-502E-5156-735D-8310CAA9D0FB}"/>
                </a:ext>
              </a:extLst>
            </p:cNvPr>
            <p:cNvSpPr/>
            <p:nvPr/>
          </p:nvSpPr>
          <p:spPr>
            <a:xfrm>
              <a:off x="1808480" y="2184400"/>
              <a:ext cx="5486400" cy="173736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D274D9D-0F9C-F507-D901-F7304D8F94DD}"/>
                </a:ext>
              </a:extLst>
            </p:cNvPr>
            <p:cNvSpPr/>
            <p:nvPr/>
          </p:nvSpPr>
          <p:spPr>
            <a:xfrm>
              <a:off x="204808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9103B463-07F8-4640-D489-AE777320FA51}"/>
                </a:ext>
              </a:extLst>
            </p:cNvPr>
            <p:cNvSpPr/>
            <p:nvPr/>
          </p:nvSpPr>
          <p:spPr>
            <a:xfrm>
              <a:off x="293200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4EA248E-65E6-C5CB-D594-5D152E4E0818}"/>
                </a:ext>
              </a:extLst>
            </p:cNvPr>
            <p:cNvSpPr/>
            <p:nvPr/>
          </p:nvSpPr>
          <p:spPr>
            <a:xfrm>
              <a:off x="381592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1B0844F-6B0A-0D07-53A7-3650EC2039F3}"/>
                </a:ext>
              </a:extLst>
            </p:cNvPr>
            <p:cNvSpPr/>
            <p:nvPr/>
          </p:nvSpPr>
          <p:spPr>
            <a:xfrm>
              <a:off x="469984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30A5E0A5-5F28-4C8A-511B-6BBE35B14D2D}"/>
                </a:ext>
              </a:extLst>
            </p:cNvPr>
            <p:cNvSpPr/>
            <p:nvPr/>
          </p:nvSpPr>
          <p:spPr>
            <a:xfrm>
              <a:off x="558376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7B2715C0-0D0E-D431-C598-C5ECBF7CFAC2}"/>
                </a:ext>
              </a:extLst>
            </p:cNvPr>
            <p:cNvSpPr/>
            <p:nvPr/>
          </p:nvSpPr>
          <p:spPr>
            <a:xfrm>
              <a:off x="646768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DEDE0FA6-A2AD-D584-ED8B-A0CC372B4154}"/>
                </a:ext>
              </a:extLst>
            </p:cNvPr>
            <p:cNvSpPr/>
            <p:nvPr/>
          </p:nvSpPr>
          <p:spPr>
            <a:xfrm>
              <a:off x="204808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E4DB1C68-B874-0A2E-E461-D15075010AA0}"/>
                </a:ext>
              </a:extLst>
            </p:cNvPr>
            <p:cNvSpPr/>
            <p:nvPr/>
          </p:nvSpPr>
          <p:spPr>
            <a:xfrm>
              <a:off x="293200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22123D6-E765-BEEA-0A22-536F8AF55DEC}"/>
                </a:ext>
              </a:extLst>
            </p:cNvPr>
            <p:cNvSpPr/>
            <p:nvPr/>
          </p:nvSpPr>
          <p:spPr>
            <a:xfrm>
              <a:off x="381592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E52E039-E5AE-3200-1660-191CF05CD1FE}"/>
                </a:ext>
              </a:extLst>
            </p:cNvPr>
            <p:cNvSpPr/>
            <p:nvPr/>
          </p:nvSpPr>
          <p:spPr>
            <a:xfrm>
              <a:off x="469984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5CE252D-AB90-7131-4808-51BC8C036C24}"/>
                </a:ext>
              </a:extLst>
            </p:cNvPr>
            <p:cNvSpPr/>
            <p:nvPr/>
          </p:nvSpPr>
          <p:spPr>
            <a:xfrm>
              <a:off x="558376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C00EA836-0741-C320-B74A-8899CD15F803}"/>
                </a:ext>
              </a:extLst>
            </p:cNvPr>
            <p:cNvSpPr/>
            <p:nvPr/>
          </p:nvSpPr>
          <p:spPr>
            <a:xfrm>
              <a:off x="646768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26BE2E6-39E9-8C34-095A-48220ABCB075}"/>
              </a:ext>
            </a:extLst>
          </p:cNvPr>
          <p:cNvCxnSpPr>
            <a:cxnSpLocks/>
          </p:cNvCxnSpPr>
          <p:nvPr/>
        </p:nvCxnSpPr>
        <p:spPr>
          <a:xfrm flipV="1">
            <a:off x="8009200" y="2367527"/>
            <a:ext cx="0" cy="151084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7FAE9A70-ECF2-4E6B-E6E3-817D9F027813}"/>
              </a:ext>
            </a:extLst>
          </p:cNvPr>
          <p:cNvCxnSpPr>
            <a:cxnSpLocks/>
          </p:cNvCxnSpPr>
          <p:nvPr/>
        </p:nvCxnSpPr>
        <p:spPr>
          <a:xfrm flipV="1">
            <a:off x="9621623" y="2367527"/>
            <a:ext cx="0" cy="149656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EA0CD648-78E5-BE98-B1E9-43BC898AFB68}"/>
              </a:ext>
            </a:extLst>
          </p:cNvPr>
          <p:cNvGrpSpPr/>
          <p:nvPr/>
        </p:nvGrpSpPr>
        <p:grpSpPr>
          <a:xfrm>
            <a:off x="6636919" y="2560785"/>
            <a:ext cx="1254695" cy="1111177"/>
            <a:chOff x="3591736" y="3165691"/>
            <a:chExt cx="1418593" cy="12909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81A9C182-4902-DD2D-B22B-BAA96C108BCC}"/>
                </a:ext>
              </a:extLst>
            </p:cNvPr>
            <p:cNvSpPr/>
            <p:nvPr/>
          </p:nvSpPr>
          <p:spPr>
            <a:xfrm>
              <a:off x="3591736" y="3165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F085FBFE-D5AA-6062-EE84-E8FF810553D0}"/>
                </a:ext>
              </a:extLst>
            </p:cNvPr>
            <p:cNvSpPr/>
            <p:nvPr/>
          </p:nvSpPr>
          <p:spPr>
            <a:xfrm>
              <a:off x="4475656" y="3165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FAB822F9-E9C0-3868-D317-1C2FD2E72D58}"/>
                </a:ext>
              </a:extLst>
            </p:cNvPr>
            <p:cNvSpPr/>
            <p:nvPr/>
          </p:nvSpPr>
          <p:spPr>
            <a:xfrm>
              <a:off x="3591736" y="3927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044DA181-0D1B-1EE3-860C-249EFD826BC9}"/>
                </a:ext>
              </a:extLst>
            </p:cNvPr>
            <p:cNvSpPr/>
            <p:nvPr/>
          </p:nvSpPr>
          <p:spPr>
            <a:xfrm>
              <a:off x="4481397" y="3927690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AE6A92C-6BC7-FFED-F49C-14F72B7B908C}"/>
              </a:ext>
            </a:extLst>
          </p:cNvPr>
          <p:cNvGrpSpPr/>
          <p:nvPr/>
        </p:nvGrpSpPr>
        <p:grpSpPr>
          <a:xfrm>
            <a:off x="8200511" y="2559997"/>
            <a:ext cx="2813210" cy="1111177"/>
            <a:chOff x="5512647" y="3318091"/>
            <a:chExt cx="3180692" cy="1290932"/>
          </a:xfrm>
          <a:solidFill>
            <a:srgbClr val="3366FF"/>
          </a:solidFill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B69AA96F-E75E-8B67-1091-2DEFA33E020E}"/>
                </a:ext>
              </a:extLst>
            </p:cNvPr>
            <p:cNvSpPr/>
            <p:nvPr/>
          </p:nvSpPr>
          <p:spPr>
            <a:xfrm>
              <a:off x="551264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80439A36-C000-9252-B9ED-AD4C648C5929}"/>
                </a:ext>
              </a:extLst>
            </p:cNvPr>
            <p:cNvSpPr/>
            <p:nvPr/>
          </p:nvSpPr>
          <p:spPr>
            <a:xfrm>
              <a:off x="639656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0EF51612-6A2E-25D9-54DB-3EFE00CB1412}"/>
                </a:ext>
              </a:extLst>
            </p:cNvPr>
            <p:cNvSpPr/>
            <p:nvPr/>
          </p:nvSpPr>
          <p:spPr>
            <a:xfrm>
              <a:off x="728048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59BF8EC4-5872-E420-CC48-9B1AF01F4A33}"/>
                </a:ext>
              </a:extLst>
            </p:cNvPr>
            <p:cNvSpPr/>
            <p:nvPr/>
          </p:nvSpPr>
          <p:spPr>
            <a:xfrm>
              <a:off x="816440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7F094972-9440-06BF-5092-77E401110F3B}"/>
                </a:ext>
              </a:extLst>
            </p:cNvPr>
            <p:cNvSpPr/>
            <p:nvPr/>
          </p:nvSpPr>
          <p:spPr>
            <a:xfrm>
              <a:off x="551264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4A598CD-225E-F94B-697E-CD1117E4A31F}"/>
                </a:ext>
              </a:extLst>
            </p:cNvPr>
            <p:cNvSpPr/>
            <p:nvPr/>
          </p:nvSpPr>
          <p:spPr>
            <a:xfrm>
              <a:off x="639656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E6D16FA5-187F-DCF0-3E35-522DF789F3BB}"/>
                </a:ext>
              </a:extLst>
            </p:cNvPr>
            <p:cNvSpPr/>
            <p:nvPr/>
          </p:nvSpPr>
          <p:spPr>
            <a:xfrm>
              <a:off x="728048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82FEC3CD-4781-7054-9225-674C691F3674}"/>
                </a:ext>
              </a:extLst>
            </p:cNvPr>
            <p:cNvSpPr/>
            <p:nvPr/>
          </p:nvSpPr>
          <p:spPr>
            <a:xfrm>
              <a:off x="816440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对话气泡: 圆角矩形 57">
            <a:extLst>
              <a:ext uri="{FF2B5EF4-FFF2-40B4-BE49-F238E27FC236}">
                <a16:creationId xmlns:a16="http://schemas.microsoft.com/office/drawing/2014/main" id="{A296473A-7546-A48F-DF87-44C0BC19AC9A}"/>
              </a:ext>
            </a:extLst>
          </p:cNvPr>
          <p:cNvSpPr/>
          <p:nvPr/>
        </p:nvSpPr>
        <p:spPr>
          <a:xfrm>
            <a:off x="3987507" y="282803"/>
            <a:ext cx="3786308" cy="889327"/>
          </a:xfrm>
          <a:prstGeom prst="wedgeRoundRectCallout">
            <a:avLst>
              <a:gd name="adj1" fmla="val 34126"/>
              <a:gd name="adj2" fmla="val 6330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人平均分成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份，其中的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份是女生。</a:t>
            </a:r>
          </a:p>
        </p:txBody>
      </p:sp>
      <p:sp>
        <p:nvSpPr>
          <p:cNvPr id="59" name="对话气泡: 圆角矩形 58">
            <a:extLst>
              <a:ext uri="{FF2B5EF4-FFF2-40B4-BE49-F238E27FC236}">
                <a16:creationId xmlns:a16="http://schemas.microsoft.com/office/drawing/2014/main" id="{65993D8B-8DF9-60D5-7CBD-E85F1B99E557}"/>
              </a:ext>
            </a:extLst>
          </p:cNvPr>
          <p:cNvSpPr/>
          <p:nvPr/>
        </p:nvSpPr>
        <p:spPr>
          <a:xfrm>
            <a:off x="7875068" y="282803"/>
            <a:ext cx="3702291" cy="889327"/>
          </a:xfrm>
          <a:prstGeom prst="wedgeRoundRectCallout">
            <a:avLst>
              <a:gd name="adj1" fmla="val 4693"/>
              <a:gd name="adj2" fmla="val 6433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人平均分成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份，其中的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份是男生。</a:t>
            </a: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57B49CDF-8E82-41BE-D3DA-64953C59A75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9756" y="3097892"/>
            <a:ext cx="2955813" cy="915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8" grpId="0" animBg="1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EE863-5EC0-3709-F7D7-C00821055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2FBDE4A7-4583-17A7-354C-C08A45F8C78C}"/>
              </a:ext>
            </a:extLst>
          </p:cNvPr>
          <p:cNvSpPr/>
          <p:nvPr/>
        </p:nvSpPr>
        <p:spPr>
          <a:xfrm>
            <a:off x="1695451" y="4055439"/>
            <a:ext cx="8896039" cy="26205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CADFF4F-E54A-3337-F8FD-96A9F7EF6E09}"/>
              </a:ext>
            </a:extLst>
          </p:cNvPr>
          <p:cNvGrpSpPr/>
          <p:nvPr/>
        </p:nvGrpSpPr>
        <p:grpSpPr>
          <a:xfrm>
            <a:off x="0" y="71689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1DFB24B-2531-4DE4-0A7B-A795047DDF0B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22B19540-816B-C5B6-DC1C-A6B77476F991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7994E993-97C1-2F19-B38D-426EF075F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282" y="1267356"/>
            <a:ext cx="904663" cy="90466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C05B658-0205-DF25-2AFE-13909C228D42}"/>
              </a:ext>
            </a:extLst>
          </p:cNvPr>
          <p:cNvSpPr txBox="1"/>
          <p:nvPr/>
        </p:nvSpPr>
        <p:spPr>
          <a:xfrm>
            <a:off x="1437412" y="1221423"/>
            <a:ext cx="10139947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航模小组有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名学生，其中    是女生，    是男生。男、女生各有多少人？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B6DF146-597D-2655-EC5A-28AF22B8CD4F}"/>
              </a:ext>
            </a:extLst>
          </p:cNvPr>
          <p:cNvGrpSpPr/>
          <p:nvPr/>
        </p:nvGrpSpPr>
        <p:grpSpPr>
          <a:xfrm>
            <a:off x="7110648" y="1079231"/>
            <a:ext cx="441146" cy="1289422"/>
            <a:chOff x="1411278" y="1102555"/>
            <a:chExt cx="441146" cy="128942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AB7012F-1588-45BF-B1B4-CA7AB8780F3B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EDB0AC4-9517-42B3-664F-9CBB221D3B5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52E0F20-9618-8661-9A13-596C9EA7ECBC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680D9C9-07CE-B664-C714-242E970A4A8C}"/>
              </a:ext>
            </a:extLst>
          </p:cNvPr>
          <p:cNvGrpSpPr/>
          <p:nvPr/>
        </p:nvGrpSpPr>
        <p:grpSpPr>
          <a:xfrm>
            <a:off x="9455014" y="1079231"/>
            <a:ext cx="441146" cy="1289422"/>
            <a:chOff x="1411278" y="1102555"/>
            <a:chExt cx="441146" cy="128942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1658C88-E5DB-2FE8-07B8-E12EF2D62903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6C206B39-874B-A373-F681-7FEF5CC21A7C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3EDF2F6-F70F-D0BC-502F-020895009FF3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D53F425-D2BA-5A48-8B0B-6AD415B28148}"/>
              </a:ext>
            </a:extLst>
          </p:cNvPr>
          <p:cNvGrpSpPr/>
          <p:nvPr/>
        </p:nvGrpSpPr>
        <p:grpSpPr>
          <a:xfrm>
            <a:off x="6419918" y="2368653"/>
            <a:ext cx="4852527" cy="1495442"/>
            <a:chOff x="1808480" y="2184400"/>
            <a:chExt cx="5486400" cy="1737360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96A6B724-20D9-E8FE-56B9-BD1BE8F45DC3}"/>
                </a:ext>
              </a:extLst>
            </p:cNvPr>
            <p:cNvSpPr/>
            <p:nvPr/>
          </p:nvSpPr>
          <p:spPr>
            <a:xfrm>
              <a:off x="1808480" y="2184400"/>
              <a:ext cx="5486400" cy="173736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8A4D0760-E99A-BA33-A3FA-D40C5C40542A}"/>
                </a:ext>
              </a:extLst>
            </p:cNvPr>
            <p:cNvSpPr/>
            <p:nvPr/>
          </p:nvSpPr>
          <p:spPr>
            <a:xfrm>
              <a:off x="204808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2B787329-C213-1074-7788-95A6E6C24AE5}"/>
                </a:ext>
              </a:extLst>
            </p:cNvPr>
            <p:cNvSpPr/>
            <p:nvPr/>
          </p:nvSpPr>
          <p:spPr>
            <a:xfrm>
              <a:off x="293200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BFF1952-B4B6-BFFB-1E36-5E1B96E58040}"/>
                </a:ext>
              </a:extLst>
            </p:cNvPr>
            <p:cNvSpPr/>
            <p:nvPr/>
          </p:nvSpPr>
          <p:spPr>
            <a:xfrm>
              <a:off x="381592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4D23249-9304-220B-27A2-A3BD8ACEB47E}"/>
                </a:ext>
              </a:extLst>
            </p:cNvPr>
            <p:cNvSpPr/>
            <p:nvPr/>
          </p:nvSpPr>
          <p:spPr>
            <a:xfrm>
              <a:off x="469984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F786FA95-B84E-7451-B59B-0A0B4A0261CB}"/>
                </a:ext>
              </a:extLst>
            </p:cNvPr>
            <p:cNvSpPr/>
            <p:nvPr/>
          </p:nvSpPr>
          <p:spPr>
            <a:xfrm>
              <a:off x="558376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05F96EF-F26F-4C37-EC03-E671B4CBA372}"/>
                </a:ext>
              </a:extLst>
            </p:cNvPr>
            <p:cNvSpPr/>
            <p:nvPr/>
          </p:nvSpPr>
          <p:spPr>
            <a:xfrm>
              <a:off x="6467687" y="2406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90F241C2-D611-9EF4-D4BB-5DBF123D53B7}"/>
                </a:ext>
              </a:extLst>
            </p:cNvPr>
            <p:cNvSpPr/>
            <p:nvPr/>
          </p:nvSpPr>
          <p:spPr>
            <a:xfrm>
              <a:off x="204808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4932233-D669-87A7-84CD-C7B711DB7562}"/>
                </a:ext>
              </a:extLst>
            </p:cNvPr>
            <p:cNvSpPr/>
            <p:nvPr/>
          </p:nvSpPr>
          <p:spPr>
            <a:xfrm>
              <a:off x="293200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85416B0D-B31C-D50D-9DB7-20F327099BE2}"/>
                </a:ext>
              </a:extLst>
            </p:cNvPr>
            <p:cNvSpPr/>
            <p:nvPr/>
          </p:nvSpPr>
          <p:spPr>
            <a:xfrm>
              <a:off x="381592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2BB1886A-A6DE-DE5B-0D36-20C79F58F78B}"/>
                </a:ext>
              </a:extLst>
            </p:cNvPr>
            <p:cNvSpPr/>
            <p:nvPr/>
          </p:nvSpPr>
          <p:spPr>
            <a:xfrm>
              <a:off x="469984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23BC46E6-7E85-9F46-6463-D0843F099760}"/>
                </a:ext>
              </a:extLst>
            </p:cNvPr>
            <p:cNvSpPr/>
            <p:nvPr/>
          </p:nvSpPr>
          <p:spPr>
            <a:xfrm>
              <a:off x="558376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8B0E4D7C-E44C-AC9B-3984-75FA547B102F}"/>
                </a:ext>
              </a:extLst>
            </p:cNvPr>
            <p:cNvSpPr/>
            <p:nvPr/>
          </p:nvSpPr>
          <p:spPr>
            <a:xfrm>
              <a:off x="6467687" y="3168698"/>
              <a:ext cx="528932" cy="5289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52D2CC5C-EB22-EAE4-A991-E82DB4F6A16C}"/>
              </a:ext>
            </a:extLst>
          </p:cNvPr>
          <p:cNvCxnSpPr>
            <a:cxnSpLocks/>
          </p:cNvCxnSpPr>
          <p:nvPr/>
        </p:nvCxnSpPr>
        <p:spPr>
          <a:xfrm flipV="1">
            <a:off x="8009200" y="2367527"/>
            <a:ext cx="0" cy="151084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15A58F7-6A14-0A4C-396A-205FC2B0C9A0}"/>
              </a:ext>
            </a:extLst>
          </p:cNvPr>
          <p:cNvCxnSpPr>
            <a:cxnSpLocks/>
          </p:cNvCxnSpPr>
          <p:nvPr/>
        </p:nvCxnSpPr>
        <p:spPr>
          <a:xfrm flipV="1">
            <a:off x="9621623" y="2367527"/>
            <a:ext cx="0" cy="149656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38242B64-4CDA-65F5-56B8-C4689D826FCB}"/>
              </a:ext>
            </a:extLst>
          </p:cNvPr>
          <p:cNvGrpSpPr/>
          <p:nvPr/>
        </p:nvGrpSpPr>
        <p:grpSpPr>
          <a:xfrm>
            <a:off x="6636919" y="2560785"/>
            <a:ext cx="1254695" cy="1111177"/>
            <a:chOff x="3591736" y="3165691"/>
            <a:chExt cx="1418593" cy="1290932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C3F9E71C-B232-9EAC-B30D-44BA4E13D142}"/>
                </a:ext>
              </a:extLst>
            </p:cNvPr>
            <p:cNvSpPr/>
            <p:nvPr/>
          </p:nvSpPr>
          <p:spPr>
            <a:xfrm>
              <a:off x="3591736" y="3165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B1F4B42E-168B-DFCC-5C19-0D657FE8D9C0}"/>
                </a:ext>
              </a:extLst>
            </p:cNvPr>
            <p:cNvSpPr/>
            <p:nvPr/>
          </p:nvSpPr>
          <p:spPr>
            <a:xfrm>
              <a:off x="4475656" y="3165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47EBFB67-5BA7-B680-EBD6-4E81F116231C}"/>
                </a:ext>
              </a:extLst>
            </p:cNvPr>
            <p:cNvSpPr/>
            <p:nvPr/>
          </p:nvSpPr>
          <p:spPr>
            <a:xfrm>
              <a:off x="3591736" y="3927691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6B56CE86-83D5-60C0-C170-7B2C848DD500}"/>
                </a:ext>
              </a:extLst>
            </p:cNvPr>
            <p:cNvSpPr/>
            <p:nvPr/>
          </p:nvSpPr>
          <p:spPr>
            <a:xfrm>
              <a:off x="4481397" y="3927690"/>
              <a:ext cx="528932" cy="528932"/>
            </a:xfrm>
            <a:prstGeom prst="ellipse">
              <a:avLst/>
            </a:prstGeom>
            <a:solidFill>
              <a:srgbClr val="EE1D2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57671E4-C51C-8C29-AED4-EAF7D164EF1B}"/>
              </a:ext>
            </a:extLst>
          </p:cNvPr>
          <p:cNvGrpSpPr/>
          <p:nvPr/>
        </p:nvGrpSpPr>
        <p:grpSpPr>
          <a:xfrm>
            <a:off x="8200511" y="2559997"/>
            <a:ext cx="2813210" cy="1111177"/>
            <a:chOff x="5512647" y="3318091"/>
            <a:chExt cx="3180692" cy="1290932"/>
          </a:xfrm>
          <a:solidFill>
            <a:srgbClr val="3366FF"/>
          </a:solidFill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B1AA28B5-AA1C-EDEB-6FD2-8B7ABAB67C4D}"/>
                </a:ext>
              </a:extLst>
            </p:cNvPr>
            <p:cNvSpPr/>
            <p:nvPr/>
          </p:nvSpPr>
          <p:spPr>
            <a:xfrm>
              <a:off x="551264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C5F76AF0-E234-BDF1-AB83-BF079E476E13}"/>
                </a:ext>
              </a:extLst>
            </p:cNvPr>
            <p:cNvSpPr/>
            <p:nvPr/>
          </p:nvSpPr>
          <p:spPr>
            <a:xfrm>
              <a:off x="639656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5B553DD9-DDA0-EE0D-AB1E-4DF57E127CA8}"/>
                </a:ext>
              </a:extLst>
            </p:cNvPr>
            <p:cNvSpPr/>
            <p:nvPr/>
          </p:nvSpPr>
          <p:spPr>
            <a:xfrm>
              <a:off x="728048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CC291C1D-4971-C08C-7013-E2684997D7C4}"/>
                </a:ext>
              </a:extLst>
            </p:cNvPr>
            <p:cNvSpPr/>
            <p:nvPr/>
          </p:nvSpPr>
          <p:spPr>
            <a:xfrm>
              <a:off x="8164407" y="3318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882BD01A-F560-5F95-F1B3-CE0FA0CBE991}"/>
                </a:ext>
              </a:extLst>
            </p:cNvPr>
            <p:cNvSpPr/>
            <p:nvPr/>
          </p:nvSpPr>
          <p:spPr>
            <a:xfrm>
              <a:off x="551264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57DC5063-0DF6-3149-5462-21D94EA43717}"/>
                </a:ext>
              </a:extLst>
            </p:cNvPr>
            <p:cNvSpPr/>
            <p:nvPr/>
          </p:nvSpPr>
          <p:spPr>
            <a:xfrm>
              <a:off x="639656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3C599E61-598E-4D21-837B-28D65869791E}"/>
                </a:ext>
              </a:extLst>
            </p:cNvPr>
            <p:cNvSpPr/>
            <p:nvPr/>
          </p:nvSpPr>
          <p:spPr>
            <a:xfrm>
              <a:off x="728048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C86B759A-2D16-935F-1004-4E3E44CDF9E4}"/>
                </a:ext>
              </a:extLst>
            </p:cNvPr>
            <p:cNvSpPr/>
            <p:nvPr/>
          </p:nvSpPr>
          <p:spPr>
            <a:xfrm>
              <a:off x="8164407" y="4080091"/>
              <a:ext cx="528932" cy="5289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对话气泡: 圆角矩形 57">
            <a:extLst>
              <a:ext uri="{FF2B5EF4-FFF2-40B4-BE49-F238E27FC236}">
                <a16:creationId xmlns:a16="http://schemas.microsoft.com/office/drawing/2014/main" id="{3B106889-999A-0030-7024-836AD261D60D}"/>
              </a:ext>
            </a:extLst>
          </p:cNvPr>
          <p:cNvSpPr/>
          <p:nvPr/>
        </p:nvSpPr>
        <p:spPr>
          <a:xfrm>
            <a:off x="3987507" y="282803"/>
            <a:ext cx="3786308" cy="889327"/>
          </a:xfrm>
          <a:prstGeom prst="wedgeRoundRectCallout">
            <a:avLst>
              <a:gd name="adj1" fmla="val 34126"/>
              <a:gd name="adj2" fmla="val 6330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人平均分成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份，其中的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份是女生。</a:t>
            </a:r>
          </a:p>
        </p:txBody>
      </p:sp>
      <p:sp>
        <p:nvSpPr>
          <p:cNvPr id="59" name="对话气泡: 圆角矩形 58">
            <a:extLst>
              <a:ext uri="{FF2B5EF4-FFF2-40B4-BE49-F238E27FC236}">
                <a16:creationId xmlns:a16="http://schemas.microsoft.com/office/drawing/2014/main" id="{669A8AD6-61AC-AC23-41C4-711BA2C1C2EB}"/>
              </a:ext>
            </a:extLst>
          </p:cNvPr>
          <p:cNvSpPr/>
          <p:nvPr/>
        </p:nvSpPr>
        <p:spPr>
          <a:xfrm>
            <a:off x="7875068" y="282803"/>
            <a:ext cx="3702291" cy="889327"/>
          </a:xfrm>
          <a:prstGeom prst="wedgeRoundRectCallout">
            <a:avLst>
              <a:gd name="adj1" fmla="val 4693"/>
              <a:gd name="adj2" fmla="val 6433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把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人平均分成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份，其中的</a:t>
            </a:r>
            <a:r>
              <a:rPr lang="en-US" altLang="zh-CN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份是男生。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FCDF389-BA43-8F4A-D8A4-08D126F39574}"/>
              </a:ext>
            </a:extLst>
          </p:cNvPr>
          <p:cNvSpPr txBox="1"/>
          <p:nvPr/>
        </p:nvSpPr>
        <p:spPr>
          <a:xfrm>
            <a:off x="6548652" y="4612500"/>
            <a:ext cx="332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12÷3=4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058CB35-B2B0-8873-2EFF-5F74D495A29F}"/>
              </a:ext>
            </a:extLst>
          </p:cNvPr>
          <p:cNvSpPr txBox="1"/>
          <p:nvPr/>
        </p:nvSpPr>
        <p:spPr>
          <a:xfrm>
            <a:off x="6723148" y="5197275"/>
            <a:ext cx="3074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4×2=8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AE20BAC-0F92-44BD-684D-7DD37AB2EB77}"/>
              </a:ext>
            </a:extLst>
          </p:cNvPr>
          <p:cNvSpPr txBox="1"/>
          <p:nvPr/>
        </p:nvSpPr>
        <p:spPr>
          <a:xfrm>
            <a:off x="2098230" y="4798524"/>
            <a:ext cx="332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12÷3=4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65FBD7E-28CB-6E5D-743E-9B0BD28F2B07}"/>
              </a:ext>
            </a:extLst>
          </p:cNvPr>
          <p:cNvSpPr txBox="1"/>
          <p:nvPr/>
        </p:nvSpPr>
        <p:spPr>
          <a:xfrm>
            <a:off x="2090110" y="4135931"/>
            <a:ext cx="1033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女生：</a:t>
            </a:r>
            <a:endParaRPr lang="en-US" sz="3200" b="1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5879556-836D-B4FF-3488-9969F95B72D2}"/>
              </a:ext>
            </a:extLst>
          </p:cNvPr>
          <p:cNvSpPr txBox="1"/>
          <p:nvPr/>
        </p:nvSpPr>
        <p:spPr>
          <a:xfrm>
            <a:off x="6548066" y="4099077"/>
            <a:ext cx="1033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/>
              <a:t>男生：</a:t>
            </a:r>
            <a:endParaRPr lang="en-US" sz="3200" b="1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252C4C4-0F90-F2D5-6F98-28D2A4AE83CF}"/>
              </a:ext>
            </a:extLst>
          </p:cNvPr>
          <p:cNvSpPr txBox="1"/>
          <p:nvPr/>
        </p:nvSpPr>
        <p:spPr>
          <a:xfrm>
            <a:off x="3497686" y="5921424"/>
            <a:ext cx="69616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答：女生有</a:t>
            </a:r>
            <a:r>
              <a:rPr lang="en-US" altLang="zh-CN" sz="36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人，男生有</a:t>
            </a:r>
            <a:r>
              <a:rPr lang="en-US" altLang="zh-CN" sz="3600" dirty="0">
                <a:solidFill>
                  <a:srgbClr val="F1592F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人。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C2DBB21-8D23-06CA-A898-ACB5164240C3}"/>
              </a:ext>
            </a:extLst>
          </p:cNvPr>
          <p:cNvCxnSpPr>
            <a:cxnSpLocks/>
          </p:cNvCxnSpPr>
          <p:nvPr/>
        </p:nvCxnSpPr>
        <p:spPr>
          <a:xfrm>
            <a:off x="5705475" y="4213749"/>
            <a:ext cx="0" cy="17076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7" name="图片 56">
            <a:extLst>
              <a:ext uri="{FF2B5EF4-FFF2-40B4-BE49-F238E27FC236}">
                <a16:creationId xmlns:a16="http://schemas.microsoft.com/office/drawing/2014/main" id="{0E0EB49C-D48F-1D86-8B7C-F63F4B8456D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5032" y="2929321"/>
            <a:ext cx="2986396" cy="915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292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/>
      <p:bldP spid="29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7046DB23-8B58-B610-DDF9-A92A4516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950939" y="2051951"/>
            <a:ext cx="1354648" cy="1354648"/>
          </a:xfrm>
          <a:prstGeom prst="rect">
            <a:avLst/>
          </a:prstGeom>
        </p:spPr>
      </p:pic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048E2D8E-71A7-E88C-26A0-EDD48069301E}"/>
              </a:ext>
            </a:extLst>
          </p:cNvPr>
          <p:cNvSpPr/>
          <p:nvPr/>
        </p:nvSpPr>
        <p:spPr>
          <a:xfrm>
            <a:off x="2550159" y="1728077"/>
            <a:ext cx="6809233" cy="1354648"/>
          </a:xfrm>
          <a:prstGeom prst="wedgeRoundRectCallout">
            <a:avLst>
              <a:gd name="adj1" fmla="val 55163"/>
              <a:gd name="adj2" fmla="val 341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女生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4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人，男生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8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人，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4+8=12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+mn-ea"/>
              </a:rPr>
              <a:t>（人），与已知条件相符，解答正确。</a:t>
            </a:r>
          </a:p>
        </p:txBody>
      </p:sp>
      <p:sp>
        <p:nvSpPr>
          <p:cNvPr id="45" name="对话气泡: 圆角矩形 44">
            <a:extLst>
              <a:ext uri="{FF2B5EF4-FFF2-40B4-BE49-F238E27FC236}">
                <a16:creationId xmlns:a16="http://schemas.microsoft.com/office/drawing/2014/main" id="{E7475403-558C-C304-276A-5E9E4FCF955C}"/>
              </a:ext>
            </a:extLst>
          </p:cNvPr>
          <p:cNvSpPr/>
          <p:nvPr/>
        </p:nvSpPr>
        <p:spPr>
          <a:xfrm>
            <a:off x="2732509" y="3589361"/>
            <a:ext cx="6444534" cy="1354648"/>
          </a:xfrm>
          <a:prstGeom prst="wedgeRoundRectCallout">
            <a:avLst>
              <a:gd name="adj1" fmla="val -56709"/>
              <a:gd name="adj2" fmla="val 802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只要知道几分之几表示什么意思，就可以解决这类问题了。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223E7489-70FC-2C56-E6AF-DF7D22F19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86413" y="3406599"/>
            <a:ext cx="1354648" cy="135464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0AE3225-A33E-122B-C825-852472E1F2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2081" y="508337"/>
            <a:ext cx="2950824" cy="915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E8DF3A19-DCD3-5D82-3057-290745235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" y="458765"/>
            <a:ext cx="2918668" cy="843170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C54DF0DD-C487-D435-F774-FD8DEE6BFB50}"/>
              </a:ext>
            </a:extLst>
          </p:cNvPr>
          <p:cNvSpPr txBox="1"/>
          <p:nvPr/>
        </p:nvSpPr>
        <p:spPr>
          <a:xfrm>
            <a:off x="1046480" y="1615884"/>
            <a:ext cx="10099040" cy="2020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求一个数的几分之几是多少，先看清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分母是几，就把这个数平均分成几份，再看分子是几，就求几份是多少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91E1DE8-5E02-2B45-3764-274FED2E4513}"/>
              </a:ext>
            </a:extLst>
          </p:cNvPr>
          <p:cNvSpPr txBox="1"/>
          <p:nvPr/>
        </p:nvSpPr>
        <p:spPr>
          <a:xfrm>
            <a:off x="1046480" y="3950514"/>
            <a:ext cx="10099040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计算一个数的几分之几，我们得出的方法是：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BD1A9B5-04F2-8107-7E42-367E46713B9A}"/>
              </a:ext>
            </a:extLst>
          </p:cNvPr>
          <p:cNvSpPr txBox="1"/>
          <p:nvPr/>
        </p:nvSpPr>
        <p:spPr>
          <a:xfrm>
            <a:off x="3048000" y="49189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先除以分母，再乘分子。</a:t>
            </a:r>
          </a:p>
        </p:txBody>
      </p:sp>
    </p:spTree>
    <p:extLst>
      <p:ext uri="{BB962C8B-B14F-4D97-AF65-F5344CB8AC3E}">
        <p14:creationId xmlns:p14="http://schemas.microsoft.com/office/powerpoint/2010/main" val="425277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391892"/>
            <a:ext cx="10515135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分一分，算一算。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44473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B9166D5E-D5A1-A64D-8887-8BA365AD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108" y="2358312"/>
            <a:ext cx="4806390" cy="154420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35A504B-8451-0205-171D-3DF08815A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036" y="2353257"/>
            <a:ext cx="4927856" cy="15444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94612A4-447C-1961-711E-C004DB5FA40A}"/>
              </a:ext>
            </a:extLst>
          </p:cNvPr>
          <p:cNvSpPr txBox="1"/>
          <p:nvPr/>
        </p:nvSpPr>
        <p:spPr>
          <a:xfrm>
            <a:off x="500743" y="4483617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latin typeface="楷体" panose="02010609060101010101" pitchFamily="49" charset="-122"/>
              </a:rPr>
              <a:t>这些羽毛球的  是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个。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2C1B503-84B0-ED6D-FE23-520105FB9CEA}"/>
              </a:ext>
            </a:extLst>
          </p:cNvPr>
          <p:cNvGrpSpPr/>
          <p:nvPr/>
        </p:nvGrpSpPr>
        <p:grpSpPr>
          <a:xfrm>
            <a:off x="3362666" y="4162071"/>
            <a:ext cx="441146" cy="1289422"/>
            <a:chOff x="1411278" y="1102555"/>
            <a:chExt cx="441146" cy="128942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5CE21C9-599F-8799-FDE4-92A93E22FD35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5E85D5E-D09C-E0FD-0EFE-7548A7C929FB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B1273F0-E9FD-FF3C-B41C-E4BFAE1C2D1D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CBBD6F42-8D1C-DFC4-1F3F-F58E798D70FF}"/>
              </a:ext>
            </a:extLst>
          </p:cNvPr>
          <p:cNvSpPr txBox="1"/>
          <p:nvPr/>
        </p:nvSpPr>
        <p:spPr>
          <a:xfrm>
            <a:off x="6433688" y="4483617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pPr eaLnBrk="1" hangingPunct="1">
              <a:lnSpc>
                <a:spcPct val="100000"/>
              </a:lnSpc>
            </a:pPr>
            <a:r>
              <a:rPr lang="zh-CN" altLang="en-US" dirty="0">
                <a:latin typeface="楷体" panose="02010609060101010101" pitchFamily="49" charset="-122"/>
              </a:rPr>
              <a:t>这些樱桃的  是</a:t>
            </a:r>
            <a:r>
              <a:rPr lang="en-US" altLang="zh-CN" dirty="0">
                <a:latin typeface="楷体" panose="02010609060101010101" pitchFamily="49" charset="-122"/>
              </a:rPr>
              <a:t>(   )</a:t>
            </a:r>
            <a:r>
              <a:rPr lang="zh-CN" altLang="en-US" dirty="0">
                <a:latin typeface="楷体" panose="02010609060101010101" pitchFamily="49" charset="-122"/>
              </a:rPr>
              <a:t>颗。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2FF6908A-3C5E-3F94-2C1D-A3A21FA81DB6}"/>
              </a:ext>
            </a:extLst>
          </p:cNvPr>
          <p:cNvGrpSpPr/>
          <p:nvPr/>
        </p:nvGrpSpPr>
        <p:grpSpPr>
          <a:xfrm>
            <a:off x="8853508" y="4162071"/>
            <a:ext cx="441146" cy="1289422"/>
            <a:chOff x="1411278" y="1102555"/>
            <a:chExt cx="441146" cy="128942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E4A038B-A05A-1822-585D-4013D5957A4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D4A8CA5-BB6F-6DBF-B277-F96BB18A6754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07836050-FCC8-AD35-1B67-E7CD9C0A12B1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E04C20A-A0D7-5B70-6883-C578B9B1EF99}"/>
              </a:ext>
            </a:extLst>
          </p:cNvPr>
          <p:cNvCxnSpPr/>
          <p:nvPr/>
        </p:nvCxnSpPr>
        <p:spPr>
          <a:xfrm>
            <a:off x="1926077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44C14289-571A-BC6C-7277-46E3A8E49231}"/>
              </a:ext>
            </a:extLst>
          </p:cNvPr>
          <p:cNvCxnSpPr/>
          <p:nvPr/>
        </p:nvCxnSpPr>
        <p:spPr>
          <a:xfrm>
            <a:off x="2811267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DDB229FD-5334-1FBE-100E-CC50539F6D38}"/>
              </a:ext>
            </a:extLst>
          </p:cNvPr>
          <p:cNvCxnSpPr/>
          <p:nvPr/>
        </p:nvCxnSpPr>
        <p:spPr>
          <a:xfrm>
            <a:off x="3696457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9CF87E0-B2CC-BE82-4A37-82BA9200B958}"/>
              </a:ext>
            </a:extLst>
          </p:cNvPr>
          <p:cNvCxnSpPr/>
          <p:nvPr/>
        </p:nvCxnSpPr>
        <p:spPr>
          <a:xfrm>
            <a:off x="4581647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F371922A-1792-4E87-97E6-DA13CB9E8411}"/>
              </a:ext>
            </a:extLst>
          </p:cNvPr>
          <p:cNvSpPr txBox="1"/>
          <p:nvPr/>
        </p:nvSpPr>
        <p:spPr>
          <a:xfrm>
            <a:off x="4635624" y="44819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744012AE-B5C1-82A4-1087-F2F591B34509}"/>
              </a:ext>
            </a:extLst>
          </p:cNvPr>
          <p:cNvCxnSpPr/>
          <p:nvPr/>
        </p:nvCxnSpPr>
        <p:spPr>
          <a:xfrm>
            <a:off x="8135323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90C74739-CDED-2E72-8C93-24A4D1C1EF03}"/>
              </a:ext>
            </a:extLst>
          </p:cNvPr>
          <p:cNvCxnSpPr/>
          <p:nvPr/>
        </p:nvCxnSpPr>
        <p:spPr>
          <a:xfrm>
            <a:off x="9612117" y="2422187"/>
            <a:ext cx="0" cy="1391056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263A89F-CB8C-9D66-CA3C-30F173736592}"/>
              </a:ext>
            </a:extLst>
          </p:cNvPr>
          <p:cNvSpPr txBox="1"/>
          <p:nvPr/>
        </p:nvSpPr>
        <p:spPr>
          <a:xfrm>
            <a:off x="10112540" y="44819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84890220-7B28-278B-DBF3-DF451F7DCF4E}"/>
              </a:ext>
            </a:extLst>
          </p:cNvPr>
          <p:cNvSpPr txBox="1"/>
          <p:nvPr/>
        </p:nvSpPr>
        <p:spPr>
          <a:xfrm>
            <a:off x="1176121" y="1382164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花坛里有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株玫瑰。其中     是红玫瑰，红玫瑰有多少株？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A20D8AE-F9D5-3B83-A3B6-B078FF3A71CB}"/>
              </a:ext>
            </a:extLst>
          </p:cNvPr>
          <p:cNvSpPr/>
          <p:nvPr/>
        </p:nvSpPr>
        <p:spPr>
          <a:xfrm>
            <a:off x="500743" y="143501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0436866-2C80-9AEE-6B78-02625A80046A}"/>
              </a:ext>
            </a:extLst>
          </p:cNvPr>
          <p:cNvGrpSpPr/>
          <p:nvPr/>
        </p:nvGrpSpPr>
        <p:grpSpPr>
          <a:xfrm>
            <a:off x="6464168" y="1124278"/>
            <a:ext cx="441146" cy="1289422"/>
            <a:chOff x="1411278" y="1102555"/>
            <a:chExt cx="441146" cy="128942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FE4E03B-3F41-280E-AEDC-FF7E815034ED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E47EBE5-2139-E56C-AC1A-81664B3A064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6584C9C-C018-3593-605E-CCB9A2C53A3C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CD8BC433-3180-32F6-2A6F-4CBC0314A2E2}"/>
              </a:ext>
            </a:extLst>
          </p:cNvPr>
          <p:cNvSpPr txBox="1"/>
          <p:nvPr/>
        </p:nvSpPr>
        <p:spPr>
          <a:xfrm>
            <a:off x="1910674" y="2938399"/>
            <a:ext cx="8642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想：把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平均分成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份，取其中的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份。</a:t>
            </a:r>
          </a:p>
        </p:txBody>
      </p:sp>
      <p:sp>
        <p:nvSpPr>
          <p:cNvPr id="23" name="已知的">
            <a:extLst>
              <a:ext uri="{FF2B5EF4-FFF2-40B4-BE49-F238E27FC236}">
                <a16:creationId xmlns:a16="http://schemas.microsoft.com/office/drawing/2014/main" id="{0C10CBC1-A912-E1A9-A53B-5C0AE6E26110}"/>
              </a:ext>
            </a:extLst>
          </p:cNvPr>
          <p:cNvSpPr/>
          <p:nvPr/>
        </p:nvSpPr>
        <p:spPr>
          <a:xfrm>
            <a:off x="3027679" y="1352566"/>
            <a:ext cx="1076961" cy="781033"/>
          </a:xfrm>
          <a:prstGeom prst="roundRect">
            <a:avLst/>
          </a:prstGeom>
          <a:noFill/>
          <a:ln w="28575" cmpd="sng">
            <a:solidFill>
              <a:srgbClr val="EE1D23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4" name="已知的">
            <a:extLst>
              <a:ext uri="{FF2B5EF4-FFF2-40B4-BE49-F238E27FC236}">
                <a16:creationId xmlns:a16="http://schemas.microsoft.com/office/drawing/2014/main" id="{E2459A0C-D73D-D3F3-D5CB-E74DD832FFDE}"/>
              </a:ext>
            </a:extLst>
          </p:cNvPr>
          <p:cNvSpPr/>
          <p:nvPr/>
        </p:nvSpPr>
        <p:spPr>
          <a:xfrm>
            <a:off x="6360160" y="1184250"/>
            <a:ext cx="640080" cy="1177950"/>
          </a:xfrm>
          <a:prstGeom prst="roundRect">
            <a:avLst/>
          </a:prstGeom>
          <a:noFill/>
          <a:ln w="28575" cmpd="sng">
            <a:solidFill>
              <a:srgbClr val="EE1D23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BF47FF2-5D0F-5D20-8E7B-AAC80DDFFA23}"/>
              </a:ext>
            </a:extLst>
          </p:cNvPr>
          <p:cNvSpPr txBox="1"/>
          <p:nvPr/>
        </p:nvSpPr>
        <p:spPr>
          <a:xfrm>
            <a:off x="3573953" y="3903998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20÷5=4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（株）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0F5FC44-EC96-82D5-6255-7B09AAF8793D}"/>
              </a:ext>
            </a:extLst>
          </p:cNvPr>
          <p:cNvSpPr txBox="1"/>
          <p:nvPr/>
        </p:nvSpPr>
        <p:spPr>
          <a:xfrm>
            <a:off x="3027679" y="4829084"/>
            <a:ext cx="4580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答：红玫瑰有</a:t>
            </a:r>
            <a:r>
              <a:rPr lang="en-US" altLang="zh-CN" dirty="0"/>
              <a:t>4</a:t>
            </a:r>
            <a:r>
              <a:rPr lang="zh-CN" altLang="en-US" b="1" dirty="0"/>
              <a:t>株。</a:t>
            </a:r>
          </a:p>
        </p:txBody>
      </p:sp>
    </p:spTree>
    <p:extLst>
      <p:ext uri="{BB962C8B-B14F-4D97-AF65-F5344CB8AC3E}">
        <p14:creationId xmlns:p14="http://schemas.microsoft.com/office/powerpoint/2010/main" val="387951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9310272-76C4-E9EB-6A1A-CD79230991CC}"/>
              </a:ext>
            </a:extLst>
          </p:cNvPr>
          <p:cNvSpPr txBox="1"/>
          <p:nvPr/>
        </p:nvSpPr>
        <p:spPr>
          <a:xfrm>
            <a:off x="1176121" y="1226524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4188" algn="l"/>
              </a:tabLst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图书角有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本图书，其中     是故事书，故事书有多少本？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E059463-D1D0-2448-8464-9920F57721CC}"/>
              </a:ext>
            </a:extLst>
          </p:cNvPr>
          <p:cNvSpPr/>
          <p:nvPr/>
        </p:nvSpPr>
        <p:spPr>
          <a:xfrm>
            <a:off x="500743" y="127937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794D6963-5A8D-4C66-1247-A68CF6A01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112" y="2098645"/>
            <a:ext cx="34229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A80A0BE-44B5-2E06-CA7B-6F95575C0741}"/>
              </a:ext>
            </a:extLst>
          </p:cNvPr>
          <p:cNvGrpSpPr/>
          <p:nvPr/>
        </p:nvGrpSpPr>
        <p:grpSpPr>
          <a:xfrm>
            <a:off x="6464168" y="968638"/>
            <a:ext cx="441146" cy="1289422"/>
            <a:chOff x="1411278" y="1102555"/>
            <a:chExt cx="441146" cy="1289422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70582B2-5D6B-3A01-3002-8DC9452AC50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351EB02-A051-614D-7C12-F06D20B6C1CC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C689DCD-0875-D026-6B8B-F30789D0275B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已知的">
            <a:extLst>
              <a:ext uri="{FF2B5EF4-FFF2-40B4-BE49-F238E27FC236}">
                <a16:creationId xmlns:a16="http://schemas.microsoft.com/office/drawing/2014/main" id="{3029F4A2-20CC-58F5-90A4-595D9094DB4F}"/>
              </a:ext>
            </a:extLst>
          </p:cNvPr>
          <p:cNvSpPr/>
          <p:nvPr/>
        </p:nvSpPr>
        <p:spPr>
          <a:xfrm>
            <a:off x="3027679" y="1201756"/>
            <a:ext cx="1076961" cy="781033"/>
          </a:xfrm>
          <a:prstGeom prst="roundRect">
            <a:avLst/>
          </a:prstGeom>
          <a:noFill/>
          <a:ln w="28575" cmpd="sng">
            <a:solidFill>
              <a:srgbClr val="EE1D23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29" name="已知的">
            <a:extLst>
              <a:ext uri="{FF2B5EF4-FFF2-40B4-BE49-F238E27FC236}">
                <a16:creationId xmlns:a16="http://schemas.microsoft.com/office/drawing/2014/main" id="{FA62D185-EB0A-FD5A-B96E-7AB8FB88C42C}"/>
              </a:ext>
            </a:extLst>
          </p:cNvPr>
          <p:cNvSpPr/>
          <p:nvPr/>
        </p:nvSpPr>
        <p:spPr>
          <a:xfrm>
            <a:off x="6360160" y="970243"/>
            <a:ext cx="640080" cy="1267120"/>
          </a:xfrm>
          <a:prstGeom prst="roundRect">
            <a:avLst/>
          </a:prstGeom>
          <a:noFill/>
          <a:ln w="28575" cmpd="sng">
            <a:solidFill>
              <a:srgbClr val="EE1D23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zh-CN" altLang="en-US" noProof="1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AD43046-D642-7E5E-668A-B1C325D7C0A6}"/>
              </a:ext>
            </a:extLst>
          </p:cNvPr>
          <p:cNvSpPr txBox="1"/>
          <p:nvPr/>
        </p:nvSpPr>
        <p:spPr>
          <a:xfrm>
            <a:off x="1910674" y="2841126"/>
            <a:ext cx="8642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想：把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45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平均分成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份，取其中的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200" dirty="0">
                <a:solidFill>
                  <a:srgbClr val="EE1D23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份。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D992170-8CDB-141C-AC96-15017666990E}"/>
              </a:ext>
            </a:extLst>
          </p:cNvPr>
          <p:cNvSpPr txBox="1"/>
          <p:nvPr/>
        </p:nvSpPr>
        <p:spPr>
          <a:xfrm>
            <a:off x="3573953" y="3604431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45÷9=5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（本）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CCEF781-2A0C-3291-7BCD-0F15C090AC92}"/>
              </a:ext>
            </a:extLst>
          </p:cNvPr>
          <p:cNvSpPr txBox="1"/>
          <p:nvPr/>
        </p:nvSpPr>
        <p:spPr>
          <a:xfrm>
            <a:off x="3566159" y="4429292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5×4=20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（本）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4446BB0-17DA-A81C-8BD8-3EBB305BA251}"/>
              </a:ext>
            </a:extLst>
          </p:cNvPr>
          <p:cNvSpPr txBox="1"/>
          <p:nvPr/>
        </p:nvSpPr>
        <p:spPr>
          <a:xfrm>
            <a:off x="2767065" y="5254153"/>
            <a:ext cx="4929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答：故事书有</a:t>
            </a:r>
            <a:r>
              <a:rPr lang="en-US" altLang="zh-CN" dirty="0"/>
              <a:t>20</a:t>
            </a:r>
            <a:r>
              <a:rPr lang="zh-CN" altLang="en-US" b="1" dirty="0"/>
              <a:t>本。</a:t>
            </a: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12C00E77-5A8A-434F-8E4D-DE86D9003440}"/>
              </a:ext>
            </a:extLst>
          </p:cNvPr>
          <p:cNvSpPr txBox="1"/>
          <p:nvPr/>
        </p:nvSpPr>
        <p:spPr>
          <a:xfrm>
            <a:off x="1176121" y="1284888"/>
            <a:ext cx="10515135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64188" algn="l"/>
              </a:tabLst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学校有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名教师，其中     是女教师。该学校女教师有多少人？男教师有多少人？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DCDAFDF-2730-1ADF-6C1C-769D28616278}"/>
              </a:ext>
            </a:extLst>
          </p:cNvPr>
          <p:cNvSpPr/>
          <p:nvPr/>
        </p:nvSpPr>
        <p:spPr>
          <a:xfrm>
            <a:off x="500743" y="149337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8D186BD-D639-2E5B-FCFA-780D621FAE35}"/>
              </a:ext>
            </a:extLst>
          </p:cNvPr>
          <p:cNvGrpSpPr/>
          <p:nvPr/>
        </p:nvGrpSpPr>
        <p:grpSpPr>
          <a:xfrm>
            <a:off x="5992542" y="1142581"/>
            <a:ext cx="441146" cy="1289422"/>
            <a:chOff x="1411278" y="1102555"/>
            <a:chExt cx="441146" cy="1289422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970B32F-0D41-D1B2-AEED-F5FE9F2DD1C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BE2B364-D296-88FC-4DB6-623826402C1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8CEC600-8FA7-E03E-617C-7738E5DB2DCD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23F34910-99AD-5347-B9AE-E4059DC5EF3F}"/>
              </a:ext>
            </a:extLst>
          </p:cNvPr>
          <p:cNvSpPr txBox="1"/>
          <p:nvPr/>
        </p:nvSpPr>
        <p:spPr>
          <a:xfrm>
            <a:off x="1176121" y="3186421"/>
            <a:ext cx="5178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女教师：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72÷9=8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980DB50-F527-F859-09AA-50D39D7CB8EE}"/>
              </a:ext>
            </a:extLst>
          </p:cNvPr>
          <p:cNvSpPr txBox="1"/>
          <p:nvPr/>
        </p:nvSpPr>
        <p:spPr>
          <a:xfrm>
            <a:off x="6354142" y="3186421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8×5=40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110D225-03E1-6D4C-6C2F-4AED1B28A36E}"/>
              </a:ext>
            </a:extLst>
          </p:cNvPr>
          <p:cNvSpPr txBox="1"/>
          <p:nvPr/>
        </p:nvSpPr>
        <p:spPr>
          <a:xfrm>
            <a:off x="1176121" y="3980548"/>
            <a:ext cx="5466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男教师：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72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40=32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5DF24A0-F451-E7B3-8A02-3AB0847BC53E}"/>
              </a:ext>
            </a:extLst>
          </p:cNvPr>
          <p:cNvSpPr txBox="1"/>
          <p:nvPr/>
        </p:nvSpPr>
        <p:spPr>
          <a:xfrm>
            <a:off x="1176120" y="4774675"/>
            <a:ext cx="968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答：该学校女教师有</a:t>
            </a:r>
            <a:r>
              <a:rPr lang="en-US" altLang="zh-CN" b="0" dirty="0"/>
              <a:t>40</a:t>
            </a:r>
            <a:r>
              <a:rPr lang="zh-CN" altLang="en-US" dirty="0"/>
              <a:t>人，男教师有</a:t>
            </a:r>
            <a:r>
              <a:rPr lang="en-US" altLang="zh-CN" b="0" dirty="0"/>
              <a:t>32</a:t>
            </a:r>
            <a:r>
              <a:rPr lang="zh-CN" altLang="en-US" dirty="0"/>
              <a:t>人。</a:t>
            </a: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E7F50D9A-5BCF-2127-6C4B-EA995A5967A0}"/>
              </a:ext>
            </a:extLst>
          </p:cNvPr>
          <p:cNvSpPr txBox="1"/>
          <p:nvPr/>
        </p:nvSpPr>
        <p:spPr>
          <a:xfrm>
            <a:off x="1176121" y="470572"/>
            <a:ext cx="10515135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有一堆松果，一只松鼠吃了其中的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个，占这堆松果的     。这堆松果原来一共有多少个？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4CB8909-AA91-8D77-344B-795DCCA9D9DB}"/>
              </a:ext>
            </a:extLst>
          </p:cNvPr>
          <p:cNvSpPr/>
          <p:nvPr/>
        </p:nvSpPr>
        <p:spPr>
          <a:xfrm>
            <a:off x="500743" y="685979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0EB8DD3-FA85-6F64-4703-FDBB553D4E67}"/>
              </a:ext>
            </a:extLst>
          </p:cNvPr>
          <p:cNvGrpSpPr/>
          <p:nvPr/>
        </p:nvGrpSpPr>
        <p:grpSpPr>
          <a:xfrm>
            <a:off x="2278248" y="1142326"/>
            <a:ext cx="441146" cy="1289422"/>
            <a:chOff x="1411278" y="1102555"/>
            <a:chExt cx="441146" cy="128942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4E9CDE8-A8FF-BF8A-4950-BCEF14C8E3AD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8B8E04F-F7C9-8363-89C5-E9170777D02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DDD7913-2662-7ECC-CEF5-68F236A1530C}"/>
                </a:ext>
              </a:extLst>
            </p:cNvPr>
            <p:cNvCxnSpPr/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3D782AD1-6406-949E-30CD-B015C4487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371" y="2254650"/>
            <a:ext cx="6069257" cy="1755861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B1C0F7A1-34B7-C4E9-2CAC-3C6E005F2C32}"/>
              </a:ext>
            </a:extLst>
          </p:cNvPr>
          <p:cNvSpPr txBox="1"/>
          <p:nvPr/>
        </p:nvSpPr>
        <p:spPr>
          <a:xfrm>
            <a:off x="3061371" y="4147856"/>
            <a:ext cx="3074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9÷3=3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（个）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A502295-2DE9-ED19-593C-3BDF343BBDAA}"/>
              </a:ext>
            </a:extLst>
          </p:cNvPr>
          <p:cNvSpPr txBox="1"/>
          <p:nvPr/>
        </p:nvSpPr>
        <p:spPr>
          <a:xfrm>
            <a:off x="3061371" y="4931532"/>
            <a:ext cx="3331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3×4=12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（个）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969B5A1-5164-4A6A-1281-A50A1DA3B1DA}"/>
              </a:ext>
            </a:extLst>
          </p:cNvPr>
          <p:cNvSpPr txBox="1"/>
          <p:nvPr/>
        </p:nvSpPr>
        <p:spPr>
          <a:xfrm>
            <a:off x="2698438" y="5715210"/>
            <a:ext cx="7155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答：这堆松果原来一共有</a:t>
            </a:r>
            <a:r>
              <a:rPr lang="en-US" altLang="zh-CN" dirty="0"/>
              <a:t>12</a:t>
            </a:r>
            <a:r>
              <a:rPr lang="zh-CN" altLang="en-US" b="1" dirty="0"/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44B29A42-1828-05FF-2004-D05AB4FB60BE}"/>
              </a:ext>
            </a:extLst>
          </p:cNvPr>
          <p:cNvSpPr/>
          <p:nvPr/>
        </p:nvSpPr>
        <p:spPr>
          <a:xfrm>
            <a:off x="791184" y="2928189"/>
            <a:ext cx="10609633" cy="3064348"/>
          </a:xfrm>
          <a:prstGeom prst="roundRect">
            <a:avLst>
              <a:gd name="adj" fmla="val 1190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6B3C6AF-14CC-B748-7F77-F576C71E352D}"/>
              </a:ext>
            </a:extLst>
          </p:cNvPr>
          <p:cNvSpPr txBox="1"/>
          <p:nvPr/>
        </p:nvSpPr>
        <p:spPr>
          <a:xfrm>
            <a:off x="1029106" y="3054113"/>
            <a:ext cx="10133789" cy="2812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      求一个数的几分之几是多少，就是先将这个数平均分成几份（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分母是几就是平均分成几份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），求出每份数，再用每份数乘取的份数（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分子是几就是取了几份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669</Words>
  <Application>Microsoft Office PowerPoint</Application>
  <PresentationFormat>宽屏</PresentationFormat>
  <Paragraphs>88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</vt:lpstr>
      <vt:lpstr>宋体</vt:lpstr>
      <vt:lpstr>微软雅黑</vt:lpstr>
      <vt:lpstr>Arial</vt:lpstr>
      <vt:lpstr>Cambria Math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73</cp:revision>
  <dcterms:created xsi:type="dcterms:W3CDTF">2025-04-19T06:03:16Z</dcterms:created>
  <dcterms:modified xsi:type="dcterms:W3CDTF">2025-07-22T01:50:10Z</dcterms:modified>
  <cp:category>状元成才路</cp:category>
  <cp:contentStatus>状元成才路</cp:contentStatus>
</cp:coreProperties>
</file>