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73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F50"/>
    <a:srgbClr val="EE1D23"/>
    <a:srgbClr val="E0C49D"/>
    <a:srgbClr val="853E1D"/>
    <a:srgbClr val="9EE51D"/>
    <a:srgbClr val="AA4EA1"/>
    <a:srgbClr val="575E1F"/>
    <a:srgbClr val="FF6B00"/>
    <a:srgbClr val="FEF2E3"/>
    <a:srgbClr val="F0F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练习十七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11" name="文本框 10"/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76121" y="1044938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把下面的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      平均分成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份。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109778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7292137" y="128550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9" name="TextBox-89" hidden="1"/>
          <p:cNvSpPr txBox="1"/>
          <p:nvPr/>
        </p:nvSpPr>
        <p:spPr>
          <a:xfrm>
            <a:off x="1001023" y="4556623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把下面的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       平均分成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份。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3911330" y="1086823"/>
            <a:ext cx="598791" cy="598791"/>
          </a:xfrm>
          <a:prstGeom prst="ellipse">
            <a:avLst/>
          </a:prstGeom>
          <a:solidFill>
            <a:srgbClr val="FEF2E3"/>
          </a:solidFill>
          <a:ln w="19050" cap="flat" cmpd="sng" algn="ctr">
            <a:solidFill>
              <a:schemeClr val="accent1">
                <a:shade val="1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2" name="组合 171"/>
          <p:cNvGrpSpPr/>
          <p:nvPr/>
        </p:nvGrpSpPr>
        <p:grpSpPr>
          <a:xfrm>
            <a:off x="2341908" y="2306538"/>
            <a:ext cx="7469220" cy="598791"/>
            <a:chOff x="2361390" y="2312505"/>
            <a:chExt cx="7469220" cy="598791"/>
          </a:xfrm>
        </p:grpSpPr>
        <p:sp>
          <p:nvSpPr>
            <p:cNvPr id="152" name="椭圆 151"/>
            <p:cNvSpPr/>
            <p:nvPr/>
          </p:nvSpPr>
          <p:spPr>
            <a:xfrm>
              <a:off x="236139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334288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530586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432437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628735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726884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9231819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8250330" y="2312505"/>
              <a:ext cx="598791" cy="598791"/>
            </a:xfrm>
            <a:prstGeom prst="ellipse">
              <a:avLst/>
            </a:prstGeom>
            <a:solidFill>
              <a:srgbClr val="FEF2E3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2" name="文本框 161"/>
          <p:cNvSpPr txBox="1"/>
          <p:nvPr/>
        </p:nvSpPr>
        <p:spPr>
          <a:xfrm>
            <a:off x="1176120" y="3430690"/>
            <a:ext cx="11110573" cy="21314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>
              <a:lnSpc>
                <a:spcPct val="200000"/>
              </a:lnSpc>
            </a:pPr>
            <a:r>
              <a:rPr lang="en-US" altLang="zh-CN" b="0" dirty="0"/>
              <a:t>1</a:t>
            </a:r>
            <a:r>
              <a:rPr lang="zh-CN" altLang="en-US" dirty="0"/>
              <a:t>份是总数的            ，有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/>
              <a:t>个；</a:t>
            </a:r>
            <a:endParaRPr lang="en-US" altLang="zh-CN"/>
          </a:p>
          <a:p>
            <a:pPr>
              <a:lnSpc>
                <a:spcPct val="200000"/>
              </a:lnSpc>
            </a:pPr>
            <a:r>
              <a:rPr lang="en-US" altLang="zh-CN" b="0"/>
              <a:t>2</a:t>
            </a:r>
            <a:r>
              <a:rPr lang="zh-CN" altLang="en-US" dirty="0"/>
              <a:t>份是</a:t>
            </a:r>
            <a:r>
              <a:rPr lang="zh-CN" altLang="en-US"/>
              <a:t>总数的            ，</a:t>
            </a:r>
            <a:r>
              <a:rPr lang="zh-CN" altLang="en-US" dirty="0"/>
              <a:t>有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个。</a:t>
            </a:r>
          </a:p>
        </p:txBody>
      </p:sp>
      <p:grpSp>
        <p:nvGrpSpPr>
          <p:cNvPr id="163" name="组合 162"/>
          <p:cNvGrpSpPr/>
          <p:nvPr/>
        </p:nvGrpSpPr>
        <p:grpSpPr>
          <a:xfrm>
            <a:off x="3614313" y="3459874"/>
            <a:ext cx="1869440" cy="1293436"/>
            <a:chOff x="500743" y="4570711"/>
            <a:chExt cx="1869440" cy="1293436"/>
          </a:xfrm>
        </p:grpSpPr>
        <p:sp>
          <p:nvSpPr>
            <p:cNvPr id="164" name="文本框 163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500743" y="519531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66" name="直接连接符 165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组合 166"/>
          <p:cNvGrpSpPr/>
          <p:nvPr/>
        </p:nvGrpSpPr>
        <p:grpSpPr>
          <a:xfrm>
            <a:off x="3614313" y="4667126"/>
            <a:ext cx="1873556" cy="1299476"/>
            <a:chOff x="496627" y="4570711"/>
            <a:chExt cx="1873556" cy="1299476"/>
          </a:xfrm>
        </p:grpSpPr>
        <p:sp>
          <p:nvSpPr>
            <p:cNvPr id="168" name="文本框 167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496627" y="520135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70" name="直接连接符 169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矩形: 圆角 172"/>
          <p:cNvSpPr/>
          <p:nvPr/>
        </p:nvSpPr>
        <p:spPr>
          <a:xfrm>
            <a:off x="2055726" y="2062265"/>
            <a:ext cx="8041585" cy="1087336"/>
          </a:xfrm>
          <a:prstGeom prst="roundRect">
            <a:avLst>
              <a:gd name="adj" fmla="val 25777"/>
            </a:avLst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5" name="直接连接符 174"/>
          <p:cNvCxnSpPr/>
          <p:nvPr/>
        </p:nvCxnSpPr>
        <p:spPr>
          <a:xfrm>
            <a:off x="4114800" y="2062265"/>
            <a:ext cx="0" cy="108733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>
            <a:off x="6076950" y="2062265"/>
            <a:ext cx="0" cy="108733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8039100" y="2062265"/>
            <a:ext cx="0" cy="108733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文本框 177"/>
          <p:cNvSpPr txBox="1"/>
          <p:nvPr/>
        </p:nvSpPr>
        <p:spPr>
          <a:xfrm>
            <a:off x="4324344" y="414243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文本框 178"/>
          <p:cNvSpPr txBox="1"/>
          <p:nvPr/>
        </p:nvSpPr>
        <p:spPr>
          <a:xfrm>
            <a:off x="4324344" y="345675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6616902" y="37958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4354158" y="531841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4345042" y="469543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6616902" y="487861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animBg="1"/>
      <p:bldP spid="178" grpId="0"/>
      <p:bldP spid="179" grpId="0"/>
      <p:bldP spid="180" grpId="0"/>
      <p:bldP spid="181" grpId="0"/>
      <p:bldP spid="182" grpId="0"/>
      <p:bldP spid="1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239493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涂色表示各图下面的分数。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2923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552835" y="148005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173582"/>
            <a:ext cx="11083636" cy="2254402"/>
          </a:xfrm>
          <a:prstGeom prst="rect">
            <a:avLst/>
          </a:prstGeom>
        </p:spPr>
      </p:pic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1988259" y="4431467"/>
          <a:ext cx="395111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3657600" imgH="9753600" progId="Equation.DSMT4">
                  <p:embed/>
                </p:oleObj>
              </mc:Choice>
              <mc:Fallback>
                <p:oleObj name="Equation" r:id="rId4" imgW="3657600" imgH="97536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8259" y="4431467"/>
                        <a:ext cx="395111" cy="10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5898444" y="4431467"/>
          <a:ext cx="395111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6" imgW="3657600" imgH="9753600" progId="Equation.DSMT4">
                  <p:embed/>
                </p:oleObj>
              </mc:Choice>
              <mc:Fallback>
                <p:oleObj name="Equation" r:id="rId6" imgW="3657600" imgH="9753600" progId="Equation.DSMT4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98444" y="4431467"/>
                        <a:ext cx="395111" cy="10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对象 81"/>
          <p:cNvGraphicFramePr>
            <a:graphicFrameLocks noChangeAspect="1"/>
          </p:cNvGraphicFramePr>
          <p:nvPr/>
        </p:nvGraphicFramePr>
        <p:xfrm>
          <a:off x="9808629" y="4427984"/>
          <a:ext cx="395111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8" imgW="3657600" imgH="9753600" progId="Equation.DSMT4">
                  <p:embed/>
                </p:oleObj>
              </mc:Choice>
              <mc:Fallback>
                <p:oleObj name="Equation" r:id="rId8" imgW="3657600" imgH="9753600" progId="Equation.DSMT4">
                  <p:embed/>
                  <p:pic>
                    <p:nvPicPr>
                      <p:cNvPr id="0" name="对象 2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08629" y="4427984"/>
                        <a:ext cx="395111" cy="10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1" name="图片 9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173582"/>
            <a:ext cx="11083636" cy="2254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00743" y="961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6121" y="90875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分一分，比一比。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4724036" y="112013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35" y="1894282"/>
            <a:ext cx="4943004" cy="22055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341" y="1898192"/>
            <a:ext cx="4950824" cy="22016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743" y="4483617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latin typeface="楷体" panose="02010609060101010101" pitchFamily="49" charset="-122"/>
              </a:rPr>
              <a:t>这些菠萝的  是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个。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895014" y="4162071"/>
            <a:ext cx="441146" cy="1289422"/>
            <a:chOff x="1411278" y="1102555"/>
            <a:chExt cx="441146" cy="1289422"/>
          </a:xfrm>
        </p:grpSpPr>
        <p:sp>
          <p:nvSpPr>
            <p:cNvPr id="15" name="文本框 1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6347066" y="4483617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latin typeface="楷体" panose="02010609060101010101" pitchFamily="49" charset="-122"/>
              </a:rPr>
              <a:t>这些草莓的  是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个。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41337" y="4162071"/>
            <a:ext cx="441146" cy="1289422"/>
            <a:chOff x="1411278" y="1102555"/>
            <a:chExt cx="441146" cy="1289422"/>
          </a:xfrm>
        </p:grpSpPr>
        <p:sp>
          <p:nvSpPr>
            <p:cNvPr id="22" name="文本框 2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直接连接符 25"/>
          <p:cNvCxnSpPr/>
          <p:nvPr/>
        </p:nvCxnSpPr>
        <p:spPr>
          <a:xfrm>
            <a:off x="1874520" y="1947128"/>
            <a:ext cx="353114" cy="2095282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008368" y="1947128"/>
            <a:ext cx="353114" cy="2095282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142215" y="1947128"/>
            <a:ext cx="353114" cy="2095282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4160503" y="44836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530027" y="3053512"/>
            <a:ext cx="4793293" cy="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8990993" y="1954530"/>
            <a:ext cx="0" cy="208788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10006826" y="44836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176121" y="1571961"/>
            <a:ext cx="10515135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3870" algn="l"/>
              </a:tabLst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Times New Roman" panose="02020603050405020304" pitchFamily="18" charset="0"/>
              </a:rPr>
              <a:t>学校饲养组养了</a:t>
            </a:r>
            <a:r>
              <a:rPr lang="en-US" altLang="zh-CN" b="0" dirty="0">
                <a:sym typeface="Times New Roman" panose="02020603050405020304" pitchFamily="18" charset="0"/>
              </a:rPr>
              <a:t>20</a:t>
            </a:r>
            <a:r>
              <a:rPr lang="zh-CN" altLang="en-US" dirty="0">
                <a:sym typeface="Times New Roman" panose="02020603050405020304" pitchFamily="18" charset="0"/>
              </a:rPr>
              <a:t>只兔子，其中    是黑兔，黑兔有多少只？</a:t>
            </a:r>
            <a:endParaRPr lang="zh-CN" altLang="zh-CN" dirty="0">
              <a:sym typeface="Times New Roman" panose="02020603050405020304" pitchFamily="18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00743" y="165399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67674" y="1332379"/>
            <a:ext cx="441146" cy="1289422"/>
            <a:chOff x="1411278" y="1102555"/>
            <a:chExt cx="441146" cy="1289422"/>
          </a:xfrm>
        </p:grpSpPr>
        <p:sp>
          <p:nvSpPr>
            <p:cNvPr id="5" name="文本框 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2992513" y="244309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68506" y="3232914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20÷4=5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（只）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208176" y="4133403"/>
            <a:ext cx="4580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答：黑兔有</a:t>
            </a:r>
            <a:r>
              <a:rPr lang="en-US" altLang="zh-CN" dirty="0"/>
              <a:t>5</a:t>
            </a:r>
            <a:r>
              <a:rPr lang="zh-CN" altLang="en-US" b="1" dirty="0"/>
              <a:t>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76121" y="1377406"/>
            <a:ext cx="10515135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3870" algn="l"/>
              </a:tabLst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Times New Roman" panose="02020603050405020304" pitchFamily="18" charset="0"/>
              </a:rPr>
              <a:t>一袋面粉重</a:t>
            </a:r>
            <a:r>
              <a:rPr lang="en-US" altLang="zh-CN" b="0" dirty="0">
                <a:sym typeface="Times New Roman" panose="02020603050405020304" pitchFamily="18" charset="0"/>
              </a:rPr>
              <a:t>25</a:t>
            </a:r>
            <a:r>
              <a:rPr lang="zh-CN" altLang="en-US" dirty="0">
                <a:sym typeface="Times New Roman" panose="02020603050405020304" pitchFamily="18" charset="0"/>
              </a:rPr>
              <a:t>千克，已经吃了    ，还剩多少千克？</a:t>
            </a:r>
            <a:endParaRPr lang="zh-CN" altLang="zh-CN" dirty="0">
              <a:sym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00743" y="142903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91018" y="1147552"/>
            <a:ext cx="441146" cy="1289422"/>
            <a:chOff x="1411278" y="1102555"/>
            <a:chExt cx="441146" cy="1289422"/>
          </a:xfrm>
        </p:grpSpPr>
        <p:sp>
          <p:nvSpPr>
            <p:cNvPr id="9" name="文本框 8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1176121" y="223691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76121" y="3069690"/>
            <a:ext cx="6110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已经吃了：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25÷5=5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（千克）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210176" y="3069690"/>
            <a:ext cx="3794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5×2=10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（千克）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76121" y="3931909"/>
            <a:ext cx="5466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还剩：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10=15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（千克）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176121" y="4789508"/>
            <a:ext cx="4543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答：还剩</a:t>
            </a:r>
            <a:r>
              <a:rPr lang="en-US" altLang="zh-CN" b="0" dirty="0"/>
              <a:t>15</a:t>
            </a:r>
            <a:r>
              <a:rPr lang="zh-CN" altLang="en-US" dirty="0"/>
              <a:t>千克。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76121" y="1233662"/>
            <a:ext cx="10515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分别在每幅图里涂色，表示出它的  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00743" y="12629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214335" y="912116"/>
            <a:ext cx="441146" cy="1289422"/>
            <a:chOff x="1411278" y="1102555"/>
            <a:chExt cx="441146" cy="1289422"/>
          </a:xfrm>
        </p:grpSpPr>
        <p:sp>
          <p:nvSpPr>
            <p:cNvPr id="8" name="文本框 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1176121" y="204236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903092"/>
            <a:ext cx="11083636" cy="269199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903091"/>
            <a:ext cx="11083636" cy="2691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760236"/>
            <a:ext cx="10672168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3870" algn="l"/>
              </a:tabLst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/>
            <a:r>
              <a:rPr lang="zh-CN" altLang="en-US" dirty="0">
                <a:sym typeface="Times New Roman" panose="02020603050405020304" pitchFamily="18" charset="0"/>
              </a:rPr>
              <a:t>分针从“</a:t>
            </a:r>
            <a:r>
              <a:rPr lang="en-US" altLang="zh-CN" b="0" dirty="0">
                <a:sym typeface="Times New Roman" panose="02020603050405020304" pitchFamily="18" charset="0"/>
              </a:rPr>
              <a:t>12</a:t>
            </a:r>
            <a:r>
              <a:rPr lang="zh-CN" altLang="en-US" dirty="0">
                <a:sym typeface="Times New Roman" panose="02020603050405020304" pitchFamily="18" charset="0"/>
              </a:rPr>
              <a:t>”转到下面各个位置，数一数，填一填。</a:t>
            </a:r>
            <a:endParaRPr lang="zh-CN" altLang="zh-CN" dirty="0"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8130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176121" y="153652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097787"/>
            <a:ext cx="11083636" cy="3999977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059388" y="5096459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17109" y="3803793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08153" y="5096459"/>
            <a:ext cx="882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818671" y="4373668"/>
            <a:ext cx="810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818671" y="3803793"/>
            <a:ext cx="810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38520" y="5096459"/>
            <a:ext cx="882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1176121" y="311250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3870" algn="l"/>
              </a:tabLst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Times New Roman" panose="02020603050405020304" pitchFamily="18" charset="0"/>
              </a:rPr>
              <a:t>一盘鱼有</a:t>
            </a:r>
            <a:r>
              <a:rPr lang="en-US" altLang="zh-CN" b="0" dirty="0">
                <a:sym typeface="Times New Roman" panose="02020603050405020304" pitchFamily="18" charset="0"/>
              </a:rPr>
              <a:t>15</a:t>
            </a:r>
            <a:r>
              <a:rPr lang="zh-CN" altLang="en-US" dirty="0">
                <a:sym typeface="Times New Roman" panose="02020603050405020304" pitchFamily="18" charset="0"/>
              </a:rPr>
              <a:t>条。</a:t>
            </a:r>
            <a:endParaRPr lang="zh-CN" altLang="zh-CN" dirty="0">
              <a:sym typeface="Times New Roman" panose="02020603050405020304" pitchFamily="18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00743" y="3640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4263313" y="55181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046" y="1119734"/>
            <a:ext cx="6284190" cy="317837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94657" y="1293478"/>
            <a:ext cx="2416175" cy="1200601"/>
            <a:chOff x="4268638" y="4976239"/>
            <a:chExt cx="2416175" cy="1200601"/>
          </a:xfrm>
        </p:grpSpPr>
        <p:sp>
          <p:nvSpPr>
            <p:cNvPr id="5" name="对话气泡: 圆角矩形 4"/>
            <p:cNvSpPr/>
            <p:nvPr/>
          </p:nvSpPr>
          <p:spPr>
            <a:xfrm>
              <a:off x="4268638" y="4976239"/>
              <a:ext cx="2416175" cy="1200601"/>
            </a:xfrm>
            <a:prstGeom prst="wedgeRoundRectCallout">
              <a:avLst>
                <a:gd name="adj1" fmla="val 67407"/>
                <a:gd name="adj2" fmla="val 30370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我吃了    。</a:t>
              </a:r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5654892" y="5052739"/>
            <a:ext cx="374135" cy="1047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4" imgW="3657600" imgH="9753600" progId="Equation.DSMT4">
                    <p:embed/>
                  </p:oleObj>
                </mc:Choice>
                <mc:Fallback>
                  <p:oleObj name="Equation" r:id="rId4" imgW="3657600" imgH="9753600" progId="Equation.DSMT4">
                    <p:embed/>
                    <p:pic>
                      <p:nvPicPr>
                        <p:cNvPr id="0" name="对象 8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54892" y="5052739"/>
                          <a:ext cx="374135" cy="1047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6"/>
          <p:cNvGrpSpPr/>
          <p:nvPr/>
        </p:nvGrpSpPr>
        <p:grpSpPr>
          <a:xfrm>
            <a:off x="8599704" y="1004773"/>
            <a:ext cx="2416175" cy="1200601"/>
            <a:chOff x="4268638" y="4976239"/>
            <a:chExt cx="2416175" cy="1200601"/>
          </a:xfrm>
        </p:grpSpPr>
        <p:sp>
          <p:nvSpPr>
            <p:cNvPr id="8" name="对话气泡: 圆角矩形 7"/>
            <p:cNvSpPr/>
            <p:nvPr/>
          </p:nvSpPr>
          <p:spPr>
            <a:xfrm>
              <a:off x="4268638" y="4976239"/>
              <a:ext cx="2416175" cy="1200601"/>
            </a:xfrm>
            <a:prstGeom prst="wedgeRoundRectCallout">
              <a:avLst>
                <a:gd name="adj1" fmla="val -68835"/>
                <a:gd name="adj2" fmla="val 35447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我吃了    。</a:t>
              </a:r>
            </a:p>
          </p:txBody>
        </p:sp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5654892" y="5052739"/>
            <a:ext cx="374135" cy="1047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6" imgW="3657600" imgH="9753600" progId="Equation.DSMT4">
                    <p:embed/>
                  </p:oleObj>
                </mc:Choice>
                <mc:Fallback>
                  <p:oleObj name="Equation" r:id="rId6" imgW="3657600" imgH="9753600" progId="Equation.DSMT4">
                    <p:embed/>
                    <p:pic>
                      <p:nvPicPr>
                        <p:cNvPr id="0" name="对象 5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654892" y="5052739"/>
                          <a:ext cx="374135" cy="1047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文本框 10"/>
          <p:cNvSpPr txBox="1"/>
          <p:nvPr/>
        </p:nvSpPr>
        <p:spPr>
          <a:xfrm>
            <a:off x="1176121" y="3625135"/>
            <a:ext cx="45642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3870" algn="l"/>
              </a:tabLst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Times New Roman" panose="02020603050405020304" pitchFamily="18" charset="0"/>
              </a:rPr>
              <a:t>谁吃的多？</a:t>
            </a:r>
            <a:endParaRPr lang="zh-CN" altLang="zh-CN" dirty="0"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51978" y="4427760"/>
            <a:ext cx="7111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左边的猫吃了：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15÷3=5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（条）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51978" y="5169875"/>
            <a:ext cx="7111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右边的猫吃了：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15÷5=3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（条）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987055" y="4798818"/>
            <a:ext cx="120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5&gt;3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29282" y="5911990"/>
            <a:ext cx="538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答：左边的猫吃的多。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76121" y="612161"/>
            <a:ext cx="10515135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3870" algn="l"/>
              </a:tabLst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ym typeface="Times New Roman" panose="02020603050405020304" pitchFamily="18" charset="0"/>
              </a:rPr>
              <a:t>一根绳子长</a:t>
            </a:r>
            <a:r>
              <a:rPr lang="en-US" altLang="zh-CN" b="0" dirty="0">
                <a:sym typeface="Times New Roman" panose="02020603050405020304" pitchFamily="18" charset="0"/>
              </a:rPr>
              <a:t>63</a:t>
            </a:r>
            <a:r>
              <a:rPr lang="zh-CN" altLang="en-US" dirty="0">
                <a:sym typeface="Times New Roman" panose="02020603050405020304" pitchFamily="18" charset="0"/>
              </a:rPr>
              <a:t>米，第一次用去全长的     ，第二次用去全长的     。两次共用去了多少米？</a:t>
            </a:r>
            <a:endParaRPr lang="zh-CN" altLang="zh-CN" dirty="0">
              <a:sym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0743" y="81740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743898" y="466611"/>
            <a:ext cx="441146" cy="1289422"/>
            <a:chOff x="1411278" y="1102555"/>
            <a:chExt cx="441146" cy="1289422"/>
          </a:xfrm>
        </p:grpSpPr>
        <p:sp>
          <p:nvSpPr>
            <p:cNvPr id="5" name="文本框 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7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3176218" y="1289571"/>
            <a:ext cx="441146" cy="1289422"/>
            <a:chOff x="1411278" y="1102555"/>
            <a:chExt cx="441146" cy="1289422"/>
          </a:xfrm>
        </p:grpSpPr>
        <p:sp>
          <p:nvSpPr>
            <p:cNvPr id="13" name="文本框 12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7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1176121" y="261331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76121" y="3214659"/>
            <a:ext cx="5184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第一次：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63÷7=9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（米）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360554" y="3214659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9×2=18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（米）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176121" y="3969187"/>
            <a:ext cx="5184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第二次：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63÷7=9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（米）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360554" y="3969187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9×3=27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（米）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080361" y="4816755"/>
            <a:ext cx="3651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18+27=45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（米）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156082" y="5617873"/>
            <a:ext cx="588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答：两次共用去了</a:t>
            </a:r>
            <a:r>
              <a:rPr lang="en-US" altLang="zh-CN" b="0" dirty="0"/>
              <a:t>45</a:t>
            </a:r>
            <a:r>
              <a:rPr lang="zh-CN" altLang="en-US" dirty="0"/>
              <a:t>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435</Words>
  <Application>Microsoft Office PowerPoint</Application>
  <PresentationFormat>宽屏</PresentationFormat>
  <Paragraphs>87</Paragraphs>
  <Slides>12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49</cp:revision>
  <dcterms:created xsi:type="dcterms:W3CDTF">2025-04-19T06:03:00Z</dcterms:created>
  <dcterms:modified xsi:type="dcterms:W3CDTF">2025-07-22T02:57:06Z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6C8683DAEA45498C8AAC3EFFE5461856_12</vt:lpwstr>
  </property>
  <property fmtid="{D5CDD505-2E9C-101B-9397-08002B2CF9AE}" pid="3" name="KSOProductBuildVer">
    <vt:lpwstr>2052-12.8.2.17838</vt:lpwstr>
  </property>
</Properties>
</file>