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1" r:id="rId6"/>
    <p:sldId id="262" r:id="rId7"/>
    <p:sldId id="270" r:id="rId8"/>
    <p:sldId id="271" r:id="rId9"/>
    <p:sldId id="275" r:id="rId10"/>
    <p:sldId id="265" r:id="rId11"/>
    <p:sldId id="272" r:id="rId12"/>
    <p:sldId id="273" r:id="rId13"/>
    <p:sldId id="263" r:id="rId14"/>
    <p:sldId id="264" r:id="rId15"/>
    <p:sldId id="276" r:id="rId16"/>
    <p:sldId id="277" r:id="rId17"/>
    <p:sldId id="274" r:id="rId18"/>
    <p:sldId id="26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EFF7EA"/>
    <a:srgbClr val="D4EFFB"/>
    <a:srgbClr val="3366FF"/>
    <a:srgbClr val="FCD4BC"/>
    <a:srgbClr val="FFE699"/>
    <a:srgbClr val="00ABCD"/>
    <a:srgbClr val="FF7E00"/>
    <a:srgbClr val="FFFFFF"/>
    <a:srgbClr val="037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D5C193-FD14-3511-BA01-2491BD9D83A7}"/>
              </a:ext>
            </a:extLst>
          </p:cNvPr>
          <p:cNvSpPr txBox="1"/>
          <p:nvPr/>
        </p:nvSpPr>
        <p:spPr>
          <a:xfrm>
            <a:off x="3082097" y="2162523"/>
            <a:ext cx="72067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zh-CN" altLang="en-US" sz="5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数学广角：搭配问题</a:t>
            </a:r>
            <a:endParaRPr lang="zh-CN" altLang="en-US" sz="44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BD11C8A-5D67-BCFB-1E4E-87C0638D94AA}"/>
              </a:ext>
            </a:extLst>
          </p:cNvPr>
          <p:cNvGrpSpPr/>
          <p:nvPr/>
        </p:nvGrpSpPr>
        <p:grpSpPr>
          <a:xfrm>
            <a:off x="1903160" y="1994188"/>
            <a:ext cx="1260000" cy="1260000"/>
            <a:chOff x="1903160" y="1322979"/>
            <a:chExt cx="1260000" cy="1260000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03160" y="1322979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7C3771B-5E18-25EB-BDB5-22DDDA19798D}"/>
                </a:ext>
              </a:extLst>
            </p:cNvPr>
            <p:cNvGrpSpPr/>
            <p:nvPr/>
          </p:nvGrpSpPr>
          <p:grpSpPr>
            <a:xfrm>
              <a:off x="2209580" y="1626831"/>
              <a:ext cx="738601" cy="736116"/>
              <a:chOff x="4007006" y="4074275"/>
              <a:chExt cx="738601" cy="736116"/>
            </a:xfrm>
          </p:grpSpPr>
          <p:sp>
            <p:nvSpPr>
              <p:cNvPr id="19" name="矩形: 圆角 18">
                <a:extLst>
                  <a:ext uri="{FF2B5EF4-FFF2-40B4-BE49-F238E27FC236}">
                    <a16:creationId xmlns:a16="http://schemas.microsoft.com/office/drawing/2014/main" id="{1C178D60-477F-6862-82A8-1C137856A22F}"/>
                  </a:ext>
                </a:extLst>
              </p:cNvPr>
              <p:cNvSpPr/>
              <p:nvPr/>
            </p:nvSpPr>
            <p:spPr>
              <a:xfrm>
                <a:off x="4007006" y="4074275"/>
                <a:ext cx="514800" cy="514800"/>
              </a:xfrm>
              <a:prstGeom prst="roundRect">
                <a:avLst/>
              </a:prstGeom>
              <a:noFill/>
              <a:ln w="1143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AF2DB61B-A7DD-9509-2E5C-0D2A4F3BBD8E}"/>
                  </a:ext>
                </a:extLst>
              </p:cNvPr>
              <p:cNvSpPr/>
              <p:nvPr/>
            </p:nvSpPr>
            <p:spPr>
              <a:xfrm>
                <a:off x="4201759" y="4275994"/>
                <a:ext cx="505940" cy="504292"/>
              </a:xfrm>
              <a:custGeom>
                <a:avLst/>
                <a:gdLst>
                  <a:gd name="connsiteX0" fmla="*/ 320014 w 505940"/>
                  <a:gd name="connsiteY0" fmla="*/ 0 h 504292"/>
                  <a:gd name="connsiteX1" fmla="*/ 348448 w 505940"/>
                  <a:gd name="connsiteY1" fmla="*/ 8826 h 504292"/>
                  <a:gd name="connsiteX2" fmla="*/ 505940 w 505940"/>
                  <a:gd name="connsiteY2" fmla="*/ 246427 h 504292"/>
                  <a:gd name="connsiteX3" fmla="*/ 248075 w 505940"/>
                  <a:gd name="connsiteY3" fmla="*/ 504292 h 504292"/>
                  <a:gd name="connsiteX4" fmla="*/ 10474 w 505940"/>
                  <a:gd name="connsiteY4" fmla="*/ 346800 h 504292"/>
                  <a:gd name="connsiteX5" fmla="*/ 0 w 505940"/>
                  <a:gd name="connsiteY5" fmla="*/ 313057 h 504292"/>
                  <a:gd name="connsiteX6" fmla="*/ 234057 w 505940"/>
                  <a:gd name="connsiteY6" fmla="*/ 313057 h 504292"/>
                  <a:gd name="connsiteX7" fmla="*/ 320014 w 505940"/>
                  <a:gd name="connsiteY7" fmla="*/ 227100 h 504292"/>
                  <a:gd name="connsiteX8" fmla="*/ 320014 w 505940"/>
                  <a:gd name="connsiteY8" fmla="*/ 0 h 50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5940" h="504292">
                    <a:moveTo>
                      <a:pt x="320014" y="0"/>
                    </a:moveTo>
                    <a:lnTo>
                      <a:pt x="348448" y="8826"/>
                    </a:lnTo>
                    <a:cubicBezTo>
                      <a:pt x="441000" y="47972"/>
                      <a:pt x="505940" y="139616"/>
                      <a:pt x="505940" y="246427"/>
                    </a:cubicBezTo>
                    <a:cubicBezTo>
                      <a:pt x="505940" y="388842"/>
                      <a:pt x="390490" y="504292"/>
                      <a:pt x="248075" y="504292"/>
                    </a:cubicBezTo>
                    <a:cubicBezTo>
                      <a:pt x="141264" y="504292"/>
                      <a:pt x="49620" y="439352"/>
                      <a:pt x="10474" y="346800"/>
                    </a:cubicBezTo>
                    <a:lnTo>
                      <a:pt x="0" y="313057"/>
                    </a:lnTo>
                    <a:lnTo>
                      <a:pt x="234057" y="313057"/>
                    </a:lnTo>
                    <a:cubicBezTo>
                      <a:pt x="281530" y="313057"/>
                      <a:pt x="320014" y="274573"/>
                      <a:pt x="320014" y="227100"/>
                    </a:cubicBezTo>
                    <a:lnTo>
                      <a:pt x="320014" y="0"/>
                    </a:lnTo>
                    <a:close/>
                  </a:path>
                </a:pathLst>
              </a:custGeom>
              <a:noFill/>
              <a:ln w="1143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11F720EF-AC18-D2BA-9428-639E933DC84A}"/>
                  </a:ext>
                </a:extLst>
              </p:cNvPr>
              <p:cNvSpPr/>
              <p:nvPr/>
            </p:nvSpPr>
            <p:spPr>
              <a:xfrm>
                <a:off x="4163851" y="4228635"/>
                <a:ext cx="581756" cy="581756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0F7F2AD8-BA02-2E07-F965-3659D77D3B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742" y="1435179"/>
            <a:ext cx="5152516" cy="5152516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情境导入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98DCBE81-31C4-B956-6A6F-9B504D5E0CBF}"/>
              </a:ext>
            </a:extLst>
          </p:cNvPr>
          <p:cNvSpPr txBox="1"/>
          <p:nvPr/>
        </p:nvSpPr>
        <p:spPr>
          <a:xfrm>
            <a:off x="420721" y="1127301"/>
            <a:ext cx="6359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小红一家准备去 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市旅游。</a:t>
            </a:r>
            <a:endParaRPr lang="zh-CN" altLang="en-US" sz="4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6F39DBC8-4665-BECB-07E3-413E16030244}"/>
              </a:ext>
            </a:extLst>
          </p:cNvPr>
          <p:cNvSpPr/>
          <p:nvPr/>
        </p:nvSpPr>
        <p:spPr>
          <a:xfrm>
            <a:off x="712552" y="1923437"/>
            <a:ext cx="3732990" cy="1354648"/>
          </a:xfrm>
          <a:prstGeom prst="wedgeRoundRectCallout">
            <a:avLst>
              <a:gd name="adj1" fmla="val 60850"/>
              <a:gd name="adj2" fmla="val 1130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班飞机和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班高铁可以到达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A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市。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A55E4961-9FFD-6E1E-8840-79396C3DE3AB}"/>
              </a:ext>
            </a:extLst>
          </p:cNvPr>
          <p:cNvSpPr/>
          <p:nvPr/>
        </p:nvSpPr>
        <p:spPr>
          <a:xfrm>
            <a:off x="8534399" y="1428435"/>
            <a:ext cx="2847773" cy="1354648"/>
          </a:xfrm>
          <a:prstGeom prst="wedgeRoundRectCallout">
            <a:avLst>
              <a:gd name="adj1" fmla="val -62904"/>
              <a:gd name="adj2" fmla="val 4146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出行的方式有几种选择？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B2BC9E7A-0F13-AAA3-F964-49D5BEDE1B99}"/>
              </a:ext>
            </a:extLst>
          </p:cNvPr>
          <p:cNvSpPr/>
          <p:nvPr/>
        </p:nvSpPr>
        <p:spPr>
          <a:xfrm>
            <a:off x="7509753" y="4301637"/>
            <a:ext cx="3872419" cy="1354648"/>
          </a:xfrm>
          <a:prstGeom prst="wedgeRoundRectCallout">
            <a:avLst>
              <a:gd name="adj1" fmla="val -58885"/>
              <a:gd name="adj2" fmla="val -2962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2+3=5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。有这么多种选择，太好啦！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B97F0323-A033-69F7-9857-038EED2E05C5}"/>
              </a:ext>
            </a:extLst>
          </p:cNvPr>
          <p:cNvSpPr txBox="1"/>
          <p:nvPr/>
        </p:nvSpPr>
        <p:spPr>
          <a:xfrm>
            <a:off x="615753" y="1195394"/>
            <a:ext cx="10960494" cy="129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小红带了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件上装，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件下装（每次上装和下装只能各选</a:t>
            </a:r>
            <a:r>
              <a:rPr lang="en-US" altLang="zh-CN" sz="3600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件），一共有多少种搭配方法？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A03ECF3-0258-BBF3-FAEB-FC70A7D43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11" y="3010883"/>
            <a:ext cx="1839140" cy="151812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AA91C60-2667-CE6A-C1E8-DA9AB832D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4" y="3007538"/>
            <a:ext cx="1979582" cy="152481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6B3814E-13CA-B47E-0F51-443F9D1ED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104" y="2603084"/>
            <a:ext cx="1542365" cy="26440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23741C3-06C4-BA46-2B9A-7D05984525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64" y="2603084"/>
            <a:ext cx="2203380" cy="264405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0BCEA13-AB4F-6419-0374-8BEB01D440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36" y="2603084"/>
            <a:ext cx="1906773" cy="264405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A7C1199-65E3-9AA5-8D57-AC5EA1EC95DA}"/>
              </a:ext>
            </a:extLst>
          </p:cNvPr>
          <p:cNvSpPr txBox="1"/>
          <p:nvPr/>
        </p:nvSpPr>
        <p:spPr>
          <a:xfrm>
            <a:off x="1461028" y="4908180"/>
            <a:ext cx="9269944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独立思考；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画一画，写一写，表示出你的思考过程。</a:t>
            </a: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C21E2627-BBC8-883D-7D49-277FF0117923}"/>
              </a:ext>
            </a:extLst>
          </p:cNvPr>
          <p:cNvSpPr/>
          <p:nvPr/>
        </p:nvSpPr>
        <p:spPr>
          <a:xfrm>
            <a:off x="0" y="416560"/>
            <a:ext cx="2110902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尝试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5E59F99-9DD8-DBC1-5CEB-EE9D5B242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078873" y="973237"/>
            <a:ext cx="1354648" cy="1354648"/>
          </a:xfrm>
          <a:prstGeom prst="rect">
            <a:avLst/>
          </a:prstGeom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48596EA7-E74E-8EB8-4212-4DCF2DE09332}"/>
              </a:ext>
            </a:extLst>
          </p:cNvPr>
          <p:cNvSpPr/>
          <p:nvPr/>
        </p:nvSpPr>
        <p:spPr>
          <a:xfrm>
            <a:off x="5111142" y="416560"/>
            <a:ext cx="4169645" cy="1354648"/>
          </a:xfrm>
          <a:prstGeom prst="wedgeRoundRectCallout">
            <a:avLst>
              <a:gd name="adj1" fmla="val 64626"/>
              <a:gd name="adj2" fmla="val 3689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件上装与</a:t>
            </a:r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件下装搭配，我来试一试。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A5232CB-4ECD-227C-3A11-8E112B054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92" y="1871963"/>
            <a:ext cx="1839140" cy="151812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22E732BC-8DBB-7824-7608-8FC79A481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122" y="1868618"/>
            <a:ext cx="1979582" cy="152481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79481D3-9EDA-677D-4DB3-715352828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972" y="3725853"/>
            <a:ext cx="1542365" cy="264405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D3614E49-760F-FCB4-8DFA-AC5DFD1DD0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951" y="3725853"/>
            <a:ext cx="2203380" cy="2644055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91D0B2F-B7D7-EEB1-7E99-22A8440F40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585" y="3725853"/>
            <a:ext cx="1906773" cy="264405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4A4BC839-71CB-2F15-FA2F-ED63E07F9414}"/>
              </a:ext>
            </a:extLst>
          </p:cNvPr>
          <p:cNvSpPr txBox="1"/>
          <p:nvPr/>
        </p:nvSpPr>
        <p:spPr>
          <a:xfrm>
            <a:off x="917200" y="2307859"/>
            <a:ext cx="131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hlinkClick r:id="rId8" action="ppaction://hlinksldjump"/>
              </a:rPr>
              <a:t>上装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FF6A06-8699-BBD0-47F4-FE7C270A67D1}"/>
              </a:ext>
            </a:extLst>
          </p:cNvPr>
          <p:cNvSpPr txBox="1"/>
          <p:nvPr/>
        </p:nvSpPr>
        <p:spPr>
          <a:xfrm>
            <a:off x="917200" y="4571385"/>
            <a:ext cx="131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hlinkClick r:id="rId9" action="ppaction://hlinksldjump"/>
              </a:rPr>
              <a:t>下装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8D655B1-C2AB-9CCF-36F9-622079D6295F}"/>
              </a:ext>
            </a:extLst>
          </p:cNvPr>
          <p:cNvSpPr txBox="1"/>
          <p:nvPr/>
        </p:nvSpPr>
        <p:spPr>
          <a:xfrm>
            <a:off x="301556" y="618524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E699"/>
                </a:solidFill>
              </a:rPr>
              <a:t>点击文字跳转链接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FC633EE0-4C39-F22A-0B22-D681DF2D52DA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673155" y="3033510"/>
            <a:ext cx="905592" cy="632279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6B9D16B-BF4D-E0BD-558E-5D6BF3FE3573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578747" y="3033510"/>
            <a:ext cx="1053337" cy="877143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3A1B34B-3E7A-8246-2B0C-8FEB062C3197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578747" y="3033510"/>
            <a:ext cx="4221166" cy="845916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AE6B5703-3164-9E6A-B35C-1721253AA313}"/>
              </a:ext>
            </a:extLst>
          </p:cNvPr>
          <p:cNvCxnSpPr>
            <a:cxnSpLocks/>
          </p:cNvCxnSpPr>
          <p:nvPr/>
        </p:nvCxnSpPr>
        <p:spPr>
          <a:xfrm flipH="1">
            <a:off x="2108167" y="3030165"/>
            <a:ext cx="3625629" cy="659393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53A43BB9-56D3-692D-BA04-E13E6BCFE49C}"/>
              </a:ext>
            </a:extLst>
          </p:cNvPr>
          <p:cNvCxnSpPr>
            <a:cxnSpLocks/>
          </p:cNvCxnSpPr>
          <p:nvPr/>
        </p:nvCxnSpPr>
        <p:spPr>
          <a:xfrm flipH="1">
            <a:off x="4730162" y="3030165"/>
            <a:ext cx="1003634" cy="766485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1BA90CF2-A2BD-B9EF-6DDC-2CEA520F75E5}"/>
              </a:ext>
            </a:extLst>
          </p:cNvPr>
          <p:cNvCxnSpPr>
            <a:cxnSpLocks/>
            <a:stCxn id="66" idx="2"/>
          </p:cNvCxnSpPr>
          <p:nvPr/>
        </p:nvCxnSpPr>
        <p:spPr>
          <a:xfrm>
            <a:off x="5733796" y="3030165"/>
            <a:ext cx="1231208" cy="860899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D18B1153-5932-CBA2-B3DF-45670C7D0828}"/>
              </a:ext>
            </a:extLst>
          </p:cNvPr>
          <p:cNvSpPr txBox="1"/>
          <p:nvPr/>
        </p:nvSpPr>
        <p:spPr>
          <a:xfrm>
            <a:off x="398832" y="457200"/>
            <a:ext cx="254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固定上装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E28B989-AF21-85AB-7AB8-834B5EEE8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226" y="1512040"/>
            <a:ext cx="1839140" cy="15181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EF5A81F-C291-18B0-5E60-85F8F3D81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56" y="1508695"/>
            <a:ext cx="1979582" cy="15248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36B3D78-7DD7-C76E-0AA2-0E54BEEDD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06" y="3365930"/>
            <a:ext cx="1542365" cy="264405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7A688D-B8F1-A6CA-359D-CF8AB34B8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85" y="3365930"/>
            <a:ext cx="2203380" cy="26440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4C08BA8-9D0E-BA78-68C8-0D0AEEEED8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9" y="3365930"/>
            <a:ext cx="1906773" cy="264405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9D0E183-F89E-C501-1FCC-7D274C3DD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56" y="1508695"/>
            <a:ext cx="1979582" cy="1524815"/>
          </a:xfrm>
          <a:prstGeom prst="rect">
            <a:avLst/>
          </a:prstGeom>
        </p:spPr>
      </p:pic>
      <p:grpSp>
        <p:nvGrpSpPr>
          <p:cNvPr id="46" name="组合 45">
            <a:extLst>
              <a:ext uri="{FF2B5EF4-FFF2-40B4-BE49-F238E27FC236}">
                <a16:creationId xmlns:a16="http://schemas.microsoft.com/office/drawing/2014/main" id="{A405774F-0DD0-32C9-B226-477C7EEDB16D}"/>
              </a:ext>
            </a:extLst>
          </p:cNvPr>
          <p:cNvGrpSpPr/>
          <p:nvPr/>
        </p:nvGrpSpPr>
        <p:grpSpPr>
          <a:xfrm>
            <a:off x="1162191" y="3188072"/>
            <a:ext cx="961590" cy="1711188"/>
            <a:chOff x="8401880" y="1254754"/>
            <a:chExt cx="961590" cy="1711188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C0D04871-9A91-CA0B-9571-9DED564DC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9980" y="1254754"/>
              <a:ext cx="923490" cy="711336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C11ACF1B-1816-515A-1C0F-3B7365F7E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1880" y="1732471"/>
              <a:ext cx="889523" cy="1233471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7217BDB-FF68-9CE3-DBC3-DF5621852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56" y="1508695"/>
            <a:ext cx="1979582" cy="152481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035330B9-5DB3-0CAA-3DF2-477F6C1AF40E}"/>
              </a:ext>
            </a:extLst>
          </p:cNvPr>
          <p:cNvGrpSpPr/>
          <p:nvPr/>
        </p:nvGrpSpPr>
        <p:grpSpPr>
          <a:xfrm>
            <a:off x="3734067" y="2895146"/>
            <a:ext cx="923490" cy="1815271"/>
            <a:chOff x="9601732" y="1254754"/>
            <a:chExt cx="923490" cy="181527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2D806C3-ABE8-E04F-1CF1-EE9C279B9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1732" y="1254754"/>
              <a:ext cx="923490" cy="71133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FF8DB962-10D2-0F31-3A60-E88CE7780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3714" y="1836554"/>
              <a:ext cx="719525" cy="1233471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84A1D05D-C0C6-C05F-844B-48342436F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56" y="1508695"/>
            <a:ext cx="1979582" cy="1524815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C809AAF2-1B9E-EF83-6978-443744676DE2}"/>
              </a:ext>
            </a:extLst>
          </p:cNvPr>
          <p:cNvGrpSpPr/>
          <p:nvPr/>
        </p:nvGrpSpPr>
        <p:grpSpPr>
          <a:xfrm>
            <a:off x="6530730" y="3317855"/>
            <a:ext cx="923490" cy="1451622"/>
            <a:chOff x="10763483" y="1254754"/>
            <a:chExt cx="923490" cy="145162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7CADD14-4626-18D0-5522-6F54CDAD4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478" y="1686979"/>
              <a:ext cx="849498" cy="101939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5C0237CA-539D-F4D4-EB90-BB28FEA72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483" y="1254754"/>
              <a:ext cx="923490" cy="711336"/>
            </a:xfrm>
            <a:prstGeom prst="rect">
              <a:avLst/>
            </a:prstGeom>
          </p:spPr>
        </p:pic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9B15025F-B8D1-AD03-42BD-AE18DB838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226" y="1512040"/>
            <a:ext cx="1839140" cy="1518125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:a16="http://schemas.microsoft.com/office/drawing/2014/main" id="{CAA7A4E1-1BE1-BCE9-96CC-4774EDCE20A7}"/>
              </a:ext>
            </a:extLst>
          </p:cNvPr>
          <p:cNvGrpSpPr/>
          <p:nvPr/>
        </p:nvGrpSpPr>
        <p:grpSpPr>
          <a:xfrm>
            <a:off x="1165141" y="3204589"/>
            <a:ext cx="927266" cy="1694671"/>
            <a:chOff x="8403445" y="3335450"/>
            <a:chExt cx="927266" cy="1694671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C4EA1CB8-8B44-2970-E4FC-A5779425C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445" y="3796650"/>
              <a:ext cx="889523" cy="1233471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83935E01-D1D7-A811-673E-99080BD27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2739" y="3335450"/>
              <a:ext cx="857972" cy="708216"/>
            </a:xfrm>
            <a:prstGeom prst="rect">
              <a:avLst/>
            </a:prstGeom>
          </p:spPr>
        </p:pic>
      </p:grpSp>
      <p:pic>
        <p:nvPicPr>
          <p:cNvPr id="52" name="图片 51">
            <a:extLst>
              <a:ext uri="{FF2B5EF4-FFF2-40B4-BE49-F238E27FC236}">
                <a16:creationId xmlns:a16="http://schemas.microsoft.com/office/drawing/2014/main" id="{6DFACBB3-F149-5F0A-8766-FAC76F382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226" y="1512040"/>
            <a:ext cx="1839140" cy="1518125"/>
          </a:xfrm>
          <a:prstGeom prst="rect">
            <a:avLst/>
          </a:prstGeom>
        </p:spPr>
      </p:pic>
      <p:grpSp>
        <p:nvGrpSpPr>
          <p:cNvPr id="53" name="组合 52">
            <a:extLst>
              <a:ext uri="{FF2B5EF4-FFF2-40B4-BE49-F238E27FC236}">
                <a16:creationId xmlns:a16="http://schemas.microsoft.com/office/drawing/2014/main" id="{BB6D05AC-01AE-9636-7896-5EA683C993EA}"/>
              </a:ext>
            </a:extLst>
          </p:cNvPr>
          <p:cNvGrpSpPr/>
          <p:nvPr/>
        </p:nvGrpSpPr>
        <p:grpSpPr>
          <a:xfrm>
            <a:off x="3762548" y="2901743"/>
            <a:ext cx="857972" cy="1808674"/>
            <a:chOff x="9634490" y="3335450"/>
            <a:chExt cx="857972" cy="1808674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D8F4826D-83AF-A215-0F3C-1A1E0B575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3714" y="3910653"/>
              <a:ext cx="719525" cy="1233471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7BC400CB-E07E-F930-1A68-95BF3E936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4490" y="3335450"/>
              <a:ext cx="857972" cy="708216"/>
            </a:xfrm>
            <a:prstGeom prst="rect">
              <a:avLst/>
            </a:prstGeom>
          </p:spPr>
        </p:pic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4290FAB1-9E49-7462-CF98-7AC6385BB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226" y="1512040"/>
            <a:ext cx="1839140" cy="1518125"/>
          </a:xfrm>
          <a:prstGeom prst="rect">
            <a:avLst/>
          </a:prstGeom>
        </p:spPr>
      </p:pic>
      <p:grpSp>
        <p:nvGrpSpPr>
          <p:cNvPr id="67" name="组合 66">
            <a:extLst>
              <a:ext uri="{FF2B5EF4-FFF2-40B4-BE49-F238E27FC236}">
                <a16:creationId xmlns:a16="http://schemas.microsoft.com/office/drawing/2014/main" id="{8CC41A19-8A49-C652-0F29-593CE32D144C}"/>
              </a:ext>
            </a:extLst>
          </p:cNvPr>
          <p:cNvGrpSpPr/>
          <p:nvPr/>
        </p:nvGrpSpPr>
        <p:grpSpPr>
          <a:xfrm>
            <a:off x="6526492" y="3323613"/>
            <a:ext cx="857972" cy="1438632"/>
            <a:chOff x="10796241" y="3335450"/>
            <a:chExt cx="857972" cy="1438632"/>
          </a:xfrm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B3298205-7BA8-C9F1-2BA8-953FD7463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477" y="3754685"/>
              <a:ext cx="849498" cy="1019397"/>
            </a:xfrm>
            <a:prstGeom prst="rect">
              <a:avLst/>
            </a:prstGeom>
          </p:spPr>
        </p:pic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A2FCF293-CA50-3841-FAF6-47CD3EF79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241" y="3335450"/>
              <a:ext cx="857972" cy="708216"/>
            </a:xfrm>
            <a:prstGeom prst="rect">
              <a:avLst/>
            </a:prstGeom>
          </p:spPr>
        </p:pic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403107F7-EA76-0586-953C-363B92840863}"/>
              </a:ext>
            </a:extLst>
          </p:cNvPr>
          <p:cNvSpPr txBox="1"/>
          <p:nvPr/>
        </p:nvSpPr>
        <p:spPr>
          <a:xfrm>
            <a:off x="6074088" y="5686819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2×3=6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pic>
        <p:nvPicPr>
          <p:cNvPr id="85" name="图形 84" descr="上一步 纯色填充">
            <a:hlinkClick r:id="rId7" action="ppaction://hlinksldjump"/>
            <a:extLst>
              <a:ext uri="{FF2B5EF4-FFF2-40B4-BE49-F238E27FC236}">
                <a16:creationId xmlns:a16="http://schemas.microsoft.com/office/drawing/2014/main" id="{DBE4870F-748E-42E5-2965-1B6444005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91741" y="56766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07396 0.1289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0.59362 -0.281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74" y="-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13476 0.10139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2" y="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48125 -0.2384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-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0.36068 0.15532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34" y="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34674 -0.3006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33307 0.13333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4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0.59362 0.0180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74" y="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12565 0.09907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9" y="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4819 0.06343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89" y="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10026 0.15972 " pathEditMode="relative" rAng="0" ptsTypes="AA">
                                      <p:cBhvr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3" y="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33333E-6 L 0.35013 0.00209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4B52C1B1-7834-A47E-CB09-F5F5C7190B8B}"/>
              </a:ext>
            </a:extLst>
          </p:cNvPr>
          <p:cNvCxnSpPr>
            <a:cxnSpLocks/>
          </p:cNvCxnSpPr>
          <p:nvPr/>
        </p:nvCxnSpPr>
        <p:spPr>
          <a:xfrm>
            <a:off x="2578747" y="3033510"/>
            <a:ext cx="4421493" cy="86793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553EEA90-16C1-1D30-6A0D-B67CDD4DFE35}"/>
              </a:ext>
            </a:extLst>
          </p:cNvPr>
          <p:cNvCxnSpPr>
            <a:cxnSpLocks/>
          </p:cNvCxnSpPr>
          <p:nvPr/>
        </p:nvCxnSpPr>
        <p:spPr>
          <a:xfrm>
            <a:off x="5733796" y="3030165"/>
            <a:ext cx="1276604" cy="88143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51C64316-1077-6032-5F66-45E347D9E232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4167804" y="3030165"/>
            <a:ext cx="1565992" cy="46120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950F02DC-D961-8DA8-07BE-A5AE2D77EDC4}"/>
              </a:ext>
            </a:extLst>
          </p:cNvPr>
          <p:cNvCxnSpPr>
            <a:cxnSpLocks/>
          </p:cNvCxnSpPr>
          <p:nvPr/>
        </p:nvCxnSpPr>
        <p:spPr>
          <a:xfrm>
            <a:off x="2578747" y="3033510"/>
            <a:ext cx="1604147" cy="448992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9F0D642-6581-98DC-E8D4-E38F4CD528D9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702340" y="3030165"/>
            <a:ext cx="4031456" cy="637163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AEBC89C-7CCF-84E2-66F0-574746C85490}"/>
              </a:ext>
            </a:extLst>
          </p:cNvPr>
          <p:cNvCxnSpPr>
            <a:cxnSpLocks/>
          </p:cNvCxnSpPr>
          <p:nvPr/>
        </p:nvCxnSpPr>
        <p:spPr>
          <a:xfrm flipH="1">
            <a:off x="1673155" y="3033510"/>
            <a:ext cx="905592" cy="632279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2D61BBC4-86CE-49BC-7726-C1168B700DA3}"/>
              </a:ext>
            </a:extLst>
          </p:cNvPr>
          <p:cNvSpPr txBox="1"/>
          <p:nvPr/>
        </p:nvSpPr>
        <p:spPr>
          <a:xfrm>
            <a:off x="398832" y="457200"/>
            <a:ext cx="254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固定下装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9D45F0-EEDD-8F76-2D01-8F36D7837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226" y="1512040"/>
            <a:ext cx="1839140" cy="15181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18A8443-E7FA-F243-2DC3-CEBE83F77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56" y="1508695"/>
            <a:ext cx="1979582" cy="15248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C18CC56-DE5F-B3FC-D63E-FCD3B9A1A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06" y="3365930"/>
            <a:ext cx="1542365" cy="26440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68C428-3512-962D-21F7-6C789A951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85" y="3365930"/>
            <a:ext cx="2203380" cy="26440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A6F1085-8C6F-0A5F-E04F-6114C40146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9" y="3365930"/>
            <a:ext cx="1906773" cy="26440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E3A3E5B-2196-99CF-6E4D-C716B8F6C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9" y="3365930"/>
            <a:ext cx="1906773" cy="2644055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AB5DBDC3-98B2-3455-96A9-7CA18A23AB19}"/>
              </a:ext>
            </a:extLst>
          </p:cNvPr>
          <p:cNvGrpSpPr/>
          <p:nvPr/>
        </p:nvGrpSpPr>
        <p:grpSpPr>
          <a:xfrm>
            <a:off x="2062509" y="2113303"/>
            <a:ext cx="961590" cy="1711188"/>
            <a:chOff x="8401880" y="1254754"/>
            <a:chExt cx="961590" cy="1711188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B68A14DE-AE9C-EAB2-5EBC-95E3A806B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9980" y="1254754"/>
              <a:ext cx="923490" cy="711336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25372B2C-09EC-9477-A860-67EFB7396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1880" y="1732471"/>
              <a:ext cx="889523" cy="1233471"/>
            </a:xfrm>
            <a:prstGeom prst="rect">
              <a:avLst/>
            </a:prstGeom>
          </p:spPr>
        </p:pic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4BA8D0D2-2FE3-90EF-8E4D-2F3B6D748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9" y="3365930"/>
            <a:ext cx="1906773" cy="2644055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68772894-FF4C-DF56-D2A3-64A9540F9FF1}"/>
              </a:ext>
            </a:extLst>
          </p:cNvPr>
          <p:cNvGrpSpPr/>
          <p:nvPr/>
        </p:nvGrpSpPr>
        <p:grpSpPr>
          <a:xfrm>
            <a:off x="5228841" y="2113303"/>
            <a:ext cx="927266" cy="1694671"/>
            <a:chOff x="8403445" y="3335450"/>
            <a:chExt cx="927266" cy="1694671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6C79E856-F064-1CB3-CCAE-831F6D305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445" y="3796650"/>
              <a:ext cx="889523" cy="1233471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3B5372B6-68A8-9517-B4EA-586094B92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2739" y="3335450"/>
              <a:ext cx="857972" cy="708216"/>
            </a:xfrm>
            <a:prstGeom prst="rect">
              <a:avLst/>
            </a:prstGeom>
          </p:spPr>
        </p:pic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DA979363-5828-9F55-4D4F-4BC1CE0FF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06" y="3365930"/>
            <a:ext cx="1542365" cy="2644055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187055EB-AC5D-206C-2A87-D2E816EC87F3}"/>
              </a:ext>
            </a:extLst>
          </p:cNvPr>
          <p:cNvGrpSpPr/>
          <p:nvPr/>
        </p:nvGrpSpPr>
        <p:grpSpPr>
          <a:xfrm>
            <a:off x="2100609" y="2113303"/>
            <a:ext cx="923490" cy="1815271"/>
            <a:chOff x="9601732" y="1254754"/>
            <a:chExt cx="923490" cy="1815271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DF5B4787-712C-7F1A-562E-096C6517B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1732" y="1254754"/>
              <a:ext cx="923490" cy="711336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B08B43D7-B377-D2CD-3853-59C6BC856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3714" y="1836554"/>
              <a:ext cx="719525" cy="1233471"/>
            </a:xfrm>
            <a:prstGeom prst="rect">
              <a:avLst/>
            </a:prstGeom>
          </p:spPr>
        </p:pic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E5E65541-78EB-0060-75DB-CB7E6AB67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06" y="3365930"/>
            <a:ext cx="1542365" cy="2644055"/>
          </a:xfrm>
          <a:prstGeom prst="rect">
            <a:avLst/>
          </a:prstGeom>
        </p:spPr>
      </p:pic>
      <p:grpSp>
        <p:nvGrpSpPr>
          <p:cNvPr id="44" name="组合 43">
            <a:extLst>
              <a:ext uri="{FF2B5EF4-FFF2-40B4-BE49-F238E27FC236}">
                <a16:creationId xmlns:a16="http://schemas.microsoft.com/office/drawing/2014/main" id="{62ACB552-0F33-BEFF-AEB7-DF3BCAE27840}"/>
              </a:ext>
            </a:extLst>
          </p:cNvPr>
          <p:cNvGrpSpPr/>
          <p:nvPr/>
        </p:nvGrpSpPr>
        <p:grpSpPr>
          <a:xfrm>
            <a:off x="5298135" y="2135757"/>
            <a:ext cx="857972" cy="1808674"/>
            <a:chOff x="9634490" y="3335450"/>
            <a:chExt cx="857972" cy="180867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745B61E1-B41F-3B02-A803-23D50D61D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3714" y="3910653"/>
              <a:ext cx="719525" cy="123347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0B5B2A45-0015-6993-4980-FCA7EB292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4490" y="3335450"/>
              <a:ext cx="857972" cy="708216"/>
            </a:xfrm>
            <a:prstGeom prst="rect">
              <a:avLst/>
            </a:prstGeom>
          </p:spPr>
        </p:pic>
      </p:grpSp>
      <p:pic>
        <p:nvPicPr>
          <p:cNvPr id="51" name="图片 50">
            <a:extLst>
              <a:ext uri="{FF2B5EF4-FFF2-40B4-BE49-F238E27FC236}">
                <a16:creationId xmlns:a16="http://schemas.microsoft.com/office/drawing/2014/main" id="{042BEA04-8115-D2F2-4F1C-3EE65B267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85" y="3365930"/>
            <a:ext cx="2203380" cy="2644055"/>
          </a:xfrm>
          <a:prstGeom prst="rect">
            <a:avLst/>
          </a:prstGeom>
        </p:spPr>
      </p:pic>
      <p:grpSp>
        <p:nvGrpSpPr>
          <p:cNvPr id="52" name="组合 51">
            <a:extLst>
              <a:ext uri="{FF2B5EF4-FFF2-40B4-BE49-F238E27FC236}">
                <a16:creationId xmlns:a16="http://schemas.microsoft.com/office/drawing/2014/main" id="{424976BB-EC16-EF65-9CE4-B9BE807EEE09}"/>
              </a:ext>
            </a:extLst>
          </p:cNvPr>
          <p:cNvGrpSpPr/>
          <p:nvPr/>
        </p:nvGrpSpPr>
        <p:grpSpPr>
          <a:xfrm>
            <a:off x="2109128" y="2271102"/>
            <a:ext cx="923490" cy="1451622"/>
            <a:chOff x="10763483" y="1254754"/>
            <a:chExt cx="923490" cy="1451622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3A183C7C-F12F-A775-A031-F7D7F8F6C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478" y="1686979"/>
              <a:ext cx="849498" cy="1019397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57AE6EEC-E3F6-6B72-6774-5460D9071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3483" y="1254754"/>
              <a:ext cx="923490" cy="711336"/>
            </a:xfrm>
            <a:prstGeom prst="rect">
              <a:avLst/>
            </a:prstGeom>
          </p:spPr>
        </p:pic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6E10EF7E-EDED-3B7F-89D3-76B13A61F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85" y="3365930"/>
            <a:ext cx="2203380" cy="2644055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:a16="http://schemas.microsoft.com/office/drawing/2014/main" id="{664E8690-398D-B8E8-C859-D69EF27F0A73}"/>
              </a:ext>
            </a:extLst>
          </p:cNvPr>
          <p:cNvGrpSpPr/>
          <p:nvPr/>
        </p:nvGrpSpPr>
        <p:grpSpPr>
          <a:xfrm>
            <a:off x="5311384" y="2261114"/>
            <a:ext cx="857972" cy="1438632"/>
            <a:chOff x="10796241" y="3335450"/>
            <a:chExt cx="857972" cy="1438632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7C744BFE-2FE5-675C-7FA9-FD23FDB97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477" y="3754685"/>
              <a:ext cx="849498" cy="1019397"/>
            </a:xfrm>
            <a:prstGeom prst="rect">
              <a:avLst/>
            </a:pr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5F2C965E-C92B-CF83-6E87-2DDB82D3D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241" y="3335450"/>
              <a:ext cx="857972" cy="708216"/>
            </a:xfrm>
            <a:prstGeom prst="rect">
              <a:avLst/>
            </a:prstGeom>
          </p:spPr>
        </p:pic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3AB919C0-E128-7A9F-55E9-8D503A1140A7}"/>
              </a:ext>
            </a:extLst>
          </p:cNvPr>
          <p:cNvSpPr txBox="1"/>
          <p:nvPr/>
        </p:nvSpPr>
        <p:spPr>
          <a:xfrm>
            <a:off x="6074088" y="5686819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3×2=6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pic>
        <p:nvPicPr>
          <p:cNvPr id="66" name="图形 65" descr="上一步 纯色填充">
            <a:hlinkClick r:id="rId7" action="ppaction://hlinksldjump"/>
            <a:extLst>
              <a:ext uri="{FF2B5EF4-FFF2-40B4-BE49-F238E27FC236}">
                <a16:creationId xmlns:a16="http://schemas.microsoft.com/office/drawing/2014/main" id="{5D032356-3097-CB89-0C87-3BD8CC402C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91741" y="56766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07331 -0.1252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0.54688 -0.226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4" y="-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33321 -0.12592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39804 -0.2254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96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0.13437 -0.09074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19" y="-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7.40741E-7 L 0.54231 0.0506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9" y="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12396 -0.0949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-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0.3944 0.04722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14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-0.36211 -0.153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12" y="-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0.54635 0.3268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18" y="1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-0.10196 -0.15023 " pathEditMode="relative" rAng="0" ptsTypes="AA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4" y="-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39414 0.3298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01" y="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D2442FD4-40C3-5B15-3CE2-3F9DB0992A0B}"/>
              </a:ext>
            </a:extLst>
          </p:cNvPr>
          <p:cNvSpPr/>
          <p:nvPr/>
        </p:nvSpPr>
        <p:spPr>
          <a:xfrm>
            <a:off x="0" y="416560"/>
            <a:ext cx="2110902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F52A9D9E-BF34-A278-3B38-72C9B88CE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9124" y="1650734"/>
            <a:ext cx="1354648" cy="1354648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241F8058-41E5-4C58-2AD6-5B082099C5EE}"/>
              </a:ext>
            </a:extLst>
          </p:cNvPr>
          <p:cNvSpPr/>
          <p:nvPr/>
        </p:nvSpPr>
        <p:spPr>
          <a:xfrm>
            <a:off x="2003898" y="1394201"/>
            <a:ext cx="7179011" cy="1468556"/>
          </a:xfrm>
          <a:prstGeom prst="wedgeRoundRectCallout">
            <a:avLst>
              <a:gd name="adj1" fmla="val 57093"/>
              <a:gd name="adj2" fmla="val 183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我用○表示上装， □表示下装。每件上装分别与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件下装搭配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1C71077-3045-91F4-FB4F-B660F794E5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7EA"/>
              </a:clrFrom>
              <a:clrTo>
                <a:srgbClr val="EFF7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4" y="3260705"/>
            <a:ext cx="7570273" cy="204865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62A156E7-70DC-49BA-57CF-CCFC134FAA60}"/>
              </a:ext>
            </a:extLst>
          </p:cNvPr>
          <p:cNvSpPr txBox="1"/>
          <p:nvPr/>
        </p:nvSpPr>
        <p:spPr>
          <a:xfrm>
            <a:off x="4653850" y="5618725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2×3=6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E1C0DF44-957A-3C27-072A-AC6E2460A68D}"/>
              </a:ext>
            </a:extLst>
          </p:cNvPr>
          <p:cNvSpPr/>
          <p:nvPr/>
        </p:nvSpPr>
        <p:spPr>
          <a:xfrm>
            <a:off x="0" y="416560"/>
            <a:ext cx="2110902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CEBBE5-360F-0D7B-8D60-A02C9F3C5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009124" y="1650734"/>
            <a:ext cx="1354648" cy="1354648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1DE38915-2F80-F1B8-5869-5B01ED7A1AED}"/>
              </a:ext>
            </a:extLst>
          </p:cNvPr>
          <p:cNvSpPr/>
          <p:nvPr/>
        </p:nvSpPr>
        <p:spPr>
          <a:xfrm>
            <a:off x="1634248" y="1462295"/>
            <a:ext cx="7597300" cy="1468556"/>
          </a:xfrm>
          <a:prstGeom prst="wedgeRoundRectCallout">
            <a:avLst>
              <a:gd name="adj1" fmla="val 57093"/>
              <a:gd name="adj2" fmla="val 183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我用“上”表示上装，“下”表示下装。每件上装分别与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件下装搭配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6FE1444-AA91-DF11-5CE7-35411167D5CA}"/>
              </a:ext>
            </a:extLst>
          </p:cNvPr>
          <p:cNvGrpSpPr/>
          <p:nvPr/>
        </p:nvGrpSpPr>
        <p:grpSpPr>
          <a:xfrm>
            <a:off x="2924446" y="3105834"/>
            <a:ext cx="4622773" cy="2936202"/>
            <a:chOff x="2924446" y="3105834"/>
            <a:chExt cx="4622773" cy="2936202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8C67DB5-AF24-FE15-437A-60BA2BC6396C}"/>
                </a:ext>
              </a:extLst>
            </p:cNvPr>
            <p:cNvSpPr/>
            <p:nvPr/>
          </p:nvSpPr>
          <p:spPr>
            <a:xfrm>
              <a:off x="4309353" y="3842426"/>
              <a:ext cx="84724" cy="847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E3395DF-05BB-B34F-5F26-703F4739E169}"/>
                </a:ext>
              </a:extLst>
            </p:cNvPr>
            <p:cNvSpPr/>
            <p:nvPr/>
          </p:nvSpPr>
          <p:spPr>
            <a:xfrm>
              <a:off x="5874451" y="3842426"/>
              <a:ext cx="84724" cy="847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A5C2CFB-EC07-7055-C118-404AFB564566}"/>
                </a:ext>
              </a:extLst>
            </p:cNvPr>
            <p:cNvSpPr/>
            <p:nvPr/>
          </p:nvSpPr>
          <p:spPr>
            <a:xfrm>
              <a:off x="3248649" y="5294978"/>
              <a:ext cx="84724" cy="847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65DBA2D-9B1F-2B6F-1307-8A30ED2BAAF4}"/>
                </a:ext>
              </a:extLst>
            </p:cNvPr>
            <p:cNvSpPr/>
            <p:nvPr/>
          </p:nvSpPr>
          <p:spPr>
            <a:xfrm>
              <a:off x="7053569" y="5294978"/>
              <a:ext cx="84724" cy="847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62F840C-9630-12D9-C21B-EAE76F4B7D44}"/>
                </a:ext>
              </a:extLst>
            </p:cNvPr>
            <p:cNvSpPr/>
            <p:nvPr/>
          </p:nvSpPr>
          <p:spPr>
            <a:xfrm>
              <a:off x="5151109" y="5294978"/>
              <a:ext cx="84724" cy="847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4D84146-145A-2659-5713-3471093464E2}"/>
                </a:ext>
              </a:extLst>
            </p:cNvPr>
            <p:cNvSpPr txBox="1"/>
            <p:nvPr/>
          </p:nvSpPr>
          <p:spPr>
            <a:xfrm>
              <a:off x="3900426" y="3105834"/>
              <a:ext cx="817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上</a:t>
              </a:r>
              <a:r>
                <a:rPr lang="en-US" altLang="zh-CN" sz="3600" baseline="-250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1</a:t>
              </a:r>
              <a:endParaRPr lang="zh-CN" altLang="en-US" sz="3600" baseline="-250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370180F-C099-FEC1-91D5-794AB248BD67}"/>
                </a:ext>
              </a:extLst>
            </p:cNvPr>
            <p:cNvSpPr txBox="1"/>
            <p:nvPr/>
          </p:nvSpPr>
          <p:spPr>
            <a:xfrm>
              <a:off x="5550248" y="3105834"/>
              <a:ext cx="817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上</a:t>
              </a:r>
              <a:r>
                <a:rPr lang="en-US" altLang="zh-CN" sz="3600" baseline="-250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2</a:t>
              </a:r>
              <a:endParaRPr lang="zh-CN" altLang="en-US" sz="3600" baseline="-250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B1C359B-7E1F-C764-9C91-52330F79B8A4}"/>
                </a:ext>
              </a:extLst>
            </p:cNvPr>
            <p:cNvSpPr txBox="1"/>
            <p:nvPr/>
          </p:nvSpPr>
          <p:spPr>
            <a:xfrm>
              <a:off x="2924446" y="5395705"/>
              <a:ext cx="817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下</a:t>
              </a:r>
              <a:r>
                <a:rPr lang="en-US" altLang="zh-CN" sz="3600" baseline="-250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1</a:t>
              </a:r>
              <a:endParaRPr lang="zh-CN" altLang="en-US" sz="3600" baseline="-250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3F2C51A-ECFB-273F-94AB-F38D0DAC8B75}"/>
                </a:ext>
              </a:extLst>
            </p:cNvPr>
            <p:cNvSpPr txBox="1"/>
            <p:nvPr/>
          </p:nvSpPr>
          <p:spPr>
            <a:xfrm>
              <a:off x="4784544" y="5395705"/>
              <a:ext cx="817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下</a:t>
              </a:r>
              <a:r>
                <a:rPr lang="en-US" altLang="zh-CN" sz="3600" baseline="-250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2</a:t>
              </a:r>
              <a:endParaRPr lang="zh-CN" altLang="en-US" sz="3600" baseline="-250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ED74EAC-9C88-FC84-B357-00631BE849F7}"/>
                </a:ext>
              </a:extLst>
            </p:cNvPr>
            <p:cNvSpPr txBox="1"/>
            <p:nvPr/>
          </p:nvSpPr>
          <p:spPr>
            <a:xfrm>
              <a:off x="6729366" y="5395705"/>
              <a:ext cx="8178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下</a:t>
              </a:r>
              <a:r>
                <a:rPr lang="en-US" altLang="zh-CN" sz="3600" baseline="-250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3</a:t>
              </a:r>
              <a:endParaRPr lang="zh-CN" altLang="en-US" sz="3600" baseline="-250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04F9DF79-D0D8-3128-2DD0-3352DF006813}"/>
                </a:ext>
              </a:extLst>
            </p:cNvPr>
            <p:cNvCxnSpPr>
              <a:cxnSpLocks/>
              <a:stCxn id="5" idx="4"/>
              <a:endCxn id="7" idx="0"/>
            </p:cNvCxnSpPr>
            <p:nvPr/>
          </p:nvCxnSpPr>
          <p:spPr>
            <a:xfrm flipH="1">
              <a:off x="3291011" y="3927150"/>
              <a:ext cx="1060704" cy="1367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0B7D27A2-6E54-2770-DF9C-F129242A3570}"/>
                </a:ext>
              </a:extLst>
            </p:cNvPr>
            <p:cNvCxnSpPr>
              <a:cxnSpLocks/>
              <a:stCxn id="5" idx="4"/>
              <a:endCxn id="9" idx="0"/>
            </p:cNvCxnSpPr>
            <p:nvPr/>
          </p:nvCxnSpPr>
          <p:spPr>
            <a:xfrm>
              <a:off x="4351715" y="3927150"/>
              <a:ext cx="841756" cy="1367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EBD33B8-EFFE-3625-8520-D23F27987B81}"/>
                </a:ext>
              </a:extLst>
            </p:cNvPr>
            <p:cNvCxnSpPr>
              <a:cxnSpLocks/>
              <a:stCxn id="5" idx="4"/>
              <a:endCxn id="8" idx="1"/>
            </p:cNvCxnSpPr>
            <p:nvPr/>
          </p:nvCxnSpPr>
          <p:spPr>
            <a:xfrm>
              <a:off x="4351715" y="3927150"/>
              <a:ext cx="2714262" cy="13802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FCCC7AF-3225-A909-85A0-F7DC43EC469A}"/>
                </a:ext>
              </a:extLst>
            </p:cNvPr>
            <p:cNvCxnSpPr>
              <a:cxnSpLocks/>
              <a:stCxn id="7" idx="7"/>
              <a:endCxn id="6" idx="4"/>
            </p:cNvCxnSpPr>
            <p:nvPr/>
          </p:nvCxnSpPr>
          <p:spPr>
            <a:xfrm flipV="1">
              <a:off x="3320965" y="3927150"/>
              <a:ext cx="2595848" cy="13802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76FC507-C949-6A12-5439-6BDDEEAE4FFC}"/>
                </a:ext>
              </a:extLst>
            </p:cNvPr>
            <p:cNvCxnSpPr>
              <a:cxnSpLocks/>
              <a:stCxn id="9" idx="0"/>
              <a:endCxn id="6" idx="4"/>
            </p:cNvCxnSpPr>
            <p:nvPr/>
          </p:nvCxnSpPr>
          <p:spPr>
            <a:xfrm flipV="1">
              <a:off x="5193471" y="3927150"/>
              <a:ext cx="723342" cy="1367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32C5D43F-4354-6B5C-9539-6A9B0D7B2223}"/>
                </a:ext>
              </a:extLst>
            </p:cNvPr>
            <p:cNvCxnSpPr>
              <a:cxnSpLocks/>
              <a:stCxn id="8" idx="1"/>
              <a:endCxn id="6" idx="4"/>
            </p:cNvCxnSpPr>
            <p:nvPr/>
          </p:nvCxnSpPr>
          <p:spPr>
            <a:xfrm flipH="1" flipV="1">
              <a:off x="5916813" y="3927150"/>
              <a:ext cx="1149164" cy="13802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DBFACE9-C8B0-235C-A6D6-43B815B81AC1}"/>
              </a:ext>
            </a:extLst>
          </p:cNvPr>
          <p:cNvSpPr txBox="1"/>
          <p:nvPr/>
        </p:nvSpPr>
        <p:spPr>
          <a:xfrm>
            <a:off x="8000165" y="4287898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3×2=6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A191AF5-D411-773B-0353-E8A7BBE52CBC}"/>
              </a:ext>
            </a:extLst>
          </p:cNvPr>
          <p:cNvSpPr/>
          <p:nvPr/>
        </p:nvSpPr>
        <p:spPr>
          <a:xfrm>
            <a:off x="7243865" y="1183753"/>
            <a:ext cx="4022734" cy="2425208"/>
          </a:xfrm>
          <a:prstGeom prst="roundRect">
            <a:avLst/>
          </a:prstGeom>
          <a:solidFill>
            <a:srgbClr val="EFF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86F21B3-787F-53D7-3B26-A0C83FB8B7B8}"/>
              </a:ext>
            </a:extLst>
          </p:cNvPr>
          <p:cNvSpPr/>
          <p:nvPr/>
        </p:nvSpPr>
        <p:spPr>
          <a:xfrm>
            <a:off x="651753" y="1484228"/>
            <a:ext cx="5700409" cy="1730443"/>
          </a:xfrm>
          <a:prstGeom prst="roundRect">
            <a:avLst/>
          </a:prstGeom>
          <a:solidFill>
            <a:srgbClr val="EFF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34252D6-4FE4-1925-7E7F-2A54C4095F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7EA"/>
              </a:clrFrom>
              <a:clrTo>
                <a:srgbClr val="EFF7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2" y="1649598"/>
            <a:ext cx="5170598" cy="139926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F4869F5-9849-46DA-C374-5CD67EE64AFF}"/>
              </a:ext>
            </a:extLst>
          </p:cNvPr>
          <p:cNvSpPr txBox="1"/>
          <p:nvPr/>
        </p:nvSpPr>
        <p:spPr>
          <a:xfrm>
            <a:off x="2267760" y="755212"/>
            <a:ext cx="2468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图形表示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71B13B-2F34-E1BC-E19F-C0C241415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198" y="1272184"/>
            <a:ext cx="3352029" cy="223191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808C65F-0DFE-3924-65BD-2DF2238624FA}"/>
              </a:ext>
            </a:extLst>
          </p:cNvPr>
          <p:cNvSpPr txBox="1"/>
          <p:nvPr/>
        </p:nvSpPr>
        <p:spPr>
          <a:xfrm>
            <a:off x="7411166" y="439063"/>
            <a:ext cx="3560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文字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字母表示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CBD6A65-27DB-751B-9A92-108048F8FE65}"/>
              </a:ext>
            </a:extLst>
          </p:cNvPr>
          <p:cNvSpPr txBox="1"/>
          <p:nvPr/>
        </p:nvSpPr>
        <p:spPr>
          <a:xfrm>
            <a:off x="2023585" y="3347384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2×3=6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6B0DB4-1B32-8F15-4C0A-EE07FD75FD99}"/>
              </a:ext>
            </a:extLst>
          </p:cNvPr>
          <p:cNvSpPr txBox="1"/>
          <p:nvPr/>
        </p:nvSpPr>
        <p:spPr>
          <a:xfrm>
            <a:off x="7687399" y="3778432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3×2=6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0935302-8364-903D-76B6-3AA3FCFAF3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89" y="4217800"/>
            <a:ext cx="2389833" cy="2403687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707134C5-A2A8-6234-8E88-2DB93724A356}"/>
              </a:ext>
            </a:extLst>
          </p:cNvPr>
          <p:cNvSpPr/>
          <p:nvPr/>
        </p:nvSpPr>
        <p:spPr>
          <a:xfrm>
            <a:off x="2267760" y="4594234"/>
            <a:ext cx="9273449" cy="701179"/>
          </a:xfrm>
          <a:prstGeom prst="wedgeRoundRectCallout">
            <a:avLst>
              <a:gd name="adj1" fmla="val -55788"/>
              <a:gd name="adj2" fmla="val 458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在求一共有多少种</a:t>
            </a:r>
            <a:r>
              <a:rPr lang="zh-CN" altLang="en-US" sz="3200" b="1" dirty="0">
                <a:solidFill>
                  <a:srgbClr val="3366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搭配方法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时你发现了什么规律？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1C84DE3-05A5-E7A6-1E72-160DC277BCCA}"/>
              </a:ext>
            </a:extLst>
          </p:cNvPr>
          <p:cNvSpPr txBox="1"/>
          <p:nvPr/>
        </p:nvSpPr>
        <p:spPr>
          <a:xfrm>
            <a:off x="2597494" y="5582528"/>
            <a:ext cx="8260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方法的种数</a:t>
            </a:r>
            <a:r>
              <a:rPr lang="en-US" altLang="zh-CN" sz="40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0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搭配物品个数的乘积</a:t>
            </a: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EEF9B6DC-6FB9-077F-E992-D0831F7DB90F}"/>
              </a:ext>
            </a:extLst>
          </p:cNvPr>
          <p:cNvSpPr/>
          <p:nvPr/>
        </p:nvSpPr>
        <p:spPr>
          <a:xfrm>
            <a:off x="0" y="416560"/>
            <a:ext cx="2110902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反思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C9771D-D028-4966-2C06-1DFC8F777178}"/>
              </a:ext>
            </a:extLst>
          </p:cNvPr>
          <p:cNvSpPr txBox="1"/>
          <p:nvPr/>
        </p:nvSpPr>
        <p:spPr>
          <a:xfrm>
            <a:off x="664318" y="2480069"/>
            <a:ext cx="10863365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计算出行方式的数量和服装搭配的数量，思路上有什么不同？ 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CB6ADA8-C26B-009F-0B01-6B7C6D72C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01671" y="1511550"/>
            <a:ext cx="1354648" cy="1354648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08C657FA-2755-C6D9-7148-77B54115D74F}"/>
              </a:ext>
            </a:extLst>
          </p:cNvPr>
          <p:cNvSpPr/>
          <p:nvPr/>
        </p:nvSpPr>
        <p:spPr>
          <a:xfrm>
            <a:off x="2260061" y="616364"/>
            <a:ext cx="3835939" cy="1984926"/>
          </a:xfrm>
          <a:prstGeom prst="wedgeRoundRectCallout">
            <a:avLst>
              <a:gd name="adj1" fmla="val -60523"/>
              <a:gd name="adj2" fmla="val 3356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从家到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A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市，有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班飞机和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班高铁可以选择，用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加法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57E3685-8ACE-980E-2F0F-D03764754D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FF7EA"/>
              </a:clrFrom>
              <a:clrTo>
                <a:srgbClr val="EFF7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8995" y="3091465"/>
            <a:ext cx="4167903" cy="270374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D009DDB-1100-E4AB-0CE0-F52D42534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435681" y="2609087"/>
            <a:ext cx="1354648" cy="135464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4C5F5E3C-127F-CE04-8B5D-4EB70783437C}"/>
              </a:ext>
            </a:extLst>
          </p:cNvPr>
          <p:cNvSpPr/>
          <p:nvPr/>
        </p:nvSpPr>
        <p:spPr>
          <a:xfrm>
            <a:off x="6361485" y="616364"/>
            <a:ext cx="4358395" cy="1984926"/>
          </a:xfrm>
          <a:prstGeom prst="wedgeRoundRectCallout">
            <a:avLst>
              <a:gd name="adj1" fmla="val 39020"/>
              <a:gd name="adj2" fmla="val 7375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搭配服装要分两步，</a:t>
            </a:r>
          </a:p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上装有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种选择，下装有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种选择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，用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乘法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394E09-3B1A-7C45-2A09-8B6B339E9C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FF7EA"/>
              </a:clrFrom>
              <a:clrTo>
                <a:srgbClr val="EFF7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5104" y="3044787"/>
            <a:ext cx="2873180" cy="315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1B86DE0-41AE-E45A-33FE-232CF576C8B7}"/>
              </a:ext>
            </a:extLst>
          </p:cNvPr>
          <p:cNvSpPr txBox="1"/>
          <p:nvPr/>
        </p:nvSpPr>
        <p:spPr>
          <a:xfrm>
            <a:off x="674047" y="322080"/>
            <a:ext cx="65341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生活中还有哪些这样的应用？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1A8130-E23D-1F83-039E-092356D37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63922" y="1263714"/>
            <a:ext cx="1354648" cy="1354648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368A7A37-8D46-70C9-4606-4AF23A0D2EFB}"/>
              </a:ext>
            </a:extLst>
          </p:cNvPr>
          <p:cNvSpPr/>
          <p:nvPr/>
        </p:nvSpPr>
        <p:spPr>
          <a:xfrm>
            <a:off x="2293251" y="1153672"/>
            <a:ext cx="4093810" cy="1226871"/>
          </a:xfrm>
          <a:prstGeom prst="wedgeRoundRectCallout">
            <a:avLst>
              <a:gd name="adj1" fmla="val -59779"/>
              <a:gd name="adj2" fmla="val 284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早餐的主食和粥类有不同的搭配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C70A00-D674-947E-3A24-2700044577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1743" y="484855"/>
            <a:ext cx="4093810" cy="348408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6CD19FB-FE69-AAD2-F523-F91E2BCF6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339" y="2618362"/>
            <a:ext cx="3888299" cy="388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0106A7C-F4E0-3D98-216C-6E4D934E3862}"/>
              </a:ext>
            </a:extLst>
          </p:cNvPr>
          <p:cNvSpPr txBox="1"/>
          <p:nvPr/>
        </p:nvSpPr>
        <p:spPr>
          <a:xfrm>
            <a:off x="5654202" y="4813613"/>
            <a:ext cx="5301351" cy="114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乒乓球队男队员与女队员在混合双打中有不同的搭配。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2" y="1103302"/>
            <a:ext cx="1038033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件上装和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件下装，连一连，共有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种搭配方式。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19506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58D005-CB7B-C964-AF42-A53BCBBBB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44768" y="2429440"/>
            <a:ext cx="1050099" cy="110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F421E4A-75B2-9605-ED14-DDF3CD0BD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4979" y="2521642"/>
            <a:ext cx="1293804" cy="92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9F9B297-248F-8A09-6845-96C1E9A0E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8810" y="2452491"/>
            <a:ext cx="1491996" cy="106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9D87679D-B900-4480-B1D1-C55433157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12014" y="4611693"/>
            <a:ext cx="1050099" cy="78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9A14D4A-D810-D74C-E3AE-74EB00062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26972" y="4525240"/>
            <a:ext cx="829818" cy="15320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F1D23551-D1C2-D621-82E0-E1F7F70A1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92727" y="4586995"/>
            <a:ext cx="1044162" cy="133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F0C56D4-E12B-01BC-9E1D-812B7AFF1880}"/>
              </a:ext>
            </a:extLst>
          </p:cNvPr>
          <p:cNvCxnSpPr>
            <a:cxnSpLocks/>
            <a:stCxn id="1026" idx="2"/>
            <a:endCxn id="1029" idx="0"/>
          </p:cNvCxnSpPr>
          <p:nvPr/>
        </p:nvCxnSpPr>
        <p:spPr>
          <a:xfrm flipH="1">
            <a:off x="3237064" y="3535864"/>
            <a:ext cx="32754" cy="1075829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D93FE1B-748F-CBBA-342C-9A08B5DE1CC6}"/>
              </a:ext>
            </a:extLst>
          </p:cNvPr>
          <p:cNvCxnSpPr>
            <a:cxnSpLocks/>
            <a:stCxn id="1026" idx="2"/>
            <a:endCxn id="1030" idx="0"/>
          </p:cNvCxnSpPr>
          <p:nvPr/>
        </p:nvCxnSpPr>
        <p:spPr>
          <a:xfrm>
            <a:off x="3269818" y="3535864"/>
            <a:ext cx="1972063" cy="989376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076D216-AD8F-DEEF-E31B-C5B04C1321D1}"/>
              </a:ext>
            </a:extLst>
          </p:cNvPr>
          <p:cNvCxnSpPr>
            <a:cxnSpLocks/>
            <a:stCxn id="1026" idx="2"/>
            <a:endCxn id="1031" idx="0"/>
          </p:cNvCxnSpPr>
          <p:nvPr/>
        </p:nvCxnSpPr>
        <p:spPr>
          <a:xfrm>
            <a:off x="3269818" y="3535864"/>
            <a:ext cx="4144990" cy="1051131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312B028-55DE-D9CD-813C-E244B2907331}"/>
              </a:ext>
            </a:extLst>
          </p:cNvPr>
          <p:cNvCxnSpPr>
            <a:cxnSpLocks/>
            <a:stCxn id="1027" idx="2"/>
            <a:endCxn id="1029" idx="0"/>
          </p:cNvCxnSpPr>
          <p:nvPr/>
        </p:nvCxnSpPr>
        <p:spPr>
          <a:xfrm flipH="1">
            <a:off x="3237064" y="3443663"/>
            <a:ext cx="2004817" cy="116803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81FCB23-5CC6-63AB-8686-66802C074987}"/>
              </a:ext>
            </a:extLst>
          </p:cNvPr>
          <p:cNvCxnSpPr>
            <a:cxnSpLocks/>
            <a:stCxn id="1027" idx="2"/>
            <a:endCxn id="1030" idx="0"/>
          </p:cNvCxnSpPr>
          <p:nvPr/>
        </p:nvCxnSpPr>
        <p:spPr>
          <a:xfrm>
            <a:off x="5241881" y="3443663"/>
            <a:ext cx="0" cy="1081577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90C6260-BD60-3CC3-E280-9C390AB0E391}"/>
              </a:ext>
            </a:extLst>
          </p:cNvPr>
          <p:cNvCxnSpPr>
            <a:cxnSpLocks/>
            <a:stCxn id="1027" idx="2"/>
            <a:endCxn id="1031" idx="0"/>
          </p:cNvCxnSpPr>
          <p:nvPr/>
        </p:nvCxnSpPr>
        <p:spPr>
          <a:xfrm>
            <a:off x="5241881" y="3443663"/>
            <a:ext cx="2172927" cy="1143332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83F1E374-2B6D-4216-97C5-A29A9D83981C}"/>
              </a:ext>
            </a:extLst>
          </p:cNvPr>
          <p:cNvCxnSpPr>
            <a:cxnSpLocks/>
            <a:stCxn id="1028" idx="2"/>
            <a:endCxn id="1029" idx="0"/>
          </p:cNvCxnSpPr>
          <p:nvPr/>
        </p:nvCxnSpPr>
        <p:spPr>
          <a:xfrm flipH="1">
            <a:off x="3237064" y="3512814"/>
            <a:ext cx="4177744" cy="109887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1083D28-31E5-89D7-D32C-080E80D6135D}"/>
              </a:ext>
            </a:extLst>
          </p:cNvPr>
          <p:cNvCxnSpPr>
            <a:cxnSpLocks/>
            <a:stCxn id="1028" idx="2"/>
            <a:endCxn id="1030" idx="0"/>
          </p:cNvCxnSpPr>
          <p:nvPr/>
        </p:nvCxnSpPr>
        <p:spPr>
          <a:xfrm flipH="1">
            <a:off x="5241881" y="3512814"/>
            <a:ext cx="2172927" cy="101242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8525FF5-9D67-97D0-0E20-9B60EEA062D6}"/>
              </a:ext>
            </a:extLst>
          </p:cNvPr>
          <p:cNvCxnSpPr>
            <a:cxnSpLocks/>
            <a:stCxn id="1028" idx="2"/>
            <a:endCxn id="1031" idx="0"/>
          </p:cNvCxnSpPr>
          <p:nvPr/>
        </p:nvCxnSpPr>
        <p:spPr>
          <a:xfrm>
            <a:off x="7414808" y="3512814"/>
            <a:ext cx="0" cy="107418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74058EBE-FFE4-4C96-388A-523788AD4213}"/>
              </a:ext>
            </a:extLst>
          </p:cNvPr>
          <p:cNvSpPr txBox="1"/>
          <p:nvPr/>
        </p:nvSpPr>
        <p:spPr>
          <a:xfrm>
            <a:off x="8272601" y="5734094"/>
            <a:ext cx="3283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3×3=9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7A74C24-3E73-A0EF-CFDB-4B8658EFCCB7}"/>
              </a:ext>
            </a:extLst>
          </p:cNvPr>
          <p:cNvSpPr txBox="1"/>
          <p:nvPr/>
        </p:nvSpPr>
        <p:spPr>
          <a:xfrm>
            <a:off x="9078339" y="1175043"/>
            <a:ext cx="6104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2621C078-8AE8-E646-ACD3-5F0D578B9DAD}"/>
              </a:ext>
            </a:extLst>
          </p:cNvPr>
          <p:cNvSpPr/>
          <p:nvPr/>
        </p:nvSpPr>
        <p:spPr>
          <a:xfrm>
            <a:off x="500743" y="5168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73BDDE2-464E-6D38-0F20-0A03F45BC094}"/>
              </a:ext>
            </a:extLst>
          </p:cNvPr>
          <p:cNvSpPr txBox="1"/>
          <p:nvPr/>
        </p:nvSpPr>
        <p:spPr>
          <a:xfrm>
            <a:off x="1176122" y="464036"/>
            <a:ext cx="1038033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下面的早餐有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种不同的搭配。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C3A45E4-C264-EDC8-33FD-3A0F735BD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174" y="1637968"/>
            <a:ext cx="1619915" cy="113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B9361853-E036-2B47-8432-86664FF2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213" y="1531981"/>
            <a:ext cx="887141" cy="13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7F4808E-F412-739D-EEA9-800559839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12" y="3772402"/>
            <a:ext cx="2123440" cy="112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2EB63F20-E9AA-96A5-00CB-973D5D02C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81" y="4021194"/>
            <a:ext cx="1755922" cy="77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3621095-520B-6C37-07CB-A2E65A166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832" y="3894909"/>
            <a:ext cx="1715086" cy="87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0054A891-BBDC-CF87-7B29-0E5324B67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748" y="3639687"/>
            <a:ext cx="2123440" cy="138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6AD5886-DF01-D643-C345-F6603332F6A6}"/>
              </a:ext>
            </a:extLst>
          </p:cNvPr>
          <p:cNvSpPr txBox="1"/>
          <p:nvPr/>
        </p:nvSpPr>
        <p:spPr>
          <a:xfrm>
            <a:off x="1298868" y="502809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蛋糕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60DFDE1-75CF-1BBE-A52D-55F6F63C457E}"/>
              </a:ext>
            </a:extLst>
          </p:cNvPr>
          <p:cNvSpPr txBox="1"/>
          <p:nvPr/>
        </p:nvSpPr>
        <p:spPr>
          <a:xfrm>
            <a:off x="4099131" y="502809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油条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BF2F64B-5ED0-5645-7CCB-8F0929FD4D30}"/>
              </a:ext>
            </a:extLst>
          </p:cNvPr>
          <p:cNvSpPr txBox="1"/>
          <p:nvPr/>
        </p:nvSpPr>
        <p:spPr>
          <a:xfrm>
            <a:off x="6744950" y="502809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饼干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5FC3CA-07CE-53D9-D7E7-DDC1F85904DC}"/>
              </a:ext>
            </a:extLst>
          </p:cNvPr>
          <p:cNvSpPr txBox="1"/>
          <p:nvPr/>
        </p:nvSpPr>
        <p:spPr>
          <a:xfrm>
            <a:off x="9511804" y="5028091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面包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6ED35C-35B1-2589-E03F-256DBE4E2C0D}"/>
              </a:ext>
            </a:extLst>
          </p:cNvPr>
          <p:cNvSpPr txBox="1"/>
          <p:nvPr/>
        </p:nvSpPr>
        <p:spPr>
          <a:xfrm>
            <a:off x="1989532" y="185378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豆浆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DC1538-0F2E-BD07-BACB-F4C1AD014B73}"/>
              </a:ext>
            </a:extLst>
          </p:cNvPr>
          <p:cNvSpPr txBox="1"/>
          <p:nvPr/>
        </p:nvSpPr>
        <p:spPr>
          <a:xfrm>
            <a:off x="7845583" y="1853782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牛奶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4CF15EB-5065-2237-7448-0B479AC25E9D}"/>
              </a:ext>
            </a:extLst>
          </p:cNvPr>
          <p:cNvCxnSpPr>
            <a:cxnSpLocks/>
            <a:stCxn id="2050" idx="2"/>
          </p:cNvCxnSpPr>
          <p:nvPr/>
        </p:nvCxnSpPr>
        <p:spPr>
          <a:xfrm flipH="1">
            <a:off x="2680196" y="2768534"/>
            <a:ext cx="1418936" cy="1126375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B0FE6981-FA29-D648-401B-8BAC5F8AB1D7}"/>
              </a:ext>
            </a:extLst>
          </p:cNvPr>
          <p:cNvCxnSpPr>
            <a:cxnSpLocks/>
            <a:stCxn id="2050" idx="2"/>
            <a:endCxn id="2053" idx="0"/>
          </p:cNvCxnSpPr>
          <p:nvPr/>
        </p:nvCxnSpPr>
        <p:spPr>
          <a:xfrm>
            <a:off x="4099132" y="2768534"/>
            <a:ext cx="702910" cy="125266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4697702-90EE-2223-CB19-51E937E16780}"/>
              </a:ext>
            </a:extLst>
          </p:cNvPr>
          <p:cNvCxnSpPr>
            <a:cxnSpLocks/>
            <a:stCxn id="2050" idx="2"/>
            <a:endCxn id="2054" idx="0"/>
          </p:cNvCxnSpPr>
          <p:nvPr/>
        </p:nvCxnSpPr>
        <p:spPr>
          <a:xfrm>
            <a:off x="4099132" y="2768534"/>
            <a:ext cx="3311243" cy="1126375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56332F4-6909-9DC2-14DF-BCA33F773238}"/>
              </a:ext>
            </a:extLst>
          </p:cNvPr>
          <p:cNvCxnSpPr>
            <a:cxnSpLocks/>
            <a:stCxn id="2050" idx="2"/>
          </p:cNvCxnSpPr>
          <p:nvPr/>
        </p:nvCxnSpPr>
        <p:spPr>
          <a:xfrm>
            <a:off x="4099132" y="2768534"/>
            <a:ext cx="5412672" cy="107741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D4E7F92-33EC-01D7-9F04-67D62CF3796D}"/>
              </a:ext>
            </a:extLst>
          </p:cNvPr>
          <p:cNvCxnSpPr>
            <a:cxnSpLocks/>
            <a:stCxn id="2051" idx="2"/>
          </p:cNvCxnSpPr>
          <p:nvPr/>
        </p:nvCxnSpPr>
        <p:spPr>
          <a:xfrm flipH="1">
            <a:off x="2680196" y="2874522"/>
            <a:ext cx="4877588" cy="1020387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223DCB5-6C0A-2464-2D2B-2DB90D293266}"/>
              </a:ext>
            </a:extLst>
          </p:cNvPr>
          <p:cNvCxnSpPr>
            <a:cxnSpLocks/>
            <a:stCxn id="2051" idx="2"/>
            <a:endCxn id="2053" idx="0"/>
          </p:cNvCxnSpPr>
          <p:nvPr/>
        </p:nvCxnSpPr>
        <p:spPr>
          <a:xfrm flipH="1">
            <a:off x="4802042" y="2874522"/>
            <a:ext cx="2755742" cy="1146672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3F8E49D-D2D4-1D96-6F56-FBB3A49A4720}"/>
              </a:ext>
            </a:extLst>
          </p:cNvPr>
          <p:cNvCxnSpPr>
            <a:cxnSpLocks/>
            <a:stCxn id="2051" idx="2"/>
            <a:endCxn id="2054" idx="0"/>
          </p:cNvCxnSpPr>
          <p:nvPr/>
        </p:nvCxnSpPr>
        <p:spPr>
          <a:xfrm flipH="1">
            <a:off x="7410375" y="2874522"/>
            <a:ext cx="147409" cy="1020387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4E3CCF6-D4C1-5FA4-D005-C0A7A43D3BF3}"/>
              </a:ext>
            </a:extLst>
          </p:cNvPr>
          <p:cNvCxnSpPr>
            <a:cxnSpLocks/>
            <a:stCxn id="2051" idx="2"/>
          </p:cNvCxnSpPr>
          <p:nvPr/>
        </p:nvCxnSpPr>
        <p:spPr>
          <a:xfrm>
            <a:off x="7557784" y="2874522"/>
            <a:ext cx="1926684" cy="958175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825FC210-1182-EC59-303B-CC37FAF2DE0E}"/>
              </a:ext>
            </a:extLst>
          </p:cNvPr>
          <p:cNvSpPr txBox="1"/>
          <p:nvPr/>
        </p:nvSpPr>
        <p:spPr>
          <a:xfrm>
            <a:off x="2983345" y="5787813"/>
            <a:ext cx="3112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2×4=8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2CC18F8-4976-CBC3-D858-15164671E447}"/>
              </a:ext>
            </a:extLst>
          </p:cNvPr>
          <p:cNvSpPr txBox="1"/>
          <p:nvPr/>
        </p:nvSpPr>
        <p:spPr>
          <a:xfrm>
            <a:off x="5815962" y="5787813"/>
            <a:ext cx="38273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或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4×2=8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（种）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4C00A94-A4A5-3FA7-48F7-7E612E406686}"/>
              </a:ext>
            </a:extLst>
          </p:cNvPr>
          <p:cNvSpPr txBox="1"/>
          <p:nvPr/>
        </p:nvSpPr>
        <p:spPr>
          <a:xfrm>
            <a:off x="4484589" y="533008"/>
            <a:ext cx="6104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894F6EB-8ECA-9296-CE1B-6E64E90C4970}"/>
              </a:ext>
            </a:extLst>
          </p:cNvPr>
          <p:cNvSpPr txBox="1"/>
          <p:nvPr/>
        </p:nvSpPr>
        <p:spPr>
          <a:xfrm>
            <a:off x="1176122" y="393181"/>
            <a:ext cx="1038033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能组成多少个没有重复数字的两位数？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2EE3F67-623D-C4F3-42FB-F0EF519360ED}"/>
              </a:ext>
            </a:extLst>
          </p:cNvPr>
          <p:cNvSpPr/>
          <p:nvPr/>
        </p:nvSpPr>
        <p:spPr>
          <a:xfrm>
            <a:off x="500743" y="44602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87E9603-00F9-4581-6280-88669DBE5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1705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挑战自我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B567A3-DDEE-5A8A-8A64-E5ACE8D635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705004"/>
              </p:ext>
            </p:extLst>
          </p:nvPr>
        </p:nvGraphicFramePr>
        <p:xfrm>
          <a:off x="1678047" y="2879388"/>
          <a:ext cx="2311323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441">
                  <a:extLst>
                    <a:ext uri="{9D8B030D-6E8A-4147-A177-3AD203B41FA5}">
                      <a16:colId xmlns:a16="http://schemas.microsoft.com/office/drawing/2014/main" val="4015145967"/>
                    </a:ext>
                  </a:extLst>
                </a:gridCol>
                <a:gridCol w="770441">
                  <a:extLst>
                    <a:ext uri="{9D8B030D-6E8A-4147-A177-3AD203B41FA5}">
                      <a16:colId xmlns:a16="http://schemas.microsoft.com/office/drawing/2014/main" val="3358401287"/>
                    </a:ext>
                  </a:extLst>
                </a:gridCol>
                <a:gridCol w="770441">
                  <a:extLst>
                    <a:ext uri="{9D8B030D-6E8A-4147-A177-3AD203B41FA5}">
                      <a16:colId xmlns:a16="http://schemas.microsoft.com/office/drawing/2014/main" val="2816494358"/>
                    </a:ext>
                  </a:extLst>
                </a:gridCol>
              </a:tblGrid>
              <a:tr h="4607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118533"/>
                  </a:ext>
                </a:extLst>
              </a:tr>
              <a:tr h="4607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145669"/>
                  </a:ext>
                </a:extLst>
              </a:tr>
              <a:tr h="4607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05838"/>
                  </a:ext>
                </a:extLst>
              </a:tr>
              <a:tr h="4607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4EF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147449"/>
                  </a:ext>
                </a:extLst>
              </a:tr>
              <a:tr h="4607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635539"/>
                  </a:ext>
                </a:extLst>
              </a:tr>
              <a:tr h="46076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033470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91ACC0F4-026E-301E-330F-9628E9FAB444}"/>
              </a:ext>
            </a:extLst>
          </p:cNvPr>
          <p:cNvSpPr txBox="1"/>
          <p:nvPr/>
        </p:nvSpPr>
        <p:spPr>
          <a:xfrm>
            <a:off x="1678047" y="2250598"/>
            <a:ext cx="2311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交换位置法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C5747E3-7F0A-91B1-03D5-D0B98F4D10F0}"/>
              </a:ext>
            </a:extLst>
          </p:cNvPr>
          <p:cNvSpPr txBox="1"/>
          <p:nvPr/>
        </p:nvSpPr>
        <p:spPr>
          <a:xfrm>
            <a:off x="685914" y="316739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B454B0F-5CE3-DC8D-FBF2-61B2145961AC}"/>
              </a:ext>
            </a:extLst>
          </p:cNvPr>
          <p:cNvSpPr txBox="1"/>
          <p:nvPr/>
        </p:nvSpPr>
        <p:spPr>
          <a:xfrm>
            <a:off x="685914" y="4172258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40B147-93CF-C082-10AD-158DA9098AEF}"/>
              </a:ext>
            </a:extLst>
          </p:cNvPr>
          <p:cNvSpPr txBox="1"/>
          <p:nvPr/>
        </p:nvSpPr>
        <p:spPr>
          <a:xfrm>
            <a:off x="685914" y="5177126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EE1A91-9283-F1C4-4C61-EEB640C37E88}"/>
              </a:ext>
            </a:extLst>
          </p:cNvPr>
          <p:cNvSpPr txBox="1"/>
          <p:nvPr/>
        </p:nvSpPr>
        <p:spPr>
          <a:xfrm>
            <a:off x="4891339" y="1745780"/>
            <a:ext cx="2311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固定十位法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E8C13855-3493-DDE5-53C0-DD570679C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747220"/>
              </p:ext>
            </p:extLst>
          </p:nvPr>
        </p:nvGraphicFramePr>
        <p:xfrm>
          <a:off x="4538672" y="2392669"/>
          <a:ext cx="3016659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5553">
                  <a:extLst>
                    <a:ext uri="{9D8B030D-6E8A-4147-A177-3AD203B41FA5}">
                      <a16:colId xmlns:a16="http://schemas.microsoft.com/office/drawing/2014/main" val="3861490375"/>
                    </a:ext>
                  </a:extLst>
                </a:gridCol>
                <a:gridCol w="1005553">
                  <a:extLst>
                    <a:ext uri="{9D8B030D-6E8A-4147-A177-3AD203B41FA5}">
                      <a16:colId xmlns:a16="http://schemas.microsoft.com/office/drawing/2014/main" val="1937828337"/>
                    </a:ext>
                  </a:extLst>
                </a:gridCol>
                <a:gridCol w="1005553">
                  <a:extLst>
                    <a:ext uri="{9D8B030D-6E8A-4147-A177-3AD203B41FA5}">
                      <a16:colId xmlns:a16="http://schemas.microsoft.com/office/drawing/2014/main" val="3455668647"/>
                    </a:ext>
                  </a:extLst>
                </a:gridCol>
              </a:tblGrid>
              <a:tr h="8592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十位</a:t>
                      </a:r>
                    </a:p>
                  </a:txBody>
                  <a:tcPr anchor="ctr">
                    <a:solidFill>
                      <a:srgbClr val="EF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个位</a:t>
                      </a:r>
                    </a:p>
                  </a:txBody>
                  <a:tcPr anchor="ctr">
                    <a:solidFill>
                      <a:srgbClr val="EF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组成</a:t>
                      </a:r>
                      <a:endParaRPr lang="en-US" altLang="zh-CN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的数</a:t>
                      </a:r>
                    </a:p>
                  </a:txBody>
                  <a:tcPr anchor="ctr">
                    <a:solidFill>
                      <a:srgbClr val="EF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703560"/>
                  </a:ext>
                </a:extLst>
              </a:tr>
              <a:tr h="506293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507874"/>
                  </a:ext>
                </a:extLst>
              </a:tr>
              <a:tr h="506293">
                <a:tc vMerge="1"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25511"/>
                  </a:ext>
                </a:extLst>
              </a:tr>
              <a:tr h="506293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192094"/>
                  </a:ext>
                </a:extLst>
              </a:tr>
              <a:tr h="506293">
                <a:tc vMerge="1"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032300"/>
                  </a:ext>
                </a:extLst>
              </a:tr>
              <a:tr h="506293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64580"/>
                  </a:ext>
                </a:extLst>
              </a:tr>
              <a:tr h="506293">
                <a:tc vMerge="1"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27075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3FF8D47A-D8E8-2F94-B994-BD05693474DD}"/>
              </a:ext>
            </a:extLst>
          </p:cNvPr>
          <p:cNvSpPr txBox="1"/>
          <p:nvPr/>
        </p:nvSpPr>
        <p:spPr>
          <a:xfrm>
            <a:off x="8565896" y="1745780"/>
            <a:ext cx="2311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固定个位法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D4BD4925-4089-1F11-7E96-A50115A48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311795"/>
              </p:ext>
            </p:extLst>
          </p:nvPr>
        </p:nvGraphicFramePr>
        <p:xfrm>
          <a:off x="8213229" y="2392669"/>
          <a:ext cx="3016659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5553">
                  <a:extLst>
                    <a:ext uri="{9D8B030D-6E8A-4147-A177-3AD203B41FA5}">
                      <a16:colId xmlns:a16="http://schemas.microsoft.com/office/drawing/2014/main" val="3861490375"/>
                    </a:ext>
                  </a:extLst>
                </a:gridCol>
                <a:gridCol w="1005553">
                  <a:extLst>
                    <a:ext uri="{9D8B030D-6E8A-4147-A177-3AD203B41FA5}">
                      <a16:colId xmlns:a16="http://schemas.microsoft.com/office/drawing/2014/main" val="1937828337"/>
                    </a:ext>
                  </a:extLst>
                </a:gridCol>
                <a:gridCol w="1005553">
                  <a:extLst>
                    <a:ext uri="{9D8B030D-6E8A-4147-A177-3AD203B41FA5}">
                      <a16:colId xmlns:a16="http://schemas.microsoft.com/office/drawing/2014/main" val="3455668647"/>
                    </a:ext>
                  </a:extLst>
                </a:gridCol>
              </a:tblGrid>
              <a:tr h="8592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十位</a:t>
                      </a:r>
                    </a:p>
                  </a:txBody>
                  <a:tcPr anchor="ctr">
                    <a:solidFill>
                      <a:srgbClr val="EF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个位</a:t>
                      </a:r>
                    </a:p>
                  </a:txBody>
                  <a:tcPr anchor="ctr">
                    <a:solidFill>
                      <a:srgbClr val="EF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组成</a:t>
                      </a:r>
                      <a:endParaRPr lang="en-US" altLang="zh-CN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的数</a:t>
                      </a:r>
                    </a:p>
                  </a:txBody>
                  <a:tcPr anchor="ctr">
                    <a:solidFill>
                      <a:srgbClr val="EF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703560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507874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25511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192094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032300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64580"/>
                  </a:ext>
                </a:extLst>
              </a:tr>
              <a:tr h="5062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27075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A4894562-B96D-E920-E1DC-0AC7AEC75AEB}"/>
              </a:ext>
            </a:extLst>
          </p:cNvPr>
          <p:cNvSpPr txBox="1"/>
          <p:nvPr/>
        </p:nvSpPr>
        <p:spPr>
          <a:xfrm>
            <a:off x="5418553" y="1100396"/>
            <a:ext cx="3147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3200" dirty="0"/>
              <a:t>2×3=6</a:t>
            </a:r>
            <a:r>
              <a:rPr lang="zh-CN" altLang="en-US" sz="3200" b="1" dirty="0"/>
              <a:t>（个）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6E2F06A-DB4F-B5F4-DAEF-F177D8278366}"/>
              </a:ext>
            </a:extLst>
          </p:cNvPr>
          <p:cNvSpPr txBox="1"/>
          <p:nvPr/>
        </p:nvSpPr>
        <p:spPr>
          <a:xfrm>
            <a:off x="7956085" y="1100396"/>
            <a:ext cx="3147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 b="1" dirty="0"/>
              <a:t>或</a:t>
            </a:r>
            <a:r>
              <a:rPr lang="en-US" altLang="zh-CN" sz="3200" dirty="0"/>
              <a:t>3×2=6</a:t>
            </a:r>
            <a:r>
              <a:rPr lang="zh-CN" altLang="en-US" sz="3200" b="1" dirty="0"/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9DBD14E-B6FF-1C2F-2C0B-4E8D9D86E843}"/>
              </a:ext>
            </a:extLst>
          </p:cNvPr>
          <p:cNvSpPr txBox="1"/>
          <p:nvPr/>
        </p:nvSpPr>
        <p:spPr>
          <a:xfrm>
            <a:off x="1176122" y="811473"/>
            <a:ext cx="1038033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三年级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个班进行足球比赛。每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个班踢一场，一共要踢多少场？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322EAE7-DF96-9683-71FD-6A493774F8D0}"/>
              </a:ext>
            </a:extLst>
          </p:cNvPr>
          <p:cNvSpPr/>
          <p:nvPr/>
        </p:nvSpPr>
        <p:spPr>
          <a:xfrm>
            <a:off x="500743" y="86432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79D6FCD-651C-2176-F3FF-334C5DB51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683" y="170559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挑战自我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CA0BCDF-8234-F71C-E357-46996399A3E6}"/>
              </a:ext>
            </a:extLst>
          </p:cNvPr>
          <p:cNvCxnSpPr/>
          <p:nvPr/>
        </p:nvCxnSpPr>
        <p:spPr>
          <a:xfrm>
            <a:off x="6984460" y="1529972"/>
            <a:ext cx="3142034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7377AE91-A017-0F2A-F2EA-6A74764922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7EA"/>
              </a:clrFrom>
              <a:clrTo>
                <a:srgbClr val="EFF7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5506" y="2424097"/>
            <a:ext cx="6080988" cy="241675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D66B285-CA2B-F89D-DACE-DF7044C08410}"/>
              </a:ext>
            </a:extLst>
          </p:cNvPr>
          <p:cNvSpPr txBox="1"/>
          <p:nvPr/>
        </p:nvSpPr>
        <p:spPr>
          <a:xfrm>
            <a:off x="4204780" y="5229403"/>
            <a:ext cx="3587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一共要踢</a:t>
            </a:r>
            <a:r>
              <a:rPr lang="en-US" altLang="zh-CN" dirty="0"/>
              <a:t>6</a:t>
            </a:r>
            <a:r>
              <a:rPr lang="zh-CN" altLang="en-US" b="1" dirty="0"/>
              <a:t>场。</a:t>
            </a:r>
          </a:p>
        </p:txBody>
      </p:sp>
    </p:spTree>
    <p:extLst>
      <p:ext uri="{BB962C8B-B14F-4D97-AF65-F5344CB8AC3E}">
        <p14:creationId xmlns:p14="http://schemas.microsoft.com/office/powerpoint/2010/main" val="414063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74347A7-5545-B647-5EA8-51370E852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752" y="2287053"/>
            <a:ext cx="7974497" cy="325667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79DC47F-F70C-0F8F-400F-B125F5339A18}"/>
              </a:ext>
            </a:extLst>
          </p:cNvPr>
          <p:cNvSpPr txBox="1"/>
          <p:nvPr/>
        </p:nvSpPr>
        <p:spPr>
          <a:xfrm>
            <a:off x="1813852" y="5654659"/>
            <a:ext cx="8260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方法的种数</a:t>
            </a:r>
            <a:r>
              <a:rPr lang="en-US" altLang="zh-CN" sz="40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0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搭配物品个数的乘积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E64934CC-7D1F-C885-9C6E-29ED7DDF95A9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575</Words>
  <Application>Microsoft Office PowerPoint</Application>
  <PresentationFormat>宽屏</PresentationFormat>
  <Paragraphs>137</Paragraphs>
  <Slides>20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37</cp:revision>
  <dcterms:created xsi:type="dcterms:W3CDTF">2025-04-19T06:03:16Z</dcterms:created>
  <dcterms:modified xsi:type="dcterms:W3CDTF">2025-07-22T07:50:38Z</dcterms:modified>
  <cp:category>状元成才路</cp:category>
  <cp:contentStatus>状元成才路</cp:contentStatus>
</cp:coreProperties>
</file>