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4" r:id="rId4"/>
    <p:sldId id="261" r:id="rId5"/>
    <p:sldId id="260" r:id="rId6"/>
    <p:sldId id="262" r:id="rId7"/>
    <p:sldId id="270" r:id="rId8"/>
    <p:sldId id="271" r:id="rId9"/>
    <p:sldId id="275" r:id="rId10"/>
    <p:sldId id="265" r:id="rId11"/>
    <p:sldId id="263" r:id="rId12"/>
    <p:sldId id="276" r:id="rId13"/>
    <p:sldId id="273" r:id="rId14"/>
    <p:sldId id="283" r:id="rId15"/>
    <p:sldId id="287" r:id="rId16"/>
    <p:sldId id="274" r:id="rId17"/>
    <p:sldId id="267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EF2E3"/>
    <a:srgbClr val="F5811F"/>
    <a:srgbClr val="3366FF"/>
    <a:srgbClr val="F0F5D5"/>
    <a:srgbClr val="CFE4AE"/>
    <a:srgbClr val="FDD09D"/>
    <a:srgbClr val="0080B7"/>
    <a:srgbClr val="FDE9DB"/>
    <a:srgbClr val="FEE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数与运算（</a:t>
            </a:r>
            <a:r>
              <a:rPr lang="en-US" altLang="zh-CN" sz="7200" dirty="0">
                <a:sym typeface="+mn-lt"/>
              </a:rPr>
              <a:t>1</a:t>
            </a:r>
            <a:r>
              <a:rPr lang="zh-CN" altLang="en-US" sz="7200" dirty="0">
                <a:sym typeface="+mn-lt"/>
              </a:rPr>
              <a:t>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3516E6D-CA48-56AC-3FBB-52858D91F6EC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ADF95B-FEDE-3CB3-2112-40DF5B9DFDE2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206F427-1B6B-504A-E110-57FDE2CE20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CBBA3EA-D655-2E25-03B1-E871F9009850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E46EE7F-40E5-A456-DDB0-97E484FD7F4E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EBDBFCF-39B7-50FD-DC3A-4B16AA092D37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FA76D2DF-5492-0AB3-C5F1-A1E9A7C77D4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29" name="对话气泡: 圆角矩形 28">
            <a:extLst>
              <a:ext uri="{FF2B5EF4-FFF2-40B4-BE49-F238E27FC236}">
                <a16:creationId xmlns:a16="http://schemas.microsoft.com/office/drawing/2014/main" id="{D100ECD3-6595-FA0F-0EE4-3BB8C13CF581}"/>
              </a:ext>
            </a:extLst>
          </p:cNvPr>
          <p:cNvSpPr/>
          <p:nvPr/>
        </p:nvSpPr>
        <p:spPr>
          <a:xfrm>
            <a:off x="1005723" y="1829461"/>
            <a:ext cx="3955777" cy="2097401"/>
          </a:xfrm>
          <a:prstGeom prst="wedgeRoundRectCallout">
            <a:avLst>
              <a:gd name="adj1" fmla="val -32103"/>
              <a:gd name="adj2" fmla="val 7688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这学期学习了哪些知识？把各个方面的知识整理一下。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1C3A4A41-BD61-AE92-D243-C35ADEA085D7}"/>
              </a:ext>
            </a:extLst>
          </p:cNvPr>
          <p:cNvGrpSpPr/>
          <p:nvPr/>
        </p:nvGrpSpPr>
        <p:grpSpPr>
          <a:xfrm>
            <a:off x="5214026" y="1069774"/>
            <a:ext cx="5972251" cy="5554762"/>
            <a:chOff x="5214026" y="1069774"/>
            <a:chExt cx="5972251" cy="5554762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69DF2CA-65FA-E10A-E7E9-F787B17719F8}"/>
                </a:ext>
              </a:extLst>
            </p:cNvPr>
            <p:cNvSpPr/>
            <p:nvPr/>
          </p:nvSpPr>
          <p:spPr>
            <a:xfrm>
              <a:off x="5214026" y="1079770"/>
              <a:ext cx="5972251" cy="5544766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14B2C241-1967-6B8F-89A0-4DD4C293355F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观察物体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28F45EDF-87AF-0AE2-41DD-6B59EBF6BE53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混合运算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27A29743-6E90-FB54-EF3D-E6608A79B9D5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7252190F-387D-F3A6-EE7F-A6AD59A78ADC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曹冲称象的故事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5E23FE8E-1FA1-3520-376C-B9DD9CC0C1D1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多位数乘一位数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C35D2A5D-3990-AEEA-E342-4986E2751C2C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数字编码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BCE4D9FF-98BE-A2BC-54A4-0BFF5C7C6C00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线和角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226C8A0-09DD-57CC-2B80-5D679A7EAEE4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85F785A-6A88-AF94-E32F-4C7D1D33603E}"/>
                </a:ext>
              </a:extLst>
            </p:cNvPr>
            <p:cNvSpPr/>
            <p:nvPr/>
          </p:nvSpPr>
          <p:spPr>
            <a:xfrm>
              <a:off x="5496128" y="612119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118DC01-9BCD-3D92-6C46-85A7C4B5CAFD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C7D0D9C2-561A-7FE7-EAB4-5B7C153108EB}"/>
                </a:ext>
              </a:extLst>
            </p:cNvPr>
            <p:cNvSpPr txBox="1"/>
            <p:nvPr/>
          </p:nvSpPr>
          <p:spPr>
            <a:xfrm>
              <a:off x="10584968" y="1829461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B7BD3BD-ACD3-DF51-7FEF-75FF6BFB51C7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AF631E7-9714-F2E2-8286-1951DC13128B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271F1EF-D411-8BE8-5A5B-DB7010214324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C5DD2285-1709-00F0-60BC-CEF4A9A98CA4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B044614-4AA6-901B-3A2E-9448073AD620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F7F10E23-DE27-EE0A-8F19-DFEAFBC0A23A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7D43AFC7-59BB-7A3E-D14C-94108C4ED364}"/>
                </a:ext>
              </a:extLst>
            </p:cNvPr>
            <p:cNvSpPr txBox="1"/>
            <p:nvPr/>
          </p:nvSpPr>
          <p:spPr>
            <a:xfrm>
              <a:off x="10471156" y="613960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0E2D9512-6F75-40AE-0CD8-4F9A35B64810}"/>
                </a:ext>
              </a:extLst>
            </p:cNvPr>
            <p:cNvSpPr/>
            <p:nvPr/>
          </p:nvSpPr>
          <p:spPr>
            <a:xfrm>
              <a:off x="5683708" y="5968563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F57412E-D896-93CF-67F6-AA03D4802D03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D56919D5-E537-8636-A5EC-CE232E6B56D5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624B5D4F-120A-C2DA-26F8-EAA06A64715A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CAE94232-2173-F7B7-B56B-BB7EADEA10DB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0A8DBC99-7D81-CFF3-2CB0-17E859E65128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F498A23D-A481-967C-DAF4-4BDBBB019788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9FCDEE02-F202-FD37-0D2B-3BAD080DB836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:a16="http://schemas.microsoft.com/office/drawing/2014/main" id="{FB6ED0D1-E905-7016-6ED0-2C1A0E824F0D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ADB711B9-D86B-D9CA-CFF5-C938D23EBD3F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9D506FEF-4635-A93E-FCAD-966D6303E78B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1C9FFA-26BD-B0F9-92FA-F787328E0ACA}"/>
              </a:ext>
            </a:extLst>
          </p:cNvPr>
          <p:cNvSpPr txBox="1"/>
          <p:nvPr/>
        </p:nvSpPr>
        <p:spPr>
          <a:xfrm>
            <a:off x="520132" y="348411"/>
            <a:ext cx="10853231" cy="11638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/>
              <a:t>       下面是小丽整理的数与运算的“知识结构图”，你也试着画一画吧。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65635F14-5A06-3DC4-98ED-494B2F83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398" y="1193618"/>
            <a:ext cx="9513204" cy="525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38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>
            <a:extLst>
              <a:ext uri="{FF2B5EF4-FFF2-40B4-BE49-F238E27FC236}">
                <a16:creationId xmlns:a16="http://schemas.microsoft.com/office/drawing/2014/main" id="{33693CA0-FFE3-E9E3-A8D0-1ACA5712C67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70A259C6-DD92-A680-27AF-D8EE9592424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id="{3E983AEC-4BFE-4D10-01DE-5E66AF51E8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对话气泡: 圆角矩形 99">
            <a:extLst>
              <a:ext uri="{FF2B5EF4-FFF2-40B4-BE49-F238E27FC236}">
                <a16:creationId xmlns:a16="http://schemas.microsoft.com/office/drawing/2014/main" id="{2A08E2BA-DD73-0C6D-A068-81EAAE269867}"/>
              </a:ext>
            </a:extLst>
          </p:cNvPr>
          <p:cNvSpPr/>
          <p:nvPr/>
        </p:nvSpPr>
        <p:spPr>
          <a:xfrm>
            <a:off x="2602747" y="1209701"/>
            <a:ext cx="5842118" cy="1289659"/>
          </a:xfrm>
          <a:prstGeom prst="wedgeRoundRectCallout">
            <a:avLst>
              <a:gd name="adj1" fmla="val -58387"/>
              <a:gd name="adj2" fmla="val 3194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多位数乘一位数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我们学习了哪些知识？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CF05F273-A9ED-CA23-470F-087CE8200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039" y="1399010"/>
            <a:ext cx="1353600" cy="1353600"/>
          </a:xfrm>
          <a:prstGeom prst="rect">
            <a:avLst/>
          </a:prstGeom>
        </p:spPr>
      </p:pic>
      <p:sp>
        <p:nvSpPr>
          <p:cNvPr id="102" name="矩形: 圆角 101">
            <a:extLst>
              <a:ext uri="{FF2B5EF4-FFF2-40B4-BE49-F238E27FC236}">
                <a16:creationId xmlns:a16="http://schemas.microsoft.com/office/drawing/2014/main" id="{E29D234F-00AA-873C-A876-E031CB3FD1ED}"/>
              </a:ext>
            </a:extLst>
          </p:cNvPr>
          <p:cNvSpPr/>
          <p:nvPr/>
        </p:nvSpPr>
        <p:spPr>
          <a:xfrm>
            <a:off x="983766" y="3959991"/>
            <a:ext cx="2308293" cy="1113151"/>
          </a:xfrm>
          <a:prstGeom prst="roundRect">
            <a:avLst/>
          </a:prstGeom>
          <a:solidFill>
            <a:srgbClr val="FEEFD0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多位数乘一位数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3" name="矩形: 圆角 102">
            <a:extLst>
              <a:ext uri="{FF2B5EF4-FFF2-40B4-BE49-F238E27FC236}">
                <a16:creationId xmlns:a16="http://schemas.microsoft.com/office/drawing/2014/main" id="{BD1DDECB-4FAD-FE5D-36DB-B5C5E9C809EE}"/>
              </a:ext>
            </a:extLst>
          </p:cNvPr>
          <p:cNvSpPr/>
          <p:nvPr/>
        </p:nvSpPr>
        <p:spPr>
          <a:xfrm>
            <a:off x="3987673" y="3233122"/>
            <a:ext cx="1536133" cy="631192"/>
          </a:xfrm>
          <a:prstGeom prst="roundRect">
            <a:avLst/>
          </a:prstGeom>
          <a:solidFill>
            <a:srgbClr val="FEEFD0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口算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4" name="左大括号 103">
            <a:extLst>
              <a:ext uri="{FF2B5EF4-FFF2-40B4-BE49-F238E27FC236}">
                <a16:creationId xmlns:a16="http://schemas.microsoft.com/office/drawing/2014/main" id="{1811CE65-B1BA-5B96-4BE8-5364DE9D6498}"/>
              </a:ext>
            </a:extLst>
          </p:cNvPr>
          <p:cNvSpPr/>
          <p:nvPr/>
        </p:nvSpPr>
        <p:spPr>
          <a:xfrm>
            <a:off x="3462066" y="3384832"/>
            <a:ext cx="355600" cy="2263468"/>
          </a:xfrm>
          <a:prstGeom prst="leftBrace">
            <a:avLst>
              <a:gd name="adj1" fmla="val 39762"/>
              <a:gd name="adj2" fmla="val 50000"/>
            </a:avLst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左大括号 104">
            <a:extLst>
              <a:ext uri="{FF2B5EF4-FFF2-40B4-BE49-F238E27FC236}">
                <a16:creationId xmlns:a16="http://schemas.microsoft.com/office/drawing/2014/main" id="{65A5A9A5-9AB2-53CC-B0DD-B3AA1E726579}"/>
              </a:ext>
            </a:extLst>
          </p:cNvPr>
          <p:cNvSpPr/>
          <p:nvPr/>
        </p:nvSpPr>
        <p:spPr>
          <a:xfrm>
            <a:off x="5622103" y="2903888"/>
            <a:ext cx="210083" cy="1289659"/>
          </a:xfrm>
          <a:prstGeom prst="leftBrace">
            <a:avLst>
              <a:gd name="adj1" fmla="val 39762"/>
              <a:gd name="adj2" fmla="val 50000"/>
            </a:avLst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文本框 105">
            <a:hlinkClick r:id="rId3" action="ppaction://hlinksldjump"/>
            <a:extLst>
              <a:ext uri="{FF2B5EF4-FFF2-40B4-BE49-F238E27FC236}">
                <a16:creationId xmlns:a16="http://schemas.microsoft.com/office/drawing/2014/main" id="{33CFD60B-3366-E613-D68C-8ABC318C71B7}"/>
              </a:ext>
            </a:extLst>
          </p:cNvPr>
          <p:cNvSpPr txBox="1"/>
          <p:nvPr/>
        </p:nvSpPr>
        <p:spPr>
          <a:xfrm>
            <a:off x="5832186" y="2861612"/>
            <a:ext cx="42421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hlinkClick r:id="rId3" action="ppaction://hlinksldjump"/>
              </a:rPr>
              <a:t>整十、整百数乘一位数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1CD9B6C9-62CB-6346-39C4-60F714A8401C}"/>
              </a:ext>
            </a:extLst>
          </p:cNvPr>
          <p:cNvSpPr txBox="1"/>
          <p:nvPr/>
        </p:nvSpPr>
        <p:spPr>
          <a:xfrm>
            <a:off x="5832186" y="3700807"/>
            <a:ext cx="47806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hlinkClick r:id="rId4" action="ppaction://hlinksldjump"/>
              </a:rPr>
              <a:t>两位数乘一位数（不进位）</a:t>
            </a:r>
            <a:endParaRPr lang="zh-CN" altLang="en-US" dirty="0"/>
          </a:p>
        </p:txBody>
      </p:sp>
      <p:sp>
        <p:nvSpPr>
          <p:cNvPr id="108" name="矩形: 圆角 107">
            <a:extLst>
              <a:ext uri="{FF2B5EF4-FFF2-40B4-BE49-F238E27FC236}">
                <a16:creationId xmlns:a16="http://schemas.microsoft.com/office/drawing/2014/main" id="{8D396708-5CA5-2503-8C43-856DE853D26D}"/>
              </a:ext>
            </a:extLst>
          </p:cNvPr>
          <p:cNvSpPr/>
          <p:nvPr/>
        </p:nvSpPr>
        <p:spPr>
          <a:xfrm>
            <a:off x="3987673" y="5100008"/>
            <a:ext cx="1536133" cy="631192"/>
          </a:xfrm>
          <a:prstGeom prst="roundRect">
            <a:avLst/>
          </a:prstGeom>
          <a:solidFill>
            <a:srgbClr val="FEEFD0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笔算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9" name="左大括号 108">
            <a:extLst>
              <a:ext uri="{FF2B5EF4-FFF2-40B4-BE49-F238E27FC236}">
                <a16:creationId xmlns:a16="http://schemas.microsoft.com/office/drawing/2014/main" id="{452C8FD2-297A-51D0-A655-9A26B2A85B65}"/>
              </a:ext>
            </a:extLst>
          </p:cNvPr>
          <p:cNvSpPr/>
          <p:nvPr/>
        </p:nvSpPr>
        <p:spPr>
          <a:xfrm>
            <a:off x="5622103" y="4770774"/>
            <a:ext cx="210083" cy="1289659"/>
          </a:xfrm>
          <a:prstGeom prst="leftBrace">
            <a:avLst>
              <a:gd name="adj1" fmla="val 39762"/>
              <a:gd name="adj2" fmla="val 50000"/>
            </a:avLst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2A9FBC45-5B3A-356B-6607-A8168EAD25EF}"/>
              </a:ext>
            </a:extLst>
          </p:cNvPr>
          <p:cNvSpPr txBox="1"/>
          <p:nvPr/>
        </p:nvSpPr>
        <p:spPr>
          <a:xfrm>
            <a:off x="5832186" y="4750123"/>
            <a:ext cx="4047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hlinkClick r:id="rId5" action="ppaction://hlinksldjump"/>
              </a:rPr>
              <a:t>多位数乘一位数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03A78CEB-2BCC-5E63-A935-373750CE54E1}"/>
              </a:ext>
            </a:extLst>
          </p:cNvPr>
          <p:cNvSpPr txBox="1"/>
          <p:nvPr/>
        </p:nvSpPr>
        <p:spPr>
          <a:xfrm>
            <a:off x="5832186" y="5577192"/>
            <a:ext cx="58271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dirty="0">
                <a:hlinkClick r:id="rId6" action="ppaction://hlinksldjump"/>
              </a:rPr>
              <a:t>一个因数中间（末尾）有</a:t>
            </a:r>
            <a:r>
              <a:rPr lang="en-US" altLang="zh-CN" dirty="0">
                <a:hlinkClick r:id="rId6" action="ppaction://hlinksldjump"/>
              </a:rPr>
              <a:t>0</a:t>
            </a:r>
            <a:r>
              <a:rPr lang="zh-CN" altLang="en-US" dirty="0">
                <a:hlinkClick r:id="rId6" action="ppaction://hlinksldjump"/>
              </a:rPr>
              <a:t>的乘法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2" grpId="0" animBg="1"/>
      <p:bldP spid="103" grpId="0" animBg="1"/>
      <p:bldP spid="104" grpId="0" animBg="1"/>
      <p:bldP spid="105" grpId="0" animBg="1"/>
      <p:bldP spid="106" grpId="0"/>
      <p:bldP spid="107" grpId="0"/>
      <p:bldP spid="108" grpId="0" animBg="1"/>
      <p:bldP spid="109" grpId="0" animBg="1"/>
      <p:bldP spid="110" grpId="0"/>
      <p:bldP spid="1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B1EB58D-D2DF-D7F9-A4BA-B1EEA61C50FC}"/>
              </a:ext>
            </a:extLst>
          </p:cNvPr>
          <p:cNvSpPr txBox="1"/>
          <p:nvPr/>
        </p:nvSpPr>
        <p:spPr>
          <a:xfrm>
            <a:off x="512733" y="608736"/>
            <a:ext cx="53627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整十、整百数乘一位数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4D0844-4B60-3285-DC36-9CD543817A58}"/>
              </a:ext>
            </a:extLst>
          </p:cNvPr>
          <p:cNvSpPr/>
          <p:nvPr/>
        </p:nvSpPr>
        <p:spPr>
          <a:xfrm>
            <a:off x="2135733" y="1665201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300×2=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2AC5CCA-3352-7761-1FD5-3EBD41F6FB56}"/>
              </a:ext>
            </a:extLst>
          </p:cNvPr>
          <p:cNvSpPr/>
          <p:nvPr/>
        </p:nvSpPr>
        <p:spPr>
          <a:xfrm>
            <a:off x="6276749" y="1665200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80×6=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44A6FF-00DE-1828-73EE-FA8B1666159D}"/>
              </a:ext>
            </a:extLst>
          </p:cNvPr>
          <p:cNvSpPr txBox="1"/>
          <p:nvPr/>
        </p:nvSpPr>
        <p:spPr>
          <a:xfrm>
            <a:off x="1737360" y="2456887"/>
            <a:ext cx="284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想：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3×2=6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704E0AF-A31A-EF6E-2C9A-8E2C6765B96C}"/>
              </a:ext>
            </a:extLst>
          </p:cNvPr>
          <p:cNvSpPr txBox="1"/>
          <p:nvPr/>
        </p:nvSpPr>
        <p:spPr>
          <a:xfrm>
            <a:off x="2365148" y="1681940"/>
            <a:ext cx="861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00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AB05BCC-9F5E-B588-F191-926B720EA87E}"/>
              </a:ext>
            </a:extLst>
          </p:cNvPr>
          <p:cNvSpPr txBox="1"/>
          <p:nvPr/>
        </p:nvSpPr>
        <p:spPr>
          <a:xfrm>
            <a:off x="3835808" y="1681940"/>
            <a:ext cx="482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6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5765735-8664-92AB-F25C-A309F08924AF}"/>
              </a:ext>
            </a:extLst>
          </p:cNvPr>
          <p:cNvSpPr txBox="1"/>
          <p:nvPr/>
        </p:nvSpPr>
        <p:spPr>
          <a:xfrm>
            <a:off x="6047232" y="2456887"/>
            <a:ext cx="2956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想：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8×6=48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17314DF-7249-E0E3-35FF-5200BB96F367}"/>
              </a:ext>
            </a:extLst>
          </p:cNvPr>
          <p:cNvSpPr txBox="1"/>
          <p:nvPr/>
        </p:nvSpPr>
        <p:spPr>
          <a:xfrm>
            <a:off x="7737248" y="1681940"/>
            <a:ext cx="784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48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DE6D779-2DF7-5FBA-38A8-DE9B9CA20F67}"/>
              </a:ext>
            </a:extLst>
          </p:cNvPr>
          <p:cNvSpPr txBox="1"/>
          <p:nvPr/>
        </p:nvSpPr>
        <p:spPr>
          <a:xfrm>
            <a:off x="6505271" y="1681940"/>
            <a:ext cx="8616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85B0CA27-8F78-083D-4EAB-67731867B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34" y="4278176"/>
            <a:ext cx="1335760" cy="2023578"/>
          </a:xfrm>
          <a:prstGeom prst="rect">
            <a:avLst/>
          </a:prstGeom>
        </p:spPr>
      </p:pic>
      <p:sp>
        <p:nvSpPr>
          <p:cNvPr id="47" name="对话气泡: 圆角矩形 46">
            <a:extLst>
              <a:ext uri="{FF2B5EF4-FFF2-40B4-BE49-F238E27FC236}">
                <a16:creationId xmlns:a16="http://schemas.microsoft.com/office/drawing/2014/main" id="{5FC711CD-F509-3EF0-A063-1311DCFEBEFA}"/>
              </a:ext>
            </a:extLst>
          </p:cNvPr>
          <p:cNvSpPr/>
          <p:nvPr/>
        </p:nvSpPr>
        <p:spPr>
          <a:xfrm>
            <a:off x="2795982" y="3650969"/>
            <a:ext cx="7471874" cy="2156805"/>
          </a:xfrm>
          <a:prstGeom prst="wedgeRoundRectCallout">
            <a:avLst>
              <a:gd name="adj1" fmla="val -60349"/>
              <a:gd name="adj2" fmla="val 2712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先用整十、整百数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前面的数乘一位数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，算出积后，再看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乘数的末尾有几个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，就在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积的末尾添上几个 </a:t>
            </a:r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49" name="图形 48" descr="上一步 纯色填充">
            <a:hlinkClick r:id="rId3" action="ppaction://hlinksldjump"/>
            <a:extLst>
              <a:ext uri="{FF2B5EF4-FFF2-40B4-BE49-F238E27FC236}">
                <a16:creationId xmlns:a16="http://schemas.microsoft.com/office/drawing/2014/main" id="{009AB183-7AD4-C856-C80B-C89FEC752D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57106" y="56274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0.14075 -1.11111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0.13958 -1.11111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2" grpId="1"/>
      <p:bldP spid="13" grpId="0"/>
      <p:bldP spid="26" grpId="0"/>
      <p:bldP spid="28" grpId="0"/>
      <p:bldP spid="29" grpId="0"/>
      <p:bldP spid="29" grpId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D0C6E6F-1911-CBCD-BA35-19DC25D00D31}"/>
              </a:ext>
            </a:extLst>
          </p:cNvPr>
          <p:cNvSpPr txBox="1"/>
          <p:nvPr/>
        </p:nvSpPr>
        <p:spPr>
          <a:xfrm>
            <a:off x="512734" y="608736"/>
            <a:ext cx="59658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两位数乘一位数（不进位）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CBB1E6-91E8-8F19-D70F-020CEFCAE46E}"/>
              </a:ext>
            </a:extLst>
          </p:cNvPr>
          <p:cNvSpPr/>
          <p:nvPr/>
        </p:nvSpPr>
        <p:spPr>
          <a:xfrm>
            <a:off x="2135733" y="1459908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12×3=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9B4D5D5-134F-F1E5-BE8E-2905F7D2BD2B}"/>
              </a:ext>
            </a:extLst>
          </p:cNvPr>
          <p:cNvSpPr/>
          <p:nvPr/>
        </p:nvSpPr>
        <p:spPr>
          <a:xfrm>
            <a:off x="6276749" y="1459907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32×2=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AA50D65-5366-CF3F-D859-1C3066ED0CF4}"/>
              </a:ext>
            </a:extLst>
          </p:cNvPr>
          <p:cNvSpPr txBox="1"/>
          <p:nvPr/>
        </p:nvSpPr>
        <p:spPr>
          <a:xfrm>
            <a:off x="2135733" y="4268669"/>
            <a:ext cx="7658500" cy="584775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一拆：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把两位数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拆分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成整十数和一位数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B7273E4-D642-198B-7691-9A38460D20F4}"/>
              </a:ext>
            </a:extLst>
          </p:cNvPr>
          <p:cNvSpPr txBox="1"/>
          <p:nvPr/>
        </p:nvSpPr>
        <p:spPr>
          <a:xfrm>
            <a:off x="2135733" y="5039462"/>
            <a:ext cx="7658500" cy="584775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二乘：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用分得的两个数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分别乘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一位数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C89338-7F4A-8CEA-F547-2943252EF838}"/>
              </a:ext>
            </a:extLst>
          </p:cNvPr>
          <p:cNvSpPr txBox="1"/>
          <p:nvPr/>
        </p:nvSpPr>
        <p:spPr>
          <a:xfrm>
            <a:off x="2135733" y="5810254"/>
            <a:ext cx="7658500" cy="584775"/>
          </a:xfrm>
          <a:prstGeom prst="rect">
            <a:avLst/>
          </a:prstGeom>
          <a:solidFill>
            <a:srgbClr val="F0F5D5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三加：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把两次乘得的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积相加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50864BE-3D0B-B1D6-75B5-F3556CD5A4C6}"/>
              </a:ext>
            </a:extLst>
          </p:cNvPr>
          <p:cNvSpPr txBox="1"/>
          <p:nvPr/>
        </p:nvSpPr>
        <p:spPr>
          <a:xfrm>
            <a:off x="1338526" y="2207770"/>
            <a:ext cx="3243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想：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10×3=30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23E42BB4-B723-C942-2638-CB17A5C11234}"/>
              </a:ext>
            </a:extLst>
          </p:cNvPr>
          <p:cNvSpPr txBox="1"/>
          <p:nvPr/>
        </p:nvSpPr>
        <p:spPr>
          <a:xfrm>
            <a:off x="2204288" y="2844225"/>
            <a:ext cx="1949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2×3=6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E7475E2-8539-81F3-A058-8AFF360A259D}"/>
              </a:ext>
            </a:extLst>
          </p:cNvPr>
          <p:cNvSpPr txBox="1"/>
          <p:nvPr/>
        </p:nvSpPr>
        <p:spPr>
          <a:xfrm>
            <a:off x="2204288" y="3452860"/>
            <a:ext cx="2173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30+6=36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65F7B9D-12EC-ED39-C055-04E94F752402}"/>
              </a:ext>
            </a:extLst>
          </p:cNvPr>
          <p:cNvSpPr txBox="1"/>
          <p:nvPr/>
        </p:nvSpPr>
        <p:spPr>
          <a:xfrm>
            <a:off x="3631527" y="1458962"/>
            <a:ext cx="74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36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B103CD5-B27C-D18F-076F-B306F1653B6E}"/>
              </a:ext>
            </a:extLst>
          </p:cNvPr>
          <p:cNvSpPr txBox="1"/>
          <p:nvPr/>
        </p:nvSpPr>
        <p:spPr>
          <a:xfrm>
            <a:off x="5455950" y="2207770"/>
            <a:ext cx="3243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想：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30×2=60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9355F23-A25A-57E9-F452-32253C580D90}"/>
              </a:ext>
            </a:extLst>
          </p:cNvPr>
          <p:cNvSpPr txBox="1"/>
          <p:nvPr/>
        </p:nvSpPr>
        <p:spPr>
          <a:xfrm>
            <a:off x="6276749" y="2844225"/>
            <a:ext cx="1949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2×2=4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F764C82-4B35-8119-0424-DCD45826C602}"/>
              </a:ext>
            </a:extLst>
          </p:cNvPr>
          <p:cNvSpPr txBox="1"/>
          <p:nvPr/>
        </p:nvSpPr>
        <p:spPr>
          <a:xfrm>
            <a:off x="6276749" y="3452860"/>
            <a:ext cx="2173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60+4=64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EBD8053-CC77-292B-F02F-34B5449DF5AE}"/>
              </a:ext>
            </a:extLst>
          </p:cNvPr>
          <p:cNvSpPr txBox="1"/>
          <p:nvPr/>
        </p:nvSpPr>
        <p:spPr>
          <a:xfrm>
            <a:off x="7814555" y="1458962"/>
            <a:ext cx="745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64</a:t>
            </a:r>
            <a:endParaRPr lang="zh-CN" altLang="en-US" dirty="0">
              <a:solidFill>
                <a:srgbClr val="EE1D23"/>
              </a:solidFill>
            </a:endParaRPr>
          </a:p>
        </p:txBody>
      </p:sp>
      <p:pic>
        <p:nvPicPr>
          <p:cNvPr id="56" name="图形 55" descr="上一步 纯色填充">
            <a:hlinkClick r:id="rId2" action="ppaction://hlinksldjump"/>
            <a:extLst>
              <a:ext uri="{FF2B5EF4-FFF2-40B4-BE49-F238E27FC236}">
                <a16:creationId xmlns:a16="http://schemas.microsoft.com/office/drawing/2014/main" id="{54AA4A43-9883-A548-E74C-CF7CF8FFE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7106" y="56274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3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0C38A6C-2401-9A4C-21BE-D997C1A4C82F}"/>
              </a:ext>
            </a:extLst>
          </p:cNvPr>
          <p:cNvSpPr txBox="1"/>
          <p:nvPr/>
        </p:nvSpPr>
        <p:spPr>
          <a:xfrm>
            <a:off x="512734" y="608736"/>
            <a:ext cx="39328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多位数乘一位数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AC08D27-C94D-17DC-CA20-5573C4BADB76}"/>
              </a:ext>
            </a:extLst>
          </p:cNvPr>
          <p:cNvSpPr/>
          <p:nvPr/>
        </p:nvSpPr>
        <p:spPr>
          <a:xfrm>
            <a:off x="1743134" y="1665201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326×8=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B6506C-82CE-B105-CF67-428541810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666" y="2035168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98232591-4B47-3D73-8C3B-066247511E9F}"/>
              </a:ext>
            </a:extLst>
          </p:cNvPr>
          <p:cNvSpPr/>
          <p:nvPr/>
        </p:nvSpPr>
        <p:spPr>
          <a:xfrm>
            <a:off x="4841613" y="441939"/>
            <a:ext cx="5842118" cy="1289659"/>
          </a:xfrm>
          <a:prstGeom prst="wedgeRoundRectCallout">
            <a:avLst>
              <a:gd name="adj1" fmla="val 40520"/>
              <a:gd name="adj2" fmla="val 9605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我们在用竖式计算多位数乘一</a:t>
            </a:r>
          </a:p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位数时，应注意些什么？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077A03F-F535-8F1C-42B4-31379C40F5A6}"/>
              </a:ext>
            </a:extLst>
          </p:cNvPr>
          <p:cNvGrpSpPr/>
          <p:nvPr/>
        </p:nvGrpSpPr>
        <p:grpSpPr>
          <a:xfrm>
            <a:off x="1284051" y="2512162"/>
            <a:ext cx="2412460" cy="1379630"/>
            <a:chOff x="1284051" y="2512162"/>
            <a:chExt cx="2412460" cy="137963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1780B64-5DEC-6956-A1B4-1613B1830F6D}"/>
                </a:ext>
              </a:extLst>
            </p:cNvPr>
            <p:cNvSpPr/>
            <p:nvPr/>
          </p:nvSpPr>
          <p:spPr>
            <a:xfrm>
              <a:off x="1351670" y="2512162"/>
              <a:ext cx="21965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/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3  2  6</a:t>
              </a:r>
              <a:endPara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5575101-B410-CAF9-2393-A16759B14FFF}"/>
                </a:ext>
              </a:extLst>
            </p:cNvPr>
            <p:cNvSpPr/>
            <p:nvPr/>
          </p:nvSpPr>
          <p:spPr>
            <a:xfrm>
              <a:off x="1351670" y="3245461"/>
              <a:ext cx="21965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/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×          8</a:t>
              </a:r>
              <a:endPara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B1591ECD-3D7F-D84A-BCA6-F4CEF707EA3D}"/>
                </a:ext>
              </a:extLst>
            </p:cNvPr>
            <p:cNvCxnSpPr>
              <a:cxnSpLocks/>
            </p:cNvCxnSpPr>
            <p:nvPr/>
          </p:nvCxnSpPr>
          <p:spPr>
            <a:xfrm>
              <a:off x="1284051" y="3891792"/>
              <a:ext cx="24124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3FBE15C0-D9DE-301D-F4B2-98E13B92CF35}"/>
              </a:ext>
            </a:extLst>
          </p:cNvPr>
          <p:cNvSpPr txBox="1"/>
          <p:nvPr/>
        </p:nvSpPr>
        <p:spPr>
          <a:xfrm>
            <a:off x="4445540" y="2803993"/>
            <a:ext cx="60943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相同数位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对齐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乘起；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669FCE3-BC86-040B-543C-6930A590532B}"/>
              </a:ext>
            </a:extLst>
          </p:cNvPr>
          <p:cNvSpPr txBox="1"/>
          <p:nvPr/>
        </p:nvSpPr>
        <p:spPr>
          <a:xfrm>
            <a:off x="4445541" y="3655104"/>
            <a:ext cx="6634264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用一位数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依次乘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多位数的每一位，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乘到哪一位积就写在那一位下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E28B41D-A689-1384-0348-0225CDF4E833}"/>
              </a:ext>
            </a:extLst>
          </p:cNvPr>
          <p:cNvSpPr txBox="1"/>
          <p:nvPr/>
        </p:nvSpPr>
        <p:spPr>
          <a:xfrm>
            <a:off x="4445540" y="5087400"/>
            <a:ext cx="6634264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哪一位上乘得的积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满几十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，就要向前一位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进几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540F93C-9AB4-B078-B178-63BA6217E2C5}"/>
              </a:ext>
            </a:extLst>
          </p:cNvPr>
          <p:cNvSpPr/>
          <p:nvPr/>
        </p:nvSpPr>
        <p:spPr>
          <a:xfrm>
            <a:off x="2791838" y="3930333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6AC386C-0F2F-86FA-CB13-81820344F555}"/>
              </a:ext>
            </a:extLst>
          </p:cNvPr>
          <p:cNvSpPr/>
          <p:nvPr/>
        </p:nvSpPr>
        <p:spPr>
          <a:xfrm>
            <a:off x="2469409" y="3468667"/>
            <a:ext cx="75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24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</a:t>
            </a:r>
            <a:endParaRPr lang="zh-CN" altLang="en-US" sz="24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4E2609C-B5F3-5203-CAB5-BFA4046AC50D}"/>
              </a:ext>
            </a:extLst>
          </p:cNvPr>
          <p:cNvSpPr/>
          <p:nvPr/>
        </p:nvSpPr>
        <p:spPr>
          <a:xfrm>
            <a:off x="2326560" y="3930333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0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DBD07C17-4482-C711-4777-CD8F567E3759}"/>
              </a:ext>
            </a:extLst>
          </p:cNvPr>
          <p:cNvSpPr/>
          <p:nvPr/>
        </p:nvSpPr>
        <p:spPr>
          <a:xfrm>
            <a:off x="2039123" y="3468667"/>
            <a:ext cx="75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24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endParaRPr lang="zh-CN" altLang="en-US" sz="24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C79904A-6D9E-6731-9DE4-7C4C6019A995}"/>
              </a:ext>
            </a:extLst>
          </p:cNvPr>
          <p:cNvSpPr/>
          <p:nvPr/>
        </p:nvSpPr>
        <p:spPr>
          <a:xfrm>
            <a:off x="1862564" y="3930333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F6B8969-6C19-FE2F-9A8D-DE09CBE1219E}"/>
              </a:ext>
            </a:extLst>
          </p:cNvPr>
          <p:cNvSpPr/>
          <p:nvPr/>
        </p:nvSpPr>
        <p:spPr>
          <a:xfrm>
            <a:off x="1409919" y="3930333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C73542A-E2F8-61EB-6AB2-1737DE25D1EB}"/>
              </a:ext>
            </a:extLst>
          </p:cNvPr>
          <p:cNvSpPr txBox="1"/>
          <p:nvPr/>
        </p:nvSpPr>
        <p:spPr>
          <a:xfrm>
            <a:off x="3440368" y="1660507"/>
            <a:ext cx="1271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2608</a:t>
            </a:r>
            <a:endParaRPr lang="zh-CN" altLang="en-US" dirty="0">
              <a:solidFill>
                <a:srgbClr val="EE1D23"/>
              </a:solidFill>
            </a:endParaRPr>
          </a:p>
        </p:txBody>
      </p:sp>
      <p:pic>
        <p:nvPicPr>
          <p:cNvPr id="37" name="图形 36" descr="上一步 纯色填充">
            <a:hlinkClick r:id="rId3" action="ppaction://hlinksldjump"/>
            <a:extLst>
              <a:ext uri="{FF2B5EF4-FFF2-40B4-BE49-F238E27FC236}">
                <a16:creationId xmlns:a16="http://schemas.microsoft.com/office/drawing/2014/main" id="{7DE553E4-EA14-060A-E508-B401433BB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57106" y="56274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/>
      <p:bldP spid="17" grpId="0"/>
      <p:bldP spid="19" grpId="0"/>
      <p:bldP spid="21" grpId="0"/>
      <p:bldP spid="23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4A20FD71-60F0-DE2F-FCD5-24BAC027F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06515" y="4991075"/>
            <a:ext cx="1353600" cy="13536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E45B6C0-D010-12B6-C9D0-BDDC3B67044C}"/>
              </a:ext>
            </a:extLst>
          </p:cNvPr>
          <p:cNvSpPr txBox="1"/>
          <p:nvPr/>
        </p:nvSpPr>
        <p:spPr>
          <a:xfrm>
            <a:off x="512733" y="453093"/>
            <a:ext cx="7240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一个因数中间（末尾）有</a:t>
            </a:r>
            <a:r>
              <a:rPr lang="en-US" altLang="zh-CN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</a:t>
            </a:r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的乘法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0469CDF-3E46-AE1D-E93B-E05830AF1C8B}"/>
              </a:ext>
            </a:extLst>
          </p:cNvPr>
          <p:cNvSpPr/>
          <p:nvPr/>
        </p:nvSpPr>
        <p:spPr>
          <a:xfrm>
            <a:off x="2135733" y="1304265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604×8=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0F456C1-3E6A-23D9-A6E9-4568D6B01AA4}"/>
              </a:ext>
            </a:extLst>
          </p:cNvPr>
          <p:cNvSpPr/>
          <p:nvPr/>
        </p:nvSpPr>
        <p:spPr>
          <a:xfrm>
            <a:off x="6276749" y="1304264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280×3=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6C95145-A928-66B2-E5FE-4C8264657F99}"/>
              </a:ext>
            </a:extLst>
          </p:cNvPr>
          <p:cNvGrpSpPr/>
          <p:nvPr/>
        </p:nvGrpSpPr>
        <p:grpSpPr>
          <a:xfrm>
            <a:off x="1634247" y="2126253"/>
            <a:ext cx="2412460" cy="1379630"/>
            <a:chOff x="1284051" y="2512162"/>
            <a:chExt cx="2412460" cy="137963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882DAA-6FB4-BAF1-DD9F-ABE62F50B82C}"/>
                </a:ext>
              </a:extLst>
            </p:cNvPr>
            <p:cNvSpPr/>
            <p:nvPr/>
          </p:nvSpPr>
          <p:spPr>
            <a:xfrm>
              <a:off x="1351670" y="2512162"/>
              <a:ext cx="21965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/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6  0  4</a:t>
              </a:r>
              <a:endPara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5103829-CE98-3138-B5DD-ABF70D7BC762}"/>
                </a:ext>
              </a:extLst>
            </p:cNvPr>
            <p:cNvSpPr/>
            <p:nvPr/>
          </p:nvSpPr>
          <p:spPr>
            <a:xfrm>
              <a:off x="1351670" y="3245461"/>
              <a:ext cx="21965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/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×          8</a:t>
              </a:r>
              <a:endPara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7975533F-6EE8-F893-F5B7-87F65E205D37}"/>
                </a:ext>
              </a:extLst>
            </p:cNvPr>
            <p:cNvCxnSpPr>
              <a:cxnSpLocks/>
            </p:cNvCxnSpPr>
            <p:nvPr/>
          </p:nvCxnSpPr>
          <p:spPr>
            <a:xfrm>
              <a:off x="1284051" y="3891792"/>
              <a:ext cx="24124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97C657B9-A436-DB6A-5C02-0D605B48327D}"/>
              </a:ext>
            </a:extLst>
          </p:cNvPr>
          <p:cNvSpPr/>
          <p:nvPr/>
        </p:nvSpPr>
        <p:spPr>
          <a:xfrm>
            <a:off x="3142034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31D9B05-472F-4E86-EDD0-BF075B6A9ABA}"/>
              </a:ext>
            </a:extLst>
          </p:cNvPr>
          <p:cNvSpPr/>
          <p:nvPr/>
        </p:nvSpPr>
        <p:spPr>
          <a:xfrm>
            <a:off x="2819605" y="3082758"/>
            <a:ext cx="75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24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</a:t>
            </a:r>
            <a:endParaRPr lang="zh-CN" altLang="en-US" sz="24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8AAA17D-F13E-662C-6A65-B8FC089235C5}"/>
              </a:ext>
            </a:extLst>
          </p:cNvPr>
          <p:cNvSpPr/>
          <p:nvPr/>
        </p:nvSpPr>
        <p:spPr>
          <a:xfrm>
            <a:off x="2676756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3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6794E81-DDD8-DF32-115D-0537EBA2ACFF}"/>
              </a:ext>
            </a:extLst>
          </p:cNvPr>
          <p:cNvSpPr/>
          <p:nvPr/>
        </p:nvSpPr>
        <p:spPr>
          <a:xfrm>
            <a:off x="2212760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DF41A4C-481B-749A-69CF-31C4D16BBC32}"/>
              </a:ext>
            </a:extLst>
          </p:cNvPr>
          <p:cNvSpPr/>
          <p:nvPr/>
        </p:nvSpPr>
        <p:spPr>
          <a:xfrm>
            <a:off x="1760115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42" name="对话气泡: 圆角矩形 41">
            <a:extLst>
              <a:ext uri="{FF2B5EF4-FFF2-40B4-BE49-F238E27FC236}">
                <a16:creationId xmlns:a16="http://schemas.microsoft.com/office/drawing/2014/main" id="{2C710917-802A-3C11-A770-D7F91A7B5B82}"/>
              </a:ext>
            </a:extLst>
          </p:cNvPr>
          <p:cNvSpPr/>
          <p:nvPr/>
        </p:nvSpPr>
        <p:spPr>
          <a:xfrm>
            <a:off x="2045777" y="4297292"/>
            <a:ext cx="3928021" cy="2244547"/>
          </a:xfrm>
          <a:prstGeom prst="wedgeRoundRectCallout">
            <a:avLst>
              <a:gd name="adj1" fmla="val -58387"/>
              <a:gd name="adj2" fmla="val 3194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因数中间的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和一位数相乘时，要在积的十位上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写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占位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，如果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有进位必须加上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7490EB7-D442-BADA-D0D7-82B6BC576E00}"/>
              </a:ext>
            </a:extLst>
          </p:cNvPr>
          <p:cNvGrpSpPr/>
          <p:nvPr/>
        </p:nvGrpSpPr>
        <p:grpSpPr>
          <a:xfrm>
            <a:off x="5487259" y="2126253"/>
            <a:ext cx="2806309" cy="1379630"/>
            <a:chOff x="890202" y="2512162"/>
            <a:chExt cx="2806309" cy="1379630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F405BE6E-48CC-F7D1-AA77-1AE56BD0F297}"/>
                </a:ext>
              </a:extLst>
            </p:cNvPr>
            <p:cNvSpPr/>
            <p:nvPr/>
          </p:nvSpPr>
          <p:spPr>
            <a:xfrm>
              <a:off x="1351670" y="2512162"/>
              <a:ext cx="21965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/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2  8  0</a:t>
              </a:r>
              <a:endPara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06128A89-7D23-76B4-0947-A318ABA2A9F2}"/>
                </a:ext>
              </a:extLst>
            </p:cNvPr>
            <p:cNvSpPr/>
            <p:nvPr/>
          </p:nvSpPr>
          <p:spPr>
            <a:xfrm>
              <a:off x="890202" y="3245461"/>
              <a:ext cx="219656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685800"/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 panose="02010609060101010101" pitchFamily="49" charset="-122"/>
                  <a:cs typeface="Times New Roman" panose="02020603050405020304" pitchFamily="18" charset="0"/>
                  <a:sym typeface="+mn-lt"/>
                </a:rPr>
                <a:t>×       3</a:t>
              </a:r>
              <a:endParaRPr lang="zh-CN" altLang="en-US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9A45BA63-5DFF-160F-FEF3-FD46B1AA285F}"/>
                </a:ext>
              </a:extLst>
            </p:cNvPr>
            <p:cNvCxnSpPr>
              <a:cxnSpLocks/>
            </p:cNvCxnSpPr>
            <p:nvPr/>
          </p:nvCxnSpPr>
          <p:spPr>
            <a:xfrm>
              <a:off x="1284051" y="3891792"/>
              <a:ext cx="24124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>
            <a:extLst>
              <a:ext uri="{FF2B5EF4-FFF2-40B4-BE49-F238E27FC236}">
                <a16:creationId xmlns:a16="http://schemas.microsoft.com/office/drawing/2014/main" id="{B0B2F6F2-26A8-D840-B524-59215BC8BB1F}"/>
              </a:ext>
            </a:extLst>
          </p:cNvPr>
          <p:cNvSpPr/>
          <p:nvPr/>
        </p:nvSpPr>
        <p:spPr>
          <a:xfrm>
            <a:off x="6608563" y="3082758"/>
            <a:ext cx="75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24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endParaRPr lang="zh-CN" altLang="en-US" sz="24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A12B7052-AEF9-8802-EEE5-D7D712B37399}"/>
              </a:ext>
            </a:extLst>
          </p:cNvPr>
          <p:cNvSpPr/>
          <p:nvPr/>
        </p:nvSpPr>
        <p:spPr>
          <a:xfrm>
            <a:off x="6923617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61CADBC8-5B45-B87C-DDDC-D9BB77B132F2}"/>
              </a:ext>
            </a:extLst>
          </p:cNvPr>
          <p:cNvSpPr/>
          <p:nvPr/>
        </p:nvSpPr>
        <p:spPr>
          <a:xfrm>
            <a:off x="6459621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8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C0B0C2C2-C0EF-87E9-4C40-D7AB7E446550}"/>
              </a:ext>
            </a:extLst>
          </p:cNvPr>
          <p:cNvCxnSpPr/>
          <p:nvPr/>
        </p:nvCxnSpPr>
        <p:spPr>
          <a:xfrm>
            <a:off x="7707630" y="2126253"/>
            <a:ext cx="0" cy="2129517"/>
          </a:xfrm>
          <a:prstGeom prst="line">
            <a:avLst/>
          </a:prstGeom>
          <a:ln>
            <a:solidFill>
              <a:srgbClr val="EE1D2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685552F5-027C-6294-009B-A747E788B9CC}"/>
              </a:ext>
            </a:extLst>
          </p:cNvPr>
          <p:cNvSpPr txBox="1"/>
          <p:nvPr/>
        </p:nvSpPr>
        <p:spPr>
          <a:xfrm>
            <a:off x="3878454" y="1308388"/>
            <a:ext cx="1271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4832</a:t>
            </a:r>
            <a:endParaRPr lang="zh-CN" altLang="en-US" dirty="0">
              <a:solidFill>
                <a:srgbClr val="EE1D23"/>
              </a:solidFill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3B938B44-610E-17C7-520C-2262AAA8A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540370" y="3505883"/>
            <a:ext cx="1353600" cy="1353600"/>
          </a:xfrm>
          <a:prstGeom prst="rect">
            <a:avLst/>
          </a:prstGeom>
        </p:spPr>
      </p:pic>
      <p:sp>
        <p:nvSpPr>
          <p:cNvPr id="57" name="对话气泡: 圆角矩形 56">
            <a:extLst>
              <a:ext uri="{FF2B5EF4-FFF2-40B4-BE49-F238E27FC236}">
                <a16:creationId xmlns:a16="http://schemas.microsoft.com/office/drawing/2014/main" id="{5FC7B245-541C-E058-D3D9-5DDFA9FF11A6}"/>
              </a:ext>
            </a:extLst>
          </p:cNvPr>
          <p:cNvSpPr/>
          <p:nvPr/>
        </p:nvSpPr>
        <p:spPr>
          <a:xfrm>
            <a:off x="6194232" y="4354806"/>
            <a:ext cx="3766009" cy="2129517"/>
          </a:xfrm>
          <a:prstGeom prst="wedgeRoundRectCallout">
            <a:avLst>
              <a:gd name="adj1" fmla="val 62308"/>
              <a:gd name="adj2" fmla="val -4021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将一位数和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前面的数相乘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，因数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末尾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一共有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几个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，就在</a:t>
            </a:r>
            <a:r>
              <a:rPr lang="zh-CN" altLang="en-US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积的末尾添几个</a:t>
            </a:r>
            <a:r>
              <a:rPr lang="en-US" altLang="zh-CN" sz="28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9090975F-0AE0-694D-BFC5-83BB1690201A}"/>
              </a:ext>
            </a:extLst>
          </p:cNvPr>
          <p:cNvSpPr txBox="1"/>
          <p:nvPr/>
        </p:nvSpPr>
        <p:spPr>
          <a:xfrm>
            <a:off x="7983526" y="1308388"/>
            <a:ext cx="12712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840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3E297D0E-8080-9CC7-44FE-3EDBDC50AA35}"/>
              </a:ext>
            </a:extLst>
          </p:cNvPr>
          <p:cNvSpPr/>
          <p:nvPr/>
        </p:nvSpPr>
        <p:spPr>
          <a:xfrm>
            <a:off x="7391765" y="3544424"/>
            <a:ext cx="75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en-US" altLang="zh-CN" sz="3600" b="1" dirty="0">
                <a:solidFill>
                  <a:srgbClr val="EE1D23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0</a:t>
            </a:r>
            <a:endParaRPr lang="zh-CN" altLang="en-US" sz="3600" b="1" dirty="0">
              <a:solidFill>
                <a:srgbClr val="EE1D23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60" name="图形 59" descr="上一步 纯色填充">
            <a:hlinkClick r:id="rId4" action="ppaction://hlinksldjump"/>
            <a:extLst>
              <a:ext uri="{FF2B5EF4-FFF2-40B4-BE49-F238E27FC236}">
                <a16:creationId xmlns:a16="http://schemas.microsoft.com/office/drawing/2014/main" id="{C213E493-63B0-2740-C43E-B9AD2373B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57106" y="56274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1" grpId="0"/>
      <p:bldP spid="41" grpId="0"/>
      <p:bldP spid="42" grpId="0" animBg="1"/>
      <p:bldP spid="49" grpId="0"/>
      <p:bldP spid="50" grpId="0"/>
      <p:bldP spid="51" grpId="0"/>
      <p:bldP spid="55" grpId="0"/>
      <p:bldP spid="57" grpId="0" animBg="1"/>
      <p:bldP spid="58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56736338-454A-FCDA-AC1E-E4904CF5E8F1}"/>
              </a:ext>
            </a:extLst>
          </p:cNvPr>
          <p:cNvSpPr/>
          <p:nvPr/>
        </p:nvSpPr>
        <p:spPr>
          <a:xfrm>
            <a:off x="2591909" y="747256"/>
            <a:ext cx="7008181" cy="794198"/>
          </a:xfrm>
          <a:prstGeom prst="wedgeRoundRectCallout">
            <a:avLst>
              <a:gd name="adj1" fmla="val -56583"/>
              <a:gd name="adj2" fmla="val 3439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混合运算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我们学习了哪些知识？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8AEADE-6ACE-C240-6EE2-30604A500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039" y="747256"/>
            <a:ext cx="1353600" cy="13536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4DBF31A-6CBF-B205-3297-7F705900A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5759" y="2100856"/>
            <a:ext cx="1353600" cy="1353600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DD981381-FB9F-63F9-4469-21BB4BE39851}"/>
              </a:ext>
            </a:extLst>
          </p:cNvPr>
          <p:cNvSpPr/>
          <p:nvPr/>
        </p:nvSpPr>
        <p:spPr>
          <a:xfrm>
            <a:off x="3397496" y="1848479"/>
            <a:ext cx="6202594" cy="1289659"/>
          </a:xfrm>
          <a:prstGeom prst="wedgeRoundRectCallout">
            <a:avLst>
              <a:gd name="adj1" fmla="val 57854"/>
              <a:gd name="adj2" fmla="val 266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我知道混合运算的顺序了，还知道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括号可以改变运算顺序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197506A0-90A0-2D9D-9093-10A36378B2BB}"/>
              </a:ext>
            </a:extLst>
          </p:cNvPr>
          <p:cNvSpPr/>
          <p:nvPr/>
        </p:nvSpPr>
        <p:spPr>
          <a:xfrm>
            <a:off x="672480" y="4842374"/>
            <a:ext cx="2308293" cy="663483"/>
          </a:xfrm>
          <a:prstGeom prst="roundRect">
            <a:avLst/>
          </a:prstGeom>
          <a:solidFill>
            <a:srgbClr val="FEEFD0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混合运算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6262FAD-01F6-81F5-6CDE-BFB7C57C6C8C}"/>
              </a:ext>
            </a:extLst>
          </p:cNvPr>
          <p:cNvGrpSpPr/>
          <p:nvPr/>
        </p:nvGrpSpPr>
        <p:grpSpPr>
          <a:xfrm>
            <a:off x="2980773" y="4137764"/>
            <a:ext cx="1995262" cy="1036352"/>
            <a:chOff x="2980773" y="4137764"/>
            <a:chExt cx="1995262" cy="1036352"/>
          </a:xfrm>
        </p:grpSpPr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D05A6B69-7EB3-887D-71FF-2E4741DC6950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980773" y="4379918"/>
              <a:ext cx="1995262" cy="794198"/>
            </a:xfrm>
            <a:prstGeom prst="straightConnector1">
              <a:avLst/>
            </a:prstGeom>
            <a:ln>
              <a:solidFill>
                <a:srgbClr val="F5811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77B0506-C184-41A8-98C7-94C70ACBF486}"/>
                </a:ext>
              </a:extLst>
            </p:cNvPr>
            <p:cNvSpPr txBox="1"/>
            <p:nvPr/>
          </p:nvSpPr>
          <p:spPr>
            <a:xfrm rot="20269652">
              <a:off x="2991593" y="4137764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没有括号时</a:t>
              </a:r>
            </a:p>
          </p:txBody>
        </p:sp>
      </p:grp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7AB2EED-E7BE-6F77-E259-6D86167628B7}"/>
              </a:ext>
            </a:extLst>
          </p:cNvPr>
          <p:cNvSpPr/>
          <p:nvPr/>
        </p:nvSpPr>
        <p:spPr>
          <a:xfrm>
            <a:off x="5334829" y="3619134"/>
            <a:ext cx="5893789" cy="540225"/>
          </a:xfrm>
          <a:prstGeom prst="roundRect">
            <a:avLst/>
          </a:prstGeom>
          <a:solidFill>
            <a:schemeClr val="bg1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同级运算：按</a:t>
            </a:r>
            <a:r>
              <a:rPr lang="zh-CN" altLang="en-US" sz="32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的顺序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B81975F-8C31-2050-F005-07E7357E8E2F}"/>
              </a:ext>
            </a:extLst>
          </p:cNvPr>
          <p:cNvSpPr/>
          <p:nvPr/>
        </p:nvSpPr>
        <p:spPr>
          <a:xfrm>
            <a:off x="5334829" y="4572261"/>
            <a:ext cx="622453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两级运算：</a:t>
            </a:r>
            <a:r>
              <a:rPr lang="zh-CN" altLang="en-US" sz="32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先乘、除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后加、减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EE1DA5B-2F9B-0AF2-A779-A949CFB7818C}"/>
              </a:ext>
            </a:extLst>
          </p:cNvPr>
          <p:cNvGrpSpPr/>
          <p:nvPr/>
        </p:nvGrpSpPr>
        <p:grpSpPr>
          <a:xfrm>
            <a:off x="2980773" y="5174115"/>
            <a:ext cx="1995262" cy="1024123"/>
            <a:chOff x="2980773" y="5174115"/>
            <a:chExt cx="1995262" cy="1024123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CE4AA2F6-B4C8-F735-6079-7CAE05183D09}"/>
                </a:ext>
              </a:extLst>
            </p:cNvPr>
            <p:cNvCxnSpPr>
              <a:cxnSpLocks/>
            </p:cNvCxnSpPr>
            <p:nvPr/>
          </p:nvCxnSpPr>
          <p:spPr>
            <a:xfrm>
              <a:off x="2980773" y="5174115"/>
              <a:ext cx="1995262" cy="794198"/>
            </a:xfrm>
            <a:prstGeom prst="straightConnector1">
              <a:avLst/>
            </a:prstGeom>
            <a:ln>
              <a:solidFill>
                <a:srgbClr val="F5811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F282906-7F03-C6C6-B06E-1CA41E5A2065}"/>
                </a:ext>
              </a:extLst>
            </p:cNvPr>
            <p:cNvSpPr txBox="1"/>
            <p:nvPr/>
          </p:nvSpPr>
          <p:spPr>
            <a:xfrm rot="1286936">
              <a:off x="3106617" y="567501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有括号时</a:t>
              </a:r>
            </a:p>
          </p:txBody>
        </p:sp>
      </p:grp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90A43ADE-5A05-8CE3-05D7-9350380D2321}"/>
              </a:ext>
            </a:extLst>
          </p:cNvPr>
          <p:cNvSpPr/>
          <p:nvPr/>
        </p:nvSpPr>
        <p:spPr>
          <a:xfrm>
            <a:off x="5011844" y="3754298"/>
            <a:ext cx="210083" cy="1289659"/>
          </a:xfrm>
          <a:prstGeom prst="leftBrace">
            <a:avLst>
              <a:gd name="adj1" fmla="val 39762"/>
              <a:gd name="adj2" fmla="val 50000"/>
            </a:avLst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A79595FC-3224-74C4-FDAD-78E003A05958}"/>
              </a:ext>
            </a:extLst>
          </p:cNvPr>
          <p:cNvSpPr/>
          <p:nvPr/>
        </p:nvSpPr>
        <p:spPr>
          <a:xfrm>
            <a:off x="5116885" y="5698313"/>
            <a:ext cx="6513461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先算括号里面的，再算括号外面的</a:t>
            </a:r>
          </a:p>
        </p:txBody>
      </p:sp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0F8F96C-B0F7-F204-6B3A-74105136F856}"/>
              </a:ext>
            </a:extLst>
          </p:cNvPr>
          <p:cNvSpPr/>
          <p:nvPr/>
        </p:nvSpPr>
        <p:spPr>
          <a:xfrm>
            <a:off x="672480" y="4842374"/>
            <a:ext cx="2308293" cy="663483"/>
          </a:xfrm>
          <a:prstGeom prst="roundRect">
            <a:avLst/>
          </a:prstGeom>
          <a:solidFill>
            <a:srgbClr val="FEEFD0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混合运算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6F62CEA-6C89-03E3-2ECF-34B4C6D5F531}"/>
              </a:ext>
            </a:extLst>
          </p:cNvPr>
          <p:cNvGrpSpPr/>
          <p:nvPr/>
        </p:nvGrpSpPr>
        <p:grpSpPr>
          <a:xfrm>
            <a:off x="2980773" y="4137764"/>
            <a:ext cx="1995262" cy="1036352"/>
            <a:chOff x="2980773" y="4137764"/>
            <a:chExt cx="1995262" cy="1036352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3EE153E6-0BF9-5136-8AD2-69D22E4E28DE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 flipV="1">
              <a:off x="2980773" y="4379918"/>
              <a:ext cx="1995262" cy="794198"/>
            </a:xfrm>
            <a:prstGeom prst="straightConnector1">
              <a:avLst/>
            </a:prstGeom>
            <a:ln>
              <a:solidFill>
                <a:srgbClr val="F5811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FD47557-E01A-3ECF-BACD-F1BEC90B892D}"/>
                </a:ext>
              </a:extLst>
            </p:cNvPr>
            <p:cNvSpPr txBox="1"/>
            <p:nvPr/>
          </p:nvSpPr>
          <p:spPr>
            <a:xfrm rot="20269652">
              <a:off x="2991593" y="4137764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没有括号时</a:t>
              </a:r>
            </a:p>
          </p:txBody>
        </p:sp>
      </p:grp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3E2DAE33-D8B2-494C-5734-5E0816365D9B}"/>
              </a:ext>
            </a:extLst>
          </p:cNvPr>
          <p:cNvSpPr/>
          <p:nvPr/>
        </p:nvSpPr>
        <p:spPr>
          <a:xfrm>
            <a:off x="5334829" y="3619134"/>
            <a:ext cx="5893789" cy="540225"/>
          </a:xfrm>
          <a:prstGeom prst="roundRect">
            <a:avLst/>
          </a:prstGeom>
          <a:solidFill>
            <a:schemeClr val="bg1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同级运算：按</a:t>
            </a:r>
            <a:r>
              <a:rPr lang="zh-CN" altLang="en-US" sz="32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的顺序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262CDEB-5690-968F-5EF1-03105D10AE1B}"/>
              </a:ext>
            </a:extLst>
          </p:cNvPr>
          <p:cNvSpPr/>
          <p:nvPr/>
        </p:nvSpPr>
        <p:spPr>
          <a:xfrm>
            <a:off x="5334829" y="4572261"/>
            <a:ext cx="6224530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两级运算：</a:t>
            </a:r>
            <a:r>
              <a:rPr lang="zh-CN" altLang="en-US" sz="32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先乘、除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solidFill>
                  <a:srgbClr val="EE1D23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后加、减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3FBD679-4F37-7532-1329-8A47AF2584E2}"/>
              </a:ext>
            </a:extLst>
          </p:cNvPr>
          <p:cNvGrpSpPr/>
          <p:nvPr/>
        </p:nvGrpSpPr>
        <p:grpSpPr>
          <a:xfrm>
            <a:off x="2980773" y="5174115"/>
            <a:ext cx="1995262" cy="1024123"/>
            <a:chOff x="2980773" y="5174115"/>
            <a:chExt cx="1995262" cy="1024123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E31B2F7A-F204-F011-359D-E45459929AEB}"/>
                </a:ext>
              </a:extLst>
            </p:cNvPr>
            <p:cNvCxnSpPr>
              <a:cxnSpLocks/>
            </p:cNvCxnSpPr>
            <p:nvPr/>
          </p:nvCxnSpPr>
          <p:spPr>
            <a:xfrm>
              <a:off x="2980773" y="5174115"/>
              <a:ext cx="1995262" cy="794198"/>
            </a:xfrm>
            <a:prstGeom prst="straightConnector1">
              <a:avLst/>
            </a:prstGeom>
            <a:ln>
              <a:solidFill>
                <a:srgbClr val="F5811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5887AD2-46DC-8E23-3924-5E2D807F753C}"/>
                </a:ext>
              </a:extLst>
            </p:cNvPr>
            <p:cNvSpPr txBox="1"/>
            <p:nvPr/>
          </p:nvSpPr>
          <p:spPr>
            <a:xfrm rot="1286936">
              <a:off x="3106617" y="5675018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有括号时</a:t>
              </a:r>
            </a:p>
          </p:txBody>
        </p:sp>
      </p:grpSp>
      <p:sp>
        <p:nvSpPr>
          <p:cNvPr id="22" name="左大括号 21">
            <a:extLst>
              <a:ext uri="{FF2B5EF4-FFF2-40B4-BE49-F238E27FC236}">
                <a16:creationId xmlns:a16="http://schemas.microsoft.com/office/drawing/2014/main" id="{CBDA5EF7-A331-8C3E-6B2A-54CFA8C92C23}"/>
              </a:ext>
            </a:extLst>
          </p:cNvPr>
          <p:cNvSpPr/>
          <p:nvPr/>
        </p:nvSpPr>
        <p:spPr>
          <a:xfrm>
            <a:off x="5011844" y="3754298"/>
            <a:ext cx="210083" cy="1289659"/>
          </a:xfrm>
          <a:prstGeom prst="leftBrace">
            <a:avLst>
              <a:gd name="adj1" fmla="val 39762"/>
              <a:gd name="adj2" fmla="val 50000"/>
            </a:avLst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AE94F23F-A372-ECB4-217C-2C04CF58558F}"/>
              </a:ext>
            </a:extLst>
          </p:cNvPr>
          <p:cNvSpPr/>
          <p:nvPr/>
        </p:nvSpPr>
        <p:spPr>
          <a:xfrm>
            <a:off x="5116885" y="5698313"/>
            <a:ext cx="6513461" cy="540000"/>
          </a:xfrm>
          <a:prstGeom prst="roundRect">
            <a:avLst/>
          </a:prstGeom>
          <a:solidFill>
            <a:schemeClr val="bg1"/>
          </a:solidFill>
          <a:ln>
            <a:solidFill>
              <a:srgbClr val="F5811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先算括号里面的，再算括号外面的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07DABDF-3C1A-ED71-BDE0-2FAC8D777D18}"/>
              </a:ext>
            </a:extLst>
          </p:cNvPr>
          <p:cNvSpPr/>
          <p:nvPr/>
        </p:nvSpPr>
        <p:spPr>
          <a:xfrm>
            <a:off x="2009798" y="778723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24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-</a:t>
            </a:r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13+15=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2DBD416-ADCB-B2DF-4106-57CFCBB509B4}"/>
              </a:ext>
            </a:extLst>
          </p:cNvPr>
          <p:cNvSpPr/>
          <p:nvPr/>
        </p:nvSpPr>
        <p:spPr>
          <a:xfrm>
            <a:off x="6494835" y="778723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15÷5×7=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704DBAC-923F-D15A-D2ED-88CC1F4B6B29}"/>
              </a:ext>
            </a:extLst>
          </p:cNvPr>
          <p:cNvSpPr/>
          <p:nvPr/>
        </p:nvSpPr>
        <p:spPr>
          <a:xfrm>
            <a:off x="2009798" y="2277665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4+6×3=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7341114-4ABC-FFDD-4E89-5582CAAA4122}"/>
              </a:ext>
            </a:extLst>
          </p:cNvPr>
          <p:cNvSpPr/>
          <p:nvPr/>
        </p:nvSpPr>
        <p:spPr>
          <a:xfrm>
            <a:off x="6494834" y="2277665"/>
            <a:ext cx="32235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en-US" altLang="zh-CN" sz="3600" b="1" dirty="0">
                <a:solidFill>
                  <a:prstClr val="black"/>
                </a:solidFill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(25+15)÷8=</a:t>
            </a:r>
            <a:endParaRPr lang="zh-CN" altLang="en-US" sz="3600" b="1" dirty="0">
              <a:solidFill>
                <a:prstClr val="black"/>
              </a:solidFill>
              <a:latin typeface="Times New Roman"/>
              <a:ea typeface="楷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0CA457F6-FA42-A6CF-701C-EAE01A49B7A3}"/>
              </a:ext>
            </a:extLst>
          </p:cNvPr>
          <p:cNvCxnSpPr/>
          <p:nvPr/>
        </p:nvCxnSpPr>
        <p:spPr>
          <a:xfrm>
            <a:off x="2029254" y="1405598"/>
            <a:ext cx="1239240" cy="0"/>
          </a:xfrm>
          <a:prstGeom prst="line">
            <a:avLst/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F223F566-6989-940B-7E61-800EE3BA0F56}"/>
              </a:ext>
            </a:extLst>
          </p:cNvPr>
          <p:cNvSpPr txBox="1"/>
          <p:nvPr/>
        </p:nvSpPr>
        <p:spPr>
          <a:xfrm>
            <a:off x="4221488" y="779722"/>
            <a:ext cx="895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26</a:t>
            </a:r>
            <a:endParaRPr lang="zh-CN" altLang="en-US" dirty="0">
              <a:solidFill>
                <a:srgbClr val="EE1D23"/>
              </a:solidFill>
            </a:endParaRP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782F2457-2CBD-955B-F6E1-D4B68B1A7B9E}"/>
              </a:ext>
            </a:extLst>
          </p:cNvPr>
          <p:cNvCxnSpPr/>
          <p:nvPr/>
        </p:nvCxnSpPr>
        <p:spPr>
          <a:xfrm>
            <a:off x="6524018" y="1405598"/>
            <a:ext cx="1239240" cy="0"/>
          </a:xfrm>
          <a:prstGeom prst="line">
            <a:avLst/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26194B8B-7ED1-3914-2823-07C479AFB4AD}"/>
              </a:ext>
            </a:extLst>
          </p:cNvPr>
          <p:cNvSpPr txBox="1"/>
          <p:nvPr/>
        </p:nvSpPr>
        <p:spPr>
          <a:xfrm>
            <a:off x="8641719" y="779722"/>
            <a:ext cx="895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21</a:t>
            </a:r>
            <a:endParaRPr lang="zh-CN" altLang="en-US" dirty="0">
              <a:solidFill>
                <a:srgbClr val="EE1D23"/>
              </a:solidFill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D70145B5-8DEF-49C6-8F4C-815C09CDBB80}"/>
              </a:ext>
            </a:extLst>
          </p:cNvPr>
          <p:cNvCxnSpPr>
            <a:cxnSpLocks/>
          </p:cNvCxnSpPr>
          <p:nvPr/>
        </p:nvCxnSpPr>
        <p:spPr>
          <a:xfrm>
            <a:off x="2447464" y="2876258"/>
            <a:ext cx="1156796" cy="0"/>
          </a:xfrm>
          <a:prstGeom prst="line">
            <a:avLst/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2B14AF84-7C8C-3EDD-C975-04D245F6D0B0}"/>
              </a:ext>
            </a:extLst>
          </p:cNvPr>
          <p:cNvSpPr txBox="1"/>
          <p:nvPr/>
        </p:nvSpPr>
        <p:spPr>
          <a:xfrm>
            <a:off x="3773789" y="2276666"/>
            <a:ext cx="895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22</a:t>
            </a:r>
            <a:endParaRPr lang="zh-CN" altLang="en-US" dirty="0">
              <a:solidFill>
                <a:srgbClr val="EE1D23"/>
              </a:solidFill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EAD93BC3-2E0A-7ACF-EF16-CF5D8AB905FD}"/>
              </a:ext>
            </a:extLst>
          </p:cNvPr>
          <p:cNvCxnSpPr>
            <a:cxnSpLocks/>
          </p:cNvCxnSpPr>
          <p:nvPr/>
        </p:nvCxnSpPr>
        <p:spPr>
          <a:xfrm>
            <a:off x="6606462" y="2937218"/>
            <a:ext cx="1524078" cy="0"/>
          </a:xfrm>
          <a:prstGeom prst="line">
            <a:avLst/>
          </a:prstGeom>
          <a:ln>
            <a:solidFill>
              <a:srgbClr val="F58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7EF8689-D66B-5980-9542-6792469A6A28}"/>
              </a:ext>
            </a:extLst>
          </p:cNvPr>
          <p:cNvSpPr txBox="1"/>
          <p:nvPr/>
        </p:nvSpPr>
        <p:spPr>
          <a:xfrm>
            <a:off x="8984035" y="2276666"/>
            <a:ext cx="8953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Times New Roman" panose="02020603050405020304" pitchFamily="18" charset="0"/>
                <a:sym typeface="+mn-lt"/>
              </a:rPr>
              <a:t>5</a:t>
            </a:r>
            <a:endParaRPr lang="zh-CN" altLang="en-US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2" grpId="0"/>
      <p:bldP spid="55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3949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计算下面各题，能口算的用口算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DB5AAC2-B9A2-6EA8-ECF5-6F9C4E409CEA}"/>
              </a:ext>
            </a:extLst>
          </p:cNvPr>
          <p:cNvSpPr txBox="1"/>
          <p:nvPr/>
        </p:nvSpPr>
        <p:spPr>
          <a:xfrm>
            <a:off x="942656" y="2293453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22×3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E91B57-1F57-43E1-664B-B87E3E0D84CE}"/>
              </a:ext>
            </a:extLst>
          </p:cNvPr>
          <p:cNvSpPr txBox="1"/>
          <p:nvPr/>
        </p:nvSpPr>
        <p:spPr>
          <a:xfrm>
            <a:off x="3407093" y="2293453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15×6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2E19204-9796-9723-F48F-98A17B2CE086}"/>
              </a:ext>
            </a:extLst>
          </p:cNvPr>
          <p:cNvSpPr txBox="1"/>
          <p:nvPr/>
        </p:nvSpPr>
        <p:spPr>
          <a:xfrm>
            <a:off x="5871530" y="2293453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204×7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0DB9DDF-A3D8-8E53-87AF-734900B4E510}"/>
              </a:ext>
            </a:extLst>
          </p:cNvPr>
          <p:cNvSpPr txBox="1"/>
          <p:nvPr/>
        </p:nvSpPr>
        <p:spPr>
          <a:xfrm>
            <a:off x="8836738" y="2293453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913×8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65D3C1C-A860-CE14-2D76-9A81FF7A76AE}"/>
              </a:ext>
            </a:extLst>
          </p:cNvPr>
          <p:cNvSpPr txBox="1"/>
          <p:nvPr/>
        </p:nvSpPr>
        <p:spPr>
          <a:xfrm>
            <a:off x="2039936" y="229345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=66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13B5BD0B-3FAE-CFF9-01D6-3D79CB07B583}"/>
              </a:ext>
            </a:extLst>
          </p:cNvPr>
          <p:cNvGrpSpPr/>
          <p:nvPr/>
        </p:nvGrpSpPr>
        <p:grpSpPr>
          <a:xfrm>
            <a:off x="3056685" y="3111535"/>
            <a:ext cx="1657030" cy="1938993"/>
            <a:chOff x="3240332" y="4020653"/>
            <a:chExt cx="1657030" cy="193899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06A7637-FAF2-48D3-2D97-9696199E47EC}"/>
                </a:ext>
              </a:extLst>
            </p:cNvPr>
            <p:cNvSpPr txBox="1"/>
            <p:nvPr/>
          </p:nvSpPr>
          <p:spPr>
            <a:xfrm>
              <a:off x="3508478" y="4020653"/>
              <a:ext cx="12618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1  5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FF26E40-FA96-6EEF-0F11-3A583EDF89E6}"/>
                </a:ext>
              </a:extLst>
            </p:cNvPr>
            <p:cNvSpPr txBox="1"/>
            <p:nvPr/>
          </p:nvSpPr>
          <p:spPr>
            <a:xfrm>
              <a:off x="3508478" y="4666984"/>
              <a:ext cx="12618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    6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11A012C4-F0A8-6F35-1F70-BD5A8742F8DC}"/>
                </a:ext>
              </a:extLst>
            </p:cNvPr>
            <p:cNvCxnSpPr>
              <a:cxnSpLocks/>
            </p:cNvCxnSpPr>
            <p:nvPr/>
          </p:nvCxnSpPr>
          <p:spPr>
            <a:xfrm>
              <a:off x="3484880" y="5313315"/>
              <a:ext cx="1412482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E93DC20-7744-EDD2-60AE-09B06941CBF9}"/>
                </a:ext>
              </a:extLst>
            </p:cNvPr>
            <p:cNvSpPr txBox="1"/>
            <p:nvPr/>
          </p:nvSpPr>
          <p:spPr>
            <a:xfrm>
              <a:off x="3508478" y="5313315"/>
              <a:ext cx="12618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9  0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C475B0-CC6A-0501-EF3D-4F7C7744E5A4}"/>
                </a:ext>
              </a:extLst>
            </p:cNvPr>
            <p:cNvSpPr txBox="1"/>
            <p:nvPr/>
          </p:nvSpPr>
          <p:spPr>
            <a:xfrm>
              <a:off x="3240332" y="4949064"/>
              <a:ext cx="12618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32FA637E-EB07-4DD8-AD57-8A5E0C0CF9B0}"/>
              </a:ext>
            </a:extLst>
          </p:cNvPr>
          <p:cNvSpPr txBox="1"/>
          <p:nvPr/>
        </p:nvSpPr>
        <p:spPr>
          <a:xfrm>
            <a:off x="4585737" y="229345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=90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C2F2FF78-1A08-83C2-912E-FAC2E097BE91}"/>
              </a:ext>
            </a:extLst>
          </p:cNvPr>
          <p:cNvGrpSpPr/>
          <p:nvPr/>
        </p:nvGrpSpPr>
        <p:grpSpPr>
          <a:xfrm>
            <a:off x="5429422" y="3116645"/>
            <a:ext cx="2211113" cy="1928773"/>
            <a:chOff x="3015784" y="4020653"/>
            <a:chExt cx="2211113" cy="1928773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334D551-6CEE-B540-A825-750827000E4E}"/>
                </a:ext>
              </a:extLst>
            </p:cNvPr>
            <p:cNvSpPr txBox="1"/>
            <p:nvPr/>
          </p:nvSpPr>
          <p:spPr>
            <a:xfrm>
              <a:off x="3508478" y="4020653"/>
              <a:ext cx="16362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2  0  4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2439BDE-FA4F-E8F1-DA4B-1C582495109D}"/>
                </a:ext>
              </a:extLst>
            </p:cNvPr>
            <p:cNvSpPr txBox="1"/>
            <p:nvPr/>
          </p:nvSpPr>
          <p:spPr>
            <a:xfrm>
              <a:off x="3065659" y="4666984"/>
              <a:ext cx="2079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          7</a:t>
              </a: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ACA3945D-F870-33AE-16FB-8BB5FBBE7B9E}"/>
                </a:ext>
              </a:extLst>
            </p:cNvPr>
            <p:cNvCxnSpPr>
              <a:cxnSpLocks/>
            </p:cNvCxnSpPr>
            <p:nvPr/>
          </p:nvCxnSpPr>
          <p:spPr>
            <a:xfrm>
              <a:off x="3128857" y="5313315"/>
              <a:ext cx="2098040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BD6FF65F-8DED-418A-33D1-893BBF5063E8}"/>
                </a:ext>
              </a:extLst>
            </p:cNvPr>
            <p:cNvSpPr txBox="1"/>
            <p:nvPr/>
          </p:nvSpPr>
          <p:spPr>
            <a:xfrm>
              <a:off x="4444577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A377ECD3-9E2D-6290-457E-A856F8318EC6}"/>
                </a:ext>
              </a:extLst>
            </p:cNvPr>
            <p:cNvSpPr txBox="1"/>
            <p:nvPr/>
          </p:nvSpPr>
          <p:spPr>
            <a:xfrm>
              <a:off x="3015784" y="5303095"/>
              <a:ext cx="2128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1  4  2  8</a:t>
              </a: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036ECCC6-2D59-1C14-5A04-2C83A9A4F24B}"/>
              </a:ext>
            </a:extLst>
          </p:cNvPr>
          <p:cNvSpPr txBox="1"/>
          <p:nvPr/>
        </p:nvSpPr>
        <p:spPr>
          <a:xfrm>
            <a:off x="7207126" y="2293453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=1428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D80BE72E-557F-A4DD-6A0F-3EA8EA5898DF}"/>
              </a:ext>
            </a:extLst>
          </p:cNvPr>
          <p:cNvGrpSpPr/>
          <p:nvPr/>
        </p:nvGrpSpPr>
        <p:grpSpPr>
          <a:xfrm>
            <a:off x="8279626" y="3116645"/>
            <a:ext cx="2211113" cy="1928773"/>
            <a:chOff x="3015784" y="4020653"/>
            <a:chExt cx="2211113" cy="1928773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A2B32E3C-F3C3-1A2A-1ABF-343DB37A0F4D}"/>
                </a:ext>
              </a:extLst>
            </p:cNvPr>
            <p:cNvSpPr txBox="1"/>
            <p:nvPr/>
          </p:nvSpPr>
          <p:spPr>
            <a:xfrm>
              <a:off x="3508478" y="4020653"/>
              <a:ext cx="16362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9  1  3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6F41EE6-F63F-1497-D1AD-0088AE1C6A11}"/>
                </a:ext>
              </a:extLst>
            </p:cNvPr>
            <p:cNvSpPr txBox="1"/>
            <p:nvPr/>
          </p:nvSpPr>
          <p:spPr>
            <a:xfrm>
              <a:off x="3065659" y="4666984"/>
              <a:ext cx="2079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          8</a:t>
              </a:r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A2ED62AB-DEE9-0E48-A224-F47436250D35}"/>
                </a:ext>
              </a:extLst>
            </p:cNvPr>
            <p:cNvCxnSpPr>
              <a:cxnSpLocks/>
            </p:cNvCxnSpPr>
            <p:nvPr/>
          </p:nvCxnSpPr>
          <p:spPr>
            <a:xfrm>
              <a:off x="3128857" y="5313315"/>
              <a:ext cx="2098040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3D142984-A95E-A664-1ABA-2E2D141ED03B}"/>
                </a:ext>
              </a:extLst>
            </p:cNvPr>
            <p:cNvSpPr txBox="1"/>
            <p:nvPr/>
          </p:nvSpPr>
          <p:spPr>
            <a:xfrm>
              <a:off x="4444577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88EE3362-390F-85AF-7B46-600CB0F45813}"/>
                </a:ext>
              </a:extLst>
            </p:cNvPr>
            <p:cNvSpPr txBox="1"/>
            <p:nvPr/>
          </p:nvSpPr>
          <p:spPr>
            <a:xfrm>
              <a:off x="3015784" y="5303095"/>
              <a:ext cx="2128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7  3  0  4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670A0BB8-D8FB-3CAF-16F3-B2D39EB517FB}"/>
                </a:ext>
              </a:extLst>
            </p:cNvPr>
            <p:cNvSpPr txBox="1"/>
            <p:nvPr/>
          </p:nvSpPr>
          <p:spPr>
            <a:xfrm>
              <a:off x="3989134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E153E503-22FB-70A0-D6CD-79197A19E62C}"/>
              </a:ext>
            </a:extLst>
          </p:cNvPr>
          <p:cNvSpPr txBox="1"/>
          <p:nvPr/>
        </p:nvSpPr>
        <p:spPr>
          <a:xfrm>
            <a:off x="10152064" y="2293453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=7304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11">
            <a:extLst>
              <a:ext uri="{FF2B5EF4-FFF2-40B4-BE49-F238E27FC236}">
                <a16:creationId xmlns:a16="http://schemas.microsoft.com/office/drawing/2014/main" id="{09CDC456-D7B5-E659-0711-6CCF3547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514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7" grpId="0"/>
      <p:bldP spid="58" grpId="0"/>
      <p:bldP spid="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C9F6828-342D-4550-FD31-4B6C67FF8DDF}"/>
              </a:ext>
            </a:extLst>
          </p:cNvPr>
          <p:cNvSpPr txBox="1"/>
          <p:nvPr/>
        </p:nvSpPr>
        <p:spPr>
          <a:xfrm>
            <a:off x="461510" y="2247050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41×2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EC677C-17DE-9D58-3615-3F0A7DD4143C}"/>
              </a:ext>
            </a:extLst>
          </p:cNvPr>
          <p:cNvSpPr txBox="1"/>
          <p:nvPr/>
        </p:nvSpPr>
        <p:spPr>
          <a:xfrm>
            <a:off x="2663105" y="2247050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156×9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E5105B-DD1E-6048-C56F-2E28C807B79A}"/>
              </a:ext>
            </a:extLst>
          </p:cNvPr>
          <p:cNvSpPr txBox="1"/>
          <p:nvPr/>
        </p:nvSpPr>
        <p:spPr>
          <a:xfrm>
            <a:off x="5709277" y="2247050"/>
            <a:ext cx="1774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2600×4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B6532A6-F3A3-CF2C-AB02-DEAE044EC2E6}"/>
              </a:ext>
            </a:extLst>
          </p:cNvPr>
          <p:cNvSpPr txBox="1"/>
          <p:nvPr/>
        </p:nvSpPr>
        <p:spPr>
          <a:xfrm>
            <a:off x="9211160" y="2247050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190×5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1F54631-ADC2-B71E-BF52-E8BCB3102E4D}"/>
              </a:ext>
            </a:extLst>
          </p:cNvPr>
          <p:cNvSpPr txBox="1"/>
          <p:nvPr/>
        </p:nvSpPr>
        <p:spPr>
          <a:xfrm>
            <a:off x="1558790" y="2247050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=82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5A84B70-5936-66BC-1D8A-1C83EBF26D1F}"/>
              </a:ext>
            </a:extLst>
          </p:cNvPr>
          <p:cNvGrpSpPr/>
          <p:nvPr/>
        </p:nvGrpSpPr>
        <p:grpSpPr>
          <a:xfrm>
            <a:off x="2111333" y="3120950"/>
            <a:ext cx="2211113" cy="1928773"/>
            <a:chOff x="3015784" y="4020653"/>
            <a:chExt cx="2211113" cy="1928773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A0F36CF-3772-AB0E-00FB-C61E500D509A}"/>
                </a:ext>
              </a:extLst>
            </p:cNvPr>
            <p:cNvSpPr txBox="1"/>
            <p:nvPr/>
          </p:nvSpPr>
          <p:spPr>
            <a:xfrm>
              <a:off x="3508478" y="4020653"/>
              <a:ext cx="16362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1  5  6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9D9AA62-EDA8-A6A5-3EBB-F6C6A54385E6}"/>
                </a:ext>
              </a:extLst>
            </p:cNvPr>
            <p:cNvSpPr txBox="1"/>
            <p:nvPr/>
          </p:nvSpPr>
          <p:spPr>
            <a:xfrm>
              <a:off x="3065659" y="4666984"/>
              <a:ext cx="2079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          9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8356E1F1-9C64-CBD5-E98D-20CC87BA71C5}"/>
                </a:ext>
              </a:extLst>
            </p:cNvPr>
            <p:cNvCxnSpPr>
              <a:cxnSpLocks/>
            </p:cNvCxnSpPr>
            <p:nvPr/>
          </p:nvCxnSpPr>
          <p:spPr>
            <a:xfrm>
              <a:off x="3128857" y="5313315"/>
              <a:ext cx="2098040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31BBD4C-FA39-A297-1C9E-B75BE9D1A46E}"/>
                </a:ext>
              </a:extLst>
            </p:cNvPr>
            <p:cNvSpPr txBox="1"/>
            <p:nvPr/>
          </p:nvSpPr>
          <p:spPr>
            <a:xfrm>
              <a:off x="4444577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042DAC3-FCCC-C9A0-E19C-D55FDB098493}"/>
                </a:ext>
              </a:extLst>
            </p:cNvPr>
            <p:cNvSpPr txBox="1"/>
            <p:nvPr/>
          </p:nvSpPr>
          <p:spPr>
            <a:xfrm>
              <a:off x="3015784" y="5303095"/>
              <a:ext cx="2128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1  4  0  4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20CE800-1428-CB7B-A45E-6D4B39254881}"/>
                </a:ext>
              </a:extLst>
            </p:cNvPr>
            <p:cNvSpPr txBox="1"/>
            <p:nvPr/>
          </p:nvSpPr>
          <p:spPr>
            <a:xfrm>
              <a:off x="3992848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FC9218DC-A3D0-069E-13B9-1A77008B4018}"/>
              </a:ext>
            </a:extLst>
          </p:cNvPr>
          <p:cNvSpPr txBox="1"/>
          <p:nvPr/>
        </p:nvSpPr>
        <p:spPr>
          <a:xfrm>
            <a:off x="4138625" y="2247050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=1404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DBC7DA6-8ADF-1E06-57C9-42E207A9C3D9}"/>
              </a:ext>
            </a:extLst>
          </p:cNvPr>
          <p:cNvGrpSpPr/>
          <p:nvPr/>
        </p:nvGrpSpPr>
        <p:grpSpPr>
          <a:xfrm>
            <a:off x="4930178" y="3020578"/>
            <a:ext cx="2847878" cy="2129517"/>
            <a:chOff x="7642861" y="3045492"/>
            <a:chExt cx="2847878" cy="2129517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6F5F9A3D-DE54-1E50-F172-276C5CEFC063}"/>
                </a:ext>
              </a:extLst>
            </p:cNvPr>
            <p:cNvGrpSpPr/>
            <p:nvPr/>
          </p:nvGrpSpPr>
          <p:grpSpPr>
            <a:xfrm>
              <a:off x="7642861" y="3116645"/>
              <a:ext cx="2847878" cy="1928773"/>
              <a:chOff x="2379019" y="4020653"/>
              <a:chExt cx="2847878" cy="1928773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6F49B68F-6EFF-82F6-C77E-F6AA6B4FF602}"/>
                  </a:ext>
                </a:extLst>
              </p:cNvPr>
              <p:cNvSpPr txBox="1"/>
              <p:nvPr/>
            </p:nvSpPr>
            <p:spPr>
              <a:xfrm>
                <a:off x="3065659" y="4020653"/>
                <a:ext cx="20790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2  6  0  0</a:t>
                </a: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E9106BC6-2A9D-DDB3-33BA-2EA63C5CCA4D}"/>
                  </a:ext>
                </a:extLst>
              </p:cNvPr>
              <p:cNvSpPr txBox="1"/>
              <p:nvPr/>
            </p:nvSpPr>
            <p:spPr>
              <a:xfrm>
                <a:off x="2761461" y="4666984"/>
                <a:ext cx="136042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×    4</a:t>
                </a: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ED4D126B-AC90-8BB8-29F8-9761E4E944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4768" y="5313315"/>
                <a:ext cx="2562129" cy="0"/>
              </a:xfrm>
              <a:prstGeom prst="line">
                <a:avLst/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4D057725-C882-F06E-B7C8-689A6D0C385E}"/>
                  </a:ext>
                </a:extLst>
              </p:cNvPr>
              <p:cNvSpPr txBox="1"/>
              <p:nvPr/>
            </p:nvSpPr>
            <p:spPr>
              <a:xfrm>
                <a:off x="3414856" y="4949064"/>
                <a:ext cx="3774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C5011224-B0BA-978D-8F85-CA931B1BE41F}"/>
                  </a:ext>
                </a:extLst>
              </p:cNvPr>
              <p:cNvSpPr txBox="1"/>
              <p:nvPr/>
            </p:nvSpPr>
            <p:spPr>
              <a:xfrm>
                <a:off x="2379019" y="5303095"/>
                <a:ext cx="17428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1  0  4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AFCE1756-B924-9387-7E38-3DF7CF6AAA07}"/>
                  </a:ext>
                </a:extLst>
              </p:cNvPr>
              <p:cNvSpPr txBox="1"/>
              <p:nvPr/>
            </p:nvSpPr>
            <p:spPr>
              <a:xfrm>
                <a:off x="3401882" y="5303095"/>
                <a:ext cx="174287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0  0</a:t>
                </a:r>
              </a:p>
            </p:txBody>
          </p:sp>
        </p:grp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2E6B48F5-EA76-B50C-F696-686AABD65AA8}"/>
                </a:ext>
              </a:extLst>
            </p:cNvPr>
            <p:cNvCxnSpPr/>
            <p:nvPr/>
          </p:nvCxnSpPr>
          <p:spPr>
            <a:xfrm>
              <a:off x="9431912" y="3045492"/>
              <a:ext cx="0" cy="2129517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B01BBA71-99F2-16D6-3C00-2E79B9017570}"/>
              </a:ext>
            </a:extLst>
          </p:cNvPr>
          <p:cNvSpPr txBox="1"/>
          <p:nvPr/>
        </p:nvSpPr>
        <p:spPr>
          <a:xfrm>
            <a:off x="7426871" y="2247050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=10400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1BA8A5B-D91E-1C0D-9DCF-B713E1D336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15A05848-39B4-14D5-3EAA-D71C3F86F63A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9EEA891F-6DB1-33FD-F8D9-4B5D27733D24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94C1FA70-CB79-49F0-9060-3A27284E9EA9}"/>
              </a:ext>
            </a:extLst>
          </p:cNvPr>
          <p:cNvSpPr txBox="1"/>
          <p:nvPr/>
        </p:nvSpPr>
        <p:spPr>
          <a:xfrm>
            <a:off x="1176121" y="1239491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计算下面各题，能口算的用口算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CAA1E84E-709C-3B3E-24E4-1CDDBD2C9394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11">
            <a:extLst>
              <a:ext uri="{FF2B5EF4-FFF2-40B4-BE49-F238E27FC236}">
                <a16:creationId xmlns:a16="http://schemas.microsoft.com/office/drawing/2014/main" id="{9D040647-3EEF-3A7A-6F17-80DADD32D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514" y="148005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556666BD-2740-9073-DBD4-03DF52AC1585}"/>
              </a:ext>
            </a:extLst>
          </p:cNvPr>
          <p:cNvGrpSpPr/>
          <p:nvPr/>
        </p:nvGrpSpPr>
        <p:grpSpPr>
          <a:xfrm>
            <a:off x="8627875" y="3064256"/>
            <a:ext cx="2281123" cy="2042160"/>
            <a:chOff x="8209616" y="3063240"/>
            <a:chExt cx="2281123" cy="2042160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6D4FA7C8-93A2-8E61-75C1-46DE95FC2CBC}"/>
                </a:ext>
              </a:extLst>
            </p:cNvPr>
            <p:cNvGrpSpPr/>
            <p:nvPr/>
          </p:nvGrpSpPr>
          <p:grpSpPr>
            <a:xfrm>
              <a:off x="8209616" y="3116645"/>
              <a:ext cx="2281123" cy="1928773"/>
              <a:chOff x="2945774" y="4020653"/>
              <a:chExt cx="2281123" cy="1928773"/>
            </a:xfrm>
          </p:grpSpPr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5F0108AE-4A16-1CAA-FE8B-BA148BD9C6C6}"/>
                  </a:ext>
                </a:extLst>
              </p:cNvPr>
              <p:cNvSpPr txBox="1"/>
              <p:nvPr/>
            </p:nvSpPr>
            <p:spPr>
              <a:xfrm>
                <a:off x="3508478" y="4020653"/>
                <a:ext cx="16362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1  9  0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F9D967F9-E249-C1F8-0B60-CBD913239C21}"/>
                  </a:ext>
                </a:extLst>
              </p:cNvPr>
              <p:cNvSpPr txBox="1"/>
              <p:nvPr/>
            </p:nvSpPr>
            <p:spPr>
              <a:xfrm>
                <a:off x="2945774" y="4666984"/>
                <a:ext cx="16822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×    5</a:t>
                </a:r>
              </a:p>
            </p:txBody>
          </p: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F54D98BA-41FD-BB75-A6C5-DB253963FF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28857" y="5313315"/>
                <a:ext cx="2098040" cy="0"/>
              </a:xfrm>
              <a:prstGeom prst="line">
                <a:avLst/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BFA227C9-25B0-3333-0EB1-4DB180A69E6C}"/>
                  </a:ext>
                </a:extLst>
              </p:cNvPr>
              <p:cNvSpPr txBox="1"/>
              <p:nvPr/>
            </p:nvSpPr>
            <p:spPr>
              <a:xfrm>
                <a:off x="3922455" y="4947571"/>
                <a:ext cx="3774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0FD1106C-F5E7-93C7-B5D3-FA0E8D5F1804}"/>
                  </a:ext>
                </a:extLst>
              </p:cNvPr>
              <p:cNvSpPr txBox="1"/>
              <p:nvPr/>
            </p:nvSpPr>
            <p:spPr>
              <a:xfrm>
                <a:off x="3015784" y="5303095"/>
                <a:ext cx="212896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dirty="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9  5  0</a:t>
                </a:r>
              </a:p>
            </p:txBody>
          </p:sp>
        </p:grp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C32B9CEF-3FEA-6E03-3521-3FF4AD0A8A7B}"/>
                </a:ext>
              </a:extLst>
            </p:cNvPr>
            <p:cNvCxnSpPr>
              <a:cxnSpLocks/>
            </p:cNvCxnSpPr>
            <p:nvPr/>
          </p:nvCxnSpPr>
          <p:spPr>
            <a:xfrm>
              <a:off x="9939862" y="3063240"/>
              <a:ext cx="0" cy="2042160"/>
            </a:xfrm>
            <a:prstGeom prst="line">
              <a:avLst/>
            </a:prstGeom>
            <a:ln>
              <a:solidFill>
                <a:srgbClr val="EE1D23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CD161B75-363D-04AE-7A65-DD43B660588A}"/>
              </a:ext>
            </a:extLst>
          </p:cNvPr>
          <p:cNvSpPr txBox="1"/>
          <p:nvPr/>
        </p:nvSpPr>
        <p:spPr>
          <a:xfrm>
            <a:off x="10583570" y="2247050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=950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9" grpId="0"/>
      <p:bldP spid="42" grpId="0"/>
      <p:bldP spid="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1F142E3-EC74-992A-3456-2134644A4E7C}"/>
              </a:ext>
            </a:extLst>
          </p:cNvPr>
          <p:cNvSpPr txBox="1"/>
          <p:nvPr/>
        </p:nvSpPr>
        <p:spPr>
          <a:xfrm>
            <a:off x="1176121" y="937934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估一估，连一连，再计算验证。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7C05968-7523-0FB5-95E1-D1583A436F3E}"/>
              </a:ext>
            </a:extLst>
          </p:cNvPr>
          <p:cNvSpPr/>
          <p:nvPr/>
        </p:nvSpPr>
        <p:spPr>
          <a:xfrm>
            <a:off x="500743" y="99078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525A70B9-1400-51D0-1930-F6F32F7C2E14}"/>
              </a:ext>
            </a:extLst>
          </p:cNvPr>
          <p:cNvSpPr/>
          <p:nvPr/>
        </p:nvSpPr>
        <p:spPr>
          <a:xfrm>
            <a:off x="913009" y="2303515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1700×3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FD86ADD-1EC0-DBB9-034B-2BE458C92619}"/>
              </a:ext>
            </a:extLst>
          </p:cNvPr>
          <p:cNvSpPr/>
          <p:nvPr/>
        </p:nvSpPr>
        <p:spPr>
          <a:xfrm>
            <a:off x="3675664" y="2303515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192×3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94089D97-DCF5-C985-68F1-F379BB851BA3}"/>
              </a:ext>
            </a:extLst>
          </p:cNvPr>
          <p:cNvSpPr/>
          <p:nvPr/>
        </p:nvSpPr>
        <p:spPr>
          <a:xfrm>
            <a:off x="6438319" y="2303515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302×8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DFEB6541-1B54-F989-C37F-7E037D185A1F}"/>
              </a:ext>
            </a:extLst>
          </p:cNvPr>
          <p:cNvSpPr/>
          <p:nvPr/>
        </p:nvSpPr>
        <p:spPr>
          <a:xfrm>
            <a:off x="9200975" y="2303515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42×6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DA28C8E3-A414-269F-337B-99C35716BE5C}"/>
              </a:ext>
            </a:extLst>
          </p:cNvPr>
          <p:cNvSpPr/>
          <p:nvPr/>
        </p:nvSpPr>
        <p:spPr>
          <a:xfrm>
            <a:off x="913009" y="4649757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252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1CCEA0C3-49F8-DADF-8324-C902D2934EA5}"/>
              </a:ext>
            </a:extLst>
          </p:cNvPr>
          <p:cNvSpPr/>
          <p:nvPr/>
        </p:nvSpPr>
        <p:spPr>
          <a:xfrm>
            <a:off x="3675664" y="4649757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576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6A8F57CA-A94A-D4A8-2808-58E98AA52BE6}"/>
              </a:ext>
            </a:extLst>
          </p:cNvPr>
          <p:cNvSpPr/>
          <p:nvPr/>
        </p:nvSpPr>
        <p:spPr>
          <a:xfrm>
            <a:off x="6438319" y="4649757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5100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56A7194C-96FE-7092-F78B-01BD7AD5FBE6}"/>
              </a:ext>
            </a:extLst>
          </p:cNvPr>
          <p:cNvSpPr/>
          <p:nvPr/>
        </p:nvSpPr>
        <p:spPr>
          <a:xfrm>
            <a:off x="9200975" y="4649757"/>
            <a:ext cx="1974715" cy="693523"/>
          </a:xfrm>
          <a:prstGeom prst="roundRect">
            <a:avLst/>
          </a:prstGeom>
          <a:solidFill>
            <a:srgbClr val="FEF2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2416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1D248F72-A256-C16A-5BDE-142A4C963F0D}"/>
              </a:ext>
            </a:extLst>
          </p:cNvPr>
          <p:cNvCxnSpPr>
            <a:endCxn id="36" idx="0"/>
          </p:cNvCxnSpPr>
          <p:nvPr/>
        </p:nvCxnSpPr>
        <p:spPr>
          <a:xfrm>
            <a:off x="1900366" y="2997038"/>
            <a:ext cx="5525311" cy="165271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5B49E7F-3141-5DC4-DAA3-5C8C2175F74B}"/>
              </a:ext>
            </a:extLst>
          </p:cNvPr>
          <p:cNvCxnSpPr>
            <a:cxnSpLocks/>
            <a:stCxn id="13" idx="2"/>
            <a:endCxn id="35" idx="0"/>
          </p:cNvCxnSpPr>
          <p:nvPr/>
        </p:nvCxnSpPr>
        <p:spPr>
          <a:xfrm>
            <a:off x="4663022" y="2997038"/>
            <a:ext cx="0" cy="165271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53E42426-26A7-9AFE-6C90-70AF4B7ADC5C}"/>
              </a:ext>
            </a:extLst>
          </p:cNvPr>
          <p:cNvCxnSpPr>
            <a:cxnSpLocks/>
            <a:stCxn id="16" idx="2"/>
            <a:endCxn id="37" idx="0"/>
          </p:cNvCxnSpPr>
          <p:nvPr/>
        </p:nvCxnSpPr>
        <p:spPr>
          <a:xfrm>
            <a:off x="7425677" y="2997038"/>
            <a:ext cx="2762656" cy="165271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066EDBFF-9535-E5AA-B35F-459C516D13A6}"/>
              </a:ext>
            </a:extLst>
          </p:cNvPr>
          <p:cNvCxnSpPr>
            <a:cxnSpLocks/>
            <a:stCxn id="33" idx="2"/>
            <a:endCxn id="34" idx="0"/>
          </p:cNvCxnSpPr>
          <p:nvPr/>
        </p:nvCxnSpPr>
        <p:spPr>
          <a:xfrm flipH="1">
            <a:off x="1900367" y="2997038"/>
            <a:ext cx="8287966" cy="1652719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B5A80FE5-87A3-0A03-9DD5-780FDC54A990}"/>
              </a:ext>
            </a:extLst>
          </p:cNvPr>
          <p:cNvSpPr txBox="1"/>
          <p:nvPr/>
        </p:nvSpPr>
        <p:spPr>
          <a:xfrm>
            <a:off x="3990420" y="1718740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200×3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4D100BA-0BE0-5412-B431-502963DDF52B}"/>
              </a:ext>
            </a:extLst>
          </p:cNvPr>
          <p:cNvSpPr txBox="1"/>
          <p:nvPr/>
        </p:nvSpPr>
        <p:spPr>
          <a:xfrm>
            <a:off x="6741033" y="1718740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300×8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52D5DF6-48DB-673F-A0AB-7FB8F254D59F}"/>
              </a:ext>
            </a:extLst>
          </p:cNvPr>
          <p:cNvSpPr txBox="1"/>
          <p:nvPr/>
        </p:nvSpPr>
        <p:spPr>
          <a:xfrm>
            <a:off x="9617502" y="1718740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40×6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9DB00AE-FB1C-B446-0218-6DE70804FA28}"/>
              </a:ext>
            </a:extLst>
          </p:cNvPr>
          <p:cNvSpPr txBox="1"/>
          <p:nvPr/>
        </p:nvSpPr>
        <p:spPr>
          <a:xfrm>
            <a:off x="1122918" y="1718740"/>
            <a:ext cx="1596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2000×3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11">
            <a:extLst>
              <a:ext uri="{FF2B5EF4-FFF2-40B4-BE49-F238E27FC236}">
                <a16:creationId xmlns:a16="http://schemas.microsoft.com/office/drawing/2014/main" id="{6CE81558-94C1-EEDA-20FE-8D682C114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877" y="117097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7EAA9E5D-F133-3F26-01DE-C5D75C5FE0A3}"/>
              </a:ext>
            </a:extLst>
          </p:cNvPr>
          <p:cNvSpPr txBox="1"/>
          <p:nvPr/>
        </p:nvSpPr>
        <p:spPr>
          <a:xfrm>
            <a:off x="1176121" y="714197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E9D5C36-FACE-7B6F-3AA1-4C6003B60499}"/>
              </a:ext>
            </a:extLst>
          </p:cNvPr>
          <p:cNvSpPr/>
          <p:nvPr/>
        </p:nvSpPr>
        <p:spPr>
          <a:xfrm>
            <a:off x="500743" y="76704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1825A9-00F9-A48F-90AD-72AD50B4B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258" y="95476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练习十九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E2E17C4-5382-22CC-9B9E-EE623D5C9356}"/>
              </a:ext>
            </a:extLst>
          </p:cNvPr>
          <p:cNvSpPr txBox="1"/>
          <p:nvPr/>
        </p:nvSpPr>
        <p:spPr>
          <a:xfrm>
            <a:off x="1253941" y="1492645"/>
            <a:ext cx="2480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173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52E50B3-BD82-4283-7CE2-AFAAD624BE1E}"/>
              </a:ext>
            </a:extLst>
          </p:cNvPr>
          <p:cNvSpPr txBox="1"/>
          <p:nvPr/>
        </p:nvSpPr>
        <p:spPr>
          <a:xfrm>
            <a:off x="4600256" y="1492645"/>
            <a:ext cx="3240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182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18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)×8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DBCF02-06A1-1DFA-1CAB-4014709A4394}"/>
              </a:ext>
            </a:extLst>
          </p:cNvPr>
          <p:cNvSpPr txBox="1"/>
          <p:nvPr/>
        </p:nvSpPr>
        <p:spPr>
          <a:xfrm>
            <a:off x="8291183" y="1492645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72+8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×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65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4E39437-7648-72CE-9E42-BE77E9699A27}"/>
              </a:ext>
            </a:extLst>
          </p:cNvPr>
          <p:cNvSpPr txBox="1"/>
          <p:nvPr/>
        </p:nvSpPr>
        <p:spPr>
          <a:xfrm>
            <a:off x="1253941" y="3662551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-(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5020C09-574B-9C04-7923-D8A813CFB9F2}"/>
              </a:ext>
            </a:extLst>
          </p:cNvPr>
          <p:cNvSpPr txBox="1"/>
          <p:nvPr/>
        </p:nvSpPr>
        <p:spPr>
          <a:xfrm>
            <a:off x="4600256" y="3662550"/>
            <a:ext cx="2984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÷(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37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)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B19C5E0-A0F8-E98B-DBDC-1039CA03B3F3}"/>
              </a:ext>
            </a:extLst>
          </p:cNvPr>
          <p:cNvSpPr txBox="1"/>
          <p:nvPr/>
        </p:nvSpPr>
        <p:spPr>
          <a:xfrm>
            <a:off x="8291183" y="3662549"/>
            <a:ext cx="3129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×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5+13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×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186124C-7801-56FF-9810-7F8A4600B06A}"/>
              </a:ext>
            </a:extLst>
          </p:cNvPr>
          <p:cNvSpPr txBox="1"/>
          <p:nvPr/>
        </p:nvSpPr>
        <p:spPr>
          <a:xfrm>
            <a:off x="981566" y="218554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=147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418F548-A8A1-D8DB-FA0F-646A245C34A6}"/>
              </a:ext>
            </a:extLst>
          </p:cNvPr>
          <p:cNvSpPr txBox="1"/>
          <p:nvPr/>
        </p:nvSpPr>
        <p:spPr>
          <a:xfrm>
            <a:off x="981566" y="2878448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=182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C63B674-E5CF-2D89-A42D-00E020D66A46}"/>
              </a:ext>
            </a:extLst>
          </p:cNvPr>
          <p:cNvSpPr txBox="1"/>
          <p:nvPr/>
        </p:nvSpPr>
        <p:spPr>
          <a:xfrm>
            <a:off x="4185474" y="2185546"/>
            <a:ext cx="1787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=164×8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B442A5F-6BEF-2E7F-3958-8A26F8ED971C}"/>
              </a:ext>
            </a:extLst>
          </p:cNvPr>
          <p:cNvSpPr txBox="1"/>
          <p:nvPr/>
        </p:nvSpPr>
        <p:spPr>
          <a:xfrm>
            <a:off x="4185474" y="2878448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=1312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D3C8D5E-2BCC-DF7E-B2EB-6203FE32A768}"/>
              </a:ext>
            </a:extLst>
          </p:cNvPr>
          <p:cNvSpPr txBox="1"/>
          <p:nvPr/>
        </p:nvSpPr>
        <p:spPr>
          <a:xfrm>
            <a:off x="8024391" y="2185546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=72+520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D4482C0-1562-7D25-C2D6-E72ACEB08B33}"/>
              </a:ext>
            </a:extLst>
          </p:cNvPr>
          <p:cNvSpPr txBox="1"/>
          <p:nvPr/>
        </p:nvSpPr>
        <p:spPr>
          <a:xfrm>
            <a:off x="8024391" y="2878448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=592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6770690-B115-729A-5F60-52D2B33C3AE4}"/>
              </a:ext>
            </a:extLst>
          </p:cNvPr>
          <p:cNvSpPr txBox="1"/>
          <p:nvPr/>
        </p:nvSpPr>
        <p:spPr>
          <a:xfrm>
            <a:off x="981566" y="4331702"/>
            <a:ext cx="1710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=54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EEED7DC-4F21-18F4-CF6D-1322F7982126}"/>
              </a:ext>
            </a:extLst>
          </p:cNvPr>
          <p:cNvSpPr txBox="1"/>
          <p:nvPr/>
        </p:nvSpPr>
        <p:spPr>
          <a:xfrm>
            <a:off x="981566" y="5024604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=26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456CFE1-848A-30DA-0467-FE3DAADC1C60}"/>
              </a:ext>
            </a:extLst>
          </p:cNvPr>
          <p:cNvSpPr txBox="1"/>
          <p:nvPr/>
        </p:nvSpPr>
        <p:spPr>
          <a:xfrm>
            <a:off x="4185474" y="4331702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=63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39C7507-AE0F-F256-D638-5571F8FA0246}"/>
              </a:ext>
            </a:extLst>
          </p:cNvPr>
          <p:cNvSpPr txBox="1"/>
          <p:nvPr/>
        </p:nvSpPr>
        <p:spPr>
          <a:xfrm>
            <a:off x="4185474" y="5024604"/>
            <a:ext cx="710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=9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8FD1ED0-9752-3E28-FBA1-1EEAAAA033BA}"/>
              </a:ext>
            </a:extLst>
          </p:cNvPr>
          <p:cNvSpPr txBox="1"/>
          <p:nvPr/>
        </p:nvSpPr>
        <p:spPr>
          <a:xfrm>
            <a:off x="8024391" y="4332898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=435+65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B284731-A861-30DE-DDC6-65F30B71A263}"/>
              </a:ext>
            </a:extLst>
          </p:cNvPr>
          <p:cNvSpPr txBox="1"/>
          <p:nvPr/>
        </p:nvSpPr>
        <p:spPr>
          <a:xfrm>
            <a:off x="8024391" y="5025800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=500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7" grpId="0"/>
      <p:bldP spid="38" grpId="0"/>
      <p:bldP spid="39" grpId="0"/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D91A191-00F9-BD80-3724-0BA45515933B}"/>
              </a:ext>
            </a:extLst>
          </p:cNvPr>
          <p:cNvSpPr txBox="1"/>
          <p:nvPr/>
        </p:nvSpPr>
        <p:spPr>
          <a:xfrm>
            <a:off x="1176121" y="626646"/>
            <a:ext cx="10515135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从北京乘坐火车到三亚大约需要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小时，硬卧车厢票价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745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飞机票的价格大约是硬卧车厢票价的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倍，飞机票大约多少元？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1907F47-76F3-85E1-464B-1B79D8FA6394}"/>
              </a:ext>
            </a:extLst>
          </p:cNvPr>
          <p:cNvSpPr/>
          <p:nvPr/>
        </p:nvSpPr>
        <p:spPr>
          <a:xfrm>
            <a:off x="500743" y="67949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C9223051-9639-BF19-F9CA-135F364E9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8606" y="2158903"/>
            <a:ext cx="45073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练习与应用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题（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75DF693-7B9F-F51D-77F2-0F272721FAFF}"/>
              </a:ext>
            </a:extLst>
          </p:cNvPr>
          <p:cNvSpPr txBox="1"/>
          <p:nvPr/>
        </p:nvSpPr>
        <p:spPr>
          <a:xfrm>
            <a:off x="3229583" y="2823731"/>
            <a:ext cx="1943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745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×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4=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A5256A5-C298-63B1-601D-4844C8E257E1}"/>
              </a:ext>
            </a:extLst>
          </p:cNvPr>
          <p:cNvGrpSpPr/>
          <p:nvPr/>
        </p:nvGrpSpPr>
        <p:grpSpPr>
          <a:xfrm>
            <a:off x="3366202" y="3570175"/>
            <a:ext cx="2211113" cy="1928773"/>
            <a:chOff x="3015784" y="4020653"/>
            <a:chExt cx="2211113" cy="1928773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B37D53F-373F-676E-0DD5-1F65D4BABDFA}"/>
                </a:ext>
              </a:extLst>
            </p:cNvPr>
            <p:cNvSpPr txBox="1"/>
            <p:nvPr/>
          </p:nvSpPr>
          <p:spPr>
            <a:xfrm>
              <a:off x="3508478" y="4020653"/>
              <a:ext cx="16362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7  4  5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794BC72-B22B-AC51-90C1-24584F9A27F1}"/>
                </a:ext>
              </a:extLst>
            </p:cNvPr>
            <p:cNvSpPr txBox="1"/>
            <p:nvPr/>
          </p:nvSpPr>
          <p:spPr>
            <a:xfrm>
              <a:off x="3065659" y="4666984"/>
              <a:ext cx="2079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×          4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846D6C34-CF18-1083-76B3-C4429FE33061}"/>
                </a:ext>
              </a:extLst>
            </p:cNvPr>
            <p:cNvCxnSpPr>
              <a:cxnSpLocks/>
            </p:cNvCxnSpPr>
            <p:nvPr/>
          </p:nvCxnSpPr>
          <p:spPr>
            <a:xfrm>
              <a:off x="3128857" y="5313315"/>
              <a:ext cx="2098040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C9145AF-649B-4E3A-4810-5DC1ABE53244}"/>
                </a:ext>
              </a:extLst>
            </p:cNvPr>
            <p:cNvSpPr txBox="1"/>
            <p:nvPr/>
          </p:nvSpPr>
          <p:spPr>
            <a:xfrm>
              <a:off x="4444577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D95C98C-D585-AFD7-F4E0-B7D6D432205E}"/>
                </a:ext>
              </a:extLst>
            </p:cNvPr>
            <p:cNvSpPr txBox="1"/>
            <p:nvPr/>
          </p:nvSpPr>
          <p:spPr>
            <a:xfrm>
              <a:off x="3015784" y="5303095"/>
              <a:ext cx="21289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2  9  8  0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FFC17ED-8D11-A1CF-C82B-E64A82A355A0}"/>
                </a:ext>
              </a:extLst>
            </p:cNvPr>
            <p:cNvSpPr txBox="1"/>
            <p:nvPr/>
          </p:nvSpPr>
          <p:spPr>
            <a:xfrm>
              <a:off x="3992848" y="4949064"/>
              <a:ext cx="377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FE00296D-CD4D-6CD3-1A69-BE2C5D0E50D9}"/>
              </a:ext>
            </a:extLst>
          </p:cNvPr>
          <p:cNvSpPr txBox="1"/>
          <p:nvPr/>
        </p:nvSpPr>
        <p:spPr>
          <a:xfrm>
            <a:off x="5061749" y="2818621"/>
            <a:ext cx="2600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2980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（元）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95E244F-6842-E51E-6583-0477EA6C50BA}"/>
              </a:ext>
            </a:extLst>
          </p:cNvPr>
          <p:cNvSpPr txBox="1"/>
          <p:nvPr/>
        </p:nvSpPr>
        <p:spPr>
          <a:xfrm>
            <a:off x="2911040" y="5594174"/>
            <a:ext cx="7852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答：飞机票大约</a:t>
            </a:r>
            <a:r>
              <a:rPr lang="en-US" altLang="zh-CN" dirty="0"/>
              <a:t>2980</a:t>
            </a:r>
            <a:r>
              <a:rPr lang="zh-CN" altLang="en-US" b="1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59200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DF535600-3266-FC48-4E6B-6838864E8C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1D062EA3-B351-E2AB-5090-F66230A124BA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901</Words>
  <Application>Microsoft Office PowerPoint</Application>
  <PresentationFormat>宽屏</PresentationFormat>
  <Paragraphs>225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55</cp:revision>
  <dcterms:created xsi:type="dcterms:W3CDTF">2025-04-19T06:03:16Z</dcterms:created>
  <dcterms:modified xsi:type="dcterms:W3CDTF">2025-07-22T05:35:34Z</dcterms:modified>
  <cp:category>状元成才路</cp:category>
  <cp:contentStatus>状元成才路</cp:contentStatus>
</cp:coreProperties>
</file>