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0" r:id="rId4"/>
    <p:sldId id="258" r:id="rId5"/>
    <p:sldId id="270" r:id="rId6"/>
    <p:sldId id="284" r:id="rId7"/>
    <p:sldId id="261" r:id="rId8"/>
    <p:sldId id="264" r:id="rId9"/>
    <p:sldId id="275" r:id="rId10"/>
    <p:sldId id="265" r:id="rId11"/>
    <p:sldId id="272" r:id="rId12"/>
    <p:sldId id="262" r:id="rId13"/>
    <p:sldId id="286" r:id="rId14"/>
    <p:sldId id="263" r:id="rId15"/>
    <p:sldId id="273" r:id="rId16"/>
    <p:sldId id="276" r:id="rId17"/>
    <p:sldId id="287" r:id="rId18"/>
    <p:sldId id="288" r:id="rId19"/>
    <p:sldId id="274" r:id="rId20"/>
    <p:sldId id="267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D4EFFB"/>
    <a:srgbClr val="FFFFFF"/>
    <a:srgbClr val="FCD4BC"/>
    <a:srgbClr val="F0F5D5"/>
    <a:srgbClr val="3366FF"/>
    <a:srgbClr val="FF7E00"/>
    <a:srgbClr val="FFE699"/>
    <a:srgbClr val="00ABCD"/>
    <a:srgbClr val="037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12" Type="http://schemas.openxmlformats.org/officeDocument/2006/relationships/image" Target="../media/image30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11" Type="http://schemas.openxmlformats.org/officeDocument/2006/relationships/image" Target="../media/image29.wmf"/><Relationship Id="rId5" Type="http://schemas.openxmlformats.org/officeDocument/2006/relationships/image" Target="../media/image23.wmf"/><Relationship Id="rId10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image" Target="../media/image55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12" Type="http://schemas.openxmlformats.org/officeDocument/2006/relationships/image" Target="../media/image54.wmf"/><Relationship Id="rId2" Type="http://schemas.openxmlformats.org/officeDocument/2006/relationships/image" Target="../media/image44.wmf"/><Relationship Id="rId16" Type="http://schemas.openxmlformats.org/officeDocument/2006/relationships/image" Target="../media/image58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7.wmf"/><Relationship Id="rId15" Type="http://schemas.openxmlformats.org/officeDocument/2006/relationships/image" Target="../media/image57.wmf"/><Relationship Id="rId10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Relationship Id="rId14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8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10" Type="http://schemas.openxmlformats.org/officeDocument/2006/relationships/image" Target="../media/image7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13.bin"/><Relationship Id="rId3" Type="http://schemas.openxmlformats.org/officeDocument/2006/relationships/image" Target="../media/image8.png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16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3.wmf"/><Relationship Id="rId18" Type="http://schemas.openxmlformats.org/officeDocument/2006/relationships/oleObject" Target="../embeddings/oleObject22.bin"/><Relationship Id="rId26" Type="http://schemas.openxmlformats.org/officeDocument/2006/relationships/oleObject" Target="../embeddings/oleObject26.bin"/><Relationship Id="rId3" Type="http://schemas.openxmlformats.org/officeDocument/2006/relationships/image" Target="../media/image18.png"/><Relationship Id="rId21" Type="http://schemas.openxmlformats.org/officeDocument/2006/relationships/image" Target="../media/image27.wmf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25.wmf"/><Relationship Id="rId25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1.bin"/><Relationship Id="rId20" Type="http://schemas.openxmlformats.org/officeDocument/2006/relationships/oleObject" Target="../embeddings/oleObject23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2.wmf"/><Relationship Id="rId24" Type="http://schemas.openxmlformats.org/officeDocument/2006/relationships/oleObject" Target="../embeddings/oleObject25.bin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23" Type="http://schemas.openxmlformats.org/officeDocument/2006/relationships/image" Target="../media/image28.wmf"/><Relationship Id="rId10" Type="http://schemas.openxmlformats.org/officeDocument/2006/relationships/oleObject" Target="../embeddings/oleObject18.bin"/><Relationship Id="rId19" Type="http://schemas.openxmlformats.org/officeDocument/2006/relationships/image" Target="../media/image26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20.bin"/><Relationship Id="rId22" Type="http://schemas.openxmlformats.org/officeDocument/2006/relationships/oleObject" Target="../embeddings/oleObject24.bin"/><Relationship Id="rId27" Type="http://schemas.openxmlformats.org/officeDocument/2006/relationships/image" Target="../media/image3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18.png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18.png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37.bin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4.bin"/><Relationship Id="rId18" Type="http://schemas.openxmlformats.org/officeDocument/2006/relationships/image" Target="../media/image50.wmf"/><Relationship Id="rId26" Type="http://schemas.openxmlformats.org/officeDocument/2006/relationships/image" Target="../media/image54.wmf"/><Relationship Id="rId3" Type="http://schemas.openxmlformats.org/officeDocument/2006/relationships/oleObject" Target="../embeddings/oleObject39.bin"/><Relationship Id="rId21" Type="http://schemas.openxmlformats.org/officeDocument/2006/relationships/oleObject" Target="../embeddings/oleObject48.bin"/><Relationship Id="rId34" Type="http://schemas.openxmlformats.org/officeDocument/2006/relationships/image" Target="../media/image58.wmf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46.bin"/><Relationship Id="rId25" Type="http://schemas.openxmlformats.org/officeDocument/2006/relationships/oleObject" Target="../embeddings/oleObject50.bin"/><Relationship Id="rId3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9.wmf"/><Relationship Id="rId20" Type="http://schemas.openxmlformats.org/officeDocument/2006/relationships/image" Target="../media/image51.wmf"/><Relationship Id="rId29" Type="http://schemas.openxmlformats.org/officeDocument/2006/relationships/oleObject" Target="../embeddings/oleObject52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3.bin"/><Relationship Id="rId24" Type="http://schemas.openxmlformats.org/officeDocument/2006/relationships/image" Target="../media/image53.wmf"/><Relationship Id="rId32" Type="http://schemas.openxmlformats.org/officeDocument/2006/relationships/image" Target="../media/image57.wmf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23" Type="http://schemas.openxmlformats.org/officeDocument/2006/relationships/oleObject" Target="../embeddings/oleObject49.bin"/><Relationship Id="rId28" Type="http://schemas.openxmlformats.org/officeDocument/2006/relationships/image" Target="../media/image55.wmf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47.bin"/><Relationship Id="rId31" Type="http://schemas.openxmlformats.org/officeDocument/2006/relationships/oleObject" Target="../embeddings/oleObject53.bin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48.wmf"/><Relationship Id="rId22" Type="http://schemas.openxmlformats.org/officeDocument/2006/relationships/image" Target="../media/image52.wmf"/><Relationship Id="rId27" Type="http://schemas.openxmlformats.org/officeDocument/2006/relationships/oleObject" Target="../embeddings/oleObject51.bin"/><Relationship Id="rId30" Type="http://schemas.openxmlformats.org/officeDocument/2006/relationships/image" Target="../media/image56.wmf"/><Relationship Id="rId8" Type="http://schemas.openxmlformats.org/officeDocument/2006/relationships/image" Target="../media/image4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6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62.wmf"/><Relationship Id="rId4" Type="http://schemas.openxmlformats.org/officeDocument/2006/relationships/oleObject" Target="../embeddings/oleObject58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数与运算（</a:t>
            </a:r>
            <a:r>
              <a:rPr lang="en-US" altLang="zh-CN" sz="7200" dirty="0">
                <a:sym typeface="+mn-lt"/>
              </a:rPr>
              <a:t>2</a:t>
            </a:r>
            <a:r>
              <a:rPr lang="zh-CN" altLang="en-US" sz="7200" dirty="0">
                <a:sym typeface="+mn-lt"/>
              </a:rPr>
              <a:t>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/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214026" y="1069774"/>
            <a:ext cx="5972251" cy="5554762"/>
            <a:chOff x="5214026" y="1069774"/>
            <a:chExt cx="5972251" cy="5554762"/>
          </a:xfrm>
        </p:grpSpPr>
        <p:sp>
          <p:nvSpPr>
            <p:cNvPr id="8" name="矩形 7"/>
            <p:cNvSpPr/>
            <p:nvPr/>
          </p:nvSpPr>
          <p:spPr>
            <a:xfrm>
              <a:off x="5214026" y="1079770"/>
              <a:ext cx="5972251" cy="5544766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观察物体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混合运算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曹冲称象的故事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多位数乘一位数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数字编码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96128" y="612119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584968" y="1829461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471156" y="613960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5683708" y="5968563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9" name="椭圆 28"/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31" name="椭圆 30"/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32" name="椭圆 31"/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33" name="椭圆 32"/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34" name="椭圆 33"/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5330492" y="5245544"/>
            <a:ext cx="5739319" cy="698056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对话气泡: 圆角矩形 38"/>
          <p:cNvSpPr/>
          <p:nvPr/>
        </p:nvSpPr>
        <p:spPr>
          <a:xfrm>
            <a:off x="1009062" y="2544436"/>
            <a:ext cx="3955777" cy="1599539"/>
          </a:xfrm>
          <a:prstGeom prst="wedgeRoundRectCallout">
            <a:avLst>
              <a:gd name="adj1" fmla="val -32103"/>
              <a:gd name="adj2" fmla="val 7688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分数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我们学习了哪些知识？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7624" y="2967762"/>
            <a:ext cx="2261355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分数的初步认识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578066" y="695857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认识几分之一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578066" y="1417713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认识几分之几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578066" y="2139568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比较大小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14581" y="3213983"/>
            <a:ext cx="3210560" cy="584775"/>
          </a:xfrm>
          <a:prstGeom prst="rect">
            <a:avLst/>
          </a:prstGeom>
          <a:solidFill>
            <a:srgbClr val="FEEFD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分数的简单计算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114581" y="4980446"/>
            <a:ext cx="3210560" cy="584775"/>
          </a:xfrm>
          <a:prstGeom prst="rect">
            <a:avLst/>
          </a:prstGeom>
          <a:solidFill>
            <a:srgbClr val="FEEFD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进一步认识分数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114581" y="1418391"/>
            <a:ext cx="3210560" cy="584775"/>
          </a:xfrm>
          <a:prstGeom prst="rect">
            <a:avLst/>
          </a:prstGeom>
          <a:solidFill>
            <a:srgbClr val="FEEF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初步认识分数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578066" y="2758203"/>
            <a:ext cx="4551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同分母分数的加、减法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578066" y="3654755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b="1" dirty="0"/>
              <a:t>1</a:t>
            </a:r>
            <a:r>
              <a:rPr lang="zh-CN" altLang="en-US" b="1" dirty="0"/>
              <a:t>减去几分之几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78066" y="4590333"/>
            <a:ext cx="44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认识整体的几分之几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578066" y="5349149"/>
            <a:ext cx="554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求一个数的几分之几是多少</a:t>
            </a:r>
          </a:p>
        </p:txBody>
      </p:sp>
      <p:sp>
        <p:nvSpPr>
          <p:cNvPr id="13" name="左大括号 12"/>
          <p:cNvSpPr/>
          <p:nvPr/>
        </p:nvSpPr>
        <p:spPr>
          <a:xfrm>
            <a:off x="2842800" y="1660619"/>
            <a:ext cx="187960" cy="3691504"/>
          </a:xfrm>
          <a:prstGeom prst="leftBrace">
            <a:avLst>
              <a:gd name="adj1" fmla="val 85256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大括号 13"/>
          <p:cNvSpPr/>
          <p:nvPr/>
        </p:nvSpPr>
        <p:spPr>
          <a:xfrm>
            <a:off x="6430026" y="865784"/>
            <a:ext cx="183600" cy="1686888"/>
          </a:xfrm>
          <a:prstGeom prst="leftBrace">
            <a:avLst>
              <a:gd name="adj1" fmla="val 47338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左大括号 14"/>
          <p:cNvSpPr/>
          <p:nvPr/>
        </p:nvSpPr>
        <p:spPr>
          <a:xfrm>
            <a:off x="6430451" y="2995360"/>
            <a:ext cx="182751" cy="1022019"/>
          </a:xfrm>
          <a:prstGeom prst="leftBrace">
            <a:avLst>
              <a:gd name="adj1" fmla="val 47338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左大括号 15"/>
          <p:cNvSpPr/>
          <p:nvPr/>
        </p:nvSpPr>
        <p:spPr>
          <a:xfrm>
            <a:off x="6430451" y="4764374"/>
            <a:ext cx="182751" cy="1022019"/>
          </a:xfrm>
          <a:prstGeom prst="leftBrace">
            <a:avLst>
              <a:gd name="adj1" fmla="val 47338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548951" y="1827961"/>
            <a:ext cx="2003898" cy="2009411"/>
            <a:chOff x="1429967" y="1516677"/>
            <a:chExt cx="2003898" cy="2009411"/>
          </a:xfrm>
        </p:grpSpPr>
        <p:sp>
          <p:nvSpPr>
            <p:cNvPr id="5" name="等腰三角形 4"/>
            <p:cNvSpPr/>
            <p:nvPr/>
          </p:nvSpPr>
          <p:spPr>
            <a:xfrm>
              <a:off x="1429967" y="1516677"/>
              <a:ext cx="2003898" cy="1727498"/>
            </a:xfrm>
            <a:prstGeom prst="triangl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1429967" y="2661732"/>
              <a:ext cx="2003898" cy="582443"/>
            </a:xfrm>
            <a:prstGeom prst="triangle">
              <a:avLst/>
            </a:pr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7200000">
              <a:off x="1181197" y="2232917"/>
              <a:ext cx="2003898" cy="582443"/>
            </a:xfrm>
            <a:prstGeom prst="triangle">
              <a:avLst/>
            </a:pr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979286" y="2085866"/>
            <a:ext cx="2880002" cy="1440004"/>
            <a:chOff x="3581762" y="1792736"/>
            <a:chExt cx="2880002" cy="1440004"/>
          </a:xfrm>
        </p:grpSpPr>
        <p:sp>
          <p:nvSpPr>
            <p:cNvPr id="25" name="矩形 24"/>
            <p:cNvSpPr/>
            <p:nvPr/>
          </p:nvSpPr>
          <p:spPr>
            <a:xfrm>
              <a:off x="4299431" y="2512737"/>
              <a:ext cx="720000" cy="720000"/>
            </a:xfrm>
            <a:prstGeom prst="rect">
              <a:avLst/>
            </a:prstGeom>
            <a:solidFill>
              <a:srgbClr val="F0F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740597" y="2512737"/>
              <a:ext cx="720000" cy="720000"/>
            </a:xfrm>
            <a:prstGeom prst="rect">
              <a:avLst/>
            </a:prstGeom>
            <a:solidFill>
              <a:srgbClr val="F0F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5020013" y="1792736"/>
              <a:ext cx="720000" cy="720000"/>
            </a:xfrm>
            <a:prstGeom prst="rect">
              <a:avLst/>
            </a:prstGeom>
            <a:solidFill>
              <a:srgbClr val="F0F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581762" y="1792737"/>
              <a:ext cx="720000" cy="720000"/>
            </a:xfrm>
            <a:prstGeom prst="rect">
              <a:avLst/>
            </a:prstGeom>
            <a:solidFill>
              <a:srgbClr val="F0F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3581764" y="1792740"/>
              <a:ext cx="2880000" cy="144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>
              <a:stCxn id="29" idx="1"/>
              <a:endCxn id="29" idx="3"/>
            </p:cNvCxnSpPr>
            <p:nvPr/>
          </p:nvCxnSpPr>
          <p:spPr>
            <a:xfrm>
              <a:off x="3581764" y="2512740"/>
              <a:ext cx="288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16200000">
              <a:off x="5021765" y="2512740"/>
              <a:ext cx="144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16200000">
              <a:off x="4301765" y="2512740"/>
              <a:ext cx="144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rot="16200000">
              <a:off x="3581765" y="2512740"/>
              <a:ext cx="144000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>
            <a:off x="6281643" y="1969621"/>
            <a:ext cx="1735106" cy="1731600"/>
            <a:chOff x="6281643" y="1969621"/>
            <a:chExt cx="1735106" cy="1731600"/>
          </a:xfrm>
        </p:grpSpPr>
        <p:sp>
          <p:nvSpPr>
            <p:cNvPr id="71" name="不完整圆 70"/>
            <p:cNvSpPr/>
            <p:nvPr/>
          </p:nvSpPr>
          <p:spPr>
            <a:xfrm>
              <a:off x="6281643" y="1969621"/>
              <a:ext cx="1731600" cy="1731600"/>
            </a:xfrm>
            <a:prstGeom prst="pie">
              <a:avLst>
                <a:gd name="adj1" fmla="val 0"/>
                <a:gd name="adj2" fmla="val 1443414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285725" y="1969909"/>
              <a:ext cx="1731024" cy="1731026"/>
              <a:chOff x="6899131" y="2260505"/>
              <a:chExt cx="1980000" cy="1980002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6899131" y="2260505"/>
                <a:ext cx="1980000" cy="1980000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36" name="直接连接符 35"/>
              <p:cNvCxnSpPr>
                <a:stCxn id="35" idx="2"/>
                <a:endCxn id="35" idx="6"/>
              </p:cNvCxnSpPr>
              <p:nvPr/>
            </p:nvCxnSpPr>
            <p:spPr>
              <a:xfrm>
                <a:off x="6899131" y="3250505"/>
                <a:ext cx="198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rot="3600000">
                <a:off x="6899131" y="3250506"/>
                <a:ext cx="198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18000000" flipH="1">
                <a:off x="6899131" y="3250507"/>
                <a:ext cx="19800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组合 68"/>
          <p:cNvGrpSpPr/>
          <p:nvPr/>
        </p:nvGrpSpPr>
        <p:grpSpPr>
          <a:xfrm>
            <a:off x="8443185" y="961946"/>
            <a:ext cx="3186662" cy="2842259"/>
            <a:chOff x="8443185" y="1463039"/>
            <a:chExt cx="3186662" cy="2842259"/>
          </a:xfrm>
        </p:grpSpPr>
        <p:grpSp>
          <p:nvGrpSpPr>
            <p:cNvPr id="56" name="组合 55"/>
            <p:cNvGrpSpPr/>
            <p:nvPr/>
          </p:nvGrpSpPr>
          <p:grpSpPr>
            <a:xfrm>
              <a:off x="8443185" y="1463039"/>
              <a:ext cx="3186662" cy="2842259"/>
              <a:chOff x="8626065" y="1463039"/>
              <a:chExt cx="3186662" cy="2842259"/>
            </a:xfrm>
            <a:solidFill>
              <a:srgbClr val="FFFFFF"/>
            </a:solidFill>
          </p:grpSpPr>
          <p:sp>
            <p:nvSpPr>
              <p:cNvPr id="54" name="椭圆 53"/>
              <p:cNvSpPr/>
              <p:nvPr/>
            </p:nvSpPr>
            <p:spPr>
              <a:xfrm>
                <a:off x="8626065" y="1463039"/>
                <a:ext cx="3186662" cy="284225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9163605" y="1891714"/>
                <a:ext cx="2111582" cy="1984909"/>
                <a:chOff x="9259543" y="1804540"/>
                <a:chExt cx="2111582" cy="1984909"/>
              </a:xfrm>
              <a:grpFill/>
            </p:grpSpPr>
            <p:grpSp>
              <p:nvGrpSpPr>
                <p:cNvPr id="52" name="组合 51"/>
                <p:cNvGrpSpPr/>
                <p:nvPr/>
              </p:nvGrpSpPr>
              <p:grpSpPr>
                <a:xfrm>
                  <a:off x="9259543" y="1804540"/>
                  <a:ext cx="2111582" cy="507770"/>
                  <a:chOff x="9259543" y="1804540"/>
                  <a:chExt cx="2111582" cy="507770"/>
                </a:xfrm>
                <a:grpFill/>
              </p:grpSpPr>
              <p:sp>
                <p:nvSpPr>
                  <p:cNvPr id="41" name="等腰三角形 40"/>
                  <p:cNvSpPr/>
                  <p:nvPr/>
                </p:nvSpPr>
                <p:spPr>
                  <a:xfrm>
                    <a:off x="9259543" y="1804540"/>
                    <a:ext cx="589013" cy="507770"/>
                  </a:xfrm>
                  <a:prstGeom prst="triangle">
                    <a:avLst/>
                  </a:prstGeom>
                  <a:solidFill>
                    <a:srgbClr val="D4EFFB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2" name="等腰三角形 41"/>
                  <p:cNvSpPr/>
                  <p:nvPr/>
                </p:nvSpPr>
                <p:spPr>
                  <a:xfrm>
                    <a:off x="10021543" y="1804540"/>
                    <a:ext cx="589013" cy="507770"/>
                  </a:xfrm>
                  <a:prstGeom prst="triangle">
                    <a:avLst/>
                  </a:prstGeom>
                  <a:solidFill>
                    <a:srgbClr val="D4EFFB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3" name="等腰三角形 42"/>
                  <p:cNvSpPr/>
                  <p:nvPr/>
                </p:nvSpPr>
                <p:spPr>
                  <a:xfrm>
                    <a:off x="10782112" y="1804540"/>
                    <a:ext cx="589013" cy="507770"/>
                  </a:xfrm>
                  <a:prstGeom prst="triangle">
                    <a:avLst/>
                  </a:prstGeom>
                  <a:solidFill>
                    <a:srgbClr val="D4EFFB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1" name="组合 50"/>
                <p:cNvGrpSpPr/>
                <p:nvPr/>
              </p:nvGrpSpPr>
              <p:grpSpPr>
                <a:xfrm>
                  <a:off x="9259543" y="2543110"/>
                  <a:ext cx="2111582" cy="507770"/>
                  <a:chOff x="9259543" y="2505580"/>
                  <a:chExt cx="2111582" cy="507770"/>
                </a:xfrm>
                <a:grpFill/>
              </p:grpSpPr>
              <p:sp>
                <p:nvSpPr>
                  <p:cNvPr id="44" name="等腰三角形 43"/>
                  <p:cNvSpPr/>
                  <p:nvPr/>
                </p:nvSpPr>
                <p:spPr>
                  <a:xfrm>
                    <a:off x="9259543" y="2505580"/>
                    <a:ext cx="589013" cy="507770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5" name="等腰三角形 44"/>
                  <p:cNvSpPr/>
                  <p:nvPr/>
                </p:nvSpPr>
                <p:spPr>
                  <a:xfrm>
                    <a:off x="10021543" y="2505580"/>
                    <a:ext cx="589013" cy="507770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6" name="等腰三角形 45"/>
                  <p:cNvSpPr/>
                  <p:nvPr/>
                </p:nvSpPr>
                <p:spPr>
                  <a:xfrm>
                    <a:off x="10782112" y="2505580"/>
                    <a:ext cx="589013" cy="507770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0" name="组合 49"/>
                <p:cNvGrpSpPr/>
                <p:nvPr/>
              </p:nvGrpSpPr>
              <p:grpSpPr>
                <a:xfrm>
                  <a:off x="9259543" y="3281679"/>
                  <a:ext cx="2111582" cy="507770"/>
                  <a:chOff x="9259543" y="3281679"/>
                  <a:chExt cx="2111582" cy="507770"/>
                </a:xfrm>
                <a:grpFill/>
              </p:grpSpPr>
              <p:sp>
                <p:nvSpPr>
                  <p:cNvPr id="47" name="等腰三角形 46"/>
                  <p:cNvSpPr/>
                  <p:nvPr/>
                </p:nvSpPr>
                <p:spPr>
                  <a:xfrm>
                    <a:off x="9259543" y="3281679"/>
                    <a:ext cx="589013" cy="507770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8" name="等腰三角形 47"/>
                  <p:cNvSpPr/>
                  <p:nvPr/>
                </p:nvSpPr>
                <p:spPr>
                  <a:xfrm>
                    <a:off x="10021543" y="3281679"/>
                    <a:ext cx="589013" cy="507770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等腰三角形 48"/>
                  <p:cNvSpPr/>
                  <p:nvPr/>
                </p:nvSpPr>
                <p:spPr>
                  <a:xfrm>
                    <a:off x="10782112" y="3281679"/>
                    <a:ext cx="589013" cy="507770"/>
                  </a:xfrm>
                  <a:prstGeom prst="triangl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</p:grpSp>
        <p:cxnSp>
          <p:nvCxnSpPr>
            <p:cNvPr id="67" name="直接连接符 66"/>
            <p:cNvCxnSpPr/>
            <p:nvPr/>
          </p:nvCxnSpPr>
          <p:spPr>
            <a:xfrm>
              <a:off x="8498840" y="2499360"/>
              <a:ext cx="306832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8498840" y="3246120"/>
              <a:ext cx="306832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>
            <a:off x="612306" y="3848747"/>
            <a:ext cx="1869440" cy="1382216"/>
            <a:chOff x="500743" y="4570711"/>
            <a:chExt cx="1869440" cy="1382216"/>
          </a:xfrm>
        </p:grpSpPr>
        <p:sp>
          <p:nvSpPr>
            <p:cNvPr id="74" name="文本框 73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76" name="直接连接符 75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/>
          <p:cNvGrpSpPr/>
          <p:nvPr/>
        </p:nvGrpSpPr>
        <p:grpSpPr>
          <a:xfrm>
            <a:off x="3482235" y="3848747"/>
            <a:ext cx="1869440" cy="1382216"/>
            <a:chOff x="500743" y="4570711"/>
            <a:chExt cx="1869440" cy="1382216"/>
          </a:xfrm>
        </p:grpSpPr>
        <p:sp>
          <p:nvSpPr>
            <p:cNvPr id="78" name="文本框 77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80" name="直接连接符 79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>
            <a:off x="6212723" y="3848747"/>
            <a:ext cx="1869440" cy="1382216"/>
            <a:chOff x="500743" y="4570711"/>
            <a:chExt cx="1869440" cy="1382216"/>
          </a:xfrm>
        </p:grpSpPr>
        <p:sp>
          <p:nvSpPr>
            <p:cNvPr id="82" name="文本框 81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9098280" y="3848747"/>
            <a:ext cx="1869440" cy="1382216"/>
            <a:chOff x="500743" y="4570711"/>
            <a:chExt cx="1869440" cy="1382216"/>
          </a:xfrm>
        </p:grpSpPr>
        <p:sp>
          <p:nvSpPr>
            <p:cNvPr id="86" name="文本框 85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88" name="直接连接符 87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文本框 89"/>
          <p:cNvSpPr txBox="1"/>
          <p:nvPr/>
        </p:nvSpPr>
        <p:spPr>
          <a:xfrm>
            <a:off x="1321578" y="46069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1326041" y="38712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4191900" y="46069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4196363" y="38712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923498" y="46069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927961" y="38712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9812589" y="46069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9817052" y="38712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599354" y="5415749"/>
            <a:ext cx="109932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把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一个物体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一些物体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看作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个整体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平均分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，表示这样的一份或者几份的数就是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9631" y="520588"/>
            <a:ext cx="60943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认识分数各部分名称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073257" y="1357257"/>
          <a:ext cx="1660214" cy="4429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359410" imgH="958850" progId="Equation.DSMT4">
                  <p:embed/>
                </p:oleObj>
              </mc:Choice>
              <mc:Fallback>
                <p:oleObj name="Equation" r:id="rId3" imgW="359410" imgH="95885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3257" y="1357257"/>
                        <a:ext cx="1660214" cy="44296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714015" y="3112849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03054" y="3312267"/>
            <a:ext cx="2053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3366FF"/>
                </a:solidFill>
              </a:rPr>
              <a:t>分数线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714015" y="1871126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03054" y="2070544"/>
            <a:ext cx="2053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3366FF"/>
                </a:solidFill>
              </a:rPr>
              <a:t>分子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714015" y="4246213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03054" y="4445631"/>
            <a:ext cx="2053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3366FF"/>
                </a:solidFill>
              </a:rPr>
              <a:t>分母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32895" y="3312267"/>
            <a:ext cx="3164732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表示平均分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532894" y="4445631"/>
            <a:ext cx="5153267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表示平均分的总份数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532895" y="2070544"/>
            <a:ext cx="4585848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表示取其中的一份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048811" y="5506415"/>
            <a:ext cx="6094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48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二分之一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3" grpId="1" animBg="1"/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8825199" y="2306320"/>
            <a:ext cx="738326" cy="1353597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772880" y="2306321"/>
            <a:ext cx="738326" cy="676798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942467" y="2306320"/>
            <a:ext cx="738326" cy="1353597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890148" y="2306321"/>
            <a:ext cx="738326" cy="676798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对话气泡: 圆角矩形 1"/>
          <p:cNvSpPr/>
          <p:nvPr/>
        </p:nvSpPr>
        <p:spPr>
          <a:xfrm>
            <a:off x="2419867" y="600101"/>
            <a:ext cx="4062213" cy="791819"/>
          </a:xfrm>
          <a:prstGeom prst="wedgeRoundRectCallout">
            <a:avLst>
              <a:gd name="adj1" fmla="val -58387"/>
              <a:gd name="adj2" fmla="val 3194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分数如何比较大小？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039" y="677650"/>
            <a:ext cx="1353600" cy="13536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90147" y="2306320"/>
            <a:ext cx="1476654" cy="13536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42467" y="2306320"/>
            <a:ext cx="1476654" cy="13536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772879" y="2306320"/>
            <a:ext cx="1476654" cy="13536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825199" y="2306320"/>
            <a:ext cx="1476654" cy="13536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846663" y="3802206"/>
          <a:ext cx="385914" cy="10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4" imgW="3657600" imgH="9753600" progId="Equation.DSMT4">
                  <p:embed/>
                </p:oleObj>
              </mc:Choice>
              <mc:Fallback>
                <p:oleObj name="Equation" r:id="rId4" imgW="3657600" imgH="9753600" progId="Equation.DSMT4">
                  <p:embed/>
                  <p:pic>
                    <p:nvPicPr>
                      <p:cNvPr id="0" name="对象 4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46663" y="3802206"/>
                        <a:ext cx="385914" cy="105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146980" y="3802206"/>
          <a:ext cx="411632" cy="10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6" imgW="3657600" imgH="9753600" progId="Equation.DSMT4">
                  <p:embed/>
                </p:oleObj>
              </mc:Choice>
              <mc:Fallback>
                <p:oleObj name="Equation" r:id="rId6" imgW="3657600" imgH="9753600" progId="Equation.DSMT4">
                  <p:embed/>
                  <p:pic>
                    <p:nvPicPr>
                      <p:cNvPr id="0" name="对象 5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46980" y="3802206"/>
                        <a:ext cx="411632" cy="105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3393313" y="4033493"/>
            <a:ext cx="592931" cy="592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447830" y="397601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>
            <a:stCxn id="4" idx="1"/>
            <a:endCxn id="4" idx="3"/>
          </p:cNvCxnSpPr>
          <p:nvPr/>
        </p:nvCxnSpPr>
        <p:spPr>
          <a:xfrm>
            <a:off x="1890147" y="2983120"/>
            <a:ext cx="147665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4" idx="2"/>
            <a:endCxn id="4" idx="0"/>
          </p:cNvCxnSpPr>
          <p:nvPr/>
        </p:nvCxnSpPr>
        <p:spPr>
          <a:xfrm flipV="1">
            <a:off x="2628474" y="2306320"/>
            <a:ext cx="0" cy="13536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5" idx="2"/>
            <a:endCxn id="5" idx="0"/>
          </p:cNvCxnSpPr>
          <p:nvPr/>
        </p:nvCxnSpPr>
        <p:spPr>
          <a:xfrm flipV="1">
            <a:off x="4680794" y="2306320"/>
            <a:ext cx="0" cy="13536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5" idx="3"/>
            <a:endCxn id="5" idx="1"/>
          </p:cNvCxnSpPr>
          <p:nvPr/>
        </p:nvCxnSpPr>
        <p:spPr>
          <a:xfrm flipH="1">
            <a:off x="3942467" y="2983120"/>
            <a:ext cx="147665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6" idx="1"/>
            <a:endCxn id="6" idx="3"/>
          </p:cNvCxnSpPr>
          <p:nvPr/>
        </p:nvCxnSpPr>
        <p:spPr>
          <a:xfrm>
            <a:off x="6772879" y="2983120"/>
            <a:ext cx="147665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6" idx="2"/>
            <a:endCxn id="6" idx="0"/>
          </p:cNvCxnSpPr>
          <p:nvPr/>
        </p:nvCxnSpPr>
        <p:spPr>
          <a:xfrm flipV="1">
            <a:off x="7511206" y="2306320"/>
            <a:ext cx="0" cy="13536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7" idx="2"/>
            <a:endCxn id="7" idx="0"/>
          </p:cNvCxnSpPr>
          <p:nvPr/>
        </p:nvCxnSpPr>
        <p:spPr>
          <a:xfrm flipV="1">
            <a:off x="9563526" y="2306320"/>
            <a:ext cx="0" cy="13536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7633390" y="3802206"/>
          <a:ext cx="385914" cy="10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8" imgW="3657600" imgH="9753600" progId="Equation.DSMT4">
                  <p:embed/>
                </p:oleObj>
              </mc:Choice>
              <mc:Fallback>
                <p:oleObj name="Equation" r:id="rId8" imgW="3657600" imgH="9753600" progId="Equation.DSMT4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33390" y="3802206"/>
                        <a:ext cx="385914" cy="105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8933707" y="3802206"/>
          <a:ext cx="411632" cy="105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9" imgW="3657600" imgH="9753600" progId="Equation.DSMT4">
                  <p:embed/>
                </p:oleObj>
              </mc:Choice>
              <mc:Fallback>
                <p:oleObj name="Equation" r:id="rId9" imgW="3657600" imgH="97536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33707" y="3802206"/>
                        <a:ext cx="411632" cy="105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椭圆 35"/>
          <p:cNvSpPr/>
          <p:nvPr/>
        </p:nvSpPr>
        <p:spPr>
          <a:xfrm>
            <a:off x="8180040" y="4033493"/>
            <a:ext cx="592931" cy="592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8234557" y="397601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561639" y="5029280"/>
            <a:ext cx="6264708" cy="584775"/>
          </a:xfrm>
          <a:prstGeom prst="rect">
            <a:avLst/>
          </a:prstGeom>
          <a:solidFill>
            <a:srgbClr val="F6FBF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分母相同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分子大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分数就大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94618" y="5823614"/>
            <a:ext cx="10599587" cy="584775"/>
          </a:xfrm>
          <a:prstGeom prst="rect">
            <a:avLst/>
          </a:prstGeom>
          <a:solidFill>
            <a:srgbClr val="F6FBFE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分子是</a:t>
            </a:r>
            <a:r>
              <a:rPr lang="en-US" altLang="zh-CN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的两个分数，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分母小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分数大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分母大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分数小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  <p:bldP spid="39" grpId="0" animBg="1"/>
      <p:bldP spid="38" grpId="0" animBg="1"/>
      <p:bldP spid="2" grpId="0" animBg="1"/>
      <p:bldP spid="12" grpId="1"/>
      <p:bldP spid="13" grpId="0"/>
      <p:bldP spid="13" grpId="1"/>
      <p:bldP spid="37" grpId="0"/>
      <p:bldP spid="40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对话气泡: 圆角矩形 55"/>
          <p:cNvSpPr/>
          <p:nvPr/>
        </p:nvSpPr>
        <p:spPr>
          <a:xfrm>
            <a:off x="2419868" y="600101"/>
            <a:ext cx="1908942" cy="791819"/>
          </a:xfrm>
          <a:prstGeom prst="wedgeRoundRectCallout">
            <a:avLst>
              <a:gd name="adj1" fmla="val -69598"/>
              <a:gd name="adj2" fmla="val 4545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算一算。</a:t>
            </a: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039" y="677650"/>
            <a:ext cx="1353600" cy="1353600"/>
          </a:xfrm>
          <a:prstGeom prst="rect">
            <a:avLst/>
          </a:prstGeom>
        </p:spPr>
      </p:pic>
      <p:graphicFrame>
        <p:nvGraphicFramePr>
          <p:cNvPr id="59" name="对象 58"/>
          <p:cNvGraphicFramePr>
            <a:graphicFrameLocks noChangeAspect="1"/>
          </p:cNvGraphicFramePr>
          <p:nvPr/>
        </p:nvGraphicFramePr>
        <p:xfrm>
          <a:off x="2306937" y="2097244"/>
          <a:ext cx="1535625" cy="11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Equation" r:id="rId4" imgW="12801600" imgH="9753600" progId="Equation.DSMT4">
                  <p:embed/>
                </p:oleObj>
              </mc:Choice>
              <mc:Fallback>
                <p:oleObj name="Equation" r:id="rId4" imgW="12801600" imgH="9753600" progId="Equation.DSMT4">
                  <p:embed/>
                  <p:pic>
                    <p:nvPicPr>
                      <p:cNvPr id="0" name="图片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6937" y="2097244"/>
                        <a:ext cx="1535625" cy="11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对象 59"/>
          <p:cNvGraphicFramePr>
            <a:graphicFrameLocks noChangeAspect="1"/>
          </p:cNvGraphicFramePr>
          <p:nvPr/>
        </p:nvGraphicFramePr>
        <p:xfrm>
          <a:off x="6099916" y="2097244"/>
          <a:ext cx="1535625" cy="11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Equation" r:id="rId6" imgW="12801600" imgH="9753600" progId="Equation.DSMT4">
                  <p:embed/>
                </p:oleObj>
              </mc:Choice>
              <mc:Fallback>
                <p:oleObj name="Equation" r:id="rId6" imgW="12801600" imgH="9753600" progId="Equation.DSMT4">
                  <p:embed/>
                  <p:pic>
                    <p:nvPicPr>
                      <p:cNvPr id="0" name="对象 5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99916" y="2097244"/>
                        <a:ext cx="1535625" cy="11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对象 60"/>
          <p:cNvGraphicFramePr>
            <a:graphicFrameLocks noChangeAspect="1"/>
          </p:cNvGraphicFramePr>
          <p:nvPr/>
        </p:nvGraphicFramePr>
        <p:xfrm>
          <a:off x="2306937" y="4068238"/>
          <a:ext cx="1535625" cy="11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Equation" r:id="rId8" imgW="12801600" imgH="9753600" progId="Equation.DSMT4">
                  <p:embed/>
                </p:oleObj>
              </mc:Choice>
              <mc:Fallback>
                <p:oleObj name="Equation" r:id="rId8" imgW="12801600" imgH="9753600" progId="Equation.DSMT4">
                  <p:embed/>
                  <p:pic>
                    <p:nvPicPr>
                      <p:cNvPr id="0" name="对象 5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06937" y="4068238"/>
                        <a:ext cx="1535625" cy="11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对象 62"/>
          <p:cNvGraphicFramePr>
            <a:graphicFrameLocks noChangeAspect="1"/>
          </p:cNvGraphicFramePr>
          <p:nvPr/>
        </p:nvGraphicFramePr>
        <p:xfrm>
          <a:off x="6281403" y="4067537"/>
          <a:ext cx="1354138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10" imgW="11277600" imgH="9753600" progId="Equation.DSMT4">
                  <p:embed/>
                </p:oleObj>
              </mc:Choice>
              <mc:Fallback>
                <p:oleObj name="Equation" r:id="rId10" imgW="11277600" imgH="9753600" progId="Equation.DSMT4">
                  <p:embed/>
                  <p:pic>
                    <p:nvPicPr>
                      <p:cNvPr id="0" name="对象 5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81403" y="4067537"/>
                        <a:ext cx="1354138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文本框 63"/>
          <p:cNvSpPr txBox="1"/>
          <p:nvPr/>
        </p:nvSpPr>
        <p:spPr>
          <a:xfrm>
            <a:off x="4826039" y="755294"/>
            <a:ext cx="6318625" cy="1077218"/>
          </a:xfrm>
          <a:prstGeom prst="rect">
            <a:avLst/>
          </a:prstGeom>
          <a:solidFill>
            <a:srgbClr val="FEEFD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同分母分数相加、减，分母不变，分子相加、减。</a:t>
            </a:r>
          </a:p>
        </p:txBody>
      </p:sp>
      <p:graphicFrame>
        <p:nvGraphicFramePr>
          <p:cNvPr id="65" name="对象 64"/>
          <p:cNvGraphicFramePr>
            <a:graphicFrameLocks noChangeAspect="1"/>
          </p:cNvGraphicFramePr>
          <p:nvPr/>
        </p:nvGraphicFramePr>
        <p:xfrm>
          <a:off x="3813244" y="2096467"/>
          <a:ext cx="439738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Equation" r:id="rId12" imgW="3657600" imgH="9753600" progId="Equation.DSMT4">
                  <p:embed/>
                </p:oleObj>
              </mc:Choice>
              <mc:Fallback>
                <p:oleObj name="Equation" r:id="rId12" imgW="3657600" imgH="9753600" progId="Equation.DSMT4">
                  <p:embed/>
                  <p:pic>
                    <p:nvPicPr>
                      <p:cNvPr id="0" name="对象 58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13244" y="2096467"/>
                        <a:ext cx="439738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65"/>
          <p:cNvGraphicFramePr>
            <a:graphicFrameLocks noChangeAspect="1"/>
          </p:cNvGraphicFramePr>
          <p:nvPr/>
        </p:nvGraphicFramePr>
        <p:xfrm>
          <a:off x="7635541" y="2096467"/>
          <a:ext cx="439738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14" imgW="3657600" imgH="9753600" progId="Equation.DSMT4">
                  <p:embed/>
                </p:oleObj>
              </mc:Choice>
              <mc:Fallback>
                <p:oleObj name="Equation" r:id="rId14" imgW="3657600" imgH="9753600" progId="Equation.DSMT4">
                  <p:embed/>
                  <p:pic>
                    <p:nvPicPr>
                      <p:cNvPr id="0" name="对象 6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635541" y="2096467"/>
                        <a:ext cx="439738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对象 66"/>
          <p:cNvGraphicFramePr>
            <a:graphicFrameLocks noChangeAspect="1"/>
          </p:cNvGraphicFramePr>
          <p:nvPr/>
        </p:nvGraphicFramePr>
        <p:xfrm>
          <a:off x="3813244" y="4067537"/>
          <a:ext cx="439738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16" imgW="3657600" imgH="9753600" progId="Equation.DSMT4">
                  <p:embed/>
                </p:oleObj>
              </mc:Choice>
              <mc:Fallback>
                <p:oleObj name="Equation" r:id="rId16" imgW="3657600" imgH="9753600" progId="Equation.DSMT4">
                  <p:embed/>
                  <p:pic>
                    <p:nvPicPr>
                      <p:cNvPr id="0" name="对象 6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813244" y="4067537"/>
                        <a:ext cx="439738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文本框 67"/>
          <p:cNvSpPr txBox="1"/>
          <p:nvPr/>
        </p:nvSpPr>
        <p:spPr>
          <a:xfrm>
            <a:off x="4252982" y="4329364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6096000" y="4288528"/>
            <a:ext cx="664723" cy="687167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4420826" y="5356200"/>
            <a:ext cx="6424318" cy="1031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减几分之几，先把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转化成分子、分母与减数分母相同的分数，再计算。</a:t>
            </a:r>
          </a:p>
        </p:txBody>
      </p:sp>
      <p:graphicFrame>
        <p:nvGraphicFramePr>
          <p:cNvPr id="72" name="对象 71"/>
          <p:cNvGraphicFramePr>
            <a:graphicFrameLocks noChangeAspect="1"/>
          </p:cNvGraphicFramePr>
          <p:nvPr/>
        </p:nvGraphicFramePr>
        <p:xfrm>
          <a:off x="7632985" y="4067509"/>
          <a:ext cx="1941512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Equation" r:id="rId18" imgW="16154400" imgH="9753600" progId="Equation.DSMT4">
                  <p:embed/>
                </p:oleObj>
              </mc:Choice>
              <mc:Fallback>
                <p:oleObj name="Equation" r:id="rId18" imgW="16154400" imgH="9753600" progId="Equation.DSMT4">
                  <p:embed/>
                  <p:pic>
                    <p:nvPicPr>
                      <p:cNvPr id="0" name="对象 66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632985" y="4067509"/>
                        <a:ext cx="1941512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4" grpId="0" animBg="1"/>
      <p:bldP spid="68" grpId="0"/>
      <p:bldP spid="69" grpId="0" animBg="1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29937" y="856734"/>
            <a:ext cx="7051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左边是用分数砌成的“分数墙”。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79" y="259644"/>
            <a:ext cx="5292009" cy="6338712"/>
          </a:xfrm>
          <a:prstGeom prst="rect">
            <a:avLst/>
          </a:prstGeom>
        </p:spPr>
      </p:pic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5629937" y="1514909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29937" y="2131056"/>
            <a:ext cx="5838974" cy="1806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）在“分数墙”里你能找到哪些分数？把它们从小到大排列起来。</a:t>
            </a:r>
            <a:endParaRPr lang="zh-CN" altLang="en-US" sz="3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294691" y="963038"/>
            <a:ext cx="505252" cy="73930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96654" y="1739759"/>
            <a:ext cx="431800" cy="6111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77505" y="2430716"/>
            <a:ext cx="431800" cy="6111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8125" y="3123406"/>
            <a:ext cx="431800" cy="6111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64145" y="3823716"/>
            <a:ext cx="431800" cy="6111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98105" y="4524026"/>
            <a:ext cx="431800" cy="6111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54925" y="5224336"/>
            <a:ext cx="431800" cy="6111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14285" y="5924646"/>
            <a:ext cx="431800" cy="6111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899150" y="4244626"/>
          <a:ext cx="571500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4" imgW="47548800" imgH="9753600" progId="Equation.DSMT4">
                  <p:embed/>
                </p:oleObj>
              </mc:Choice>
              <mc:Fallback>
                <p:oleObj name="Equation" r:id="rId4" imgW="47548800" imgH="9753600" progId="Equation.DSMT4">
                  <p:embed/>
                  <p:pic>
                    <p:nvPicPr>
                      <p:cNvPr id="0" name="对象 7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99150" y="4244626"/>
                        <a:ext cx="5715000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79" y="259644"/>
            <a:ext cx="5292009" cy="63387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29937" y="1109593"/>
            <a:ext cx="5838974" cy="14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en-US" altLang="zh-CN" sz="32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里面有几个    、几个    、几个    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…… 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几个    ？</a:t>
            </a:r>
            <a:endParaRPr lang="zh-CN" altLang="en-US" sz="3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9190976" y="1005883"/>
          <a:ext cx="399761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4" imgW="3657600" imgH="9753600" progId="Equation.DSMT4">
                  <p:embed/>
                </p:oleObj>
              </mc:Choice>
              <mc:Fallback>
                <p:oleObj name="Equation" r:id="rId4" imgW="3657600" imgH="9753600" progId="Equation.DSMT4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90976" y="1005883"/>
                        <a:ext cx="399761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0872456" y="1005883"/>
          <a:ext cx="399761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6" imgW="3657600" imgH="9753600" progId="Equation.DSMT4">
                  <p:embed/>
                </p:oleObj>
              </mc:Choice>
              <mc:Fallback>
                <p:oleObj name="Equation" r:id="rId6" imgW="36576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872456" y="1005883"/>
                        <a:ext cx="399761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583046" y="1742483"/>
          <a:ext cx="399761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8" imgW="3657600" imgH="9753600" progId="Equation.DSMT4">
                  <p:embed/>
                </p:oleObj>
              </mc:Choice>
              <mc:Fallback>
                <p:oleObj name="Equation" r:id="rId8" imgW="36576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83046" y="1742483"/>
                        <a:ext cx="399761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8877606" y="1742483"/>
          <a:ext cx="399761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10" imgW="3657600" imgH="9753600" progId="Equation.DSMT4">
                  <p:embed/>
                </p:oleObj>
              </mc:Choice>
              <mc:Fallback>
                <p:oleObj name="Equation" r:id="rId10" imgW="3657600" imgH="9753600" progId="Equation.DSMT4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877606" y="1742483"/>
                        <a:ext cx="399761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5629936" y="3000742"/>
            <a:ext cx="6082165" cy="3089287"/>
            <a:chOff x="5629936" y="3671950"/>
            <a:chExt cx="6082165" cy="3089287"/>
          </a:xfrm>
        </p:grpSpPr>
        <p:sp>
          <p:nvSpPr>
            <p:cNvPr id="12" name="文本框 11"/>
            <p:cNvSpPr txBox="1"/>
            <p:nvPr/>
          </p:nvSpPr>
          <p:spPr>
            <a:xfrm>
              <a:off x="5629936" y="3671950"/>
              <a:ext cx="6082165" cy="28941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3200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3200" b="1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里面有</a:t>
              </a:r>
              <a:r>
                <a:rPr lang="en-US" altLang="zh-CN" sz="3200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2</a:t>
              </a:r>
              <a:r>
                <a:rPr lang="zh-CN" altLang="en-US" sz="3200" b="1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、</a:t>
              </a:r>
              <a:r>
                <a:rPr lang="en-US" altLang="zh-CN" sz="3200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3</a:t>
              </a:r>
              <a:r>
                <a:rPr lang="zh-CN" altLang="en-US" sz="3200" b="1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、</a:t>
              </a:r>
              <a:r>
                <a:rPr lang="en-US" altLang="zh-CN" sz="3200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4</a:t>
              </a:r>
              <a:r>
                <a:rPr lang="zh-CN" altLang="en-US" sz="3200" b="1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、    </a:t>
              </a:r>
              <a:r>
                <a:rPr lang="en-US" altLang="zh-CN" sz="3200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3200" b="1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、</a:t>
              </a:r>
              <a:r>
                <a:rPr lang="en-US" altLang="zh-CN" sz="3200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6</a:t>
              </a:r>
              <a:r>
                <a:rPr lang="zh-CN" altLang="en-US" sz="3200" b="1" dirty="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</a:t>
              </a:r>
              <a:r>
                <a:rPr lang="zh-CN" altLang="en-US" sz="32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、</a:t>
              </a:r>
              <a:r>
                <a:rPr lang="en-US" altLang="zh-CN" sz="3200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7</a:t>
              </a:r>
              <a:r>
                <a:rPr lang="zh-CN" altLang="en-US" sz="32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、</a:t>
              </a:r>
              <a:r>
                <a:rPr lang="en-US" altLang="zh-CN" sz="3200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8</a:t>
              </a:r>
              <a:r>
                <a:rPr lang="zh-CN" altLang="en-US" sz="32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、</a:t>
              </a:r>
              <a:endPara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lang="en-US" altLang="zh-CN" sz="3200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9</a:t>
              </a:r>
              <a:r>
                <a:rPr lang="zh-CN" altLang="en-US" sz="32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个    。</a:t>
              </a:r>
            </a:p>
          </p:txBody>
        </p:sp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7847978" y="3700494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9" name="Equation" r:id="rId12" imgW="3657600" imgH="9753600" progId="Equation.DSMT4">
                    <p:embed/>
                  </p:oleObj>
                </mc:Choice>
                <mc:Fallback>
                  <p:oleObj name="Equation" r:id="rId12" imgW="3657600" imgH="9753600" progId="Equation.DSMT4">
                    <p:embed/>
                    <p:pic>
                      <p:nvPicPr>
                        <p:cNvPr id="0" name="对象 3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7847978" y="3700494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/>
            <p:cNvGraphicFramePr>
              <a:graphicFrameLocks noChangeAspect="1"/>
            </p:cNvGraphicFramePr>
            <p:nvPr/>
          </p:nvGraphicFramePr>
          <p:xfrm>
            <a:off x="9326007" y="3700494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0" name="Equation" r:id="rId14" imgW="3657600" imgH="9753600" progId="Equation.DSMT4">
                    <p:embed/>
                  </p:oleObj>
                </mc:Choice>
                <mc:Fallback>
                  <p:oleObj name="Equation" r:id="rId14" imgW="3657600" imgH="9753600" progId="Equation.DSMT4">
                    <p:embed/>
                    <p:pic>
                      <p:nvPicPr>
                        <p:cNvPr id="0" name="对象 10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9326007" y="3700494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10822755" y="3700494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1" name="Equation" r:id="rId16" imgW="3657600" imgH="9753600" progId="Equation.DSMT4">
                    <p:embed/>
                  </p:oleObj>
                </mc:Choice>
                <mc:Fallback>
                  <p:oleObj name="Equation" r:id="rId16" imgW="3657600" imgH="9753600" progId="Equation.DSMT4">
                    <p:embed/>
                    <p:pic>
                      <p:nvPicPr>
                        <p:cNvPr id="0" name="对象 11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10822755" y="3700494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/>
            <p:cNvGraphicFramePr>
              <a:graphicFrameLocks noChangeAspect="1"/>
            </p:cNvGraphicFramePr>
            <p:nvPr/>
          </p:nvGraphicFramePr>
          <p:xfrm>
            <a:off x="6379677" y="4684781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2" name="Equation" r:id="rId18" imgW="3657600" imgH="9753600" progId="Equation.DSMT4">
                    <p:embed/>
                  </p:oleObj>
                </mc:Choice>
                <mc:Fallback>
                  <p:oleObj name="Equation" r:id="rId18" imgW="3657600" imgH="9753600" progId="Equation.DSMT4">
                    <p:embed/>
                    <p:pic>
                      <p:nvPicPr>
                        <p:cNvPr id="0" name="对象 10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6379677" y="4684781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对象 21"/>
            <p:cNvGraphicFramePr>
              <a:graphicFrameLocks noChangeAspect="1"/>
            </p:cNvGraphicFramePr>
            <p:nvPr/>
          </p:nvGraphicFramePr>
          <p:xfrm>
            <a:off x="7847978" y="4684782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3" name="Equation" r:id="rId20" imgW="3657600" imgH="9753600" progId="Equation.DSMT4">
                    <p:embed/>
                  </p:oleObj>
                </mc:Choice>
                <mc:Fallback>
                  <p:oleObj name="Equation" r:id="rId20" imgW="3657600" imgH="9753600" progId="Equation.DSMT4">
                    <p:embed/>
                    <p:pic>
                      <p:nvPicPr>
                        <p:cNvPr id="0" name="对象 13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7847978" y="4684782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对象 23"/>
            <p:cNvGraphicFramePr>
              <a:graphicFrameLocks noChangeAspect="1"/>
            </p:cNvGraphicFramePr>
            <p:nvPr/>
          </p:nvGraphicFramePr>
          <p:xfrm>
            <a:off x="9326007" y="4687348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4" name="Equation" r:id="rId22" imgW="3657600" imgH="9753600" progId="Equation.DSMT4">
                    <p:embed/>
                  </p:oleObj>
                </mc:Choice>
                <mc:Fallback>
                  <p:oleObj name="Equation" r:id="rId22" imgW="3657600" imgH="9753600" progId="Equation.DSMT4">
                    <p:embed/>
                    <p:pic>
                      <p:nvPicPr>
                        <p:cNvPr id="0" name="对象 14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9326007" y="4687348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对象 25"/>
            <p:cNvGraphicFramePr>
              <a:graphicFrameLocks noChangeAspect="1"/>
            </p:cNvGraphicFramePr>
            <p:nvPr/>
          </p:nvGraphicFramePr>
          <p:xfrm>
            <a:off x="10822755" y="4788492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5" name="Equation" r:id="rId24" imgW="3657600" imgH="9753600" progId="Equation.DSMT4">
                    <p:embed/>
                  </p:oleObj>
                </mc:Choice>
                <mc:Fallback>
                  <p:oleObj name="Equation" r:id="rId24" imgW="3657600" imgH="9753600" progId="Equation.DSMT4">
                    <p:embed/>
                    <p:pic>
                      <p:nvPicPr>
                        <p:cNvPr id="0" name="对象 12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10822755" y="4788492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对象 27"/>
            <p:cNvGraphicFramePr>
              <a:graphicFrameLocks noChangeAspect="1"/>
            </p:cNvGraphicFramePr>
            <p:nvPr/>
          </p:nvGraphicFramePr>
          <p:xfrm>
            <a:off x="6379677" y="5697612"/>
            <a:ext cx="399761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6" name="Equation" r:id="rId26" imgW="3657600" imgH="9753600" progId="Equation.DSMT4">
                    <p:embed/>
                  </p:oleObj>
                </mc:Choice>
                <mc:Fallback>
                  <p:oleObj name="Equation" r:id="rId26" imgW="3657600" imgH="9753600" progId="Equation.DSMT4">
                    <p:embed/>
                    <p:pic>
                      <p:nvPicPr>
                        <p:cNvPr id="0" name="对象 13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6379677" y="5697612"/>
                          <a:ext cx="399761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79" y="259644"/>
            <a:ext cx="5292009" cy="63387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29937" y="671849"/>
            <a:ext cx="5838974" cy="14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）哪几个不同分数相加的和等于</a:t>
            </a:r>
            <a:r>
              <a:rPr lang="en-US" altLang="zh-CN" sz="32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？</a:t>
            </a:r>
            <a:endParaRPr lang="zh-CN" altLang="en-US" sz="3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381248" y="2265077"/>
          <a:ext cx="159904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4" imgW="14630400" imgH="9753600" progId="Equation.DSMT4">
                  <p:embed/>
                </p:oleObj>
              </mc:Choice>
              <mc:Fallback>
                <p:oleObj name="Equation" r:id="rId4" imgW="14630400" imgH="9753600" progId="Equation.DSMT4">
                  <p:embed/>
                  <p:pic>
                    <p:nvPicPr>
                      <p:cNvPr id="0" name="对象 1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81248" y="2265077"/>
                        <a:ext cx="1599045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6381248" y="3448355"/>
          <a:ext cx="223202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6" imgW="20421600" imgH="9753600" progId="Equation.DSMT4">
                  <p:embed/>
                </p:oleObj>
              </mc:Choice>
              <mc:Fallback>
                <p:oleObj name="Equation" r:id="rId6" imgW="204216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81248" y="3448355"/>
                        <a:ext cx="2232025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381248" y="4631042"/>
          <a:ext cx="293211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8" imgW="26822400" imgH="9753600" progId="Equation.DSMT4">
                  <p:embed/>
                </p:oleObj>
              </mc:Choice>
              <mc:Fallback>
                <p:oleObj name="Equation" r:id="rId8" imgW="26822400" imgH="9753600" progId="Equation.DSMT4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81248" y="4631042"/>
                        <a:ext cx="2932113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456249" y="5813729"/>
            <a:ext cx="1391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6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79" y="259644"/>
            <a:ext cx="5292009" cy="63387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29937" y="671849"/>
            <a:ext cx="5838974" cy="14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2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）请你提出其他数学问题并解答。</a:t>
            </a:r>
            <a:endParaRPr lang="zh-CN" altLang="en-US" sz="3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32749" y="2136714"/>
            <a:ext cx="6094378" cy="1647745"/>
            <a:chOff x="5632749" y="2319594"/>
            <a:chExt cx="6094378" cy="1647745"/>
          </a:xfrm>
        </p:grpSpPr>
        <p:sp>
          <p:nvSpPr>
            <p:cNvPr id="5" name="文本框 4"/>
            <p:cNvSpPr txBox="1"/>
            <p:nvPr/>
          </p:nvSpPr>
          <p:spPr>
            <a:xfrm>
              <a:off x="5632749" y="2319594"/>
              <a:ext cx="6094378" cy="14740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200000"/>
                </a:lnSpc>
                <a:defRPr sz="3200">
                  <a:solidFill>
                    <a:srgbClr val="EE1D2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b="1" dirty="0"/>
                <a:t>提问不唯一，如：哪几个分数相加的和等于    ？</a:t>
              </a:r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/>
          </p:nvGraphicFramePr>
          <p:xfrm>
            <a:off x="7824281" y="2903714"/>
            <a:ext cx="400050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" name="Equation" r:id="rId4" imgW="3657600" imgH="9753600" progId="Equation.DSMT4">
                    <p:embed/>
                  </p:oleObj>
                </mc:Choice>
                <mc:Fallback>
                  <p:oleObj name="Equation" r:id="rId4" imgW="3657600" imgH="9753600" progId="Equation.DSMT4">
                    <p:embed/>
                    <p:pic>
                      <p:nvPicPr>
                        <p:cNvPr id="0" name="对象 3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824281" y="2903714"/>
                          <a:ext cx="400050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079735" y="3917950"/>
          <a:ext cx="17653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6" imgW="16154400" imgH="9753600" progId="Equation.DSMT4">
                  <p:embed/>
                </p:oleObj>
              </mc:Choice>
              <mc:Fallback>
                <p:oleObj name="Equation" r:id="rId6" imgW="161544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79735" y="3917950"/>
                        <a:ext cx="1765300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8370980" y="3917633"/>
          <a:ext cx="239871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8" imgW="21945600" imgH="9753600" progId="Equation.DSMT4">
                  <p:embed/>
                </p:oleObj>
              </mc:Choice>
              <mc:Fallback>
                <p:oleObj name="Equation" r:id="rId8" imgW="21945600" imgH="9753600" progId="Equation.DSMT4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70980" y="3917633"/>
                        <a:ext cx="2398713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079735" y="5122526"/>
          <a:ext cx="303212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10" imgW="27736800" imgH="9753600" progId="Equation.DSMT4">
                  <p:embed/>
                </p:oleObj>
              </mc:Choice>
              <mc:Fallback>
                <p:oleObj name="Equation" r:id="rId10" imgW="27736800" imgH="97536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79735" y="5122526"/>
                        <a:ext cx="3032125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817036" y="1697205"/>
            <a:ext cx="10557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解决</a:t>
            </a:r>
            <a:r>
              <a:rPr lang="zh-CN" altLang="en-US" sz="3600" b="1" dirty="0">
                <a:solidFill>
                  <a:srgbClr val="F1592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“求一个数的几分之几是多少”</a:t>
            </a:r>
            <a:r>
              <a:rPr lang="zh-CN" altLang="en-US" sz="36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的实际问题。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7036" y="2831096"/>
            <a:ext cx="10557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用这个数除以分母</a:t>
            </a:r>
            <a:r>
              <a:rPr kumimoji="0" lang="zh-CN" altLang="en-US" sz="36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（求出其中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一份</a:t>
            </a:r>
            <a:r>
              <a:rPr kumimoji="0" lang="zh-CN" altLang="en-US" sz="36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的数量）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17036" y="3964987"/>
            <a:ext cx="10557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用商乘分子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。（求出其中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几份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是多少）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6495" y="389335"/>
            <a:ext cx="11038058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eaLnBrk="1" hangingPunct="1"/>
            <a:r>
              <a:rPr lang="zh-CN" altLang="en-US" dirty="0"/>
              <a:t>       一本书有</a:t>
            </a:r>
            <a:r>
              <a:rPr lang="en-US" altLang="zh-CN" b="0" dirty="0"/>
              <a:t>72</a:t>
            </a:r>
            <a:r>
              <a:rPr lang="zh-CN" altLang="en-US" dirty="0"/>
              <a:t>页，黄霏霏第一天看了这本书的   ，第二天看了这本书的    。还剩下这本书的几分之几没看？这本书黄霏霏看了多少页？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835356" y="1062662"/>
          <a:ext cx="4381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35356" y="1062662"/>
                        <a:ext cx="43815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0340298" y="273028"/>
          <a:ext cx="4381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40298" y="273028"/>
                        <a:ext cx="43815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720137" y="2983372"/>
          <a:ext cx="2230438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7" imgW="20421600" imgH="9753600" progId="Equation.DSMT4">
                  <p:embed/>
                </p:oleObj>
              </mc:Choice>
              <mc:Fallback>
                <p:oleObj name="Equation" r:id="rId7" imgW="20421600" imgH="9753600" progId="Equation.DSMT4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20137" y="2983372"/>
                        <a:ext cx="2230438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720137" y="4163304"/>
          <a:ext cx="173196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9" imgW="15849600" imgH="9753600" progId="Equation.DSMT4">
                  <p:embed/>
                </p:oleObj>
              </mc:Choice>
              <mc:Fallback>
                <p:oleObj name="Equation" r:id="rId9" imgW="15849600" imgH="9753600" progId="Equation.DSMT4">
                  <p:embed/>
                  <p:pic>
                    <p:nvPicPr>
                      <p:cNvPr id="0" name="对象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20137" y="4163304"/>
                        <a:ext cx="1731963" cy="106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950575" y="4371950"/>
            <a:ext cx="4307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72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9×7=56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（页）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86495" y="5263524"/>
            <a:ext cx="11261794" cy="1063625"/>
            <a:chOff x="586495" y="5263524"/>
            <a:chExt cx="10716458" cy="1063625"/>
          </a:xfrm>
        </p:grpSpPr>
        <p:sp>
          <p:nvSpPr>
            <p:cNvPr id="13" name="文本框 12"/>
            <p:cNvSpPr txBox="1"/>
            <p:nvPr/>
          </p:nvSpPr>
          <p:spPr>
            <a:xfrm>
              <a:off x="586495" y="5472172"/>
              <a:ext cx="10716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b="1" dirty="0"/>
                <a:t>答：还剩下这本书的   没看。这本书黄霏霏看了</a:t>
              </a:r>
              <a:r>
                <a:rPr lang="en-US" altLang="zh-CN" dirty="0"/>
                <a:t>56</a:t>
              </a:r>
              <a:r>
                <a:rPr lang="zh-CN" altLang="en-US" b="1" dirty="0"/>
                <a:t>页。</a:t>
              </a:r>
            </a:p>
          </p:txBody>
        </p:sp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4620354" y="5263524"/>
            <a:ext cx="398463" cy="1063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7" name="Equation" r:id="rId11" imgW="3657600" imgH="9753600" progId="Equation.DSMT4">
                    <p:embed/>
                  </p:oleObj>
                </mc:Choice>
                <mc:Fallback>
                  <p:oleObj name="Equation" r:id="rId11" imgW="3657600" imgH="9753600" progId="Equation.DSMT4">
                    <p:embed/>
                    <p:pic>
                      <p:nvPicPr>
                        <p:cNvPr id="0" name="对象 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620354" y="5263524"/>
                          <a:ext cx="398463" cy="1063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1176122" y="1253454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计算下面各题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4234129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298575" y="2259013"/>
          <a:ext cx="149860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Equation" r:id="rId3" imgW="12496800" imgH="9753600" progId="Equation.DSMT4">
                  <p:embed/>
                </p:oleObj>
              </mc:Choice>
              <mc:Fallback>
                <p:oleObj name="Equation" r:id="rId3" imgW="12496800" imgH="9753600" progId="Equation.DSMT4">
                  <p:embed/>
                  <p:pic>
                    <p:nvPicPr>
                      <p:cNvPr id="0" name="对象 5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8575" y="2259013"/>
                        <a:ext cx="149860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869055" y="2259013"/>
          <a:ext cx="149860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Equation" r:id="rId5" imgW="12496800" imgH="9753600" progId="Equation.DSMT4">
                  <p:embed/>
                </p:oleObj>
              </mc:Choice>
              <mc:Fallback>
                <p:oleObj name="Equation" r:id="rId5" imgW="12496800" imgH="9753600" progId="Equation.DSMT4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69055" y="2259013"/>
                        <a:ext cx="149860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439535" y="2259013"/>
          <a:ext cx="149860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Equation" r:id="rId7" imgW="12496800" imgH="9753600" progId="Equation.DSMT4">
                  <p:embed/>
                </p:oleObj>
              </mc:Choice>
              <mc:Fallback>
                <p:oleObj name="Equation" r:id="rId7" imgW="12496800" imgH="9753600" progId="Equation.DSMT4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39535" y="2259013"/>
                        <a:ext cx="149860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9010015" y="2259013"/>
          <a:ext cx="149860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Equation" r:id="rId9" imgW="12496800" imgH="9753600" progId="Equation.DSMT4">
                  <p:embed/>
                </p:oleObj>
              </mc:Choice>
              <mc:Fallback>
                <p:oleObj name="Equation" r:id="rId9" imgW="12496800" imgH="9753600" progId="Equation.DSMT4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10015" y="2259013"/>
                        <a:ext cx="149860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3869055" y="3994462"/>
          <a:ext cx="149860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3" name="Equation" r:id="rId11" imgW="12496800" imgH="9753600" progId="Equation.DSMT4">
                  <p:embed/>
                </p:oleObj>
              </mc:Choice>
              <mc:Fallback>
                <p:oleObj name="Equation" r:id="rId11" imgW="12496800" imgH="9753600" progId="Equation.DSMT4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69055" y="3994462"/>
                        <a:ext cx="149860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6439535" y="3994462"/>
          <a:ext cx="149860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Equation" r:id="rId13" imgW="12496800" imgH="9753600" progId="Equation.DSMT4">
                  <p:embed/>
                </p:oleObj>
              </mc:Choice>
              <mc:Fallback>
                <p:oleObj name="Equation" r:id="rId13" imgW="12496800" imgH="9753600" progId="Equation.DSMT4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439535" y="3994462"/>
                        <a:ext cx="149860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8993188" y="3994150"/>
          <a:ext cx="1535112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Equation" r:id="rId15" imgW="12801600" imgH="9753600" progId="Equation.DSMT4">
                  <p:embed/>
                </p:oleObj>
              </mc:Choice>
              <mc:Fallback>
                <p:oleObj name="Equation" r:id="rId15" imgW="12801600" imgH="9753600" progId="Equation.DSMT4">
                  <p:embed/>
                  <p:pic>
                    <p:nvPicPr>
                      <p:cNvPr id="0" name="对象 1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993188" y="3994150"/>
                        <a:ext cx="1535112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1371600" y="3998913"/>
          <a:ext cx="13525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6" name="Equation" r:id="rId17" imgW="11277600" imgH="9753600" progId="Equation.DSMT4">
                  <p:embed/>
                </p:oleObj>
              </mc:Choice>
              <mc:Fallback>
                <p:oleObj name="Equation" r:id="rId17" imgW="11277600" imgH="9753600" progId="Equation.DSMT4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371600" y="3998913"/>
                        <a:ext cx="135255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2742249" y="2259013"/>
          <a:ext cx="439737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7" name="Equation" r:id="rId19" imgW="3657600" imgH="9753600" progId="Equation.DSMT4">
                  <p:embed/>
                </p:oleObj>
              </mc:Choice>
              <mc:Fallback>
                <p:oleObj name="Equation" r:id="rId19" imgW="3657600" imgH="9753600" progId="Equation.DSMT4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742249" y="2259013"/>
                        <a:ext cx="439737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5312729" y="2259013"/>
          <a:ext cx="439737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Equation" r:id="rId21" imgW="3657600" imgH="9753600" progId="Equation.DSMT4">
                  <p:embed/>
                </p:oleObj>
              </mc:Choice>
              <mc:Fallback>
                <p:oleObj name="Equation" r:id="rId21" imgW="3657600" imgH="9753600" progId="Equation.DSMT4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12729" y="2259013"/>
                        <a:ext cx="439737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7901832" y="2259013"/>
          <a:ext cx="439737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Equation" r:id="rId23" imgW="3657600" imgH="9753600" progId="Equation.DSMT4">
                  <p:embed/>
                </p:oleObj>
              </mc:Choice>
              <mc:Fallback>
                <p:oleObj name="Equation" r:id="rId23" imgW="3657600" imgH="9753600" progId="Equation.DSMT4">
                  <p:embed/>
                  <p:pic>
                    <p:nvPicPr>
                      <p:cNvPr id="0" name="对象 20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901832" y="2259013"/>
                        <a:ext cx="439737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10453688" y="2259013"/>
          <a:ext cx="439737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Equation" r:id="rId25" imgW="3657600" imgH="9753600" progId="Equation.DSMT4">
                  <p:embed/>
                </p:oleObj>
              </mc:Choice>
              <mc:Fallback>
                <p:oleObj name="Equation" r:id="rId25" imgW="3657600" imgH="9753600" progId="Equation.DSMT4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453688" y="2259013"/>
                        <a:ext cx="439737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2636997" y="3994150"/>
          <a:ext cx="439737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Equation" r:id="rId27" imgW="3657600" imgH="9753600" progId="Equation.DSMT4">
                  <p:embed/>
                </p:oleObj>
              </mc:Choice>
              <mc:Fallback>
                <p:oleObj name="Equation" r:id="rId27" imgW="3657600" imgH="9753600" progId="Equation.DSMT4">
                  <p:embed/>
                  <p:pic>
                    <p:nvPicPr>
                      <p:cNvPr id="0" name="对象 19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636997" y="3994150"/>
                        <a:ext cx="439737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5309552" y="3994150"/>
          <a:ext cx="10255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Equation" r:id="rId29" imgW="8534400" imgH="9753600" progId="Equation.DSMT4">
                  <p:embed/>
                </p:oleObj>
              </mc:Choice>
              <mc:Fallback>
                <p:oleObj name="Equation" r:id="rId29" imgW="8534400" imgH="9753600" progId="Equation.DSMT4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309552" y="3994150"/>
                        <a:ext cx="10255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7901831" y="3994150"/>
          <a:ext cx="439737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Equation" r:id="rId31" imgW="3657600" imgH="9753600" progId="Equation.DSMT4">
                  <p:embed/>
                </p:oleObj>
              </mc:Choice>
              <mc:Fallback>
                <p:oleObj name="Equation" r:id="rId31" imgW="3657600" imgH="9753600" progId="Equation.DSMT4">
                  <p:embed/>
                  <p:pic>
                    <p:nvPicPr>
                      <p:cNvPr id="0" name="对象 23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901831" y="3994150"/>
                        <a:ext cx="439737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10490200" y="3994150"/>
          <a:ext cx="10636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Equation" r:id="rId33" imgW="8839200" imgH="9753600" progId="Equation.DSMT4">
                  <p:embed/>
                </p:oleObj>
              </mc:Choice>
              <mc:Fallback>
                <p:oleObj name="Equation" r:id="rId33" imgW="8839200" imgH="9753600" progId="Equation.DSMT4">
                  <p:embed/>
                  <p:pic>
                    <p:nvPicPr>
                      <p:cNvPr id="0" name="对象 24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0490200" y="3994150"/>
                        <a:ext cx="10636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76121" y="883891"/>
            <a:ext cx="10515136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爷爷今年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岁，小红的年龄是爷爷的    ，爸爸的年龄是小红的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倍。小红和爸爸各是多少岁？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00743" y="105865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8696325" y="767578"/>
          <a:ext cx="4381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96325" y="767578"/>
                        <a:ext cx="438150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176121" y="269474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00400" y="3429000"/>
            <a:ext cx="333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64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8=8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（岁）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200400" y="4231640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8×4=32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（岁）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823260" y="5034280"/>
            <a:ext cx="6545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答：小红</a:t>
            </a:r>
            <a:r>
              <a:rPr lang="en-US" altLang="zh-CN" dirty="0"/>
              <a:t>8</a:t>
            </a:r>
            <a:r>
              <a:rPr lang="zh-CN" altLang="en-US" b="1" dirty="0"/>
              <a:t>岁，爸爸</a:t>
            </a:r>
            <a:r>
              <a:rPr lang="en-US" altLang="zh-CN" dirty="0"/>
              <a:t>32</a:t>
            </a:r>
            <a:r>
              <a:rPr lang="zh-CN" altLang="en-US" b="1" dirty="0"/>
              <a:t>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609571"/>
            <a:ext cx="10515136" cy="3308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某垃圾转运站运来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90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吨其他垃圾和厨余垃圾，其中其他垃圾占    。经过智能分拣系统进行精细分拣后，其他垃圾中的    被拣出回收利用。回收利用的垃圾有多少吨？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8249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588908" y="1306502"/>
          <a:ext cx="439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88908" y="1306502"/>
                        <a:ext cx="439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059125" y="2142329"/>
          <a:ext cx="439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59125" y="2142329"/>
                        <a:ext cx="439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528593" y="4023008"/>
            <a:ext cx="3589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90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3=30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（吨）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75565" y="4029040"/>
            <a:ext cx="3587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30×2=60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（吨）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528593" y="4902791"/>
            <a:ext cx="3587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60÷2=30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（吨）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58942" y="5602098"/>
            <a:ext cx="6794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答：回收利用的垃圾有</a:t>
            </a:r>
            <a:r>
              <a:rPr lang="en-US" altLang="zh-CN" dirty="0"/>
              <a:t>30</a:t>
            </a:r>
            <a:r>
              <a:rPr lang="zh-CN" altLang="en-US" b="1" dirty="0"/>
              <a:t>吨。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472176" y="340589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0" grpId="1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337193"/>
            <a:ext cx="10515136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王叔叔家和李叔叔家相距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千米，两人同时从家出发，骑自行车相向而行。下图表示的是经过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分钟后他们所在的位置。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41641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5203700" y="1878650"/>
            <a:ext cx="41834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2357874"/>
            <a:ext cx="10076033" cy="11530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76121" y="3590056"/>
            <a:ext cx="10515136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）这时王叔叔和李叔叔共走了全程的几分之几？是多少千米？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222763" y="4299441"/>
          <a:ext cx="1728409" cy="1063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15849600" imgH="9753600" progId="Equation.DSMT4">
                  <p:embed/>
                </p:oleObj>
              </mc:Choice>
              <mc:Fallback>
                <p:oleObj name="Equation" r:id="rId4" imgW="15849600" imgH="9753600" progId="Equation.DSMT4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22763" y="4299441"/>
                        <a:ext cx="1728409" cy="1063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240830" y="4351437"/>
            <a:ext cx="3395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18</a:t>
            </a:r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9=2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（千米）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40830" y="5025054"/>
            <a:ext cx="3166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×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3=6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（千米）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400184" y="5652326"/>
            <a:ext cx="9825535" cy="871473"/>
            <a:chOff x="1400184" y="5457771"/>
            <a:chExt cx="9825535" cy="871473"/>
          </a:xfrm>
        </p:grpSpPr>
        <p:sp>
          <p:nvSpPr>
            <p:cNvPr id="11" name="文本框 10"/>
            <p:cNvSpPr txBox="1"/>
            <p:nvPr/>
          </p:nvSpPr>
          <p:spPr>
            <a:xfrm>
              <a:off x="1400184" y="5594523"/>
              <a:ext cx="98255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3200" b="1" dirty="0"/>
                <a:t>答：这时王叔叔和李叔叔共走了全程的   ，是</a:t>
              </a:r>
              <a:r>
                <a:rPr lang="en-US" altLang="zh-CN" sz="3200" dirty="0"/>
                <a:t>6</a:t>
              </a:r>
              <a:r>
                <a:rPr lang="zh-CN" altLang="en-US" sz="3200" b="1" dirty="0"/>
                <a:t>千米。</a:t>
              </a:r>
            </a:p>
          </p:txBody>
        </p:sp>
        <p:graphicFrame>
          <p:nvGraphicFramePr>
            <p:cNvPr id="13" name="对象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3230688"/>
                </p:ext>
              </p:extLst>
            </p:nvPr>
          </p:nvGraphicFramePr>
          <p:xfrm>
            <a:off x="8455177" y="5457771"/>
            <a:ext cx="335191" cy="8714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4" name="Equation" r:id="rId6" imgW="152280" imgH="406080" progId="Equation.DSMT4">
                    <p:embed/>
                  </p:oleObj>
                </mc:Choice>
                <mc:Fallback>
                  <p:oleObj name="Equation" r:id="rId6" imgW="152280" imgH="406080" progId="Equation.DSMT4">
                    <p:embed/>
                    <p:pic>
                      <p:nvPicPr>
                        <p:cNvPr id="0" name="对象 6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455177" y="5457771"/>
                          <a:ext cx="335191" cy="87147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723627"/>
            <a:ext cx="10076033" cy="11530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6121" y="2073116"/>
            <a:ext cx="10515136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）照这样计算，再过多少分钟两人能够相遇？在图上画一画，说一说。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6452739" y="1145756"/>
            <a:ext cx="0" cy="42801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4118911" y="1145756"/>
            <a:ext cx="0" cy="42801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00934" y="1145756"/>
            <a:ext cx="0" cy="42801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4900934" y="1145756"/>
            <a:ext cx="0" cy="42801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197852" y="3987306"/>
            <a:ext cx="7413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答：再过</a:t>
            </a:r>
            <a:r>
              <a:rPr lang="en-US" altLang="zh-CN" dirty="0"/>
              <a:t>20</a:t>
            </a:r>
            <a:r>
              <a:rPr lang="zh-CN" altLang="en-US" b="1" dirty="0"/>
              <a:t>分钟两人能够相遇。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/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839</Words>
  <Application>Microsoft Office PowerPoint</Application>
  <PresentationFormat>宽屏</PresentationFormat>
  <Paragraphs>126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MathType 7.0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59</cp:revision>
  <dcterms:created xsi:type="dcterms:W3CDTF">2025-04-19T06:03:00Z</dcterms:created>
  <dcterms:modified xsi:type="dcterms:W3CDTF">2025-07-22T05:55:02Z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212CC7E48F5345758631807F1CC76A98_12</vt:lpwstr>
  </property>
  <property fmtid="{D5CDD505-2E9C-101B-9397-08002B2CF9AE}" pid="3" name="KSOProductBuildVer">
    <vt:lpwstr>2052-12.8.2.17838</vt:lpwstr>
  </property>
</Properties>
</file>