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84" r:id="rId3"/>
    <p:sldId id="258" r:id="rId4"/>
    <p:sldId id="257" r:id="rId5"/>
    <p:sldId id="260" r:id="rId6"/>
    <p:sldId id="261" r:id="rId7"/>
    <p:sldId id="262" r:id="rId8"/>
    <p:sldId id="263" r:id="rId9"/>
    <p:sldId id="270" r:id="rId10"/>
    <p:sldId id="281" r:id="rId11"/>
    <p:sldId id="282" r:id="rId12"/>
    <p:sldId id="276" r:id="rId13"/>
    <p:sldId id="271" r:id="rId14"/>
    <p:sldId id="264" r:id="rId15"/>
    <p:sldId id="275" r:id="rId16"/>
    <p:sldId id="265" r:id="rId17"/>
    <p:sldId id="272" r:id="rId18"/>
    <p:sldId id="274" r:id="rId19"/>
    <p:sldId id="267" r:id="rId2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E1D23"/>
    <a:srgbClr val="B3C990"/>
    <a:srgbClr val="589FD6"/>
    <a:srgbClr val="3366FF"/>
    <a:srgbClr val="FF7E00"/>
    <a:srgbClr val="F0F5D5"/>
    <a:srgbClr val="FCD4BC"/>
    <a:srgbClr val="FFFFFF"/>
    <a:srgbClr val="FFE699"/>
    <a:srgbClr val="D4EF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 snapToGrid="0">
      <p:cViewPr varScale="1">
        <p:scale>
          <a:sx n="114" d="100"/>
          <a:sy n="114" d="100"/>
        </p:scale>
        <p:origin x="43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48A876-6D45-4859-92AF-899EF7190130}" type="datetimeFigureOut">
              <a:rPr lang="zh-CN" altLang="en-US" smtClean="0"/>
              <a:t>2025/8/9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3EA26D-72D3-40B0-B4F7-84B67CB74B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99117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id="{C6B2280F-EBD3-397D-67E2-9DA48D18D0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8DE46D93-F820-55DF-BF12-E1F095AC152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379546" y="67046"/>
            <a:ext cx="745363" cy="730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64218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bg>
      <p:bgPr>
        <a:solidFill>
          <a:srgbClr val="FFE6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3816BBAF-B02C-340B-A632-D6654320CB3D}"/>
              </a:ext>
            </a:extLst>
          </p:cNvPr>
          <p:cNvSpPr/>
          <p:nvPr userDrawn="1"/>
        </p:nvSpPr>
        <p:spPr>
          <a:xfrm>
            <a:off x="0" y="155643"/>
            <a:ext cx="12192000" cy="654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C2BE9292-3E5C-867D-5004-0EC8955DBC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379546" y="67046"/>
            <a:ext cx="745363" cy="730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16373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03699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C6DD1E23-AE91-2055-9526-A6D60F0FE744}"/>
              </a:ext>
            </a:extLst>
          </p:cNvPr>
          <p:cNvSpPr txBox="1"/>
          <p:nvPr/>
        </p:nvSpPr>
        <p:spPr>
          <a:xfrm>
            <a:off x="212271" y="186501"/>
            <a:ext cx="270821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srgbClr val="7B5959"/>
                </a:solidFill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R·</a:t>
            </a:r>
            <a:r>
              <a:rPr lang="zh-CN" altLang="en-US" sz="2000" dirty="0">
                <a:solidFill>
                  <a:srgbClr val="7B5959"/>
                </a:solidFill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三年级数学上册</a:t>
            </a:r>
            <a:endParaRPr lang="zh-CN" altLang="en-US" sz="2000" dirty="0">
              <a:solidFill>
                <a:srgbClr val="7B5959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" name="TextBox 48">
            <a:extLst>
              <a:ext uri="{FF2B5EF4-FFF2-40B4-BE49-F238E27FC236}">
                <a16:creationId xmlns:a16="http://schemas.microsoft.com/office/drawing/2014/main" id="{5955F739-A719-8D4D-4EFE-CD13DE351F00}"/>
              </a:ext>
            </a:extLst>
          </p:cNvPr>
          <p:cNvSpPr txBox="1"/>
          <p:nvPr/>
        </p:nvSpPr>
        <p:spPr>
          <a:xfrm>
            <a:off x="2751069" y="3050295"/>
            <a:ext cx="6689861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 defTabSz="914377" eaLnBrk="0" fontAlgn="base" hangingPunct="0">
              <a:spcBef>
                <a:spcPct val="0"/>
              </a:spcBef>
              <a:spcAft>
                <a:spcPct val="0"/>
              </a:spcAft>
              <a:defRPr sz="8800" b="1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defRPr>
            </a:lvl1pPr>
            <a:lvl2pPr marL="60958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21917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828754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438339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3047924" defTabSz="121917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3657509" defTabSz="121917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4267093" defTabSz="121917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4876678" defTabSz="121917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7200" dirty="0">
                <a:sym typeface="+mn-lt"/>
              </a:rPr>
              <a:t>数量关系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A3516E6D-CA48-56AC-3FBB-52858D91F6EC}"/>
              </a:ext>
            </a:extLst>
          </p:cNvPr>
          <p:cNvGrpSpPr/>
          <p:nvPr/>
        </p:nvGrpSpPr>
        <p:grpSpPr>
          <a:xfrm>
            <a:off x="3319498" y="1313251"/>
            <a:ext cx="5553005" cy="1260000"/>
            <a:chOff x="950553" y="1163960"/>
            <a:chExt cx="5553005" cy="1260000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12ADF95B-FEDE-3CB3-2112-40DF5B9DFDE2}"/>
                </a:ext>
              </a:extLst>
            </p:cNvPr>
            <p:cNvSpPr txBox="1"/>
            <p:nvPr/>
          </p:nvSpPr>
          <p:spPr>
            <a:xfrm>
              <a:off x="2210553" y="1332295"/>
              <a:ext cx="4293005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5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dist="635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</a:rPr>
                <a:t>复习与关联</a:t>
              </a:r>
              <a:endParaRPr kumimoji="0" lang="zh-CN" altLang="en-US" sz="4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F206F427-1B6B-504A-E110-57FDE2CE209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50553" y="1163960"/>
              <a:ext cx="1260000" cy="1260000"/>
            </a:xfrm>
            <a:prstGeom prst="ellipse">
              <a:avLst/>
            </a:prstGeom>
            <a:solidFill>
              <a:srgbClr val="0079AD"/>
            </a:solidFill>
            <a:ln w="12700" cap="flat" cmpd="sng" algn="ctr">
              <a:noFill/>
              <a:prstDash val="solid"/>
              <a:miter lim="800000"/>
            </a:ln>
            <a:effectLst>
              <a:outerShdw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7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七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26684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5E594183-EF34-03DF-85F6-64FFBB404AEB}"/>
              </a:ext>
            </a:extLst>
          </p:cNvPr>
          <p:cNvGrpSpPr/>
          <p:nvPr/>
        </p:nvGrpSpPr>
        <p:grpSpPr>
          <a:xfrm>
            <a:off x="3747135" y="289761"/>
            <a:ext cx="4697730" cy="707886"/>
            <a:chOff x="3737610" y="173031"/>
            <a:chExt cx="4697730" cy="707886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4593CFC1-4858-0460-A853-0456F38FDD6B}"/>
                </a:ext>
              </a:extLst>
            </p:cNvPr>
            <p:cNvSpPr txBox="1"/>
            <p:nvPr/>
          </p:nvSpPr>
          <p:spPr>
            <a:xfrm>
              <a:off x="4937655" y="173031"/>
              <a:ext cx="229764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000" b="1" dirty="0">
                  <a:solidFill>
                    <a:srgbClr val="4D78B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整体回顾</a:t>
              </a:r>
            </a:p>
          </p:txBody>
        </p:sp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E4119A1D-9C42-ABE0-37A6-39D1CDE9924E}"/>
                </a:ext>
              </a:extLst>
            </p:cNvPr>
            <p:cNvCxnSpPr>
              <a:cxnSpLocks/>
            </p:cNvCxnSpPr>
            <p:nvPr/>
          </p:nvCxnSpPr>
          <p:spPr>
            <a:xfrm>
              <a:off x="3737610" y="865628"/>
              <a:ext cx="4697730" cy="0"/>
            </a:xfrm>
            <a:prstGeom prst="line">
              <a:avLst/>
            </a:prstGeom>
            <a:ln w="34925">
              <a:solidFill>
                <a:srgbClr val="4D78B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id="{A968F930-C995-11BB-7846-371258FCE1AC}"/>
              </a:ext>
            </a:extLst>
          </p:cNvPr>
          <p:cNvGrpSpPr/>
          <p:nvPr/>
        </p:nvGrpSpPr>
        <p:grpSpPr>
          <a:xfrm>
            <a:off x="5214026" y="1069774"/>
            <a:ext cx="5972251" cy="5554762"/>
            <a:chOff x="5214026" y="1069774"/>
            <a:chExt cx="5972251" cy="5554762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73A477C5-A144-C2BC-31CF-360A16EFEB43}"/>
                </a:ext>
              </a:extLst>
            </p:cNvPr>
            <p:cNvSpPr/>
            <p:nvPr/>
          </p:nvSpPr>
          <p:spPr>
            <a:xfrm>
              <a:off x="5214026" y="1079770"/>
              <a:ext cx="5972251" cy="5544766"/>
            </a:xfrm>
            <a:prstGeom prst="rect">
              <a:avLst/>
            </a:prstGeom>
            <a:solidFill>
              <a:srgbClr val="FDE9D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14E546B7-3DE4-2E12-D0C8-31670E43FA02}"/>
                </a:ext>
              </a:extLst>
            </p:cNvPr>
            <p:cNvSpPr/>
            <p:nvPr/>
          </p:nvSpPr>
          <p:spPr>
            <a:xfrm>
              <a:off x="5496128" y="1190731"/>
              <a:ext cx="5428034" cy="3753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rgbClr val="0080B7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观察物体</a:t>
              </a:r>
              <a:endParaRPr lang="en-US" altLang="zh-CN" sz="2000" b="1" dirty="0">
                <a:solidFill>
                  <a:srgbClr val="0080B7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1EF0B7D8-F6DC-241D-702C-32ADEF2F61A7}"/>
                </a:ext>
              </a:extLst>
            </p:cNvPr>
            <p:cNvSpPr/>
            <p:nvPr/>
          </p:nvSpPr>
          <p:spPr>
            <a:xfrm>
              <a:off x="5496128" y="1807039"/>
              <a:ext cx="5428034" cy="3753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rgbClr val="0080B7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混合运算</a:t>
              </a:r>
              <a:endParaRPr lang="en-US" altLang="zh-CN" sz="2000" b="1" dirty="0">
                <a:solidFill>
                  <a:srgbClr val="0080B7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7C9C18EF-439E-1732-0869-AB067C12900C}"/>
                </a:ext>
              </a:extLst>
            </p:cNvPr>
            <p:cNvSpPr/>
            <p:nvPr/>
          </p:nvSpPr>
          <p:spPr>
            <a:xfrm>
              <a:off x="5496128" y="2423347"/>
              <a:ext cx="5428034" cy="3753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rgbClr val="0080B7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毫米、分米和千米</a:t>
              </a:r>
              <a:endParaRPr lang="en-US" altLang="zh-CN" sz="2000" b="1" dirty="0">
                <a:solidFill>
                  <a:srgbClr val="0080B7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4F58B87B-3D5F-C57C-CEB4-728FACD5128C}"/>
                </a:ext>
              </a:extLst>
            </p:cNvPr>
            <p:cNvSpPr/>
            <p:nvPr/>
          </p:nvSpPr>
          <p:spPr>
            <a:xfrm>
              <a:off x="5496128" y="3039655"/>
              <a:ext cx="5428034" cy="3753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rgbClr val="0080B7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曹冲称象的故事</a:t>
              </a:r>
              <a:endParaRPr lang="en-US" altLang="zh-CN" sz="2000" b="1" dirty="0">
                <a:solidFill>
                  <a:srgbClr val="0080B7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6A3860DB-4B11-BE58-67C8-8A07304DECAF}"/>
                </a:ext>
              </a:extLst>
            </p:cNvPr>
            <p:cNvSpPr/>
            <p:nvPr/>
          </p:nvSpPr>
          <p:spPr>
            <a:xfrm>
              <a:off x="5496128" y="3655963"/>
              <a:ext cx="5428034" cy="3753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rgbClr val="0080B7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多位数乘一位数</a:t>
              </a:r>
              <a:endParaRPr lang="en-US" altLang="zh-CN" sz="2000" b="1" dirty="0">
                <a:solidFill>
                  <a:srgbClr val="0080B7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378FF7FA-CAF2-0F0A-5121-FB2D9A55D8BE}"/>
                </a:ext>
              </a:extLst>
            </p:cNvPr>
            <p:cNvSpPr/>
            <p:nvPr/>
          </p:nvSpPr>
          <p:spPr>
            <a:xfrm>
              <a:off x="5496128" y="4272271"/>
              <a:ext cx="5428034" cy="3753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rgbClr val="0080B7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数字编码</a:t>
              </a:r>
              <a:endParaRPr lang="en-US" altLang="zh-CN" sz="2000" b="1" dirty="0">
                <a:solidFill>
                  <a:srgbClr val="0080B7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CBA6631F-1A1F-01D1-00A8-E9263554BAD2}"/>
                </a:ext>
              </a:extLst>
            </p:cNvPr>
            <p:cNvSpPr/>
            <p:nvPr/>
          </p:nvSpPr>
          <p:spPr>
            <a:xfrm>
              <a:off x="5496128" y="4888579"/>
              <a:ext cx="5428034" cy="3753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rgbClr val="0080B7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线和角</a:t>
              </a:r>
              <a:endParaRPr lang="en-US" altLang="zh-CN" sz="2000" b="1" dirty="0">
                <a:solidFill>
                  <a:srgbClr val="0080B7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082F0CCE-6F65-DE3D-F7D6-B596D26D02BF}"/>
                </a:ext>
              </a:extLst>
            </p:cNvPr>
            <p:cNvSpPr/>
            <p:nvPr/>
          </p:nvSpPr>
          <p:spPr>
            <a:xfrm>
              <a:off x="5496128" y="5504887"/>
              <a:ext cx="5428034" cy="3753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rgbClr val="0080B7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分数的初步认识</a:t>
              </a:r>
              <a:endParaRPr lang="en-US" altLang="zh-CN" sz="2000" b="1" dirty="0">
                <a:solidFill>
                  <a:srgbClr val="0080B7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DFDCB811-81F4-07EB-FEB6-B2CE203797CC}"/>
                </a:ext>
              </a:extLst>
            </p:cNvPr>
            <p:cNvSpPr/>
            <p:nvPr/>
          </p:nvSpPr>
          <p:spPr>
            <a:xfrm>
              <a:off x="5496128" y="6121197"/>
              <a:ext cx="5428034" cy="3753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rgbClr val="0080B7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复习与关联</a:t>
              </a:r>
              <a:endParaRPr lang="en-US" altLang="zh-CN" sz="2000" b="1" dirty="0">
                <a:solidFill>
                  <a:srgbClr val="0080B7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6DFDBA61-A77C-7360-798B-D2BA0A87E7F7}"/>
                </a:ext>
              </a:extLst>
            </p:cNvPr>
            <p:cNvSpPr txBox="1"/>
            <p:nvPr/>
          </p:nvSpPr>
          <p:spPr>
            <a:xfrm>
              <a:off x="10584968" y="1209142"/>
              <a:ext cx="29848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zh-CN" alt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4B6A1B49-A6D5-AB31-6E38-B96D6FBA4D3F}"/>
                </a:ext>
              </a:extLst>
            </p:cNvPr>
            <p:cNvSpPr txBox="1"/>
            <p:nvPr/>
          </p:nvSpPr>
          <p:spPr>
            <a:xfrm>
              <a:off x="10584968" y="1829461"/>
              <a:ext cx="29848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  <a:endParaRPr lang="zh-CN" alt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E0ACCA14-11BB-78CB-AD41-5EBDD2BF7EF4}"/>
                </a:ext>
              </a:extLst>
            </p:cNvPr>
            <p:cNvSpPr txBox="1"/>
            <p:nvPr/>
          </p:nvSpPr>
          <p:spPr>
            <a:xfrm>
              <a:off x="10471156" y="2441758"/>
              <a:ext cx="41229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20</a:t>
              </a:r>
              <a:endParaRPr lang="zh-CN" alt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5C2AACCF-A07A-33FA-B890-534B87327FBF}"/>
                </a:ext>
              </a:extLst>
            </p:cNvPr>
            <p:cNvSpPr txBox="1"/>
            <p:nvPr/>
          </p:nvSpPr>
          <p:spPr>
            <a:xfrm>
              <a:off x="10471156" y="3058066"/>
              <a:ext cx="4122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31</a:t>
              </a:r>
              <a:endParaRPr lang="zh-CN" alt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8D145E49-5C41-68B9-6D28-49AC21E89BF1}"/>
                </a:ext>
              </a:extLst>
            </p:cNvPr>
            <p:cNvSpPr txBox="1"/>
            <p:nvPr/>
          </p:nvSpPr>
          <p:spPr>
            <a:xfrm>
              <a:off x="10471156" y="3674374"/>
              <a:ext cx="4122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39</a:t>
              </a:r>
              <a:endParaRPr lang="zh-CN" alt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3DBD5428-DF05-828F-0006-80D137FEB0DE}"/>
                </a:ext>
              </a:extLst>
            </p:cNvPr>
            <p:cNvSpPr txBox="1"/>
            <p:nvPr/>
          </p:nvSpPr>
          <p:spPr>
            <a:xfrm>
              <a:off x="10471156" y="4287131"/>
              <a:ext cx="4122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57</a:t>
              </a:r>
              <a:endParaRPr lang="zh-CN" alt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C9FD01C2-067E-A2DC-4EF3-60D56F1F54D1}"/>
                </a:ext>
              </a:extLst>
            </p:cNvPr>
            <p:cNvSpPr txBox="1"/>
            <p:nvPr/>
          </p:nvSpPr>
          <p:spPr>
            <a:xfrm>
              <a:off x="10471156" y="4906990"/>
              <a:ext cx="4122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61</a:t>
              </a:r>
              <a:endParaRPr lang="zh-CN" alt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EEFB1387-8648-379E-F553-D828C70B4028}"/>
                </a:ext>
              </a:extLst>
            </p:cNvPr>
            <p:cNvSpPr txBox="1"/>
            <p:nvPr/>
          </p:nvSpPr>
          <p:spPr>
            <a:xfrm>
              <a:off x="10471156" y="5523298"/>
              <a:ext cx="4122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73</a:t>
              </a:r>
              <a:endParaRPr lang="zh-CN" alt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BC1D5F44-FC0D-0B11-0929-DDB9C3B9578D}"/>
                </a:ext>
              </a:extLst>
            </p:cNvPr>
            <p:cNvSpPr txBox="1"/>
            <p:nvPr/>
          </p:nvSpPr>
          <p:spPr>
            <a:xfrm>
              <a:off x="10471156" y="6139608"/>
              <a:ext cx="4122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92</a:t>
              </a:r>
              <a:endParaRPr lang="zh-CN" alt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椭圆 24">
              <a:extLst>
                <a:ext uri="{FF2B5EF4-FFF2-40B4-BE49-F238E27FC236}">
                  <a16:creationId xmlns:a16="http://schemas.microsoft.com/office/drawing/2014/main" id="{32113AE1-549B-AC38-F5FD-10D0022F58DE}"/>
                </a:ext>
              </a:extLst>
            </p:cNvPr>
            <p:cNvSpPr/>
            <p:nvPr/>
          </p:nvSpPr>
          <p:spPr>
            <a:xfrm>
              <a:off x="5683708" y="5968563"/>
              <a:ext cx="412292" cy="412292"/>
            </a:xfrm>
            <a:prstGeom prst="ellipse">
              <a:avLst/>
            </a:prstGeom>
            <a:solidFill>
              <a:srgbClr val="0080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七</a:t>
              </a:r>
            </a:p>
          </p:txBody>
        </p:sp>
        <p:sp>
          <p:nvSpPr>
            <p:cNvPr id="26" name="椭圆 25">
              <a:extLst>
                <a:ext uri="{FF2B5EF4-FFF2-40B4-BE49-F238E27FC236}">
                  <a16:creationId xmlns:a16="http://schemas.microsoft.com/office/drawing/2014/main" id="{ABE50989-E762-BF95-D95B-797DB8A1FCDF}"/>
                </a:ext>
              </a:extLst>
            </p:cNvPr>
            <p:cNvSpPr/>
            <p:nvPr/>
          </p:nvSpPr>
          <p:spPr>
            <a:xfrm>
              <a:off x="5683708" y="5335036"/>
              <a:ext cx="412292" cy="412292"/>
            </a:xfrm>
            <a:prstGeom prst="ellipse">
              <a:avLst/>
            </a:prstGeom>
            <a:solidFill>
              <a:srgbClr val="0080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六</a:t>
              </a:r>
            </a:p>
          </p:txBody>
        </p:sp>
        <p:sp>
          <p:nvSpPr>
            <p:cNvPr id="27" name="椭圆 26">
              <a:extLst>
                <a:ext uri="{FF2B5EF4-FFF2-40B4-BE49-F238E27FC236}">
                  <a16:creationId xmlns:a16="http://schemas.microsoft.com/office/drawing/2014/main" id="{971412FD-470A-67BC-D7A2-C02C201FF92B}"/>
                </a:ext>
              </a:extLst>
            </p:cNvPr>
            <p:cNvSpPr/>
            <p:nvPr/>
          </p:nvSpPr>
          <p:spPr>
            <a:xfrm>
              <a:off x="5683708" y="4745058"/>
              <a:ext cx="412292" cy="412292"/>
            </a:xfrm>
            <a:prstGeom prst="ellipse">
              <a:avLst/>
            </a:prstGeom>
            <a:solidFill>
              <a:srgbClr val="0080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五</a:t>
              </a:r>
            </a:p>
          </p:txBody>
        </p:sp>
        <p:sp>
          <p:nvSpPr>
            <p:cNvPr id="28" name="椭圆 27">
              <a:extLst>
                <a:ext uri="{FF2B5EF4-FFF2-40B4-BE49-F238E27FC236}">
                  <a16:creationId xmlns:a16="http://schemas.microsoft.com/office/drawing/2014/main" id="{FA39BDF3-6329-C687-FB63-80A2570E5529}"/>
                </a:ext>
              </a:extLst>
            </p:cNvPr>
            <p:cNvSpPr/>
            <p:nvPr/>
          </p:nvSpPr>
          <p:spPr>
            <a:xfrm>
              <a:off x="5683708" y="3540245"/>
              <a:ext cx="412292" cy="412292"/>
            </a:xfrm>
            <a:prstGeom prst="ellipse">
              <a:avLst/>
            </a:prstGeom>
            <a:solidFill>
              <a:srgbClr val="0080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四</a:t>
              </a:r>
            </a:p>
          </p:txBody>
        </p:sp>
        <p:sp>
          <p:nvSpPr>
            <p:cNvPr id="29" name="椭圆 28">
              <a:extLst>
                <a:ext uri="{FF2B5EF4-FFF2-40B4-BE49-F238E27FC236}">
                  <a16:creationId xmlns:a16="http://schemas.microsoft.com/office/drawing/2014/main" id="{E04F220D-C2DF-9BD3-D82F-57AA8F502905}"/>
                </a:ext>
              </a:extLst>
            </p:cNvPr>
            <p:cNvSpPr/>
            <p:nvPr/>
          </p:nvSpPr>
          <p:spPr>
            <a:xfrm>
              <a:off x="5683708" y="2265474"/>
              <a:ext cx="412292" cy="412292"/>
            </a:xfrm>
            <a:prstGeom prst="ellipse">
              <a:avLst/>
            </a:prstGeom>
            <a:solidFill>
              <a:srgbClr val="0080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三</a:t>
              </a:r>
            </a:p>
          </p:txBody>
        </p:sp>
        <p:sp>
          <p:nvSpPr>
            <p:cNvPr id="30" name="椭圆 29">
              <a:extLst>
                <a:ext uri="{FF2B5EF4-FFF2-40B4-BE49-F238E27FC236}">
                  <a16:creationId xmlns:a16="http://schemas.microsoft.com/office/drawing/2014/main" id="{71A93C16-7364-0645-3D82-46EA6F5FBE11}"/>
                </a:ext>
              </a:extLst>
            </p:cNvPr>
            <p:cNvSpPr/>
            <p:nvPr/>
          </p:nvSpPr>
          <p:spPr>
            <a:xfrm>
              <a:off x="5683708" y="1681825"/>
              <a:ext cx="412292" cy="412292"/>
            </a:xfrm>
            <a:prstGeom prst="ellipse">
              <a:avLst/>
            </a:prstGeom>
            <a:solidFill>
              <a:srgbClr val="0080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二</a:t>
              </a:r>
            </a:p>
          </p:txBody>
        </p:sp>
        <p:sp>
          <p:nvSpPr>
            <p:cNvPr id="31" name="椭圆 30">
              <a:extLst>
                <a:ext uri="{FF2B5EF4-FFF2-40B4-BE49-F238E27FC236}">
                  <a16:creationId xmlns:a16="http://schemas.microsoft.com/office/drawing/2014/main" id="{9131E529-3506-708B-CC43-0FD8B30D67EE}"/>
                </a:ext>
              </a:extLst>
            </p:cNvPr>
            <p:cNvSpPr/>
            <p:nvPr/>
          </p:nvSpPr>
          <p:spPr>
            <a:xfrm>
              <a:off x="5683708" y="1069774"/>
              <a:ext cx="412292" cy="412292"/>
            </a:xfrm>
            <a:prstGeom prst="ellipse">
              <a:avLst/>
            </a:prstGeom>
            <a:solidFill>
              <a:srgbClr val="0080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一</a:t>
              </a:r>
            </a:p>
          </p:txBody>
        </p:sp>
        <p:sp>
          <p:nvSpPr>
            <p:cNvPr id="32" name="椭圆 31">
              <a:extLst>
                <a:ext uri="{FF2B5EF4-FFF2-40B4-BE49-F238E27FC236}">
                  <a16:creationId xmlns:a16="http://schemas.microsoft.com/office/drawing/2014/main" id="{A4EF7B2B-75A3-86EE-0CBE-BA5D6C28A863}"/>
                </a:ext>
              </a:extLst>
            </p:cNvPr>
            <p:cNvSpPr/>
            <p:nvPr/>
          </p:nvSpPr>
          <p:spPr>
            <a:xfrm>
              <a:off x="5683708" y="2896134"/>
              <a:ext cx="412292" cy="412292"/>
            </a:xfrm>
            <a:prstGeom prst="ellipse">
              <a:avLst/>
            </a:prstGeom>
            <a:solidFill>
              <a:srgbClr val="0080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33" name="任意多边形: 形状 32">
              <a:extLst>
                <a:ext uri="{FF2B5EF4-FFF2-40B4-BE49-F238E27FC236}">
                  <a16:creationId xmlns:a16="http://schemas.microsoft.com/office/drawing/2014/main" id="{530EB28B-080D-D84A-CAB0-DB69216C595D}"/>
                </a:ext>
              </a:extLst>
            </p:cNvPr>
            <p:cNvSpPr/>
            <p:nvPr/>
          </p:nvSpPr>
          <p:spPr>
            <a:xfrm>
              <a:off x="5746584" y="2960853"/>
              <a:ext cx="286540" cy="276957"/>
            </a:xfrm>
            <a:custGeom>
              <a:avLst/>
              <a:gdLst>
                <a:gd name="connsiteX0" fmla="*/ 76200 w 286540"/>
                <a:gd name="connsiteY0" fmla="*/ 124557 h 276957"/>
                <a:gd name="connsiteX1" fmla="*/ 76587 w 286540"/>
                <a:gd name="connsiteY1" fmla="*/ 124635 h 276957"/>
                <a:gd name="connsiteX2" fmla="*/ 80259 w 286540"/>
                <a:gd name="connsiteY2" fmla="*/ 130082 h 276957"/>
                <a:gd name="connsiteX3" fmla="*/ 104480 w 286540"/>
                <a:gd name="connsiteY3" fmla="*/ 146412 h 276957"/>
                <a:gd name="connsiteX4" fmla="*/ 133754 w 286540"/>
                <a:gd name="connsiteY4" fmla="*/ 152322 h 276957"/>
                <a:gd name="connsiteX5" fmla="*/ 141852 w 286540"/>
                <a:gd name="connsiteY5" fmla="*/ 164333 h 276957"/>
                <a:gd name="connsiteX6" fmla="*/ 140128 w 286540"/>
                <a:gd name="connsiteY6" fmla="*/ 166890 h 276957"/>
                <a:gd name="connsiteX7" fmla="*/ 134140 w 286540"/>
                <a:gd name="connsiteY7" fmla="*/ 196550 h 276957"/>
                <a:gd name="connsiteX8" fmla="*/ 140128 w 286540"/>
                <a:gd name="connsiteY8" fmla="*/ 226211 h 276957"/>
                <a:gd name="connsiteX9" fmla="*/ 144688 w 286540"/>
                <a:gd name="connsiteY9" fmla="*/ 232974 h 276957"/>
                <a:gd name="connsiteX10" fmla="*/ 130082 w 286540"/>
                <a:gd name="connsiteY10" fmla="*/ 254639 h 276957"/>
                <a:gd name="connsiteX11" fmla="*/ 76200 w 286540"/>
                <a:gd name="connsiteY11" fmla="*/ 276957 h 276957"/>
                <a:gd name="connsiteX12" fmla="*/ 0 w 286540"/>
                <a:gd name="connsiteY12" fmla="*/ 200757 h 276957"/>
                <a:gd name="connsiteX13" fmla="*/ 76200 w 286540"/>
                <a:gd name="connsiteY13" fmla="*/ 124557 h 276957"/>
                <a:gd name="connsiteX14" fmla="*/ 210340 w 286540"/>
                <a:gd name="connsiteY14" fmla="*/ 120350 h 276957"/>
                <a:gd name="connsiteX15" fmla="*/ 286540 w 286540"/>
                <a:gd name="connsiteY15" fmla="*/ 196550 h 276957"/>
                <a:gd name="connsiteX16" fmla="*/ 210340 w 286540"/>
                <a:gd name="connsiteY16" fmla="*/ 272750 h 276957"/>
                <a:gd name="connsiteX17" fmla="*/ 156459 w 286540"/>
                <a:gd name="connsiteY17" fmla="*/ 250432 h 276957"/>
                <a:gd name="connsiteX18" fmla="*/ 144688 w 286540"/>
                <a:gd name="connsiteY18" fmla="*/ 232974 h 276957"/>
                <a:gd name="connsiteX19" fmla="*/ 146412 w 286540"/>
                <a:gd name="connsiteY19" fmla="*/ 230418 h 276957"/>
                <a:gd name="connsiteX20" fmla="*/ 152400 w 286540"/>
                <a:gd name="connsiteY20" fmla="*/ 200757 h 276957"/>
                <a:gd name="connsiteX21" fmla="*/ 146412 w 286540"/>
                <a:gd name="connsiteY21" fmla="*/ 171097 h 276957"/>
                <a:gd name="connsiteX22" fmla="*/ 141852 w 286540"/>
                <a:gd name="connsiteY22" fmla="*/ 164333 h 276957"/>
                <a:gd name="connsiteX23" fmla="*/ 152381 w 286540"/>
                <a:gd name="connsiteY23" fmla="*/ 148718 h 276957"/>
                <a:gd name="connsiteX24" fmla="*/ 163801 w 286540"/>
                <a:gd name="connsiteY24" fmla="*/ 146412 h 276957"/>
                <a:gd name="connsiteX25" fmla="*/ 188022 w 286540"/>
                <a:gd name="connsiteY25" fmla="*/ 130082 h 276957"/>
                <a:gd name="connsiteX26" fmla="*/ 192100 w 286540"/>
                <a:gd name="connsiteY26" fmla="*/ 124032 h 276957"/>
                <a:gd name="connsiteX27" fmla="*/ 134140 w 286540"/>
                <a:gd name="connsiteY27" fmla="*/ 0 h 276957"/>
                <a:gd name="connsiteX28" fmla="*/ 210340 w 286540"/>
                <a:gd name="connsiteY28" fmla="*/ 76200 h 276957"/>
                <a:gd name="connsiteX29" fmla="*/ 204352 w 286540"/>
                <a:gd name="connsiteY29" fmla="*/ 105860 h 276957"/>
                <a:gd name="connsiteX30" fmla="*/ 192100 w 286540"/>
                <a:gd name="connsiteY30" fmla="*/ 124032 h 276957"/>
                <a:gd name="connsiteX31" fmla="*/ 180680 w 286540"/>
                <a:gd name="connsiteY31" fmla="*/ 126338 h 276957"/>
                <a:gd name="connsiteX32" fmla="*/ 156459 w 286540"/>
                <a:gd name="connsiteY32" fmla="*/ 142669 h 276957"/>
                <a:gd name="connsiteX33" fmla="*/ 152381 w 286540"/>
                <a:gd name="connsiteY33" fmla="*/ 148718 h 276957"/>
                <a:gd name="connsiteX34" fmla="*/ 134140 w 286540"/>
                <a:gd name="connsiteY34" fmla="*/ 152400 h 276957"/>
                <a:gd name="connsiteX35" fmla="*/ 133754 w 286540"/>
                <a:gd name="connsiteY35" fmla="*/ 152322 h 276957"/>
                <a:gd name="connsiteX36" fmla="*/ 130082 w 286540"/>
                <a:gd name="connsiteY36" fmla="*/ 146876 h 276957"/>
                <a:gd name="connsiteX37" fmla="*/ 105861 w 286540"/>
                <a:gd name="connsiteY37" fmla="*/ 130545 h 276957"/>
                <a:gd name="connsiteX38" fmla="*/ 76587 w 286540"/>
                <a:gd name="connsiteY38" fmla="*/ 124635 h 276957"/>
                <a:gd name="connsiteX39" fmla="*/ 63928 w 286540"/>
                <a:gd name="connsiteY39" fmla="*/ 105860 h 276957"/>
                <a:gd name="connsiteX40" fmla="*/ 57940 w 286540"/>
                <a:gd name="connsiteY40" fmla="*/ 76200 h 276957"/>
                <a:gd name="connsiteX41" fmla="*/ 134140 w 286540"/>
                <a:gd name="connsiteY41" fmla="*/ 0 h 276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286540" h="276957">
                  <a:moveTo>
                    <a:pt x="76200" y="124557"/>
                  </a:moveTo>
                  <a:lnTo>
                    <a:pt x="76587" y="124635"/>
                  </a:lnTo>
                  <a:lnTo>
                    <a:pt x="80259" y="130082"/>
                  </a:lnTo>
                  <a:cubicBezTo>
                    <a:pt x="87154" y="136976"/>
                    <a:pt x="95363" y="142556"/>
                    <a:pt x="104480" y="146412"/>
                  </a:cubicBezTo>
                  <a:lnTo>
                    <a:pt x="133754" y="152322"/>
                  </a:lnTo>
                  <a:lnTo>
                    <a:pt x="141852" y="164333"/>
                  </a:lnTo>
                  <a:lnTo>
                    <a:pt x="140128" y="166890"/>
                  </a:lnTo>
                  <a:cubicBezTo>
                    <a:pt x="136273" y="176006"/>
                    <a:pt x="134140" y="186029"/>
                    <a:pt x="134140" y="196550"/>
                  </a:cubicBezTo>
                  <a:cubicBezTo>
                    <a:pt x="134140" y="207071"/>
                    <a:pt x="136273" y="217094"/>
                    <a:pt x="140128" y="226211"/>
                  </a:cubicBezTo>
                  <a:lnTo>
                    <a:pt x="144688" y="232974"/>
                  </a:lnTo>
                  <a:lnTo>
                    <a:pt x="130082" y="254639"/>
                  </a:lnTo>
                  <a:cubicBezTo>
                    <a:pt x="116292" y="268428"/>
                    <a:pt x="97242" y="276957"/>
                    <a:pt x="76200" y="276957"/>
                  </a:cubicBezTo>
                  <a:cubicBezTo>
                    <a:pt x="34116" y="276957"/>
                    <a:pt x="0" y="242841"/>
                    <a:pt x="0" y="200757"/>
                  </a:cubicBezTo>
                  <a:cubicBezTo>
                    <a:pt x="0" y="158673"/>
                    <a:pt x="34116" y="124557"/>
                    <a:pt x="76200" y="124557"/>
                  </a:cubicBezTo>
                  <a:close/>
                  <a:moveTo>
                    <a:pt x="210340" y="120350"/>
                  </a:moveTo>
                  <a:cubicBezTo>
                    <a:pt x="252424" y="120350"/>
                    <a:pt x="286540" y="154466"/>
                    <a:pt x="286540" y="196550"/>
                  </a:cubicBezTo>
                  <a:cubicBezTo>
                    <a:pt x="286540" y="238634"/>
                    <a:pt x="252424" y="272750"/>
                    <a:pt x="210340" y="272750"/>
                  </a:cubicBezTo>
                  <a:cubicBezTo>
                    <a:pt x="189298" y="272750"/>
                    <a:pt x="170248" y="264221"/>
                    <a:pt x="156459" y="250432"/>
                  </a:cubicBezTo>
                  <a:lnTo>
                    <a:pt x="144688" y="232974"/>
                  </a:lnTo>
                  <a:lnTo>
                    <a:pt x="146412" y="230418"/>
                  </a:lnTo>
                  <a:cubicBezTo>
                    <a:pt x="150268" y="221301"/>
                    <a:pt x="152400" y="211278"/>
                    <a:pt x="152400" y="200757"/>
                  </a:cubicBezTo>
                  <a:cubicBezTo>
                    <a:pt x="152400" y="190236"/>
                    <a:pt x="150268" y="180213"/>
                    <a:pt x="146412" y="171097"/>
                  </a:cubicBezTo>
                  <a:lnTo>
                    <a:pt x="141852" y="164333"/>
                  </a:lnTo>
                  <a:lnTo>
                    <a:pt x="152381" y="148718"/>
                  </a:lnTo>
                  <a:lnTo>
                    <a:pt x="163801" y="146412"/>
                  </a:lnTo>
                  <a:cubicBezTo>
                    <a:pt x="172917" y="142556"/>
                    <a:pt x="181127" y="136976"/>
                    <a:pt x="188022" y="130082"/>
                  </a:cubicBezTo>
                  <a:lnTo>
                    <a:pt x="192100" y="124032"/>
                  </a:lnTo>
                  <a:close/>
                  <a:moveTo>
                    <a:pt x="134140" y="0"/>
                  </a:moveTo>
                  <a:cubicBezTo>
                    <a:pt x="176224" y="0"/>
                    <a:pt x="210340" y="34116"/>
                    <a:pt x="210340" y="76200"/>
                  </a:cubicBezTo>
                  <a:cubicBezTo>
                    <a:pt x="210340" y="86721"/>
                    <a:pt x="208208" y="96744"/>
                    <a:pt x="204352" y="105860"/>
                  </a:cubicBezTo>
                  <a:lnTo>
                    <a:pt x="192100" y="124032"/>
                  </a:lnTo>
                  <a:lnTo>
                    <a:pt x="180680" y="126338"/>
                  </a:lnTo>
                  <a:cubicBezTo>
                    <a:pt x="171563" y="130194"/>
                    <a:pt x="163354" y="135774"/>
                    <a:pt x="156459" y="142669"/>
                  </a:cubicBezTo>
                  <a:lnTo>
                    <a:pt x="152381" y="148718"/>
                  </a:lnTo>
                  <a:lnTo>
                    <a:pt x="134140" y="152400"/>
                  </a:lnTo>
                  <a:lnTo>
                    <a:pt x="133754" y="152322"/>
                  </a:lnTo>
                  <a:lnTo>
                    <a:pt x="130082" y="146876"/>
                  </a:lnTo>
                  <a:cubicBezTo>
                    <a:pt x="123187" y="139981"/>
                    <a:pt x="114977" y="134401"/>
                    <a:pt x="105861" y="130545"/>
                  </a:cubicBezTo>
                  <a:lnTo>
                    <a:pt x="76587" y="124635"/>
                  </a:lnTo>
                  <a:lnTo>
                    <a:pt x="63928" y="105860"/>
                  </a:lnTo>
                  <a:cubicBezTo>
                    <a:pt x="60073" y="96744"/>
                    <a:pt x="57940" y="86721"/>
                    <a:pt x="57940" y="76200"/>
                  </a:cubicBezTo>
                  <a:cubicBezTo>
                    <a:pt x="57940" y="34116"/>
                    <a:pt x="92056" y="0"/>
                    <a:pt x="134140" y="0"/>
                  </a:cubicBezTo>
                  <a:close/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4" name="椭圆 33">
              <a:extLst>
                <a:ext uri="{FF2B5EF4-FFF2-40B4-BE49-F238E27FC236}">
                  <a16:creationId xmlns:a16="http://schemas.microsoft.com/office/drawing/2014/main" id="{94C4E026-D08F-4E53-44BD-6F5381B9B07C}"/>
                </a:ext>
              </a:extLst>
            </p:cNvPr>
            <p:cNvSpPr/>
            <p:nvPr/>
          </p:nvSpPr>
          <p:spPr>
            <a:xfrm>
              <a:off x="5683708" y="4143975"/>
              <a:ext cx="412292" cy="412292"/>
            </a:xfrm>
            <a:prstGeom prst="ellipse">
              <a:avLst/>
            </a:prstGeom>
            <a:solidFill>
              <a:srgbClr val="0080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35" name="任意多边形: 形状 34">
              <a:extLst>
                <a:ext uri="{FF2B5EF4-FFF2-40B4-BE49-F238E27FC236}">
                  <a16:creationId xmlns:a16="http://schemas.microsoft.com/office/drawing/2014/main" id="{6B7A7C2C-5CAF-B301-DC8D-F0D0419C7C8D}"/>
                </a:ext>
              </a:extLst>
            </p:cNvPr>
            <p:cNvSpPr/>
            <p:nvPr/>
          </p:nvSpPr>
          <p:spPr>
            <a:xfrm>
              <a:off x="5746584" y="4208694"/>
              <a:ext cx="286540" cy="276957"/>
            </a:xfrm>
            <a:custGeom>
              <a:avLst/>
              <a:gdLst>
                <a:gd name="connsiteX0" fmla="*/ 76200 w 286540"/>
                <a:gd name="connsiteY0" fmla="*/ 124557 h 276957"/>
                <a:gd name="connsiteX1" fmla="*/ 76587 w 286540"/>
                <a:gd name="connsiteY1" fmla="*/ 124635 h 276957"/>
                <a:gd name="connsiteX2" fmla="*/ 80259 w 286540"/>
                <a:gd name="connsiteY2" fmla="*/ 130082 h 276957"/>
                <a:gd name="connsiteX3" fmla="*/ 104480 w 286540"/>
                <a:gd name="connsiteY3" fmla="*/ 146412 h 276957"/>
                <a:gd name="connsiteX4" fmla="*/ 133754 w 286540"/>
                <a:gd name="connsiteY4" fmla="*/ 152322 h 276957"/>
                <a:gd name="connsiteX5" fmla="*/ 141852 w 286540"/>
                <a:gd name="connsiteY5" fmla="*/ 164333 h 276957"/>
                <a:gd name="connsiteX6" fmla="*/ 140128 w 286540"/>
                <a:gd name="connsiteY6" fmla="*/ 166890 h 276957"/>
                <a:gd name="connsiteX7" fmla="*/ 134140 w 286540"/>
                <a:gd name="connsiteY7" fmla="*/ 196550 h 276957"/>
                <a:gd name="connsiteX8" fmla="*/ 140128 w 286540"/>
                <a:gd name="connsiteY8" fmla="*/ 226211 h 276957"/>
                <a:gd name="connsiteX9" fmla="*/ 144688 w 286540"/>
                <a:gd name="connsiteY9" fmla="*/ 232974 h 276957"/>
                <a:gd name="connsiteX10" fmla="*/ 130082 w 286540"/>
                <a:gd name="connsiteY10" fmla="*/ 254639 h 276957"/>
                <a:gd name="connsiteX11" fmla="*/ 76200 w 286540"/>
                <a:gd name="connsiteY11" fmla="*/ 276957 h 276957"/>
                <a:gd name="connsiteX12" fmla="*/ 0 w 286540"/>
                <a:gd name="connsiteY12" fmla="*/ 200757 h 276957"/>
                <a:gd name="connsiteX13" fmla="*/ 76200 w 286540"/>
                <a:gd name="connsiteY13" fmla="*/ 124557 h 276957"/>
                <a:gd name="connsiteX14" fmla="*/ 210340 w 286540"/>
                <a:gd name="connsiteY14" fmla="*/ 120350 h 276957"/>
                <a:gd name="connsiteX15" fmla="*/ 286540 w 286540"/>
                <a:gd name="connsiteY15" fmla="*/ 196550 h 276957"/>
                <a:gd name="connsiteX16" fmla="*/ 210340 w 286540"/>
                <a:gd name="connsiteY16" fmla="*/ 272750 h 276957"/>
                <a:gd name="connsiteX17" fmla="*/ 156459 w 286540"/>
                <a:gd name="connsiteY17" fmla="*/ 250432 h 276957"/>
                <a:gd name="connsiteX18" fmla="*/ 144688 w 286540"/>
                <a:gd name="connsiteY18" fmla="*/ 232974 h 276957"/>
                <a:gd name="connsiteX19" fmla="*/ 146412 w 286540"/>
                <a:gd name="connsiteY19" fmla="*/ 230418 h 276957"/>
                <a:gd name="connsiteX20" fmla="*/ 152400 w 286540"/>
                <a:gd name="connsiteY20" fmla="*/ 200757 h 276957"/>
                <a:gd name="connsiteX21" fmla="*/ 146412 w 286540"/>
                <a:gd name="connsiteY21" fmla="*/ 171097 h 276957"/>
                <a:gd name="connsiteX22" fmla="*/ 141852 w 286540"/>
                <a:gd name="connsiteY22" fmla="*/ 164333 h 276957"/>
                <a:gd name="connsiteX23" fmla="*/ 152381 w 286540"/>
                <a:gd name="connsiteY23" fmla="*/ 148718 h 276957"/>
                <a:gd name="connsiteX24" fmla="*/ 163801 w 286540"/>
                <a:gd name="connsiteY24" fmla="*/ 146412 h 276957"/>
                <a:gd name="connsiteX25" fmla="*/ 188022 w 286540"/>
                <a:gd name="connsiteY25" fmla="*/ 130082 h 276957"/>
                <a:gd name="connsiteX26" fmla="*/ 192100 w 286540"/>
                <a:gd name="connsiteY26" fmla="*/ 124032 h 276957"/>
                <a:gd name="connsiteX27" fmla="*/ 134140 w 286540"/>
                <a:gd name="connsiteY27" fmla="*/ 0 h 276957"/>
                <a:gd name="connsiteX28" fmla="*/ 210340 w 286540"/>
                <a:gd name="connsiteY28" fmla="*/ 76200 h 276957"/>
                <a:gd name="connsiteX29" fmla="*/ 204352 w 286540"/>
                <a:gd name="connsiteY29" fmla="*/ 105860 h 276957"/>
                <a:gd name="connsiteX30" fmla="*/ 192100 w 286540"/>
                <a:gd name="connsiteY30" fmla="*/ 124032 h 276957"/>
                <a:gd name="connsiteX31" fmla="*/ 180680 w 286540"/>
                <a:gd name="connsiteY31" fmla="*/ 126338 h 276957"/>
                <a:gd name="connsiteX32" fmla="*/ 156459 w 286540"/>
                <a:gd name="connsiteY32" fmla="*/ 142669 h 276957"/>
                <a:gd name="connsiteX33" fmla="*/ 152381 w 286540"/>
                <a:gd name="connsiteY33" fmla="*/ 148718 h 276957"/>
                <a:gd name="connsiteX34" fmla="*/ 134140 w 286540"/>
                <a:gd name="connsiteY34" fmla="*/ 152400 h 276957"/>
                <a:gd name="connsiteX35" fmla="*/ 133754 w 286540"/>
                <a:gd name="connsiteY35" fmla="*/ 152322 h 276957"/>
                <a:gd name="connsiteX36" fmla="*/ 130082 w 286540"/>
                <a:gd name="connsiteY36" fmla="*/ 146876 h 276957"/>
                <a:gd name="connsiteX37" fmla="*/ 105861 w 286540"/>
                <a:gd name="connsiteY37" fmla="*/ 130545 h 276957"/>
                <a:gd name="connsiteX38" fmla="*/ 76587 w 286540"/>
                <a:gd name="connsiteY38" fmla="*/ 124635 h 276957"/>
                <a:gd name="connsiteX39" fmla="*/ 63928 w 286540"/>
                <a:gd name="connsiteY39" fmla="*/ 105860 h 276957"/>
                <a:gd name="connsiteX40" fmla="*/ 57940 w 286540"/>
                <a:gd name="connsiteY40" fmla="*/ 76200 h 276957"/>
                <a:gd name="connsiteX41" fmla="*/ 134140 w 286540"/>
                <a:gd name="connsiteY41" fmla="*/ 0 h 276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286540" h="276957">
                  <a:moveTo>
                    <a:pt x="76200" y="124557"/>
                  </a:moveTo>
                  <a:lnTo>
                    <a:pt x="76587" y="124635"/>
                  </a:lnTo>
                  <a:lnTo>
                    <a:pt x="80259" y="130082"/>
                  </a:lnTo>
                  <a:cubicBezTo>
                    <a:pt x="87154" y="136976"/>
                    <a:pt x="95363" y="142556"/>
                    <a:pt x="104480" y="146412"/>
                  </a:cubicBezTo>
                  <a:lnTo>
                    <a:pt x="133754" y="152322"/>
                  </a:lnTo>
                  <a:lnTo>
                    <a:pt x="141852" y="164333"/>
                  </a:lnTo>
                  <a:lnTo>
                    <a:pt x="140128" y="166890"/>
                  </a:lnTo>
                  <a:cubicBezTo>
                    <a:pt x="136273" y="176006"/>
                    <a:pt x="134140" y="186029"/>
                    <a:pt x="134140" y="196550"/>
                  </a:cubicBezTo>
                  <a:cubicBezTo>
                    <a:pt x="134140" y="207071"/>
                    <a:pt x="136273" y="217094"/>
                    <a:pt x="140128" y="226211"/>
                  </a:cubicBezTo>
                  <a:lnTo>
                    <a:pt x="144688" y="232974"/>
                  </a:lnTo>
                  <a:lnTo>
                    <a:pt x="130082" y="254639"/>
                  </a:lnTo>
                  <a:cubicBezTo>
                    <a:pt x="116292" y="268428"/>
                    <a:pt x="97242" y="276957"/>
                    <a:pt x="76200" y="276957"/>
                  </a:cubicBezTo>
                  <a:cubicBezTo>
                    <a:pt x="34116" y="276957"/>
                    <a:pt x="0" y="242841"/>
                    <a:pt x="0" y="200757"/>
                  </a:cubicBezTo>
                  <a:cubicBezTo>
                    <a:pt x="0" y="158673"/>
                    <a:pt x="34116" y="124557"/>
                    <a:pt x="76200" y="124557"/>
                  </a:cubicBezTo>
                  <a:close/>
                  <a:moveTo>
                    <a:pt x="210340" y="120350"/>
                  </a:moveTo>
                  <a:cubicBezTo>
                    <a:pt x="252424" y="120350"/>
                    <a:pt x="286540" y="154466"/>
                    <a:pt x="286540" y="196550"/>
                  </a:cubicBezTo>
                  <a:cubicBezTo>
                    <a:pt x="286540" y="238634"/>
                    <a:pt x="252424" y="272750"/>
                    <a:pt x="210340" y="272750"/>
                  </a:cubicBezTo>
                  <a:cubicBezTo>
                    <a:pt x="189298" y="272750"/>
                    <a:pt x="170248" y="264221"/>
                    <a:pt x="156459" y="250432"/>
                  </a:cubicBezTo>
                  <a:lnTo>
                    <a:pt x="144688" y="232974"/>
                  </a:lnTo>
                  <a:lnTo>
                    <a:pt x="146412" y="230418"/>
                  </a:lnTo>
                  <a:cubicBezTo>
                    <a:pt x="150268" y="221301"/>
                    <a:pt x="152400" y="211278"/>
                    <a:pt x="152400" y="200757"/>
                  </a:cubicBezTo>
                  <a:cubicBezTo>
                    <a:pt x="152400" y="190236"/>
                    <a:pt x="150268" y="180213"/>
                    <a:pt x="146412" y="171097"/>
                  </a:cubicBezTo>
                  <a:lnTo>
                    <a:pt x="141852" y="164333"/>
                  </a:lnTo>
                  <a:lnTo>
                    <a:pt x="152381" y="148718"/>
                  </a:lnTo>
                  <a:lnTo>
                    <a:pt x="163801" y="146412"/>
                  </a:lnTo>
                  <a:cubicBezTo>
                    <a:pt x="172917" y="142556"/>
                    <a:pt x="181127" y="136976"/>
                    <a:pt x="188022" y="130082"/>
                  </a:cubicBezTo>
                  <a:lnTo>
                    <a:pt x="192100" y="124032"/>
                  </a:lnTo>
                  <a:close/>
                  <a:moveTo>
                    <a:pt x="134140" y="0"/>
                  </a:moveTo>
                  <a:cubicBezTo>
                    <a:pt x="176224" y="0"/>
                    <a:pt x="210340" y="34116"/>
                    <a:pt x="210340" y="76200"/>
                  </a:cubicBezTo>
                  <a:cubicBezTo>
                    <a:pt x="210340" y="86721"/>
                    <a:pt x="208208" y="96744"/>
                    <a:pt x="204352" y="105860"/>
                  </a:cubicBezTo>
                  <a:lnTo>
                    <a:pt x="192100" y="124032"/>
                  </a:lnTo>
                  <a:lnTo>
                    <a:pt x="180680" y="126338"/>
                  </a:lnTo>
                  <a:cubicBezTo>
                    <a:pt x="171563" y="130194"/>
                    <a:pt x="163354" y="135774"/>
                    <a:pt x="156459" y="142669"/>
                  </a:cubicBezTo>
                  <a:lnTo>
                    <a:pt x="152381" y="148718"/>
                  </a:lnTo>
                  <a:lnTo>
                    <a:pt x="134140" y="152400"/>
                  </a:lnTo>
                  <a:lnTo>
                    <a:pt x="133754" y="152322"/>
                  </a:lnTo>
                  <a:lnTo>
                    <a:pt x="130082" y="146876"/>
                  </a:lnTo>
                  <a:cubicBezTo>
                    <a:pt x="123187" y="139981"/>
                    <a:pt x="114977" y="134401"/>
                    <a:pt x="105861" y="130545"/>
                  </a:cubicBezTo>
                  <a:lnTo>
                    <a:pt x="76587" y="124635"/>
                  </a:lnTo>
                  <a:lnTo>
                    <a:pt x="63928" y="105860"/>
                  </a:lnTo>
                  <a:cubicBezTo>
                    <a:pt x="60073" y="96744"/>
                    <a:pt x="57940" y="86721"/>
                    <a:pt x="57940" y="76200"/>
                  </a:cubicBezTo>
                  <a:cubicBezTo>
                    <a:pt x="57940" y="34116"/>
                    <a:pt x="92056" y="0"/>
                    <a:pt x="134140" y="0"/>
                  </a:cubicBezTo>
                  <a:close/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pic>
        <p:nvPicPr>
          <p:cNvPr id="36" name="图片 35">
            <a:extLst>
              <a:ext uri="{FF2B5EF4-FFF2-40B4-BE49-F238E27FC236}">
                <a16:creationId xmlns:a16="http://schemas.microsoft.com/office/drawing/2014/main" id="{B41517EB-512D-38C3-D45D-AB4152BC1761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5270" y="4538547"/>
            <a:ext cx="2085312" cy="2097401"/>
          </a:xfrm>
          <a:prstGeom prst="rect">
            <a:avLst/>
          </a:prstGeom>
        </p:spPr>
      </p:pic>
      <p:sp>
        <p:nvSpPr>
          <p:cNvPr id="38" name="对话气泡: 圆角矩形 37">
            <a:extLst>
              <a:ext uri="{FF2B5EF4-FFF2-40B4-BE49-F238E27FC236}">
                <a16:creationId xmlns:a16="http://schemas.microsoft.com/office/drawing/2014/main" id="{DFE48A37-6CD1-C5FA-1F32-255371184F78}"/>
              </a:ext>
            </a:extLst>
          </p:cNvPr>
          <p:cNvSpPr/>
          <p:nvPr/>
        </p:nvSpPr>
        <p:spPr>
          <a:xfrm>
            <a:off x="1134540" y="2376234"/>
            <a:ext cx="3844645" cy="1702217"/>
          </a:xfrm>
          <a:prstGeom prst="wedgeRoundRectCallout">
            <a:avLst>
              <a:gd name="adj1" fmla="val -35389"/>
              <a:gd name="adj2" fmla="val 73352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你会用四则运算解决哪些问题？</a:t>
            </a:r>
          </a:p>
        </p:txBody>
      </p:sp>
      <p:sp>
        <p:nvSpPr>
          <p:cNvPr id="40" name="对话气泡: 圆角矩形 39">
            <a:extLst>
              <a:ext uri="{FF2B5EF4-FFF2-40B4-BE49-F238E27FC236}">
                <a16:creationId xmlns:a16="http://schemas.microsoft.com/office/drawing/2014/main" id="{5AB795A9-026C-D641-6E3B-859763202D84}"/>
              </a:ext>
            </a:extLst>
          </p:cNvPr>
          <p:cNvSpPr/>
          <p:nvPr/>
        </p:nvSpPr>
        <p:spPr>
          <a:xfrm>
            <a:off x="855546" y="2544773"/>
            <a:ext cx="4614154" cy="1597659"/>
          </a:xfrm>
          <a:prstGeom prst="wedgeRoundRectCallout">
            <a:avLst>
              <a:gd name="adj1" fmla="val -35389"/>
              <a:gd name="adj2" fmla="val 73352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在解决这些问题的时候，你有什么好的方法？</a:t>
            </a:r>
          </a:p>
        </p:txBody>
      </p:sp>
    </p:spTree>
    <p:extLst>
      <p:ext uri="{BB962C8B-B14F-4D97-AF65-F5344CB8AC3E}">
        <p14:creationId xmlns:p14="http://schemas.microsoft.com/office/powerpoint/2010/main" val="2470503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8" grpId="1" animBg="1"/>
      <p:bldP spid="4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0B94F398-E956-6AB1-EE12-E8269EE9F3F8}"/>
              </a:ext>
            </a:extLst>
          </p:cNvPr>
          <p:cNvGrpSpPr/>
          <p:nvPr/>
        </p:nvGrpSpPr>
        <p:grpSpPr>
          <a:xfrm>
            <a:off x="3747135" y="289761"/>
            <a:ext cx="4697730" cy="707886"/>
            <a:chOff x="3737610" y="173031"/>
            <a:chExt cx="4697730" cy="707886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54C4069D-C6BC-1DEB-6125-9DC117118EC0}"/>
                </a:ext>
              </a:extLst>
            </p:cNvPr>
            <p:cNvSpPr txBox="1"/>
            <p:nvPr/>
          </p:nvSpPr>
          <p:spPr>
            <a:xfrm>
              <a:off x="4937655" y="173031"/>
              <a:ext cx="229764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000" b="1" dirty="0">
                  <a:solidFill>
                    <a:srgbClr val="4D78B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知识梳理</a:t>
              </a:r>
            </a:p>
          </p:txBody>
        </p:sp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89137AA9-CC44-4D5D-8E95-3527E8F7AE9B}"/>
                </a:ext>
              </a:extLst>
            </p:cNvPr>
            <p:cNvCxnSpPr>
              <a:cxnSpLocks/>
            </p:cNvCxnSpPr>
            <p:nvPr/>
          </p:nvCxnSpPr>
          <p:spPr>
            <a:xfrm>
              <a:off x="3737610" y="865628"/>
              <a:ext cx="4697730" cy="0"/>
            </a:xfrm>
            <a:prstGeom prst="line">
              <a:avLst/>
            </a:prstGeom>
            <a:ln w="34925">
              <a:solidFill>
                <a:srgbClr val="4D78B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文本框 6">
            <a:extLst>
              <a:ext uri="{FF2B5EF4-FFF2-40B4-BE49-F238E27FC236}">
                <a16:creationId xmlns:a16="http://schemas.microsoft.com/office/drawing/2014/main" id="{6AABDD4B-788E-A0DA-66B2-D5774E42BF8E}"/>
              </a:ext>
            </a:extLst>
          </p:cNvPr>
          <p:cNvSpPr txBox="1"/>
          <p:nvPr/>
        </p:nvSpPr>
        <p:spPr>
          <a:xfrm>
            <a:off x="677693" y="1097437"/>
            <a:ext cx="10836613" cy="11638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       在劳动课上，小明做了</a:t>
            </a:r>
            <a:r>
              <a:rPr lang="en-US" altLang="zh-CN" sz="32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8</a:t>
            </a:r>
            <a:r>
              <a:rPr lang="zh-CN" altLang="en-US" sz="32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朵花，小红做的比小明少</a:t>
            </a:r>
            <a:r>
              <a:rPr lang="en-US" altLang="zh-CN" sz="32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r>
              <a:rPr lang="zh-CN" altLang="en-US" sz="32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朵，小军做的是小红的</a:t>
            </a:r>
            <a:r>
              <a:rPr lang="en-US" altLang="zh-CN" sz="32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  <a:r>
              <a:rPr lang="zh-CN" altLang="en-US" sz="32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倍。小军做了多少朵花？</a:t>
            </a:r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id="{0F9F5EF9-1229-6BDD-CD9C-A6236A073280}"/>
              </a:ext>
            </a:extLst>
          </p:cNvPr>
          <p:cNvSpPr/>
          <p:nvPr/>
        </p:nvSpPr>
        <p:spPr>
          <a:xfrm>
            <a:off x="2363212" y="3906366"/>
            <a:ext cx="2704290" cy="608501"/>
          </a:xfrm>
          <a:prstGeom prst="roundRect">
            <a:avLst/>
          </a:prstGeom>
          <a:solidFill>
            <a:schemeClr val="bg1"/>
          </a:solidFill>
          <a:ln>
            <a:solidFill>
              <a:srgbClr val="FF7E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小明做的朵数</a:t>
            </a:r>
          </a:p>
        </p:txBody>
      </p:sp>
      <p:sp>
        <p:nvSpPr>
          <p:cNvPr id="11" name="矩形: 圆角 10">
            <a:extLst>
              <a:ext uri="{FF2B5EF4-FFF2-40B4-BE49-F238E27FC236}">
                <a16:creationId xmlns:a16="http://schemas.microsoft.com/office/drawing/2014/main" id="{E23C0A56-56D6-AF8E-6834-FE28FF8DAE27}"/>
              </a:ext>
            </a:extLst>
          </p:cNvPr>
          <p:cNvSpPr/>
          <p:nvPr/>
        </p:nvSpPr>
        <p:spPr>
          <a:xfrm>
            <a:off x="5321641" y="3906365"/>
            <a:ext cx="3605718" cy="608501"/>
          </a:xfrm>
          <a:prstGeom prst="roundRect">
            <a:avLst/>
          </a:prstGeom>
          <a:solidFill>
            <a:schemeClr val="bg1"/>
          </a:solidFill>
          <a:ln>
            <a:solidFill>
              <a:srgbClr val="FF7E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tx1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小红比小明少做</a:t>
            </a:r>
            <a:r>
              <a:rPr lang="en-US" altLang="zh-CN" sz="2800" dirty="0">
                <a:solidFill>
                  <a:schemeClr val="tx1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r>
              <a:rPr lang="zh-CN" altLang="en-US" sz="2800" b="1" dirty="0">
                <a:solidFill>
                  <a:schemeClr val="tx1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朵</a:t>
            </a: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333753E7-F28C-35C3-F629-EAF5CD55EC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0648" y="2543036"/>
            <a:ext cx="1353600" cy="1353600"/>
          </a:xfrm>
          <a:prstGeom prst="rect">
            <a:avLst/>
          </a:prstGeom>
        </p:spPr>
      </p:pic>
      <p:sp>
        <p:nvSpPr>
          <p:cNvPr id="14" name="对话气泡: 圆角矩形 13">
            <a:extLst>
              <a:ext uri="{FF2B5EF4-FFF2-40B4-BE49-F238E27FC236}">
                <a16:creationId xmlns:a16="http://schemas.microsoft.com/office/drawing/2014/main" id="{E6B0CAF4-D4C7-D91E-FCBE-45DCBA55A9A9}"/>
              </a:ext>
            </a:extLst>
          </p:cNvPr>
          <p:cNvSpPr/>
          <p:nvPr/>
        </p:nvSpPr>
        <p:spPr>
          <a:xfrm>
            <a:off x="2363212" y="2384585"/>
            <a:ext cx="5756476" cy="1353600"/>
          </a:xfrm>
          <a:prstGeom prst="wedgeRoundRectCallout">
            <a:avLst>
              <a:gd name="adj1" fmla="val -58696"/>
              <a:gd name="adj2" fmla="val 35737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要找一找数量中有哪些关系，思考</a:t>
            </a:r>
            <a:r>
              <a:rPr lang="zh-CN" altLang="en-US" sz="32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先求什么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，</a:t>
            </a:r>
            <a:r>
              <a:rPr lang="zh-CN" altLang="en-US" sz="32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再求什么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。</a:t>
            </a:r>
          </a:p>
        </p:txBody>
      </p:sp>
      <p:sp>
        <p:nvSpPr>
          <p:cNvPr id="15" name="矩形: 圆角 14">
            <a:extLst>
              <a:ext uri="{FF2B5EF4-FFF2-40B4-BE49-F238E27FC236}">
                <a16:creationId xmlns:a16="http://schemas.microsoft.com/office/drawing/2014/main" id="{DBE246EC-D851-4F38-8290-CA55611A2478}"/>
              </a:ext>
            </a:extLst>
          </p:cNvPr>
          <p:cNvSpPr/>
          <p:nvPr/>
        </p:nvSpPr>
        <p:spPr>
          <a:xfrm>
            <a:off x="3323615" y="4933057"/>
            <a:ext cx="2704290" cy="608501"/>
          </a:xfrm>
          <a:prstGeom prst="roundRect">
            <a:avLst/>
          </a:prstGeom>
          <a:solidFill>
            <a:schemeClr val="bg1"/>
          </a:solidFill>
          <a:ln>
            <a:solidFill>
              <a:srgbClr val="FF7E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小红做的朵数</a:t>
            </a:r>
          </a:p>
        </p:txBody>
      </p:sp>
      <p:sp>
        <p:nvSpPr>
          <p:cNvPr id="16" name="矩形: 圆角 15">
            <a:extLst>
              <a:ext uri="{FF2B5EF4-FFF2-40B4-BE49-F238E27FC236}">
                <a16:creationId xmlns:a16="http://schemas.microsoft.com/office/drawing/2014/main" id="{FB2CC2E8-2CE5-4B6F-2E43-4F9A1B94669B}"/>
              </a:ext>
            </a:extLst>
          </p:cNvPr>
          <p:cNvSpPr/>
          <p:nvPr/>
        </p:nvSpPr>
        <p:spPr>
          <a:xfrm>
            <a:off x="6316828" y="4933056"/>
            <a:ext cx="4130677" cy="608501"/>
          </a:xfrm>
          <a:prstGeom prst="roundRect">
            <a:avLst/>
          </a:prstGeom>
          <a:solidFill>
            <a:schemeClr val="bg1"/>
          </a:solidFill>
          <a:ln>
            <a:solidFill>
              <a:srgbClr val="FF7E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tx1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小军做的是小红的</a:t>
            </a:r>
            <a:r>
              <a:rPr lang="en-US" altLang="zh-CN" sz="2800" dirty="0">
                <a:solidFill>
                  <a:schemeClr val="tx1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  <a:r>
              <a:rPr lang="zh-CN" altLang="en-US" sz="2800" b="1" dirty="0">
                <a:solidFill>
                  <a:schemeClr val="tx1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倍</a:t>
            </a:r>
          </a:p>
        </p:txBody>
      </p:sp>
      <p:sp>
        <p:nvSpPr>
          <p:cNvPr id="17" name="矩形: 圆角 16">
            <a:extLst>
              <a:ext uri="{FF2B5EF4-FFF2-40B4-BE49-F238E27FC236}">
                <a16:creationId xmlns:a16="http://schemas.microsoft.com/office/drawing/2014/main" id="{E865C9B8-861C-C1CA-9344-71E50431AAFD}"/>
              </a:ext>
            </a:extLst>
          </p:cNvPr>
          <p:cNvSpPr/>
          <p:nvPr/>
        </p:nvSpPr>
        <p:spPr>
          <a:xfrm>
            <a:off x="4540531" y="5959747"/>
            <a:ext cx="2704290" cy="608501"/>
          </a:xfrm>
          <a:prstGeom prst="roundRect">
            <a:avLst/>
          </a:prstGeom>
          <a:solidFill>
            <a:schemeClr val="bg1"/>
          </a:solidFill>
          <a:ln>
            <a:solidFill>
              <a:srgbClr val="FF7E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小军做的朵数</a:t>
            </a:r>
          </a:p>
        </p:txBody>
      </p: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id="{5594C141-EDE7-0CB9-FF43-DF6A8CE17D37}"/>
              </a:ext>
            </a:extLst>
          </p:cNvPr>
          <p:cNvCxnSpPr>
            <a:cxnSpLocks/>
          </p:cNvCxnSpPr>
          <p:nvPr/>
        </p:nvCxnSpPr>
        <p:spPr>
          <a:xfrm>
            <a:off x="4516986" y="4514866"/>
            <a:ext cx="471450" cy="41819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id="{B27B6948-4B7F-F181-6B69-259A9AFA4DC1}"/>
              </a:ext>
            </a:extLst>
          </p:cNvPr>
          <p:cNvCxnSpPr>
            <a:cxnSpLocks/>
          </p:cNvCxnSpPr>
          <p:nvPr/>
        </p:nvCxnSpPr>
        <p:spPr>
          <a:xfrm flipV="1">
            <a:off x="5416907" y="4514866"/>
            <a:ext cx="471450" cy="41819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id="{45C070BC-96D0-A3C5-8EE2-E9546623325A}"/>
              </a:ext>
            </a:extLst>
          </p:cNvPr>
          <p:cNvCxnSpPr>
            <a:cxnSpLocks/>
          </p:cNvCxnSpPr>
          <p:nvPr/>
        </p:nvCxnSpPr>
        <p:spPr>
          <a:xfrm>
            <a:off x="5396279" y="5541557"/>
            <a:ext cx="471450" cy="41819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id="{70D4ADA6-8572-1CB9-1E34-74207D83F029}"/>
              </a:ext>
            </a:extLst>
          </p:cNvPr>
          <p:cNvCxnSpPr>
            <a:cxnSpLocks/>
          </p:cNvCxnSpPr>
          <p:nvPr/>
        </p:nvCxnSpPr>
        <p:spPr>
          <a:xfrm flipV="1">
            <a:off x="6487752" y="5541557"/>
            <a:ext cx="471450" cy="41819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5379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对话气泡: 圆角矩形 10">
            <a:extLst>
              <a:ext uri="{FF2B5EF4-FFF2-40B4-BE49-F238E27FC236}">
                <a16:creationId xmlns:a16="http://schemas.microsoft.com/office/drawing/2014/main" id="{C3A4092A-3E73-F94A-9B57-E876820BFE7D}"/>
              </a:ext>
            </a:extLst>
          </p:cNvPr>
          <p:cNvSpPr/>
          <p:nvPr/>
        </p:nvSpPr>
        <p:spPr>
          <a:xfrm>
            <a:off x="5618326" y="2896412"/>
            <a:ext cx="5346970" cy="1353600"/>
          </a:xfrm>
          <a:prstGeom prst="wedgeRoundRectCallout">
            <a:avLst>
              <a:gd name="adj1" fmla="val 36546"/>
              <a:gd name="adj2" fmla="val 93643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画</a:t>
            </a:r>
            <a:r>
              <a:rPr lang="zh-CN" altLang="en-US" sz="32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线段图</a:t>
            </a:r>
            <a:r>
              <a: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可以帮助我们分析数量之间的关系。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01B3B11C-8BFF-C8E4-529A-EB74EEB875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88496" y="4885143"/>
            <a:ext cx="1353600" cy="1353600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80CF8CBC-C43A-ABE1-114E-BCC5ACB54813}"/>
              </a:ext>
            </a:extLst>
          </p:cNvPr>
          <p:cNvSpPr txBox="1"/>
          <p:nvPr/>
        </p:nvSpPr>
        <p:spPr>
          <a:xfrm>
            <a:off x="677693" y="1097437"/>
            <a:ext cx="10836613" cy="11638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       在劳动课上，小明做了</a:t>
            </a:r>
            <a:r>
              <a:rPr lang="en-US" altLang="zh-CN" sz="32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8</a:t>
            </a:r>
            <a:r>
              <a:rPr lang="zh-CN" altLang="en-US" sz="32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朵花，小红做的比小明少</a:t>
            </a:r>
            <a:r>
              <a:rPr lang="en-US" altLang="zh-CN" sz="32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r>
              <a:rPr lang="zh-CN" altLang="en-US" sz="32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朵，小军做的是小红的</a:t>
            </a:r>
            <a:r>
              <a:rPr lang="en-US" altLang="zh-CN" sz="32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  <a:r>
              <a:rPr lang="zh-CN" altLang="en-US" sz="32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倍。小军做了多少朵花？</a:t>
            </a: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08D42636-2CC7-6204-30DB-86461DD169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6704" y="2503929"/>
            <a:ext cx="3837773" cy="3492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0564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9CF778A2-ADC5-3EB4-0D04-7110D5DE3971}"/>
              </a:ext>
            </a:extLst>
          </p:cNvPr>
          <p:cNvSpPr txBox="1"/>
          <p:nvPr/>
        </p:nvSpPr>
        <p:spPr>
          <a:xfrm>
            <a:off x="677693" y="1097437"/>
            <a:ext cx="10836613" cy="11638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       在劳动课上，小明做了</a:t>
            </a:r>
            <a:r>
              <a:rPr lang="en-US" altLang="zh-CN" sz="32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8</a:t>
            </a:r>
            <a:r>
              <a:rPr lang="zh-CN" altLang="en-US" sz="32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朵花，小红做的比小明少</a:t>
            </a:r>
            <a:r>
              <a:rPr lang="en-US" altLang="zh-CN" sz="32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r>
              <a:rPr lang="zh-CN" altLang="en-US" sz="32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朵，小军做的是小红的</a:t>
            </a:r>
            <a:r>
              <a:rPr lang="en-US" altLang="zh-CN" sz="32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  <a:r>
              <a:rPr lang="zh-CN" altLang="en-US" sz="32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倍。小军做了多少朵花？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BA841ADF-DC65-3852-0E87-560076FAB016}"/>
              </a:ext>
            </a:extLst>
          </p:cNvPr>
          <p:cNvSpPr txBox="1"/>
          <p:nvPr/>
        </p:nvSpPr>
        <p:spPr>
          <a:xfrm>
            <a:off x="1138137" y="2568102"/>
            <a:ext cx="224452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分步列式：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F09F7A32-8D20-82D0-EF55-B19899C827E1}"/>
              </a:ext>
            </a:extLst>
          </p:cNvPr>
          <p:cNvSpPr txBox="1"/>
          <p:nvPr/>
        </p:nvSpPr>
        <p:spPr>
          <a:xfrm>
            <a:off x="3171218" y="2568103"/>
            <a:ext cx="254909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8</a:t>
            </a:r>
            <a:r>
              <a:rPr lang="en-US" altLang="zh-CN" sz="3200" dirty="0">
                <a:solidFill>
                  <a:srgbClr val="EE1D23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-</a:t>
            </a:r>
            <a:r>
              <a:rPr lang="en-US" altLang="zh-CN" sz="32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3=5</a:t>
            </a:r>
            <a:r>
              <a:rPr lang="zh-CN" altLang="en-US" sz="3200" b="1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（朵）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D41AF7B8-7463-0B81-5CA8-AAB5D4DFA04E}"/>
              </a:ext>
            </a:extLst>
          </p:cNvPr>
          <p:cNvSpPr txBox="1"/>
          <p:nvPr/>
        </p:nvSpPr>
        <p:spPr>
          <a:xfrm>
            <a:off x="3171218" y="3321996"/>
            <a:ext cx="30544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5×2=10</a:t>
            </a:r>
            <a:r>
              <a:rPr lang="zh-CN" altLang="en-US" sz="3200" b="1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（朵）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C932E260-ABDF-B3C5-FC81-637AD029C0A7}"/>
              </a:ext>
            </a:extLst>
          </p:cNvPr>
          <p:cNvSpPr txBox="1"/>
          <p:nvPr/>
        </p:nvSpPr>
        <p:spPr>
          <a:xfrm>
            <a:off x="6471688" y="2568102"/>
            <a:ext cx="2236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综合列式：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3F9E6ABE-0CC9-F0B6-EE3C-6ADE89DA787E}"/>
              </a:ext>
            </a:extLst>
          </p:cNvPr>
          <p:cNvSpPr txBox="1"/>
          <p:nvPr/>
        </p:nvSpPr>
        <p:spPr>
          <a:xfrm>
            <a:off x="6965004" y="3321996"/>
            <a:ext cx="40661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EE1D23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(</a:t>
            </a:r>
            <a:r>
              <a:rPr lang="en-US" altLang="zh-CN" sz="32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8</a:t>
            </a:r>
            <a:r>
              <a:rPr lang="en-US" altLang="zh-CN" sz="3200" dirty="0">
                <a:solidFill>
                  <a:srgbClr val="EE1D23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-</a:t>
            </a:r>
            <a:r>
              <a:rPr lang="en-US" altLang="zh-CN" sz="32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r>
              <a:rPr lang="en-US" altLang="zh-CN" sz="3200" dirty="0">
                <a:solidFill>
                  <a:srgbClr val="EE1D23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)</a:t>
            </a:r>
            <a:r>
              <a:rPr lang="en-US" altLang="zh-CN" sz="32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×2=10</a:t>
            </a:r>
            <a:r>
              <a:rPr lang="zh-CN" altLang="en-US" sz="3200" b="1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（朵）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F8554EEC-3D59-8B87-5CBA-8771FFA7F5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4604" y="4504693"/>
            <a:ext cx="1353600" cy="1353600"/>
          </a:xfrm>
          <a:prstGeom prst="rect">
            <a:avLst/>
          </a:prstGeom>
        </p:spPr>
      </p:pic>
      <p:sp>
        <p:nvSpPr>
          <p:cNvPr id="9" name="对话气泡: 圆角矩形 8">
            <a:extLst>
              <a:ext uri="{FF2B5EF4-FFF2-40B4-BE49-F238E27FC236}">
                <a16:creationId xmlns:a16="http://schemas.microsoft.com/office/drawing/2014/main" id="{EA802E82-37AE-7EBF-E6FF-D80C8F118F90}"/>
              </a:ext>
            </a:extLst>
          </p:cNvPr>
          <p:cNvSpPr/>
          <p:nvPr/>
        </p:nvSpPr>
        <p:spPr>
          <a:xfrm>
            <a:off x="2711499" y="4208554"/>
            <a:ext cx="3468534" cy="1945877"/>
          </a:xfrm>
          <a:prstGeom prst="wedgeRoundRectCallout">
            <a:avLst>
              <a:gd name="adj1" fmla="val -62342"/>
              <a:gd name="adj2" fmla="val 15241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列式时，既可以</a:t>
            </a:r>
            <a:r>
              <a:rPr lang="zh-CN" altLang="en-US" sz="32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分步列式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，也可以列</a:t>
            </a:r>
            <a:r>
              <a:rPr lang="zh-CN" altLang="en-US" sz="32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综合算式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。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3752FF6F-05F3-3825-2E29-BEEBECD75DEE}"/>
              </a:ext>
            </a:extLst>
          </p:cNvPr>
          <p:cNvSpPr/>
          <p:nvPr/>
        </p:nvSpPr>
        <p:spPr>
          <a:xfrm>
            <a:off x="6965004" y="3321996"/>
            <a:ext cx="1215958" cy="584775"/>
          </a:xfrm>
          <a:prstGeom prst="rect">
            <a:avLst/>
          </a:prstGeom>
          <a:noFill/>
          <a:ln w="28575">
            <a:solidFill>
              <a:srgbClr val="3366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03DDE021-83A2-CCAD-DC85-53EB21EE4540}"/>
              </a:ext>
            </a:extLst>
          </p:cNvPr>
          <p:cNvSpPr txBox="1"/>
          <p:nvPr/>
        </p:nvSpPr>
        <p:spPr>
          <a:xfrm>
            <a:off x="6571660" y="4504693"/>
            <a:ext cx="4708187" cy="1093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>
                <a:solidFill>
                  <a:srgbClr val="3366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列综合算式时 ，若要改变运算顺序 ，需要加上</a:t>
            </a:r>
            <a:r>
              <a:rPr lang="zh-CN" altLang="en-US" sz="2800" b="1" dirty="0">
                <a:solidFill>
                  <a:srgbClr val="EE1D23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括号</a:t>
            </a:r>
            <a:r>
              <a:rPr lang="zh-CN" altLang="en-US" sz="2800" b="1" dirty="0">
                <a:solidFill>
                  <a:srgbClr val="3366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</a:p>
        </p:txBody>
      </p:sp>
      <p:cxnSp>
        <p:nvCxnSpPr>
          <p:cNvPr id="14" name="连接符: 曲线 13">
            <a:extLst>
              <a:ext uri="{FF2B5EF4-FFF2-40B4-BE49-F238E27FC236}">
                <a16:creationId xmlns:a16="http://schemas.microsoft.com/office/drawing/2014/main" id="{5926E572-9C62-FC5C-1F1D-F9A22ED3BE61}"/>
              </a:ext>
            </a:extLst>
          </p:cNvPr>
          <p:cNvCxnSpPr>
            <a:stCxn id="10" idx="2"/>
            <a:endCxn id="12" idx="0"/>
          </p:cNvCxnSpPr>
          <p:nvPr/>
        </p:nvCxnSpPr>
        <p:spPr>
          <a:xfrm rot="16200000" flipH="1">
            <a:off x="7950407" y="3529346"/>
            <a:ext cx="597922" cy="1352771"/>
          </a:xfrm>
          <a:prstGeom prst="curvedConnector3">
            <a:avLst/>
          </a:prstGeom>
          <a:ln>
            <a:solidFill>
              <a:srgbClr val="3366FF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3347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9" grpId="0" animBg="1"/>
      <p:bldP spid="10" grpId="0" animBg="1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D2AEFBE8-3BFC-DD7A-46FB-E20A15D7FFD9}"/>
              </a:ext>
            </a:extLst>
          </p:cNvPr>
          <p:cNvSpPr txBox="1"/>
          <p:nvPr/>
        </p:nvSpPr>
        <p:spPr>
          <a:xfrm>
            <a:off x="677693" y="1097437"/>
            <a:ext cx="10836613" cy="12977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36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       一架飞机可载客</a:t>
            </a:r>
            <a:r>
              <a:rPr lang="en-US" altLang="zh-CN" sz="36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164</a:t>
            </a:r>
            <a:r>
              <a:rPr lang="zh-CN" altLang="en-US" sz="36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人。估一估</a:t>
            </a:r>
            <a:r>
              <a:rPr lang="en-US" altLang="zh-CN" sz="36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</a:t>
            </a:r>
            <a:r>
              <a:rPr lang="zh-CN" altLang="en-US" sz="36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架这样的飞机能不能一次运走</a:t>
            </a:r>
            <a:r>
              <a:rPr lang="en-US" altLang="zh-CN" sz="36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1000</a:t>
            </a:r>
            <a:r>
              <a:rPr lang="zh-CN" altLang="en-US" sz="36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人。</a:t>
            </a:r>
          </a:p>
        </p:txBody>
      </p:sp>
      <p:sp>
        <p:nvSpPr>
          <p:cNvPr id="3" name="对话气泡: 圆角矩形 2">
            <a:extLst>
              <a:ext uri="{FF2B5EF4-FFF2-40B4-BE49-F238E27FC236}">
                <a16:creationId xmlns:a16="http://schemas.microsoft.com/office/drawing/2014/main" id="{9116C17E-4986-1EE3-4928-582B09084A55}"/>
              </a:ext>
            </a:extLst>
          </p:cNvPr>
          <p:cNvSpPr/>
          <p:nvPr/>
        </p:nvSpPr>
        <p:spPr>
          <a:xfrm>
            <a:off x="2085806" y="2581579"/>
            <a:ext cx="7015866" cy="1353600"/>
          </a:xfrm>
          <a:prstGeom prst="wedgeRoundRectCallout">
            <a:avLst>
              <a:gd name="adj1" fmla="val 57425"/>
              <a:gd name="adj2" fmla="val 23215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计算可以帮助我们解决实际问题，要根据需要选择</a:t>
            </a:r>
            <a:r>
              <a:rPr lang="zh-CN" altLang="en-US" sz="32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估算</a:t>
            </a:r>
            <a:r>
              <a: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还是</a:t>
            </a:r>
            <a:r>
              <a:rPr lang="zh-CN" altLang="en-US" sz="32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精确计算</a:t>
            </a:r>
            <a:r>
              <a: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。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83FEE440-AA7E-15D4-30FD-D086E00D28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18845" y="2672675"/>
            <a:ext cx="1353600" cy="13536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0B6D9906-74B1-3214-3AB6-68BBC6C55A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7576" y="4556661"/>
            <a:ext cx="1353600" cy="1353600"/>
          </a:xfrm>
          <a:prstGeom prst="rect">
            <a:avLst/>
          </a:prstGeom>
        </p:spPr>
      </p:pic>
      <p:sp>
        <p:nvSpPr>
          <p:cNvPr id="6" name="对话气泡: 圆角矩形 5">
            <a:extLst>
              <a:ext uri="{FF2B5EF4-FFF2-40B4-BE49-F238E27FC236}">
                <a16:creationId xmlns:a16="http://schemas.microsoft.com/office/drawing/2014/main" id="{AF082071-0DBB-5845-A263-834A20457562}"/>
              </a:ext>
            </a:extLst>
          </p:cNvPr>
          <p:cNvSpPr/>
          <p:nvPr/>
        </p:nvSpPr>
        <p:spPr>
          <a:xfrm>
            <a:off x="2727058" y="4339095"/>
            <a:ext cx="5275153" cy="1289659"/>
          </a:xfrm>
          <a:prstGeom prst="wedgeRoundRectCallout">
            <a:avLst>
              <a:gd name="adj1" fmla="val -56661"/>
              <a:gd name="adj2" fmla="val 35713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要结合具体情况，恰当地选择</a:t>
            </a:r>
            <a:r>
              <a:rPr lang="zh-CN" altLang="en-US" sz="32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估大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或</a:t>
            </a:r>
            <a:r>
              <a:rPr lang="zh-CN" altLang="en-US" sz="32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估小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的策略。</a:t>
            </a:r>
          </a:p>
        </p:txBody>
      </p:sp>
      <p:sp>
        <p:nvSpPr>
          <p:cNvPr id="7" name="TextBox 11">
            <a:extLst>
              <a:ext uri="{FF2B5EF4-FFF2-40B4-BE49-F238E27FC236}">
                <a16:creationId xmlns:a16="http://schemas.microsoft.com/office/drawing/2014/main" id="{C13F5EB4-5035-FC7B-E2BB-775FDD38C2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7475" y="1933787"/>
            <a:ext cx="450734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95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练习与应用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题（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5065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7089BB41-A568-D442-A183-7AD9A55EB68C}"/>
              </a:ext>
            </a:extLst>
          </p:cNvPr>
          <p:cNvSpPr txBox="1"/>
          <p:nvPr/>
        </p:nvSpPr>
        <p:spPr>
          <a:xfrm>
            <a:off x="677693" y="1097437"/>
            <a:ext cx="10836613" cy="12977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36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       一架飞机可载客</a:t>
            </a:r>
            <a:r>
              <a:rPr lang="en-US" altLang="zh-CN" sz="36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164</a:t>
            </a:r>
            <a:r>
              <a:rPr lang="zh-CN" altLang="en-US" sz="36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人。估一估</a:t>
            </a:r>
            <a:r>
              <a:rPr lang="en-US" altLang="zh-CN" sz="36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</a:t>
            </a:r>
            <a:r>
              <a:rPr lang="zh-CN" altLang="en-US" sz="36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架这样的飞机能不能一次运走</a:t>
            </a:r>
            <a:r>
              <a:rPr lang="en-US" altLang="zh-CN" sz="36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1000</a:t>
            </a:r>
            <a:r>
              <a:rPr lang="zh-CN" altLang="en-US" sz="36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人。</a:t>
            </a:r>
          </a:p>
        </p:txBody>
      </p:sp>
      <p:sp>
        <p:nvSpPr>
          <p:cNvPr id="3" name="TextBox 11">
            <a:extLst>
              <a:ext uri="{FF2B5EF4-FFF2-40B4-BE49-F238E27FC236}">
                <a16:creationId xmlns:a16="http://schemas.microsoft.com/office/drawing/2014/main" id="{C2C9CB5C-6378-171C-AF2A-697C580AFA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7475" y="1933787"/>
            <a:ext cx="450734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95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练习与应用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题（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09D585F0-5E03-8E81-6B86-24A16A61928E}"/>
              </a:ext>
            </a:extLst>
          </p:cNvPr>
          <p:cNvSpPr/>
          <p:nvPr/>
        </p:nvSpPr>
        <p:spPr>
          <a:xfrm>
            <a:off x="4747097" y="1077983"/>
            <a:ext cx="1031132" cy="697680"/>
          </a:xfrm>
          <a:prstGeom prst="roundRect">
            <a:avLst/>
          </a:prstGeom>
          <a:noFill/>
          <a:ln w="28575">
            <a:solidFill>
              <a:srgbClr val="EE1D2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D5B341E5-6516-C904-F040-21CE8957D3D6}"/>
              </a:ext>
            </a:extLst>
          </p:cNvPr>
          <p:cNvSpPr txBox="1"/>
          <p:nvPr/>
        </p:nvSpPr>
        <p:spPr>
          <a:xfrm>
            <a:off x="3504388" y="441639"/>
            <a:ext cx="68263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EE1D2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把多位数看成整十、整百或几百几十数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BFDBBC4A-1799-AB77-6A19-B3B60EA29E4F}"/>
              </a:ext>
            </a:extLst>
          </p:cNvPr>
          <p:cNvSpPr txBox="1"/>
          <p:nvPr/>
        </p:nvSpPr>
        <p:spPr>
          <a:xfrm>
            <a:off x="2774815" y="2617431"/>
            <a:ext cx="222520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0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164</a:t>
            </a:r>
            <a:r>
              <a:rPr kumimoji="0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≈</a:t>
            </a:r>
            <a:r>
              <a:rPr kumimoji="0" lang="en-US" altLang="zh-CN" sz="3600" b="0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200</a:t>
            </a:r>
            <a:endParaRPr lang="zh-CN" altLang="en-US" dirty="0">
              <a:solidFill>
                <a:srgbClr val="EE1D23"/>
              </a:solidFill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3AA67458-34F5-06B7-3756-A67A8DC1D394}"/>
              </a:ext>
            </a:extLst>
          </p:cNvPr>
          <p:cNvSpPr txBox="1"/>
          <p:nvPr/>
        </p:nvSpPr>
        <p:spPr>
          <a:xfrm>
            <a:off x="2774815" y="3485965"/>
            <a:ext cx="509486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0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200×5=1000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（人）</a:t>
            </a:r>
            <a:endParaRPr lang="zh-CN" altLang="en-US" b="1" dirty="0">
              <a:solidFill>
                <a:srgbClr val="EE1D23"/>
              </a:solidFill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4761775C-199B-FD7D-B5C8-45DE55C005E1}"/>
              </a:ext>
            </a:extLst>
          </p:cNvPr>
          <p:cNvSpPr txBox="1"/>
          <p:nvPr/>
        </p:nvSpPr>
        <p:spPr>
          <a:xfrm>
            <a:off x="2774815" y="4354499"/>
            <a:ext cx="432880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164×5&lt;1000</a:t>
            </a:r>
            <a:endParaRPr lang="zh-CN" altLang="en-US" dirty="0">
              <a:solidFill>
                <a:srgbClr val="EE1D23"/>
              </a:solidFill>
            </a:endParaRPr>
          </a:p>
        </p:txBody>
      </p:sp>
      <p:sp>
        <p:nvSpPr>
          <p:cNvPr id="9" name="TextBox 5">
            <a:extLst>
              <a:ext uri="{FF2B5EF4-FFF2-40B4-BE49-F238E27FC236}">
                <a16:creationId xmlns:a16="http://schemas.microsoft.com/office/drawing/2014/main" id="{9EFD772C-CD20-9065-0651-3C1A75A8FA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17641" y="5223033"/>
            <a:ext cx="95567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kumimoji="0" sz="3600" b="0" i="0" u="none" strike="noStrike" cap="none" spc="0" normalizeH="0" baseline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defRPr>
            </a:lvl1pPr>
          </a:lstStyle>
          <a:p>
            <a:r>
              <a:rPr lang="zh-CN" altLang="en-US" b="1" dirty="0"/>
              <a:t>答：</a:t>
            </a:r>
            <a:r>
              <a:rPr lang="en-US" altLang="zh-CN" dirty="0"/>
              <a:t>5</a:t>
            </a:r>
            <a:r>
              <a:rPr lang="zh-CN" altLang="en-US" b="1" dirty="0"/>
              <a:t>架这样的飞机不能一次运走</a:t>
            </a:r>
            <a:r>
              <a:rPr lang="en-US" altLang="zh-CN" dirty="0"/>
              <a:t>1000</a:t>
            </a:r>
            <a:r>
              <a:rPr lang="zh-CN" altLang="en-US" b="1" dirty="0"/>
              <a:t>人。</a:t>
            </a:r>
          </a:p>
        </p:txBody>
      </p:sp>
    </p:spTree>
    <p:extLst>
      <p:ext uri="{BB962C8B-B14F-4D97-AF65-F5344CB8AC3E}">
        <p14:creationId xmlns:p14="http://schemas.microsoft.com/office/powerpoint/2010/main" val="45828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  <p:bldP spid="7" grpId="0"/>
      <p:bldP spid="8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98F006AB-54AC-7561-B5ED-46E37292E941}"/>
              </a:ext>
            </a:extLst>
          </p:cNvPr>
          <p:cNvGrpSpPr/>
          <p:nvPr/>
        </p:nvGrpSpPr>
        <p:grpSpPr>
          <a:xfrm>
            <a:off x="3747135" y="289761"/>
            <a:ext cx="4697730" cy="707886"/>
            <a:chOff x="3737610" y="173031"/>
            <a:chExt cx="4697730" cy="707886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1A88E0DB-6238-56B6-4469-158E7843F898}"/>
                </a:ext>
              </a:extLst>
            </p:cNvPr>
            <p:cNvSpPr txBox="1"/>
            <p:nvPr/>
          </p:nvSpPr>
          <p:spPr>
            <a:xfrm>
              <a:off x="4937655" y="173031"/>
              <a:ext cx="229764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000" b="1" dirty="0">
                  <a:solidFill>
                    <a:srgbClr val="4D78B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巩固练习</a:t>
              </a:r>
            </a:p>
          </p:txBody>
        </p:sp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45184F77-3359-4822-F132-FC31DD8CC02C}"/>
                </a:ext>
              </a:extLst>
            </p:cNvPr>
            <p:cNvCxnSpPr>
              <a:cxnSpLocks/>
            </p:cNvCxnSpPr>
            <p:nvPr/>
          </p:nvCxnSpPr>
          <p:spPr>
            <a:xfrm>
              <a:off x="3737610" y="865628"/>
              <a:ext cx="4697730" cy="0"/>
            </a:xfrm>
            <a:prstGeom prst="line">
              <a:avLst/>
            </a:prstGeom>
            <a:ln w="34925">
              <a:solidFill>
                <a:srgbClr val="4D78B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文本框 5">
            <a:extLst>
              <a:ext uri="{FF2B5EF4-FFF2-40B4-BE49-F238E27FC236}">
                <a16:creationId xmlns:a16="http://schemas.microsoft.com/office/drawing/2014/main" id="{43377BEF-C336-D858-7ACC-31F4134D1C44}"/>
              </a:ext>
            </a:extLst>
          </p:cNvPr>
          <p:cNvSpPr txBox="1"/>
          <p:nvPr/>
        </p:nvSpPr>
        <p:spPr>
          <a:xfrm>
            <a:off x="1176120" y="2560295"/>
            <a:ext cx="10428977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fontAlgn="base" latinLnBrk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一架飞机先从北京飞到广州，再飞行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690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千米到三亚。比从北京直接飞到三亚多飞多少千米？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4A0DAAD1-128E-EC6C-EAED-714CD41294D0}"/>
              </a:ext>
            </a:extLst>
          </p:cNvPr>
          <p:cNvSpPr/>
          <p:nvPr/>
        </p:nvSpPr>
        <p:spPr>
          <a:xfrm>
            <a:off x="500743" y="1292338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11">
            <a:extLst>
              <a:ext uri="{FF2B5EF4-FFF2-40B4-BE49-F238E27FC236}">
                <a16:creationId xmlns:a16="http://schemas.microsoft.com/office/drawing/2014/main" id="{35DFB20B-177E-A0E8-0D0E-E960F561DB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8572" y="3880769"/>
            <a:ext cx="450734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95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练习与应用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题（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graphicFrame>
        <p:nvGraphicFramePr>
          <p:cNvPr id="10" name="表格 9">
            <a:extLst>
              <a:ext uri="{FF2B5EF4-FFF2-40B4-BE49-F238E27FC236}">
                <a16:creationId xmlns:a16="http://schemas.microsoft.com/office/drawing/2014/main" id="{F4C1AAA2-71F8-0E4E-CB8D-3F370FA862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6545342"/>
              </p:ext>
            </p:extLst>
          </p:nvPr>
        </p:nvGraphicFramePr>
        <p:xfrm>
          <a:off x="1399701" y="1200958"/>
          <a:ext cx="9942749" cy="1280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67235">
                  <a:extLst>
                    <a:ext uri="{9D8B030D-6E8A-4147-A177-3AD203B41FA5}">
                      <a16:colId xmlns:a16="http://schemas.microsoft.com/office/drawing/2014/main" val="142424"/>
                    </a:ext>
                  </a:extLst>
                </a:gridCol>
                <a:gridCol w="1971472">
                  <a:extLst>
                    <a:ext uri="{9D8B030D-6E8A-4147-A177-3AD203B41FA5}">
                      <a16:colId xmlns:a16="http://schemas.microsoft.com/office/drawing/2014/main" val="2328562479"/>
                    </a:ext>
                  </a:extLst>
                </a:gridCol>
                <a:gridCol w="1971472">
                  <a:extLst>
                    <a:ext uri="{9D8B030D-6E8A-4147-A177-3AD203B41FA5}">
                      <a16:colId xmlns:a16="http://schemas.microsoft.com/office/drawing/2014/main" val="3094352895"/>
                    </a:ext>
                  </a:extLst>
                </a:gridCol>
                <a:gridCol w="1971472">
                  <a:extLst>
                    <a:ext uri="{9D8B030D-6E8A-4147-A177-3AD203B41FA5}">
                      <a16:colId xmlns:a16="http://schemas.microsoft.com/office/drawing/2014/main" val="3194163429"/>
                    </a:ext>
                  </a:extLst>
                </a:gridCol>
                <a:gridCol w="2461098">
                  <a:extLst>
                    <a:ext uri="{9D8B030D-6E8A-4147-A177-3AD203B41FA5}">
                      <a16:colId xmlns:a16="http://schemas.microsoft.com/office/drawing/2014/main" val="2517647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Arial" panose="020B0604020202020204" pitchFamily="34" charset="0"/>
                          <a:ea typeface="楷体" panose="02010609060101010101" pitchFamily="49" charset="-122"/>
                          <a:cs typeface="Arial" panose="020B0604020202020204" pitchFamily="34" charset="0"/>
                        </a:rPr>
                        <a:t>航线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Arial" panose="020B0604020202020204" pitchFamily="34" charset="0"/>
                          <a:ea typeface="楷体" panose="02010609060101010101" pitchFamily="49" charset="-122"/>
                          <a:cs typeface="Arial" panose="020B0604020202020204" pitchFamily="34" charset="0"/>
                        </a:rPr>
                        <a:t>北京</a:t>
                      </a:r>
                      <a:r>
                        <a:rPr lang="en-US" altLang="zh-CN" sz="2400" b="1" dirty="0">
                          <a:latin typeface="Arial" panose="020B0604020202020204" pitchFamily="34" charset="0"/>
                          <a:ea typeface="楷体" panose="02010609060101010101" pitchFamily="49" charset="-122"/>
                          <a:cs typeface="Arial" panose="020B0604020202020204" pitchFamily="34" charset="0"/>
                        </a:rPr>
                        <a:t>—</a:t>
                      </a:r>
                      <a:r>
                        <a:rPr lang="zh-CN" altLang="en-US" sz="2400" b="1" dirty="0">
                          <a:latin typeface="Arial" panose="020B0604020202020204" pitchFamily="34" charset="0"/>
                          <a:ea typeface="楷体" panose="02010609060101010101" pitchFamily="49" charset="-122"/>
                          <a:cs typeface="Arial" panose="020B0604020202020204" pitchFamily="34" charset="0"/>
                        </a:rPr>
                        <a:t>成都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Arial" panose="020B0604020202020204" pitchFamily="34" charset="0"/>
                          <a:ea typeface="楷体" panose="02010609060101010101" pitchFamily="49" charset="-122"/>
                          <a:cs typeface="Arial" panose="020B0604020202020204" pitchFamily="34" charset="0"/>
                        </a:rPr>
                        <a:t>北京</a:t>
                      </a:r>
                      <a:r>
                        <a:rPr lang="en-US" altLang="zh-CN" sz="2400" b="1" dirty="0">
                          <a:latin typeface="Arial" panose="020B0604020202020204" pitchFamily="34" charset="0"/>
                          <a:ea typeface="楷体" panose="02010609060101010101" pitchFamily="49" charset="-122"/>
                          <a:cs typeface="Arial" panose="020B0604020202020204" pitchFamily="34" charset="0"/>
                        </a:rPr>
                        <a:t>—</a:t>
                      </a:r>
                      <a:r>
                        <a:rPr lang="zh-CN" altLang="en-US" sz="2400" b="1" dirty="0">
                          <a:latin typeface="Arial" panose="020B0604020202020204" pitchFamily="34" charset="0"/>
                          <a:ea typeface="楷体" panose="02010609060101010101" pitchFamily="49" charset="-122"/>
                          <a:cs typeface="Arial" panose="020B0604020202020204" pitchFamily="34" charset="0"/>
                        </a:rPr>
                        <a:t>广州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Arial" panose="020B0604020202020204" pitchFamily="34" charset="0"/>
                          <a:ea typeface="楷体" panose="02010609060101010101" pitchFamily="49" charset="-122"/>
                          <a:cs typeface="Arial" panose="020B0604020202020204" pitchFamily="34" charset="0"/>
                        </a:rPr>
                        <a:t>北京</a:t>
                      </a:r>
                      <a:r>
                        <a:rPr lang="en-US" altLang="zh-CN" sz="2400" b="1" dirty="0">
                          <a:latin typeface="Arial" panose="020B0604020202020204" pitchFamily="34" charset="0"/>
                          <a:ea typeface="楷体" panose="02010609060101010101" pitchFamily="49" charset="-122"/>
                          <a:cs typeface="Arial" panose="020B0604020202020204" pitchFamily="34" charset="0"/>
                        </a:rPr>
                        <a:t>—</a:t>
                      </a:r>
                      <a:r>
                        <a:rPr lang="zh-CN" altLang="en-US" sz="2400" b="1" dirty="0">
                          <a:latin typeface="Arial" panose="020B0604020202020204" pitchFamily="34" charset="0"/>
                          <a:ea typeface="楷体" panose="02010609060101010101" pitchFamily="49" charset="-122"/>
                          <a:cs typeface="Arial" panose="020B0604020202020204" pitchFamily="34" charset="0"/>
                        </a:rPr>
                        <a:t>三亚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Arial" panose="020B0604020202020204" pitchFamily="34" charset="0"/>
                          <a:ea typeface="楷体" panose="02010609060101010101" pitchFamily="49" charset="-122"/>
                          <a:cs typeface="Arial" panose="020B0604020202020204" pitchFamily="34" charset="0"/>
                        </a:rPr>
                        <a:t>北京</a:t>
                      </a:r>
                      <a:r>
                        <a:rPr lang="en-US" altLang="zh-CN" sz="2400" b="1" dirty="0">
                          <a:latin typeface="Arial" panose="020B0604020202020204" pitchFamily="34" charset="0"/>
                          <a:ea typeface="楷体" panose="02010609060101010101" pitchFamily="49" charset="-122"/>
                          <a:cs typeface="Arial" panose="020B0604020202020204" pitchFamily="34" charset="0"/>
                        </a:rPr>
                        <a:t>—</a:t>
                      </a:r>
                      <a:r>
                        <a:rPr lang="zh-CN" altLang="en-US" sz="2400" b="1" dirty="0">
                          <a:latin typeface="Arial" panose="020B0604020202020204" pitchFamily="34" charset="0"/>
                          <a:ea typeface="楷体" panose="02010609060101010101" pitchFamily="49" charset="-122"/>
                          <a:cs typeface="Arial" panose="020B0604020202020204" pitchFamily="34" charset="0"/>
                        </a:rPr>
                        <a:t>乌鲁木齐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39578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Arial" panose="020B0604020202020204" pitchFamily="34" charset="0"/>
                          <a:ea typeface="楷体" panose="02010609060101010101" pitchFamily="49" charset="-122"/>
                          <a:cs typeface="Arial" panose="020B0604020202020204" pitchFamily="34" charset="0"/>
                        </a:rPr>
                        <a:t>飞行里程</a:t>
                      </a:r>
                      <a:r>
                        <a:rPr lang="en-US" altLang="zh-CN" sz="2400" b="1" dirty="0">
                          <a:latin typeface="Arial" panose="020B0604020202020204" pitchFamily="34" charset="0"/>
                          <a:ea typeface="楷体" panose="02010609060101010101" pitchFamily="49" charset="-122"/>
                          <a:cs typeface="Arial" panose="020B0604020202020204" pitchFamily="34" charset="0"/>
                        </a:rPr>
                        <a:t>/</a:t>
                      </a:r>
                      <a:r>
                        <a:rPr lang="zh-CN" altLang="en-US" sz="2400" b="1" dirty="0">
                          <a:latin typeface="Arial" panose="020B0604020202020204" pitchFamily="34" charset="0"/>
                          <a:ea typeface="楷体" panose="02010609060101010101" pitchFamily="49" charset="-122"/>
                          <a:cs typeface="Arial" panose="020B0604020202020204" pitchFamily="34" charset="0"/>
                        </a:rPr>
                        <a:t>千米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latin typeface="Arial" panose="020B0604020202020204" pitchFamily="34" charset="0"/>
                          <a:ea typeface="楷体" panose="02010609060101010101" pitchFamily="49" charset="-122"/>
                          <a:cs typeface="Arial" panose="020B0604020202020204" pitchFamily="34" charset="0"/>
                        </a:rPr>
                        <a:t>1542</a:t>
                      </a:r>
                      <a:endParaRPr lang="zh-CN" altLang="en-US" sz="2400" dirty="0">
                        <a:latin typeface="Arial" panose="020B0604020202020204" pitchFamily="34" charset="0"/>
                        <a:ea typeface="楷体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latin typeface="Arial" panose="020B0604020202020204" pitchFamily="34" charset="0"/>
                          <a:ea typeface="楷体" panose="02010609060101010101" pitchFamily="49" charset="-122"/>
                          <a:cs typeface="Arial" panose="020B0604020202020204" pitchFamily="34" charset="0"/>
                        </a:rPr>
                        <a:t>1908</a:t>
                      </a:r>
                      <a:endParaRPr lang="zh-CN" altLang="en-US" sz="2400" dirty="0">
                        <a:latin typeface="Arial" panose="020B0604020202020204" pitchFamily="34" charset="0"/>
                        <a:ea typeface="楷体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latin typeface="Arial" panose="020B0604020202020204" pitchFamily="34" charset="0"/>
                          <a:ea typeface="楷体" panose="02010609060101010101" pitchFamily="49" charset="-122"/>
                          <a:cs typeface="Arial" panose="020B0604020202020204" pitchFamily="34" charset="0"/>
                        </a:rPr>
                        <a:t>2543</a:t>
                      </a:r>
                      <a:endParaRPr lang="zh-CN" altLang="en-US" sz="2400" dirty="0">
                        <a:latin typeface="Arial" panose="020B0604020202020204" pitchFamily="34" charset="0"/>
                        <a:ea typeface="楷体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latin typeface="Arial" panose="020B0604020202020204" pitchFamily="34" charset="0"/>
                          <a:ea typeface="楷体" panose="02010609060101010101" pitchFamily="49" charset="-122"/>
                          <a:cs typeface="Arial" panose="020B0604020202020204" pitchFamily="34" charset="0"/>
                        </a:rPr>
                        <a:t>2464</a:t>
                      </a:r>
                      <a:endParaRPr lang="zh-CN" altLang="en-US" sz="2400" dirty="0">
                        <a:latin typeface="Arial" panose="020B0604020202020204" pitchFamily="34" charset="0"/>
                        <a:ea typeface="楷体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4664401"/>
                  </a:ext>
                </a:extLst>
              </a:tr>
            </a:tbl>
          </a:graphicData>
        </a:graphic>
      </p:graphicFrame>
      <p:sp>
        <p:nvSpPr>
          <p:cNvPr id="11" name="文本框 10">
            <a:extLst>
              <a:ext uri="{FF2B5EF4-FFF2-40B4-BE49-F238E27FC236}">
                <a16:creationId xmlns:a16="http://schemas.microsoft.com/office/drawing/2014/main" id="{2DBD89FD-C1ED-273D-019C-5EB9822B8A77}"/>
              </a:ext>
            </a:extLst>
          </p:cNvPr>
          <p:cNvSpPr txBox="1"/>
          <p:nvPr/>
        </p:nvSpPr>
        <p:spPr>
          <a:xfrm>
            <a:off x="2852636" y="4376329"/>
            <a:ext cx="590351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0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1908+690=2598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（千米）</a:t>
            </a:r>
            <a:endParaRPr lang="zh-CN" altLang="en-US" b="1" dirty="0">
              <a:solidFill>
                <a:srgbClr val="EE1D23"/>
              </a:solidFill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88058FD4-1483-31AC-A251-48B8C50B9D8B}"/>
              </a:ext>
            </a:extLst>
          </p:cNvPr>
          <p:cNvSpPr txBox="1"/>
          <p:nvPr/>
        </p:nvSpPr>
        <p:spPr>
          <a:xfrm>
            <a:off x="2852636" y="5083561"/>
            <a:ext cx="590351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0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2598</a:t>
            </a:r>
            <a:r>
              <a:rPr kumimoji="0" lang="en-US" altLang="zh-CN" sz="3600" b="0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-</a:t>
            </a:r>
            <a:r>
              <a:rPr kumimoji="0" lang="en-US" altLang="zh-CN" sz="3600" b="0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2543=55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（千米）</a:t>
            </a:r>
            <a:endParaRPr lang="zh-CN" altLang="en-US" b="1" dirty="0">
              <a:solidFill>
                <a:srgbClr val="EE1D23"/>
              </a:solidFill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C6E210BE-4257-4454-2F84-2FD37195B9C9}"/>
              </a:ext>
            </a:extLst>
          </p:cNvPr>
          <p:cNvSpPr txBox="1"/>
          <p:nvPr/>
        </p:nvSpPr>
        <p:spPr>
          <a:xfrm>
            <a:off x="1951149" y="5790794"/>
            <a:ext cx="88789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kumimoji="0" sz="3600" b="0" i="0" u="none" strike="noStrike" cap="none" spc="0" normalizeH="0" baseline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defRPr>
            </a:lvl1pPr>
          </a:lstStyle>
          <a:p>
            <a:r>
              <a:rPr lang="zh-CN" altLang="en-US" b="1" dirty="0"/>
              <a:t>答：比从北京直接飞到三亚多飞</a:t>
            </a:r>
            <a:r>
              <a:rPr lang="en-US" altLang="zh-CN" dirty="0"/>
              <a:t>55</a:t>
            </a:r>
            <a:r>
              <a:rPr lang="zh-CN" altLang="en-US" b="1" dirty="0"/>
              <a:t>千米。</a:t>
            </a:r>
          </a:p>
        </p:txBody>
      </p:sp>
    </p:spTree>
    <p:extLst>
      <p:ext uri="{BB962C8B-B14F-4D97-AF65-F5344CB8AC3E}">
        <p14:creationId xmlns:p14="http://schemas.microsoft.com/office/powerpoint/2010/main" val="971784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71F142E3-EC74-992A-3456-2134644A4E7C}"/>
              </a:ext>
            </a:extLst>
          </p:cNvPr>
          <p:cNvSpPr txBox="1"/>
          <p:nvPr/>
        </p:nvSpPr>
        <p:spPr>
          <a:xfrm>
            <a:off x="1176121" y="432094"/>
            <a:ext cx="10515135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从李老师家到学校有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千米，到超市有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2500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米。从书店到学校有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千米。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E7C05968-7523-0FB5-95E1-D1583A436F3E}"/>
              </a:ext>
            </a:extLst>
          </p:cNvPr>
          <p:cNvSpPr/>
          <p:nvPr/>
        </p:nvSpPr>
        <p:spPr>
          <a:xfrm>
            <a:off x="500743" y="523853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1">
            <a:extLst>
              <a:ext uri="{FF2B5EF4-FFF2-40B4-BE49-F238E27FC236}">
                <a16:creationId xmlns:a16="http://schemas.microsoft.com/office/drawing/2014/main" id="{579866F2-FA36-91C5-5D94-C919C19CDF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3176" y="1322212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97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练习十九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0270F8E7-9155-206C-1D74-FB92E29350CC}"/>
              </a:ext>
            </a:extLst>
          </p:cNvPr>
          <p:cNvGrpSpPr/>
          <p:nvPr/>
        </p:nvGrpSpPr>
        <p:grpSpPr>
          <a:xfrm>
            <a:off x="1089888" y="1720693"/>
            <a:ext cx="10047432" cy="1356818"/>
            <a:chOff x="1089888" y="2359397"/>
            <a:chExt cx="10047432" cy="1356818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A4D6AEB0-2052-B24D-4A9A-54BB09CBB005}"/>
                </a:ext>
              </a:extLst>
            </p:cNvPr>
            <p:cNvSpPr/>
            <p:nvPr/>
          </p:nvSpPr>
          <p:spPr>
            <a:xfrm>
              <a:off x="1799617" y="3088531"/>
              <a:ext cx="8268511" cy="340469"/>
            </a:xfrm>
            <a:prstGeom prst="rect">
              <a:avLst/>
            </a:prstGeom>
            <a:solidFill>
              <a:srgbClr val="B3C990"/>
            </a:solidFill>
            <a:ln>
              <a:solidFill>
                <a:srgbClr val="589F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id="{3B7D06D2-97EB-66EB-D54F-2004F693A29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25655" y="2359397"/>
              <a:ext cx="2011665" cy="1356818"/>
            </a:xfrm>
            <a:prstGeom prst="rect">
              <a:avLst/>
            </a:prstGeom>
          </p:spPr>
        </p:pic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6212673E-A652-AE3F-FDCE-2F9F3F30CE5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9888" y="2407300"/>
              <a:ext cx="1419457" cy="1308915"/>
            </a:xfrm>
            <a:prstGeom prst="rect">
              <a:avLst/>
            </a:prstGeom>
          </p:spPr>
        </p:pic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id="{A7C48FA8-7EDD-E85C-F0EE-A7CE2C171CB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79414" y="2581272"/>
              <a:ext cx="1308915" cy="1062708"/>
            </a:xfrm>
            <a:prstGeom prst="rect">
              <a:avLst/>
            </a:prstGeom>
          </p:spPr>
        </p:pic>
        <p:pic>
          <p:nvPicPr>
            <p:cNvPr id="18" name="图片 17">
              <a:extLst>
                <a:ext uri="{FF2B5EF4-FFF2-40B4-BE49-F238E27FC236}">
                  <a16:creationId xmlns:a16="http://schemas.microsoft.com/office/drawing/2014/main" id="{8629C37A-E26A-87C6-35EA-1BA3B6580EC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15047" y="2670459"/>
              <a:ext cx="1155664" cy="884335"/>
            </a:xfrm>
            <a:prstGeom prst="rect">
              <a:avLst/>
            </a:prstGeom>
          </p:spPr>
        </p:pic>
      </p:grpSp>
      <p:sp>
        <p:nvSpPr>
          <p:cNvPr id="20" name="文本框 19">
            <a:extLst>
              <a:ext uri="{FF2B5EF4-FFF2-40B4-BE49-F238E27FC236}">
                <a16:creationId xmlns:a16="http://schemas.microsoft.com/office/drawing/2014/main" id="{95727BD6-DDC8-4280-A66F-008C85DE9EB9}"/>
              </a:ext>
            </a:extLst>
          </p:cNvPr>
          <p:cNvSpPr txBox="1"/>
          <p:nvPr/>
        </p:nvSpPr>
        <p:spPr>
          <a:xfrm>
            <a:off x="985931" y="2978908"/>
            <a:ext cx="18837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李老师家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D9DB9422-2A51-9EE0-D8A3-F1B93BB2E8E2}"/>
              </a:ext>
            </a:extLst>
          </p:cNvPr>
          <p:cNvSpPr txBox="1"/>
          <p:nvPr/>
        </p:nvSpPr>
        <p:spPr>
          <a:xfrm>
            <a:off x="5484335" y="2978908"/>
            <a:ext cx="11039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书店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C8A4CDA0-9766-6CA1-80D1-7BD0E5AF339E}"/>
              </a:ext>
            </a:extLst>
          </p:cNvPr>
          <p:cNvSpPr txBox="1"/>
          <p:nvPr/>
        </p:nvSpPr>
        <p:spPr>
          <a:xfrm>
            <a:off x="6766717" y="2978908"/>
            <a:ext cx="11039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超市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6064C027-CC35-09CA-1930-72E740A5C5DE}"/>
              </a:ext>
            </a:extLst>
          </p:cNvPr>
          <p:cNvSpPr txBox="1"/>
          <p:nvPr/>
        </p:nvSpPr>
        <p:spPr>
          <a:xfrm>
            <a:off x="9675287" y="2978908"/>
            <a:ext cx="11039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学校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59D8D903-F883-A679-2EBD-256CA013199D}"/>
              </a:ext>
            </a:extLst>
          </p:cNvPr>
          <p:cNvSpPr txBox="1"/>
          <p:nvPr/>
        </p:nvSpPr>
        <p:spPr>
          <a:xfrm>
            <a:off x="1088572" y="3525472"/>
            <a:ext cx="10515135" cy="20231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）书店到超市的距离是（        ）米。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）李老师每分钟骑行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220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米，他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20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分钟能骑到学校吗？</a:t>
            </a: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DA2836F7-D7B0-554D-2AFD-9917AB64D8A1}"/>
              </a:ext>
            </a:extLst>
          </p:cNvPr>
          <p:cNvSpPr txBox="1"/>
          <p:nvPr/>
        </p:nvSpPr>
        <p:spPr>
          <a:xfrm>
            <a:off x="6918797" y="3590973"/>
            <a:ext cx="11551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0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500</a:t>
            </a:r>
            <a:endParaRPr lang="zh-CN" altLang="en-US" b="1" dirty="0">
              <a:solidFill>
                <a:srgbClr val="EE1D23"/>
              </a:solidFill>
            </a:endParaRPr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0BE6AD0C-1B51-0507-9A7F-82AA1C945BBA}"/>
              </a:ext>
            </a:extLst>
          </p:cNvPr>
          <p:cNvSpPr txBox="1"/>
          <p:nvPr/>
        </p:nvSpPr>
        <p:spPr>
          <a:xfrm>
            <a:off x="2587557" y="4975007"/>
            <a:ext cx="222520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0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220</a:t>
            </a:r>
            <a:r>
              <a:rPr kumimoji="0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≈</a:t>
            </a:r>
            <a:r>
              <a:rPr kumimoji="0" lang="en-US" altLang="zh-CN" sz="3600" b="0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200</a:t>
            </a:r>
            <a:endParaRPr lang="zh-CN" altLang="en-US" dirty="0">
              <a:solidFill>
                <a:srgbClr val="EE1D23"/>
              </a:solidFill>
            </a:endParaRPr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1F5A028A-CA6D-1A23-75B8-2B29E3081075}"/>
              </a:ext>
            </a:extLst>
          </p:cNvPr>
          <p:cNvSpPr txBox="1"/>
          <p:nvPr/>
        </p:nvSpPr>
        <p:spPr>
          <a:xfrm>
            <a:off x="4812759" y="4975007"/>
            <a:ext cx="509486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0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200×20=4000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（米）</a:t>
            </a:r>
            <a:endParaRPr lang="zh-CN" altLang="en-US" b="1" dirty="0">
              <a:solidFill>
                <a:srgbClr val="EE1D23"/>
              </a:solidFill>
            </a:endParaRPr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6EA77458-327F-97E6-80A7-3FCF6CD87E22}"/>
              </a:ext>
            </a:extLst>
          </p:cNvPr>
          <p:cNvSpPr txBox="1"/>
          <p:nvPr/>
        </p:nvSpPr>
        <p:spPr>
          <a:xfrm>
            <a:off x="2587557" y="5663657"/>
            <a:ext cx="357005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0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220×20</a:t>
            </a:r>
            <a:r>
              <a:rPr lang="en-US" altLang="zh-CN" sz="3600" noProof="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&gt;</a:t>
            </a:r>
            <a:r>
              <a:rPr kumimoji="0" lang="en-US" altLang="zh-CN" sz="3600" b="0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4000</a:t>
            </a:r>
            <a:endParaRPr lang="zh-CN" altLang="en-US" b="1" dirty="0">
              <a:solidFill>
                <a:srgbClr val="EE1D23"/>
              </a:solidFill>
            </a:endParaRPr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01B14F28-B6AB-3584-3197-2FE29EE00CF8}"/>
              </a:ext>
            </a:extLst>
          </p:cNvPr>
          <p:cNvSpPr txBox="1"/>
          <p:nvPr/>
        </p:nvSpPr>
        <p:spPr>
          <a:xfrm>
            <a:off x="6007148" y="5834806"/>
            <a:ext cx="591956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kumimoji="0" sz="3600" b="0" i="0" u="none" strike="noStrike" cap="none" spc="0" normalizeH="0" baseline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defRPr>
            </a:lvl1pPr>
          </a:lstStyle>
          <a:p>
            <a:r>
              <a:rPr lang="zh-CN" altLang="en-US" b="1" dirty="0"/>
              <a:t>答：他</a:t>
            </a:r>
            <a:r>
              <a:rPr lang="en-US" altLang="zh-CN" dirty="0"/>
              <a:t>20</a:t>
            </a:r>
            <a:r>
              <a:rPr lang="zh-CN" altLang="en-US" b="1" dirty="0"/>
              <a:t>分钟能骑到学校。</a:t>
            </a:r>
          </a:p>
        </p:txBody>
      </p:sp>
    </p:spTree>
    <p:extLst>
      <p:ext uri="{BB962C8B-B14F-4D97-AF65-F5344CB8AC3E}">
        <p14:creationId xmlns:p14="http://schemas.microsoft.com/office/powerpoint/2010/main" val="949777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49" grpId="0"/>
      <p:bldP spid="50" grpId="0"/>
      <p:bldP spid="51" grpId="0"/>
      <p:bldP spid="5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CFB917CF-3A17-8233-29B2-AA6DDC058DC0}"/>
              </a:ext>
            </a:extLst>
          </p:cNvPr>
          <p:cNvSpPr txBox="1"/>
          <p:nvPr/>
        </p:nvSpPr>
        <p:spPr>
          <a:xfrm>
            <a:off x="1176121" y="1083850"/>
            <a:ext cx="10515135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在一分钟跳绳比赛中，小芳跳了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160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个，比小红多跳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8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个，小强跳了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180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个。小强比小红多跳了多少个？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1435618E-615B-F91A-9F4A-0ED094A1F0AA}"/>
              </a:ext>
            </a:extLst>
          </p:cNvPr>
          <p:cNvSpPr/>
          <p:nvPr/>
        </p:nvSpPr>
        <p:spPr>
          <a:xfrm>
            <a:off x="500743" y="1136697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C0A19FB3-D6FD-007D-36F9-FF02487522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8572" y="2540372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98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练习十九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7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109D1DA6-B715-3745-A799-2EFDF9663F42}"/>
              </a:ext>
            </a:extLst>
          </p:cNvPr>
          <p:cNvSpPr txBox="1"/>
          <p:nvPr/>
        </p:nvSpPr>
        <p:spPr>
          <a:xfrm>
            <a:off x="3209201" y="3303927"/>
            <a:ext cx="53608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180</a:t>
            </a:r>
            <a:r>
              <a:rPr lang="en-US" altLang="zh-CN" sz="3600" dirty="0">
                <a:solidFill>
                  <a:srgbClr val="EE1D23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-(</a:t>
            </a:r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160</a:t>
            </a:r>
            <a:r>
              <a:rPr lang="en-US" altLang="zh-CN" sz="3600" dirty="0">
                <a:solidFill>
                  <a:srgbClr val="EE1D23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-</a:t>
            </a:r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8</a:t>
            </a:r>
            <a:r>
              <a:rPr lang="en-US" altLang="zh-CN" sz="3600" dirty="0">
                <a:solidFill>
                  <a:srgbClr val="EE1D23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)</a:t>
            </a:r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=28</a:t>
            </a:r>
            <a:r>
              <a:rPr lang="zh-CN" altLang="en-US" sz="3600" b="1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（个）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D0C7B54-F462-83FE-8A0D-8AB97EF2A6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1528" y="4313703"/>
            <a:ext cx="686484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kumimoji="0" sz="3600" b="0" i="0" u="none" strike="noStrike" cap="none" spc="0" normalizeH="0" baseline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defRPr>
            </a:lvl1pPr>
          </a:lstStyle>
          <a:p>
            <a:r>
              <a:rPr lang="zh-CN" altLang="en-US" b="1" dirty="0"/>
              <a:t>答：小强比小红多跳了</a:t>
            </a:r>
            <a:r>
              <a:rPr lang="en-US" altLang="zh-CN" dirty="0"/>
              <a:t>28</a:t>
            </a:r>
            <a:r>
              <a:rPr lang="zh-CN" altLang="en-US" b="1" dirty="0"/>
              <a:t>个。</a:t>
            </a:r>
          </a:p>
        </p:txBody>
      </p:sp>
    </p:spTree>
    <p:extLst>
      <p:ext uri="{BB962C8B-B14F-4D97-AF65-F5344CB8AC3E}">
        <p14:creationId xmlns:p14="http://schemas.microsoft.com/office/powerpoint/2010/main" val="4244211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C6089CCB-9649-F9F1-9197-5B907B72CF57}"/>
              </a:ext>
            </a:extLst>
          </p:cNvPr>
          <p:cNvSpPr txBox="1"/>
          <p:nvPr/>
        </p:nvSpPr>
        <p:spPr>
          <a:xfrm>
            <a:off x="1176121" y="1083850"/>
            <a:ext cx="10515135" cy="20231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张阿姨每小时编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个中国结，刘阿姨每小时编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个中国结。她们一起编织一天（按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8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小时计算），能编完 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50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个中国结吗？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E0CB5388-3AAD-4C6B-D36C-2872259CE584}"/>
              </a:ext>
            </a:extLst>
          </p:cNvPr>
          <p:cNvSpPr/>
          <p:nvPr/>
        </p:nvSpPr>
        <p:spPr>
          <a:xfrm>
            <a:off x="500743" y="1136697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25E72FE7-6478-75BE-6B7B-DDA668DEBE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76522" y="2637650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98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练习十九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8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72D152B7-5A69-D64D-12AE-8269C8E1AFD0}"/>
              </a:ext>
            </a:extLst>
          </p:cNvPr>
          <p:cNvSpPr txBox="1"/>
          <p:nvPr/>
        </p:nvSpPr>
        <p:spPr>
          <a:xfrm>
            <a:off x="2995193" y="3429000"/>
            <a:ext cx="53608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(</a:t>
            </a:r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3+4</a:t>
            </a:r>
            <a:r>
              <a:rPr lang="en-US" altLang="zh-CN" sz="3600" dirty="0">
                <a:solidFill>
                  <a:srgbClr val="EE1D23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)</a:t>
            </a:r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×8=56</a:t>
            </a:r>
            <a:r>
              <a:rPr lang="zh-CN" altLang="en-US" sz="3600" b="1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（个）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B1E0D176-39B0-5FED-AA1B-D8D163DFBA32}"/>
              </a:ext>
            </a:extLst>
          </p:cNvPr>
          <p:cNvSpPr txBox="1"/>
          <p:nvPr/>
        </p:nvSpPr>
        <p:spPr>
          <a:xfrm>
            <a:off x="3860954" y="4233565"/>
            <a:ext cx="20145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56&gt;50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" name="TextBox 5">
            <a:extLst>
              <a:ext uri="{FF2B5EF4-FFF2-40B4-BE49-F238E27FC236}">
                <a16:creationId xmlns:a16="http://schemas.microsoft.com/office/drawing/2014/main" id="{79552984-423E-EB45-E41C-B7712AF615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0983" y="5038130"/>
            <a:ext cx="686484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kumimoji="0" sz="3600" b="0" i="0" u="none" strike="noStrike" cap="none" spc="0" normalizeH="0" baseline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defRPr>
            </a:lvl1pPr>
          </a:lstStyle>
          <a:p>
            <a:r>
              <a:rPr lang="zh-CN" altLang="en-US" b="1" dirty="0"/>
              <a:t>答：能编完</a:t>
            </a:r>
            <a:r>
              <a:rPr lang="en-US" altLang="zh-CN" dirty="0"/>
              <a:t>50</a:t>
            </a:r>
            <a:r>
              <a:rPr lang="zh-CN" altLang="en-US" b="1" dirty="0"/>
              <a:t>个中国结。</a:t>
            </a:r>
          </a:p>
        </p:txBody>
      </p:sp>
    </p:spTree>
    <p:extLst>
      <p:ext uri="{BB962C8B-B14F-4D97-AF65-F5344CB8AC3E}">
        <p14:creationId xmlns:p14="http://schemas.microsoft.com/office/powerpoint/2010/main" val="3996871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3FE90224-C4AF-A9E6-9ABB-F2B43872924F}"/>
              </a:ext>
            </a:extLst>
          </p:cNvPr>
          <p:cNvSpPr txBox="1"/>
          <p:nvPr/>
        </p:nvSpPr>
        <p:spPr>
          <a:xfrm>
            <a:off x="1176121" y="1083850"/>
            <a:ext cx="10253879" cy="20231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在科普活动周期间，小亮收集了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20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个昆虫标本，比小军收集的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倍还多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个。小军收集了多少个昆虫标本？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6F7B6507-7DEB-05CF-ED7E-458BBE3966C2}"/>
              </a:ext>
            </a:extLst>
          </p:cNvPr>
          <p:cNvSpPr/>
          <p:nvPr/>
        </p:nvSpPr>
        <p:spPr>
          <a:xfrm>
            <a:off x="500743" y="1136697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5DD2DBE4-1226-8114-C894-0C3F591B76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5739" y="2637650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98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练习十九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9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26D378C9-517E-303D-5830-852057ABA3E7}"/>
              </a:ext>
            </a:extLst>
          </p:cNvPr>
          <p:cNvSpPr txBox="1"/>
          <p:nvPr/>
        </p:nvSpPr>
        <p:spPr>
          <a:xfrm>
            <a:off x="3218929" y="3429000"/>
            <a:ext cx="53608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(</a:t>
            </a:r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20</a:t>
            </a:r>
            <a:r>
              <a:rPr lang="en-US" altLang="zh-CN" sz="3600" dirty="0">
                <a:solidFill>
                  <a:srgbClr val="EE1D23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-</a:t>
            </a:r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  <a:r>
              <a:rPr lang="en-US" altLang="zh-CN" sz="3600" dirty="0">
                <a:solidFill>
                  <a:srgbClr val="EE1D23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)</a:t>
            </a:r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÷2=8</a:t>
            </a:r>
            <a:r>
              <a:rPr lang="zh-CN" altLang="en-US" sz="3600" b="1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（个）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128AA67-CDF2-4690-90A1-4F8B69028B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3576" y="4397363"/>
            <a:ext cx="686484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kumimoji="0" sz="3600" b="0" i="0" u="none" strike="noStrike" cap="none" spc="0" normalizeH="0" baseline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defRPr>
            </a:lvl1pPr>
          </a:lstStyle>
          <a:p>
            <a:r>
              <a:rPr lang="zh-CN" altLang="en-US" b="1" dirty="0"/>
              <a:t>答：小军收集了</a:t>
            </a:r>
            <a:r>
              <a:rPr lang="en-US" altLang="zh-CN" dirty="0"/>
              <a:t>8</a:t>
            </a:r>
            <a:r>
              <a:rPr lang="zh-CN" altLang="en-US" b="1" dirty="0"/>
              <a:t>个昆虫标本。</a:t>
            </a:r>
          </a:p>
        </p:txBody>
      </p:sp>
    </p:spTree>
    <p:extLst>
      <p:ext uri="{BB962C8B-B14F-4D97-AF65-F5344CB8AC3E}">
        <p14:creationId xmlns:p14="http://schemas.microsoft.com/office/powerpoint/2010/main" val="332384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文本框 27">
            <a:extLst>
              <a:ext uri="{FF2B5EF4-FFF2-40B4-BE49-F238E27FC236}">
                <a16:creationId xmlns:a16="http://schemas.microsoft.com/office/drawing/2014/main" id="{91FA32D1-4CCE-BF0E-5372-02EA453865A9}"/>
              </a:ext>
            </a:extLst>
          </p:cNvPr>
          <p:cNvSpPr txBox="1"/>
          <p:nvPr/>
        </p:nvSpPr>
        <p:spPr>
          <a:xfrm>
            <a:off x="1176121" y="626647"/>
            <a:ext cx="10515135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王叔叔和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名同事乘火车出差。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29" name="椭圆 28">
            <a:extLst>
              <a:ext uri="{FF2B5EF4-FFF2-40B4-BE49-F238E27FC236}">
                <a16:creationId xmlns:a16="http://schemas.microsoft.com/office/drawing/2014/main" id="{52CCC8CD-9676-0195-3020-FB96A64DDE0E}"/>
              </a:ext>
            </a:extLst>
          </p:cNvPr>
          <p:cNvSpPr/>
          <p:nvPr/>
        </p:nvSpPr>
        <p:spPr>
          <a:xfrm>
            <a:off x="500743" y="679494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Box 11">
            <a:extLst>
              <a:ext uri="{FF2B5EF4-FFF2-40B4-BE49-F238E27FC236}">
                <a16:creationId xmlns:a16="http://schemas.microsoft.com/office/drawing/2014/main" id="{2E7FE2D0-D6F2-7249-9517-DF008B2917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92137" y="867213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99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练习十九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15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22EC3573-5C10-EBDF-FA36-044A54C2186F}"/>
              </a:ext>
            </a:extLst>
          </p:cNvPr>
          <p:cNvSpPr txBox="1"/>
          <p:nvPr/>
        </p:nvSpPr>
        <p:spPr>
          <a:xfrm>
            <a:off x="1176121" y="3081462"/>
            <a:ext cx="10515135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）如果他们往返都买二等座票，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2000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元够吗？</a:t>
            </a:r>
          </a:p>
        </p:txBody>
      </p:sp>
      <p:graphicFrame>
        <p:nvGraphicFramePr>
          <p:cNvPr id="32" name="表格 31">
            <a:extLst>
              <a:ext uri="{FF2B5EF4-FFF2-40B4-BE49-F238E27FC236}">
                <a16:creationId xmlns:a16="http://schemas.microsoft.com/office/drawing/2014/main" id="{914D8B48-C7C0-C1F2-52C0-43E597ED6C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8964595"/>
              </p:ext>
            </p:extLst>
          </p:nvPr>
        </p:nvGraphicFramePr>
        <p:xfrm>
          <a:off x="2032000" y="1560736"/>
          <a:ext cx="8128000" cy="1280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1995426683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23064208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600" b="1" dirty="0">
                          <a:latin typeface="Arial" panose="020B0604020202020204" pitchFamily="34" charset="0"/>
                          <a:ea typeface="楷体" panose="02010609060101010101" pitchFamily="49" charset="-122"/>
                          <a:cs typeface="Arial" panose="020B0604020202020204" pitchFamily="34" charset="0"/>
                        </a:rPr>
                        <a:t>一等座票价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600" b="1" dirty="0">
                          <a:latin typeface="Arial" panose="020B0604020202020204" pitchFamily="34" charset="0"/>
                          <a:ea typeface="楷体" panose="02010609060101010101" pitchFamily="49" charset="-122"/>
                          <a:cs typeface="Arial" panose="020B0604020202020204" pitchFamily="34" charset="0"/>
                        </a:rPr>
                        <a:t>二等座票价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64216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dirty="0">
                          <a:latin typeface="Arial" panose="020B0604020202020204" pitchFamily="34" charset="0"/>
                          <a:ea typeface="楷体" panose="02010609060101010101" pitchFamily="49" charset="-122"/>
                          <a:cs typeface="Arial" panose="020B0604020202020204" pitchFamily="34" charset="0"/>
                        </a:rPr>
                        <a:t>354</a:t>
                      </a:r>
                      <a:r>
                        <a:rPr lang="zh-CN" altLang="en-US" sz="3600" b="1" dirty="0">
                          <a:latin typeface="Arial" panose="020B0604020202020204" pitchFamily="34" charset="0"/>
                          <a:ea typeface="楷体" panose="02010609060101010101" pitchFamily="49" charset="-122"/>
                          <a:cs typeface="Arial" panose="020B0604020202020204" pitchFamily="34" charset="0"/>
                        </a:rPr>
                        <a:t>元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dirty="0">
                          <a:latin typeface="Arial" panose="020B0604020202020204" pitchFamily="34" charset="0"/>
                          <a:ea typeface="楷体" panose="02010609060101010101" pitchFamily="49" charset="-122"/>
                          <a:cs typeface="Arial" panose="020B0604020202020204" pitchFamily="34" charset="0"/>
                        </a:rPr>
                        <a:t>245</a:t>
                      </a:r>
                      <a:r>
                        <a:rPr lang="zh-CN" altLang="en-US" sz="3600" b="1" dirty="0">
                          <a:latin typeface="Arial" panose="020B0604020202020204" pitchFamily="34" charset="0"/>
                          <a:ea typeface="楷体" panose="02010609060101010101" pitchFamily="49" charset="-122"/>
                          <a:cs typeface="Arial" panose="020B0604020202020204" pitchFamily="34" charset="0"/>
                        </a:rPr>
                        <a:t>元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42276502"/>
                  </a:ext>
                </a:extLst>
              </a:tr>
            </a:tbl>
          </a:graphicData>
        </a:graphic>
      </p:graphicFrame>
      <p:sp>
        <p:nvSpPr>
          <p:cNvPr id="33" name="矩形: 圆角 32">
            <a:extLst>
              <a:ext uri="{FF2B5EF4-FFF2-40B4-BE49-F238E27FC236}">
                <a16:creationId xmlns:a16="http://schemas.microsoft.com/office/drawing/2014/main" id="{3E0438F2-4549-B632-33F5-1FA51648A0AE}"/>
              </a:ext>
            </a:extLst>
          </p:cNvPr>
          <p:cNvSpPr/>
          <p:nvPr/>
        </p:nvSpPr>
        <p:spPr>
          <a:xfrm>
            <a:off x="1245140" y="647520"/>
            <a:ext cx="3463047" cy="693523"/>
          </a:xfrm>
          <a:prstGeom prst="roundRect">
            <a:avLst/>
          </a:prstGeom>
          <a:noFill/>
          <a:ln>
            <a:solidFill>
              <a:srgbClr val="EE1D2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71C3D52D-F8F0-461A-ED26-6B1F6CBE4A34}"/>
              </a:ext>
            </a:extLst>
          </p:cNvPr>
          <p:cNvSpPr txBox="1"/>
          <p:nvPr/>
        </p:nvSpPr>
        <p:spPr>
          <a:xfrm>
            <a:off x="4708187" y="213977"/>
            <a:ext cx="8226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  <a:r>
              <a:rPr lang="zh-CN" altLang="en-US" sz="3200" b="1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人</a:t>
            </a:r>
          </a:p>
        </p:txBody>
      </p:sp>
      <p:sp>
        <p:nvSpPr>
          <p:cNvPr id="35" name="矩形: 圆角 34">
            <a:extLst>
              <a:ext uri="{FF2B5EF4-FFF2-40B4-BE49-F238E27FC236}">
                <a16:creationId xmlns:a16="http://schemas.microsoft.com/office/drawing/2014/main" id="{0B3A33CB-79E9-9AB2-39FE-91DC347765CD}"/>
              </a:ext>
            </a:extLst>
          </p:cNvPr>
          <p:cNvSpPr/>
          <p:nvPr/>
        </p:nvSpPr>
        <p:spPr>
          <a:xfrm>
            <a:off x="4260716" y="3100918"/>
            <a:ext cx="865762" cy="693523"/>
          </a:xfrm>
          <a:prstGeom prst="roundRect">
            <a:avLst/>
          </a:prstGeom>
          <a:noFill/>
          <a:ln>
            <a:solidFill>
              <a:srgbClr val="EE1D2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146C292F-DCE5-CE17-D62C-5560722016DC}"/>
              </a:ext>
            </a:extLst>
          </p:cNvPr>
          <p:cNvSpPr txBox="1"/>
          <p:nvPr/>
        </p:nvSpPr>
        <p:spPr>
          <a:xfrm>
            <a:off x="3759742" y="3844850"/>
            <a:ext cx="40904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一来一回，是两趟。</a:t>
            </a: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45943817-D0F5-4165-77D2-16BC9C95B0EF}"/>
              </a:ext>
            </a:extLst>
          </p:cNvPr>
          <p:cNvSpPr txBox="1"/>
          <p:nvPr/>
        </p:nvSpPr>
        <p:spPr>
          <a:xfrm>
            <a:off x="2278703" y="4416912"/>
            <a:ext cx="222520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0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245</a:t>
            </a:r>
            <a:r>
              <a:rPr kumimoji="0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≈</a:t>
            </a:r>
            <a:r>
              <a:rPr kumimoji="0" lang="en-US" altLang="zh-CN" sz="3600" b="0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250</a:t>
            </a:r>
            <a:endParaRPr lang="zh-CN" altLang="en-US" dirty="0">
              <a:solidFill>
                <a:srgbClr val="EE1D23"/>
              </a:solidFill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1D579CD1-255E-CEC2-623B-9C84E177B0B7}"/>
              </a:ext>
            </a:extLst>
          </p:cNvPr>
          <p:cNvSpPr txBox="1"/>
          <p:nvPr/>
        </p:nvSpPr>
        <p:spPr>
          <a:xfrm>
            <a:off x="2278703" y="5130427"/>
            <a:ext cx="57466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0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250×4×2=2000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（元）</a:t>
            </a:r>
            <a:endParaRPr lang="zh-CN" altLang="en-US" b="1" dirty="0">
              <a:solidFill>
                <a:srgbClr val="EE1D23"/>
              </a:solidFill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6777119D-67C0-3C87-24A0-DF3E1FFE72B7}"/>
              </a:ext>
            </a:extLst>
          </p:cNvPr>
          <p:cNvSpPr txBox="1"/>
          <p:nvPr/>
        </p:nvSpPr>
        <p:spPr>
          <a:xfrm>
            <a:off x="2278703" y="5842490"/>
            <a:ext cx="509486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0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245×4×2&lt;2000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（元）</a:t>
            </a:r>
            <a:endParaRPr lang="zh-CN" altLang="en-US" b="1" dirty="0">
              <a:solidFill>
                <a:srgbClr val="EE1D23"/>
              </a:solidFill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CC0C96EC-E710-E8C5-98EA-40857A8DB9B8}"/>
              </a:ext>
            </a:extLst>
          </p:cNvPr>
          <p:cNvSpPr txBox="1"/>
          <p:nvPr/>
        </p:nvSpPr>
        <p:spPr>
          <a:xfrm>
            <a:off x="7373565" y="5842490"/>
            <a:ext cx="39591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答</a:t>
            </a:r>
            <a:r>
              <a:rPr lang="zh-CN" altLang="en-US" sz="36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：</a:t>
            </a:r>
            <a:r>
              <a:rPr kumimoji="0" lang="en-US" altLang="zh-CN" sz="3600" b="0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2000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元够。</a:t>
            </a:r>
            <a:endParaRPr lang="zh-CN" altLang="en-US" b="1" dirty="0">
              <a:solidFill>
                <a:srgbClr val="EE1D2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444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/>
      <p:bldP spid="35" grpId="0" animBg="1"/>
      <p:bldP spid="36" grpId="0"/>
      <p:bldP spid="37" grpId="0"/>
      <p:bldP spid="38" grpId="0"/>
      <p:bldP spid="39" grpId="0"/>
      <p:bldP spid="4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>
            <a:extLst>
              <a:ext uri="{FF2B5EF4-FFF2-40B4-BE49-F238E27FC236}">
                <a16:creationId xmlns:a16="http://schemas.microsoft.com/office/drawing/2014/main" id="{598A4000-755F-5008-F9A1-E2D93984B1DB}"/>
              </a:ext>
            </a:extLst>
          </p:cNvPr>
          <p:cNvSpPr txBox="1"/>
          <p:nvPr/>
        </p:nvSpPr>
        <p:spPr>
          <a:xfrm>
            <a:off x="1176121" y="2333207"/>
            <a:ext cx="10515135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）请你提出其他数学问题并解答。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graphicFrame>
        <p:nvGraphicFramePr>
          <p:cNvPr id="9" name="表格 8">
            <a:extLst>
              <a:ext uri="{FF2B5EF4-FFF2-40B4-BE49-F238E27FC236}">
                <a16:creationId xmlns:a16="http://schemas.microsoft.com/office/drawing/2014/main" id="{FF599B69-B417-E049-CA35-616828BEC2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3187580"/>
              </p:ext>
            </p:extLst>
          </p:nvPr>
        </p:nvGraphicFramePr>
        <p:xfrm>
          <a:off x="2032000" y="840889"/>
          <a:ext cx="8128000" cy="1280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1995426683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23064208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600" b="1" dirty="0">
                          <a:latin typeface="Arial" panose="020B0604020202020204" pitchFamily="34" charset="0"/>
                          <a:ea typeface="楷体" panose="02010609060101010101" pitchFamily="49" charset="-122"/>
                          <a:cs typeface="Arial" panose="020B0604020202020204" pitchFamily="34" charset="0"/>
                        </a:rPr>
                        <a:t>一等座票价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600" b="1" dirty="0">
                          <a:latin typeface="Arial" panose="020B0604020202020204" pitchFamily="34" charset="0"/>
                          <a:ea typeface="楷体" panose="02010609060101010101" pitchFamily="49" charset="-122"/>
                          <a:cs typeface="Arial" panose="020B0604020202020204" pitchFamily="34" charset="0"/>
                        </a:rPr>
                        <a:t>二等座票价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64216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dirty="0">
                          <a:latin typeface="Arial" panose="020B0604020202020204" pitchFamily="34" charset="0"/>
                          <a:ea typeface="楷体" panose="02010609060101010101" pitchFamily="49" charset="-122"/>
                          <a:cs typeface="Arial" panose="020B0604020202020204" pitchFamily="34" charset="0"/>
                        </a:rPr>
                        <a:t>354</a:t>
                      </a:r>
                      <a:r>
                        <a:rPr lang="zh-CN" altLang="en-US" sz="3600" b="1" dirty="0">
                          <a:latin typeface="Arial" panose="020B0604020202020204" pitchFamily="34" charset="0"/>
                          <a:ea typeface="楷体" panose="02010609060101010101" pitchFamily="49" charset="-122"/>
                          <a:cs typeface="Arial" panose="020B0604020202020204" pitchFamily="34" charset="0"/>
                        </a:rPr>
                        <a:t>元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dirty="0">
                          <a:latin typeface="Arial" panose="020B0604020202020204" pitchFamily="34" charset="0"/>
                          <a:ea typeface="楷体" panose="02010609060101010101" pitchFamily="49" charset="-122"/>
                          <a:cs typeface="Arial" panose="020B0604020202020204" pitchFamily="34" charset="0"/>
                        </a:rPr>
                        <a:t>245</a:t>
                      </a:r>
                      <a:r>
                        <a:rPr lang="zh-CN" altLang="en-US" sz="3600" b="1" dirty="0">
                          <a:latin typeface="Arial" panose="020B0604020202020204" pitchFamily="34" charset="0"/>
                          <a:ea typeface="楷体" panose="02010609060101010101" pitchFamily="49" charset="-122"/>
                          <a:cs typeface="Arial" panose="020B0604020202020204" pitchFamily="34" charset="0"/>
                        </a:rPr>
                        <a:t>元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42276502"/>
                  </a:ext>
                </a:extLst>
              </a:tr>
            </a:tbl>
          </a:graphicData>
        </a:graphic>
      </p:graphicFrame>
      <p:sp>
        <p:nvSpPr>
          <p:cNvPr id="10" name="文本框 9">
            <a:extLst>
              <a:ext uri="{FF2B5EF4-FFF2-40B4-BE49-F238E27FC236}">
                <a16:creationId xmlns:a16="http://schemas.microsoft.com/office/drawing/2014/main" id="{6CA63D27-15BB-DF5C-3B93-798BF6A87F4B}"/>
              </a:ext>
            </a:extLst>
          </p:cNvPr>
          <p:cNvSpPr txBox="1"/>
          <p:nvPr/>
        </p:nvSpPr>
        <p:spPr>
          <a:xfrm>
            <a:off x="1054641" y="3143557"/>
            <a:ext cx="97819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答案不唯一，例：如果他们往返都买一等座票，需要花多少钱？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73977389-7E88-9007-4E4C-74159BBF0F66}"/>
              </a:ext>
            </a:extLst>
          </p:cNvPr>
          <p:cNvSpPr txBox="1"/>
          <p:nvPr/>
        </p:nvSpPr>
        <p:spPr>
          <a:xfrm>
            <a:off x="2648354" y="4546767"/>
            <a:ext cx="57466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0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354×4×2=2832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（元）</a:t>
            </a:r>
            <a:endParaRPr lang="zh-CN" altLang="en-US" b="1" dirty="0">
              <a:solidFill>
                <a:srgbClr val="EE1D23"/>
              </a:solidFill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039DA49A-0232-56C8-18BD-BA7DCF71DD02}"/>
              </a:ext>
            </a:extLst>
          </p:cNvPr>
          <p:cNvSpPr txBox="1"/>
          <p:nvPr/>
        </p:nvSpPr>
        <p:spPr>
          <a:xfrm>
            <a:off x="3668948" y="5395979"/>
            <a:ext cx="485410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答：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需要花</a:t>
            </a:r>
            <a:r>
              <a:rPr kumimoji="0" lang="en-US" altLang="zh-CN" sz="3600" b="0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2832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元。</a:t>
            </a:r>
            <a:endParaRPr lang="zh-CN" altLang="en-US" b="1" dirty="0">
              <a:solidFill>
                <a:srgbClr val="EE1D2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382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0ABBB105-D438-608A-B653-88AC328875F4}"/>
              </a:ext>
            </a:extLst>
          </p:cNvPr>
          <p:cNvSpPr txBox="1"/>
          <p:nvPr/>
        </p:nvSpPr>
        <p:spPr>
          <a:xfrm>
            <a:off x="1176121" y="626647"/>
            <a:ext cx="10515135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28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人去划船。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A42CE587-5EE3-8EDD-AEE5-E89E34F12E5F}"/>
              </a:ext>
            </a:extLst>
          </p:cNvPr>
          <p:cNvSpPr/>
          <p:nvPr/>
        </p:nvSpPr>
        <p:spPr>
          <a:xfrm>
            <a:off x="500743" y="679494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A1D55840-9306-6707-A5E9-BFF67E274F07}"/>
              </a:ext>
            </a:extLst>
          </p:cNvPr>
          <p:cNvSpPr txBox="1"/>
          <p:nvPr/>
        </p:nvSpPr>
        <p:spPr>
          <a:xfrm>
            <a:off x="1176668" y="1521591"/>
            <a:ext cx="10515135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）如果每条船都坐满，可以怎样</a:t>
            </a:r>
          </a:p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租船？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DFF8C156-C83C-9845-0147-D93AD505A5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15956" y="1342017"/>
            <a:ext cx="2692412" cy="2867489"/>
          </a:xfrm>
          <a:prstGeom prst="rect">
            <a:avLst/>
          </a:prstGeom>
        </p:spPr>
      </p:pic>
      <p:sp>
        <p:nvSpPr>
          <p:cNvPr id="6" name="TextBox 11">
            <a:extLst>
              <a:ext uri="{FF2B5EF4-FFF2-40B4-BE49-F238E27FC236}">
                <a16:creationId xmlns:a16="http://schemas.microsoft.com/office/drawing/2014/main" id="{F8FDD3E7-AFE1-49D7-3FDA-60A83537C3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0452" y="844094"/>
            <a:ext cx="400167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100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练习十九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19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7" name="矩形: 圆角 6">
            <a:extLst>
              <a:ext uri="{FF2B5EF4-FFF2-40B4-BE49-F238E27FC236}">
                <a16:creationId xmlns:a16="http://schemas.microsoft.com/office/drawing/2014/main" id="{575F1E67-CAB6-276C-C831-10C80EA2F09A}"/>
              </a:ext>
            </a:extLst>
          </p:cNvPr>
          <p:cNvSpPr/>
          <p:nvPr/>
        </p:nvSpPr>
        <p:spPr>
          <a:xfrm>
            <a:off x="3264886" y="1526953"/>
            <a:ext cx="2902450" cy="697680"/>
          </a:xfrm>
          <a:prstGeom prst="roundRect">
            <a:avLst/>
          </a:prstGeom>
          <a:noFill/>
          <a:ln w="28575">
            <a:solidFill>
              <a:srgbClr val="EE1D2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E4B9EB67-807A-2A33-2480-FD61A7C3E64E}"/>
              </a:ext>
            </a:extLst>
          </p:cNvPr>
          <p:cNvCxnSpPr/>
          <p:nvPr/>
        </p:nvCxnSpPr>
        <p:spPr>
          <a:xfrm>
            <a:off x="9017540" y="2140085"/>
            <a:ext cx="2091447" cy="0"/>
          </a:xfrm>
          <a:prstGeom prst="line">
            <a:avLst/>
          </a:prstGeom>
          <a:ln w="28575">
            <a:solidFill>
              <a:srgbClr val="EE1D2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DACF3D87-BF5A-AF6F-03DC-3F4DB3A706A8}"/>
              </a:ext>
            </a:extLst>
          </p:cNvPr>
          <p:cNvCxnSpPr/>
          <p:nvPr/>
        </p:nvCxnSpPr>
        <p:spPr>
          <a:xfrm>
            <a:off x="9017540" y="2811294"/>
            <a:ext cx="2091447" cy="0"/>
          </a:xfrm>
          <a:prstGeom prst="line">
            <a:avLst/>
          </a:prstGeom>
          <a:ln w="28575">
            <a:solidFill>
              <a:srgbClr val="EE1D2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文本框 10">
            <a:extLst>
              <a:ext uri="{FF2B5EF4-FFF2-40B4-BE49-F238E27FC236}">
                <a16:creationId xmlns:a16="http://schemas.microsoft.com/office/drawing/2014/main" id="{BB5E97A3-A9B2-0027-D834-62037C4CC02C}"/>
              </a:ext>
            </a:extLst>
          </p:cNvPr>
          <p:cNvSpPr txBox="1"/>
          <p:nvPr/>
        </p:nvSpPr>
        <p:spPr>
          <a:xfrm>
            <a:off x="2147420" y="2934620"/>
            <a:ext cx="326606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28÷4=7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（条）</a:t>
            </a:r>
            <a:endParaRPr lang="zh-CN" altLang="en-US" sz="1600" b="1" dirty="0">
              <a:solidFill>
                <a:srgbClr val="EE1D23"/>
              </a:solidFill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6CAAEACB-0D99-8D4F-B2FE-D2162842BA99}"/>
              </a:ext>
            </a:extLst>
          </p:cNvPr>
          <p:cNvSpPr txBox="1"/>
          <p:nvPr/>
        </p:nvSpPr>
        <p:spPr>
          <a:xfrm>
            <a:off x="2147420" y="3624731"/>
            <a:ext cx="563470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28÷6=4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（条）</a:t>
            </a:r>
            <a:r>
              <a:rPr lang="en-US" altLang="zh-CN" sz="3200" b="1" noProof="0" dirty="0">
                <a:solidFill>
                  <a:srgbClr val="EE1D23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……</a:t>
            </a:r>
            <a:r>
              <a:rPr lang="en-US" altLang="zh-CN" sz="3200" noProof="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  <a:r>
              <a:rPr lang="zh-CN" altLang="en-US" sz="3200" b="1" noProof="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（人）</a:t>
            </a:r>
            <a:endParaRPr lang="zh-CN" altLang="en-US" sz="1600" b="1" dirty="0">
              <a:solidFill>
                <a:srgbClr val="EE1D23"/>
              </a:solidFill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8A096C12-CF0B-2D7C-0183-47B1BBC22561}"/>
              </a:ext>
            </a:extLst>
          </p:cNvPr>
          <p:cNvSpPr/>
          <p:nvPr/>
        </p:nvSpPr>
        <p:spPr>
          <a:xfrm>
            <a:off x="5667709" y="3586965"/>
            <a:ext cx="1618308" cy="584775"/>
          </a:xfrm>
          <a:prstGeom prst="rect">
            <a:avLst/>
          </a:prstGeom>
          <a:noFill/>
          <a:ln w="28575">
            <a:solidFill>
              <a:srgbClr val="3366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97F83B9F-F0ED-CA94-2AC6-8E90DE370FEE}"/>
              </a:ext>
            </a:extLst>
          </p:cNvPr>
          <p:cNvSpPr txBox="1"/>
          <p:nvPr/>
        </p:nvSpPr>
        <p:spPr>
          <a:xfrm>
            <a:off x="5375157" y="2944193"/>
            <a:ext cx="3642383" cy="5407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800" b="1" dirty="0">
                <a:solidFill>
                  <a:srgbClr val="3366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4</a:t>
            </a:r>
            <a:r>
              <a:rPr lang="zh-CN" altLang="en-US" sz="2800" b="1" dirty="0">
                <a:solidFill>
                  <a:srgbClr val="3366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人可以租一条小船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3121355E-0ABA-01BD-FB16-23EEB0A48417}"/>
              </a:ext>
            </a:extLst>
          </p:cNvPr>
          <p:cNvSpPr txBox="1"/>
          <p:nvPr/>
        </p:nvSpPr>
        <p:spPr>
          <a:xfrm>
            <a:off x="2147420" y="4474903"/>
            <a:ext cx="563470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2×6+4×4=28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（人）</a:t>
            </a:r>
            <a:endParaRPr lang="zh-CN" altLang="en-US" sz="1600" b="1" dirty="0">
              <a:solidFill>
                <a:srgbClr val="EE1D23"/>
              </a:solidFill>
            </a:endParaRPr>
          </a:p>
        </p:txBody>
      </p:sp>
      <p:sp>
        <p:nvSpPr>
          <p:cNvPr id="16" name="TextBox 5">
            <a:extLst>
              <a:ext uri="{FF2B5EF4-FFF2-40B4-BE49-F238E27FC236}">
                <a16:creationId xmlns:a16="http://schemas.microsoft.com/office/drawing/2014/main" id="{71431F1A-BC29-9ADF-AAE9-11FE8B815D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27124" y="5325075"/>
            <a:ext cx="9737751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kumimoji="0" sz="3600" b="0" i="0" u="none" strike="noStrike" cap="none" spc="0" normalizeH="0" baseline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defRPr>
            </a:lvl1pPr>
          </a:lstStyle>
          <a:p>
            <a:r>
              <a:rPr lang="zh-CN" altLang="en-US" sz="3200" b="1" dirty="0"/>
              <a:t>答：可以租</a:t>
            </a:r>
            <a:r>
              <a:rPr lang="en-US" altLang="zh-CN" sz="3200" dirty="0"/>
              <a:t>7</a:t>
            </a:r>
            <a:r>
              <a:rPr lang="zh-CN" altLang="en-US" sz="3200" b="1" dirty="0"/>
              <a:t>条小船或租</a:t>
            </a:r>
            <a:r>
              <a:rPr lang="en-US" altLang="zh-CN" sz="3200" dirty="0"/>
              <a:t>4</a:t>
            </a:r>
            <a:r>
              <a:rPr lang="zh-CN" altLang="en-US" sz="3200" b="1" dirty="0"/>
              <a:t>条大船和</a:t>
            </a:r>
            <a:r>
              <a:rPr lang="en-US" altLang="zh-CN" sz="3200" dirty="0"/>
              <a:t>1</a:t>
            </a:r>
            <a:r>
              <a:rPr lang="zh-CN" altLang="en-US" sz="3200" b="1" dirty="0"/>
              <a:t>条小船或</a:t>
            </a:r>
            <a:r>
              <a:rPr lang="en-US" altLang="zh-CN" sz="3200" dirty="0"/>
              <a:t>2</a:t>
            </a:r>
            <a:r>
              <a:rPr lang="zh-CN" altLang="en-US" sz="3200" b="1" dirty="0"/>
              <a:t>条大船和</a:t>
            </a:r>
            <a:r>
              <a:rPr lang="en-US" altLang="zh-CN" sz="3200" dirty="0"/>
              <a:t>4</a:t>
            </a:r>
            <a:r>
              <a:rPr lang="zh-CN" altLang="en-US" sz="3200" b="1" dirty="0"/>
              <a:t>条小船。</a:t>
            </a:r>
          </a:p>
        </p:txBody>
      </p:sp>
    </p:spTree>
    <p:extLst>
      <p:ext uri="{BB962C8B-B14F-4D97-AF65-F5344CB8AC3E}">
        <p14:creationId xmlns:p14="http://schemas.microsoft.com/office/powerpoint/2010/main" val="2101507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/>
      <p:bldP spid="12" grpId="0"/>
      <p:bldP spid="13" grpId="0" animBg="1"/>
      <p:bldP spid="14" grpId="0"/>
      <p:bldP spid="15" grpId="0"/>
      <p:bldP spid="1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13DAAAB0-A4ED-8A38-EB6B-8AC922986669}"/>
              </a:ext>
            </a:extLst>
          </p:cNvPr>
          <p:cNvSpPr txBox="1"/>
          <p:nvPr/>
        </p:nvSpPr>
        <p:spPr>
          <a:xfrm>
            <a:off x="1176121" y="626647"/>
            <a:ext cx="10515135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28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人去划船。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D2FC3CDD-8F38-68CF-D57E-4ECE35B3C67E}"/>
              </a:ext>
            </a:extLst>
          </p:cNvPr>
          <p:cNvSpPr/>
          <p:nvPr/>
        </p:nvSpPr>
        <p:spPr>
          <a:xfrm>
            <a:off x="500743" y="679494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6A675A7E-0A9B-FAD6-2158-BF5CDCD9D6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0452" y="844094"/>
            <a:ext cx="400167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100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练习十九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19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3098A335-E1ED-52E1-B679-CB113930C397}"/>
              </a:ext>
            </a:extLst>
          </p:cNvPr>
          <p:cNvSpPr txBox="1"/>
          <p:nvPr/>
        </p:nvSpPr>
        <p:spPr>
          <a:xfrm>
            <a:off x="1176668" y="1521591"/>
            <a:ext cx="10515135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）如果租一条大船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40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元，租一条</a:t>
            </a:r>
          </a:p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小船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30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元，哪种租船方案最省钱？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52EAD682-3EC7-5A74-F8A5-60C2BAF413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15956" y="1342017"/>
            <a:ext cx="2692412" cy="2867489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3385809A-F5A2-3761-CA79-912FC003B61A}"/>
              </a:ext>
            </a:extLst>
          </p:cNvPr>
          <p:cNvSpPr txBox="1"/>
          <p:nvPr/>
        </p:nvSpPr>
        <p:spPr>
          <a:xfrm>
            <a:off x="1176121" y="3393314"/>
            <a:ext cx="647954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租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7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条小船：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30×7=210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（元）</a:t>
            </a:r>
            <a:endParaRPr lang="zh-CN" altLang="en-US" sz="1600" b="1" dirty="0">
              <a:solidFill>
                <a:srgbClr val="EE1D23"/>
              </a:solidFill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1B9F8A85-28D1-C7EA-0FA1-D65C9129BADB}"/>
              </a:ext>
            </a:extLst>
          </p:cNvPr>
          <p:cNvSpPr txBox="1"/>
          <p:nvPr/>
        </p:nvSpPr>
        <p:spPr>
          <a:xfrm>
            <a:off x="1176121" y="4138133"/>
            <a:ext cx="879473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租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条大船和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条小船：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40×4+30=190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（元）</a:t>
            </a:r>
            <a:endParaRPr lang="zh-CN" altLang="en-US" sz="1600" b="1" dirty="0">
              <a:solidFill>
                <a:srgbClr val="EE1D23"/>
              </a:solidFill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698C5DDC-9D4B-2C6B-5F19-D51AA92445E0}"/>
              </a:ext>
            </a:extLst>
          </p:cNvPr>
          <p:cNvSpPr txBox="1"/>
          <p:nvPr/>
        </p:nvSpPr>
        <p:spPr>
          <a:xfrm>
            <a:off x="1176121" y="4882952"/>
            <a:ext cx="931029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租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条大船和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条小船：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40×2+30×4=200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（元）</a:t>
            </a:r>
            <a:endParaRPr lang="zh-CN" altLang="en-US" sz="1600" b="1" dirty="0">
              <a:solidFill>
                <a:srgbClr val="EE1D23"/>
              </a:solidFill>
            </a:endParaRPr>
          </a:p>
        </p:txBody>
      </p:sp>
      <p:sp>
        <p:nvSpPr>
          <p:cNvPr id="10" name="TextBox 5">
            <a:extLst>
              <a:ext uri="{FF2B5EF4-FFF2-40B4-BE49-F238E27FC236}">
                <a16:creationId xmlns:a16="http://schemas.microsoft.com/office/drawing/2014/main" id="{173B1199-A548-3EB3-04AE-20ADFE802E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6121" y="5627771"/>
            <a:ext cx="718730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kumimoji="0" sz="3600" b="0" i="0" u="none" strike="noStrike" cap="none" spc="0" normalizeH="0" baseline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defRPr>
            </a:lvl1pPr>
          </a:lstStyle>
          <a:p>
            <a:r>
              <a:rPr lang="zh-CN" altLang="en-US" sz="3200" b="1" dirty="0"/>
              <a:t>答：租</a:t>
            </a:r>
            <a:r>
              <a:rPr lang="en-US" altLang="zh-CN" sz="3200" dirty="0"/>
              <a:t>4</a:t>
            </a:r>
            <a:r>
              <a:rPr lang="zh-CN" altLang="en-US" sz="3200" b="1" dirty="0"/>
              <a:t>条大船和</a:t>
            </a:r>
            <a:r>
              <a:rPr lang="en-US" altLang="zh-CN" sz="3200" dirty="0"/>
              <a:t>1</a:t>
            </a:r>
            <a:r>
              <a:rPr lang="zh-CN" altLang="en-US" sz="3200" b="1" dirty="0"/>
              <a:t>条小船最省钱。</a:t>
            </a:r>
          </a:p>
        </p:txBody>
      </p:sp>
    </p:spTree>
    <p:extLst>
      <p:ext uri="{BB962C8B-B14F-4D97-AF65-F5344CB8AC3E}">
        <p14:creationId xmlns:p14="http://schemas.microsoft.com/office/powerpoint/2010/main" val="3465487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6449D610-000F-FCFF-32FC-F5F07DBF7D6D}"/>
              </a:ext>
            </a:extLst>
          </p:cNvPr>
          <p:cNvSpPr txBox="1"/>
          <p:nvPr/>
        </p:nvSpPr>
        <p:spPr>
          <a:xfrm>
            <a:off x="1176121" y="626647"/>
            <a:ext cx="10515135" cy="26879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某电动汽车生产厂要完成一批订单，原计划每天组装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300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台，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天完成。由于客户追加订购量，实际每天比原计划多组装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50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台，还多用了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天才完成任务。客户追加订购了多少台电动汽车？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3E3447B9-3B4B-6169-1D5D-D5F78C86AADB}"/>
              </a:ext>
            </a:extLst>
          </p:cNvPr>
          <p:cNvSpPr/>
          <p:nvPr/>
        </p:nvSpPr>
        <p:spPr>
          <a:xfrm>
            <a:off x="500743" y="679494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7C3F99CD-4C97-0082-25A3-E5E8D98A4E2A}"/>
              </a:ext>
            </a:extLst>
          </p:cNvPr>
          <p:cNvSpPr txBox="1"/>
          <p:nvPr/>
        </p:nvSpPr>
        <p:spPr>
          <a:xfrm>
            <a:off x="3011135" y="4266787"/>
            <a:ext cx="584103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(300+50)×(5+2)=2450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（</a:t>
            </a:r>
            <a:r>
              <a:rPr lang="zh-CN" altLang="en-US" sz="3200" b="1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台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）</a:t>
            </a:r>
            <a:endParaRPr lang="zh-CN" altLang="en-US" sz="1600" b="1" dirty="0">
              <a:solidFill>
                <a:srgbClr val="EE1D23"/>
              </a:solidFill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10A18566-F890-E482-56F0-9013A35AC8C7}"/>
              </a:ext>
            </a:extLst>
          </p:cNvPr>
          <p:cNvSpPr txBox="1"/>
          <p:nvPr/>
        </p:nvSpPr>
        <p:spPr>
          <a:xfrm>
            <a:off x="3011135" y="3526555"/>
            <a:ext cx="616973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300×5=1500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（</a:t>
            </a:r>
            <a:r>
              <a:rPr lang="zh-CN" altLang="en-US" sz="3200" b="1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台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）</a:t>
            </a:r>
            <a:endParaRPr lang="zh-CN" altLang="en-US" sz="1600" b="1" dirty="0">
              <a:solidFill>
                <a:srgbClr val="EE1D23"/>
              </a:solidFill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66065E3A-FADA-EAB0-0EB0-FEFEF84EE91D}"/>
              </a:ext>
            </a:extLst>
          </p:cNvPr>
          <p:cNvSpPr txBox="1"/>
          <p:nvPr/>
        </p:nvSpPr>
        <p:spPr>
          <a:xfrm>
            <a:off x="3011136" y="5007019"/>
            <a:ext cx="495581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2450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-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1500=950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（</a:t>
            </a:r>
            <a:r>
              <a:rPr lang="zh-CN" altLang="en-US" sz="3200" b="1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台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）</a:t>
            </a:r>
            <a:endParaRPr lang="zh-CN" altLang="en-US" sz="1600" b="1" dirty="0">
              <a:solidFill>
                <a:srgbClr val="EE1D23"/>
              </a:solidFill>
            </a:endParaRPr>
          </a:p>
        </p:txBody>
      </p:sp>
      <p:sp>
        <p:nvSpPr>
          <p:cNvPr id="7" name="TextBox 5">
            <a:extLst>
              <a:ext uri="{FF2B5EF4-FFF2-40B4-BE49-F238E27FC236}">
                <a16:creationId xmlns:a16="http://schemas.microsoft.com/office/drawing/2014/main" id="{89A5CA20-0796-FE4F-703B-0802E58227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38000" y="5747252"/>
            <a:ext cx="737020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kumimoji="0" sz="3600" b="0" i="0" u="none" strike="noStrike" cap="none" spc="0" normalizeH="0" baseline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defRPr>
            </a:lvl1pPr>
          </a:lstStyle>
          <a:p>
            <a:r>
              <a:rPr lang="zh-CN" altLang="en-US" sz="3200" b="1" dirty="0"/>
              <a:t>答：客户追加订购了</a:t>
            </a:r>
            <a:r>
              <a:rPr lang="en-US" altLang="zh-CN" sz="3200" dirty="0"/>
              <a:t>950</a:t>
            </a:r>
            <a:r>
              <a:rPr lang="zh-CN" altLang="en-US" sz="3200" b="1" dirty="0"/>
              <a:t>台电动汽车。</a:t>
            </a:r>
          </a:p>
        </p:txBody>
      </p:sp>
    </p:spTree>
    <p:extLst>
      <p:ext uri="{BB962C8B-B14F-4D97-AF65-F5344CB8AC3E}">
        <p14:creationId xmlns:p14="http://schemas.microsoft.com/office/powerpoint/2010/main" val="3602643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AC2A1F54-C53C-1404-F2B4-CDED319C4B71}"/>
              </a:ext>
            </a:extLst>
          </p:cNvPr>
          <p:cNvGrpSpPr/>
          <p:nvPr/>
        </p:nvGrpSpPr>
        <p:grpSpPr>
          <a:xfrm>
            <a:off x="3747135" y="289761"/>
            <a:ext cx="4697730" cy="707886"/>
            <a:chOff x="3737610" y="173031"/>
            <a:chExt cx="4697730" cy="707886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6FABC1D0-0009-169A-2360-66C5B94B0D8D}"/>
                </a:ext>
              </a:extLst>
            </p:cNvPr>
            <p:cNvSpPr txBox="1"/>
            <p:nvPr/>
          </p:nvSpPr>
          <p:spPr>
            <a:xfrm>
              <a:off x="4937655" y="173031"/>
              <a:ext cx="229764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000" b="1" dirty="0">
                  <a:solidFill>
                    <a:srgbClr val="4D78B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课堂小结</a:t>
              </a:r>
            </a:p>
          </p:txBody>
        </p:sp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F1C16273-7021-9B37-15D0-4DEB2C95F3E0}"/>
                </a:ext>
              </a:extLst>
            </p:cNvPr>
            <p:cNvCxnSpPr>
              <a:cxnSpLocks/>
            </p:cNvCxnSpPr>
            <p:nvPr/>
          </p:nvCxnSpPr>
          <p:spPr>
            <a:xfrm>
              <a:off x="3737610" y="865628"/>
              <a:ext cx="4697730" cy="0"/>
            </a:xfrm>
            <a:prstGeom prst="line">
              <a:avLst/>
            </a:prstGeom>
            <a:ln w="34925">
              <a:solidFill>
                <a:srgbClr val="4D78B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7" name="图片 6">
            <a:extLst>
              <a:ext uri="{FF2B5EF4-FFF2-40B4-BE49-F238E27FC236}">
                <a16:creationId xmlns:a16="http://schemas.microsoft.com/office/drawing/2014/main" id="{DF535600-3266-FC48-4E6B-6838864E8C5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7109928" y="2818470"/>
            <a:ext cx="4016248" cy="4039530"/>
          </a:xfrm>
          <a:prstGeom prst="rect">
            <a:avLst/>
          </a:prstGeom>
        </p:spPr>
      </p:pic>
      <p:sp>
        <p:nvSpPr>
          <p:cNvPr id="8" name="对话气泡: 圆角矩形 7">
            <a:extLst>
              <a:ext uri="{FF2B5EF4-FFF2-40B4-BE49-F238E27FC236}">
                <a16:creationId xmlns:a16="http://schemas.microsoft.com/office/drawing/2014/main" id="{1D062EA3-B351-E2AB-5090-F66230A124BA}"/>
              </a:ext>
            </a:extLst>
          </p:cNvPr>
          <p:cNvSpPr/>
          <p:nvPr/>
        </p:nvSpPr>
        <p:spPr>
          <a:xfrm>
            <a:off x="1748420" y="2045880"/>
            <a:ext cx="5708631" cy="2010554"/>
          </a:xfrm>
          <a:prstGeom prst="wedgeRoundRectCallout">
            <a:avLst>
              <a:gd name="adj1" fmla="val 65252"/>
              <a:gd name="adj2" fmla="val 28132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eaLnBrk="1" hangingPunct="1">
              <a:lnSpc>
                <a:spcPct val="114000"/>
              </a:lnSpc>
              <a:defRPr/>
            </a:pPr>
            <a:r>
              <a:rPr lang="zh-CN" altLang="en-US" sz="44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通过本节课的学习，你有哪些收获？</a:t>
            </a:r>
          </a:p>
        </p:txBody>
      </p:sp>
    </p:spTree>
    <p:extLst>
      <p:ext uri="{BB962C8B-B14F-4D97-AF65-F5344CB8AC3E}">
        <p14:creationId xmlns:p14="http://schemas.microsoft.com/office/powerpoint/2010/main" val="11024838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B7C3EF07-2D5E-7005-E394-FC4CC690AB72}"/>
              </a:ext>
            </a:extLst>
          </p:cNvPr>
          <p:cNvGrpSpPr/>
          <p:nvPr/>
        </p:nvGrpSpPr>
        <p:grpSpPr>
          <a:xfrm>
            <a:off x="3747135" y="289761"/>
            <a:ext cx="4697730" cy="707886"/>
            <a:chOff x="3737610" y="173031"/>
            <a:chExt cx="4697730" cy="707886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A3A6E701-26AE-3AEE-67FF-3E15C0241811}"/>
                </a:ext>
              </a:extLst>
            </p:cNvPr>
            <p:cNvSpPr txBox="1"/>
            <p:nvPr/>
          </p:nvSpPr>
          <p:spPr>
            <a:xfrm>
              <a:off x="4937655" y="173031"/>
              <a:ext cx="229764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000" b="1" dirty="0">
                  <a:solidFill>
                    <a:srgbClr val="4D78B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课后作业</a:t>
              </a:r>
            </a:p>
          </p:txBody>
        </p:sp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70513E0D-37A6-B509-16C0-E5761117831D}"/>
                </a:ext>
              </a:extLst>
            </p:cNvPr>
            <p:cNvCxnSpPr>
              <a:cxnSpLocks/>
            </p:cNvCxnSpPr>
            <p:nvPr/>
          </p:nvCxnSpPr>
          <p:spPr>
            <a:xfrm>
              <a:off x="3737610" y="865628"/>
              <a:ext cx="4697730" cy="0"/>
            </a:xfrm>
            <a:prstGeom prst="line">
              <a:avLst/>
            </a:prstGeom>
            <a:ln w="34925">
              <a:solidFill>
                <a:srgbClr val="4D78B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文本框 4">
            <a:extLst>
              <a:ext uri="{FF2B5EF4-FFF2-40B4-BE49-F238E27FC236}">
                <a16:creationId xmlns:a16="http://schemas.microsoft.com/office/drawing/2014/main" id="{484377E8-477D-1487-5B0A-84C923B36892}"/>
              </a:ext>
            </a:extLst>
          </p:cNvPr>
          <p:cNvSpPr txBox="1"/>
          <p:nvPr/>
        </p:nvSpPr>
        <p:spPr>
          <a:xfrm>
            <a:off x="1425963" y="3021132"/>
            <a:ext cx="9340074" cy="815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见“状元成才路”系列丛书对应课时作业。</a:t>
            </a:r>
            <a:endParaRPr lang="zh-CN" altLang="en-US" sz="7200" b="1" dirty="0"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28597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1087</TotalTime>
  <Words>1249</Words>
  <Application>Microsoft Office PowerPoint</Application>
  <PresentationFormat>宽屏</PresentationFormat>
  <Paragraphs>159</Paragraphs>
  <Slides>21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29" baseType="lpstr">
      <vt:lpstr>等线</vt:lpstr>
      <vt:lpstr>黑体</vt:lpstr>
      <vt:lpstr>楷体</vt:lpstr>
      <vt:lpstr>宋体</vt:lpstr>
      <vt:lpstr>微软雅黑</vt:lpstr>
      <vt:lpstr>Arial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keywords>状元成才路</cp:keywords>
  <cp:lastModifiedBy>Administrator</cp:lastModifiedBy>
  <cp:revision>50</cp:revision>
  <dcterms:created xsi:type="dcterms:W3CDTF">2025-04-19T06:03:16Z</dcterms:created>
  <dcterms:modified xsi:type="dcterms:W3CDTF">2025-08-09T01:50:55Z</dcterms:modified>
  <cp:category>状元成才路</cp:category>
  <cp:contentStatus>状元成才路</cp:contentStatus>
</cp:coreProperties>
</file>