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60" r:id="rId4"/>
    <p:sldId id="258" r:id="rId5"/>
    <p:sldId id="261" r:id="rId6"/>
    <p:sldId id="262" r:id="rId7"/>
    <p:sldId id="270" r:id="rId8"/>
    <p:sldId id="264" r:id="rId9"/>
    <p:sldId id="275" r:id="rId10"/>
    <p:sldId id="263" r:id="rId11"/>
    <p:sldId id="273" r:id="rId12"/>
    <p:sldId id="276" r:id="rId13"/>
    <p:sldId id="283" r:id="rId14"/>
    <p:sldId id="284" r:id="rId15"/>
    <p:sldId id="274" r:id="rId16"/>
    <p:sldId id="267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1D23"/>
    <a:srgbClr val="3366FF"/>
    <a:srgbClr val="F0F5D5"/>
    <a:srgbClr val="FCD4BC"/>
    <a:srgbClr val="FF7E00"/>
    <a:srgbClr val="FFFFFF"/>
    <a:srgbClr val="FFE699"/>
    <a:srgbClr val="D4EFFB"/>
    <a:srgbClr val="00ABCD"/>
    <a:srgbClr val="037F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14" d="100"/>
          <a:sy n="114" d="100"/>
        </p:scale>
        <p:origin x="4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8A876-6D45-4859-92AF-899EF7190130}" type="datetimeFigureOut">
              <a:rPr lang="zh-CN" altLang="en-US" smtClean="0"/>
              <a:t>2025/8/9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EA26D-72D3-40B0-B4F7-84B67CB74B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911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C6B2280F-EBD3-397D-67E2-9DA48D18D0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DE46D93-F820-55DF-BF12-E1F095AC15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421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816BBAF-B02C-340B-A632-D6654320CB3D}"/>
              </a:ext>
            </a:extLst>
          </p:cNvPr>
          <p:cNvSpPr/>
          <p:nvPr userDrawn="1"/>
        </p:nvSpPr>
        <p:spPr>
          <a:xfrm>
            <a:off x="0" y="155643"/>
            <a:ext cx="12192000" cy="654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2BE9292-3E5C-867D-5004-0EC8955DBC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637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369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6DD1E23-AE91-2055-9526-A6D60F0FE744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三年级数学上册</a:t>
            </a:r>
            <a:endParaRPr lang="zh-CN" altLang="en-US" sz="2000" dirty="0">
              <a:solidFill>
                <a:srgbClr val="7B595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Box 48">
            <a:extLst>
              <a:ext uri="{FF2B5EF4-FFF2-40B4-BE49-F238E27FC236}">
                <a16:creationId xmlns:a16="http://schemas.microsoft.com/office/drawing/2014/main" id="{5955F739-A719-8D4D-4EFE-CD13DE351F00}"/>
              </a:ext>
            </a:extLst>
          </p:cNvPr>
          <p:cNvSpPr txBox="1"/>
          <p:nvPr/>
        </p:nvSpPr>
        <p:spPr>
          <a:xfrm>
            <a:off x="1693305" y="3050295"/>
            <a:ext cx="7715893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 defTabSz="914377" eaLnBrk="0" fontAlgn="base" hangingPunct="0">
              <a:spcBef>
                <a:spcPct val="0"/>
              </a:spcBef>
              <a:spcAft>
                <a:spcPct val="0"/>
              </a:spcAft>
              <a:defRPr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0958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1917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828754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438339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047924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657509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267093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876678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6600" dirty="0">
                <a:sym typeface="+mn-lt"/>
              </a:rPr>
              <a:t>图形的认识与测量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A3516E6D-CA48-56AC-3FBB-52858D91F6EC}"/>
              </a:ext>
            </a:extLst>
          </p:cNvPr>
          <p:cNvGrpSpPr/>
          <p:nvPr/>
        </p:nvGrpSpPr>
        <p:grpSpPr>
          <a:xfrm>
            <a:off x="3319498" y="1313251"/>
            <a:ext cx="5553005" cy="1260000"/>
            <a:chOff x="950553" y="1163960"/>
            <a:chExt cx="5553005" cy="126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12ADF95B-FEDE-3CB3-2112-40DF5B9DFDE2}"/>
                </a:ext>
              </a:extLst>
            </p:cNvPr>
            <p:cNvSpPr txBox="1"/>
            <p:nvPr/>
          </p:nvSpPr>
          <p:spPr>
            <a:xfrm>
              <a:off x="2210553" y="1332295"/>
              <a:ext cx="4293005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</a:rPr>
                <a:t>复习与关联</a:t>
              </a:r>
              <a:endParaRPr kumimoji="0" lang="zh-CN" altLang="en-US" sz="4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F206F427-1B6B-504A-E110-57FDE2CE20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3" y="1163960"/>
              <a:ext cx="1260000" cy="1260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7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七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668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CBBA3EA-D655-2E25-03B1-E871F9009850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9E46EE7F-40E5-A456-DDB0-97E484FD7F4E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整体回顾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4EBDBFCF-39B7-50FD-DC3A-4B16AA092D37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3C44DDE6-C998-8F11-6E12-6173BE2AD031}"/>
              </a:ext>
            </a:extLst>
          </p:cNvPr>
          <p:cNvGrpSpPr/>
          <p:nvPr/>
        </p:nvGrpSpPr>
        <p:grpSpPr>
          <a:xfrm>
            <a:off x="5214026" y="1069774"/>
            <a:ext cx="5972251" cy="5554762"/>
            <a:chOff x="5214026" y="1069774"/>
            <a:chExt cx="5972251" cy="5554762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FBE7CAF8-391D-AA33-132B-BA4F03ECFA7A}"/>
                </a:ext>
              </a:extLst>
            </p:cNvPr>
            <p:cNvSpPr/>
            <p:nvPr/>
          </p:nvSpPr>
          <p:spPr>
            <a:xfrm>
              <a:off x="5214026" y="1079770"/>
              <a:ext cx="5972251" cy="5544766"/>
            </a:xfrm>
            <a:prstGeom prst="rect">
              <a:avLst/>
            </a:prstGeom>
            <a:solidFill>
              <a:srgbClr val="FDE9D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D5E9FA0D-86F3-6322-2B77-7392AA9F85FB}"/>
                </a:ext>
              </a:extLst>
            </p:cNvPr>
            <p:cNvSpPr/>
            <p:nvPr/>
          </p:nvSpPr>
          <p:spPr>
            <a:xfrm>
              <a:off x="5496128" y="1190731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观察物体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E3C2C15E-DFC2-5AF0-9668-EB881F75C4DC}"/>
                </a:ext>
              </a:extLst>
            </p:cNvPr>
            <p:cNvSpPr/>
            <p:nvPr/>
          </p:nvSpPr>
          <p:spPr>
            <a:xfrm>
              <a:off x="5496128" y="1807039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混合运算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CD97842B-BEFD-DDA3-1038-5185645E0628}"/>
                </a:ext>
              </a:extLst>
            </p:cNvPr>
            <p:cNvSpPr/>
            <p:nvPr/>
          </p:nvSpPr>
          <p:spPr>
            <a:xfrm>
              <a:off x="5496128" y="2423347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毫米、分米和千米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C61A193-FFCB-1775-E6D6-B37D76D3DFAE}"/>
                </a:ext>
              </a:extLst>
            </p:cNvPr>
            <p:cNvSpPr/>
            <p:nvPr/>
          </p:nvSpPr>
          <p:spPr>
            <a:xfrm>
              <a:off x="5496128" y="3039655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曹冲称象的故事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31535477-259F-713F-D862-6C9FA65E3347}"/>
                </a:ext>
              </a:extLst>
            </p:cNvPr>
            <p:cNvSpPr/>
            <p:nvPr/>
          </p:nvSpPr>
          <p:spPr>
            <a:xfrm>
              <a:off x="5496128" y="3655963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多位数乘一位数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20D61160-A815-7B44-82BF-05711E35A20A}"/>
                </a:ext>
              </a:extLst>
            </p:cNvPr>
            <p:cNvSpPr/>
            <p:nvPr/>
          </p:nvSpPr>
          <p:spPr>
            <a:xfrm>
              <a:off x="5496128" y="4272271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数字编码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0471383-25EC-D1EE-9815-5EC9CCAC1223}"/>
                </a:ext>
              </a:extLst>
            </p:cNvPr>
            <p:cNvSpPr/>
            <p:nvPr/>
          </p:nvSpPr>
          <p:spPr>
            <a:xfrm>
              <a:off x="5496128" y="4888579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线和角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31953958-E813-2940-2C65-152CA74CF78D}"/>
                </a:ext>
              </a:extLst>
            </p:cNvPr>
            <p:cNvSpPr/>
            <p:nvPr/>
          </p:nvSpPr>
          <p:spPr>
            <a:xfrm>
              <a:off x="5496128" y="5504887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分数的初步认识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A58632BC-1C1B-B8E5-4AB4-FF11AA77A26B}"/>
                </a:ext>
              </a:extLst>
            </p:cNvPr>
            <p:cNvSpPr/>
            <p:nvPr/>
          </p:nvSpPr>
          <p:spPr>
            <a:xfrm>
              <a:off x="5496128" y="6121197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复习与关联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47DF46C8-20B3-DC98-8A5B-7EA5AD444733}"/>
                </a:ext>
              </a:extLst>
            </p:cNvPr>
            <p:cNvSpPr txBox="1"/>
            <p:nvPr/>
          </p:nvSpPr>
          <p:spPr>
            <a:xfrm>
              <a:off x="10584968" y="1209142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C9E86DFB-24F5-9E8D-9F6B-EED6DED60500}"/>
                </a:ext>
              </a:extLst>
            </p:cNvPr>
            <p:cNvSpPr txBox="1"/>
            <p:nvPr/>
          </p:nvSpPr>
          <p:spPr>
            <a:xfrm>
              <a:off x="10584968" y="1829461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3192BDCC-1396-A36B-52D3-FCF3D265DF9D}"/>
                </a:ext>
              </a:extLst>
            </p:cNvPr>
            <p:cNvSpPr txBox="1"/>
            <p:nvPr/>
          </p:nvSpPr>
          <p:spPr>
            <a:xfrm>
              <a:off x="10471156" y="2441758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2E84B974-3260-63AA-047C-69045A6ED658}"/>
                </a:ext>
              </a:extLst>
            </p:cNvPr>
            <p:cNvSpPr txBox="1"/>
            <p:nvPr/>
          </p:nvSpPr>
          <p:spPr>
            <a:xfrm>
              <a:off x="10471156" y="3058066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31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5B9F632E-D661-A337-CAAC-69EE55246FA1}"/>
                </a:ext>
              </a:extLst>
            </p:cNvPr>
            <p:cNvSpPr txBox="1"/>
            <p:nvPr/>
          </p:nvSpPr>
          <p:spPr>
            <a:xfrm>
              <a:off x="10471156" y="3674374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39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89D7A56F-7024-4424-373A-F1FAFF5EA751}"/>
                </a:ext>
              </a:extLst>
            </p:cNvPr>
            <p:cNvSpPr txBox="1"/>
            <p:nvPr/>
          </p:nvSpPr>
          <p:spPr>
            <a:xfrm>
              <a:off x="10471156" y="4287131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57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8F374D5E-66D0-8724-D619-DD62AE1EFE33}"/>
                </a:ext>
              </a:extLst>
            </p:cNvPr>
            <p:cNvSpPr txBox="1"/>
            <p:nvPr/>
          </p:nvSpPr>
          <p:spPr>
            <a:xfrm>
              <a:off x="10471156" y="4906990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61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43EAF0BA-C0F9-6672-EA52-63BA75A3000F}"/>
                </a:ext>
              </a:extLst>
            </p:cNvPr>
            <p:cNvSpPr txBox="1"/>
            <p:nvPr/>
          </p:nvSpPr>
          <p:spPr>
            <a:xfrm>
              <a:off x="10471156" y="5523298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73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0712AC14-521E-ACBA-D253-91FE87BEE43D}"/>
                </a:ext>
              </a:extLst>
            </p:cNvPr>
            <p:cNvSpPr txBox="1"/>
            <p:nvPr/>
          </p:nvSpPr>
          <p:spPr>
            <a:xfrm>
              <a:off x="10471156" y="6139608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92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4E5F02F6-4086-9B0F-0EB9-F25E388FD6E0}"/>
                </a:ext>
              </a:extLst>
            </p:cNvPr>
            <p:cNvSpPr/>
            <p:nvPr/>
          </p:nvSpPr>
          <p:spPr>
            <a:xfrm>
              <a:off x="5683708" y="5968563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七</a:t>
              </a:r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C026EC80-EFEC-6F71-4775-4576B0B0A0E6}"/>
                </a:ext>
              </a:extLst>
            </p:cNvPr>
            <p:cNvSpPr/>
            <p:nvPr/>
          </p:nvSpPr>
          <p:spPr>
            <a:xfrm>
              <a:off x="5683708" y="5335036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六</a:t>
              </a:r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97F3D95B-B83D-8FF7-696A-DC258F03DFB5}"/>
                </a:ext>
              </a:extLst>
            </p:cNvPr>
            <p:cNvSpPr/>
            <p:nvPr/>
          </p:nvSpPr>
          <p:spPr>
            <a:xfrm>
              <a:off x="5683708" y="4745058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五</a:t>
              </a:r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FFC8D83E-5A4E-876F-37F4-1B282B3E7B51}"/>
                </a:ext>
              </a:extLst>
            </p:cNvPr>
            <p:cNvSpPr/>
            <p:nvPr/>
          </p:nvSpPr>
          <p:spPr>
            <a:xfrm>
              <a:off x="5683708" y="3540245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四</a:t>
              </a:r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6CC7C730-4492-9D46-3865-BD876B36C6DF}"/>
                </a:ext>
              </a:extLst>
            </p:cNvPr>
            <p:cNvSpPr/>
            <p:nvPr/>
          </p:nvSpPr>
          <p:spPr>
            <a:xfrm>
              <a:off x="5683708" y="2265474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三</a:t>
              </a:r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D030B47C-AC35-79C1-8FA1-80C856B9D522}"/>
                </a:ext>
              </a:extLst>
            </p:cNvPr>
            <p:cNvSpPr/>
            <p:nvPr/>
          </p:nvSpPr>
          <p:spPr>
            <a:xfrm>
              <a:off x="5683708" y="1681825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二</a:t>
              </a:r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FD73E6B4-9DE1-5B9B-A3C2-C6DCA85B106A}"/>
                </a:ext>
              </a:extLst>
            </p:cNvPr>
            <p:cNvSpPr/>
            <p:nvPr/>
          </p:nvSpPr>
          <p:spPr>
            <a:xfrm>
              <a:off x="5683708" y="1069774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一</a:t>
              </a:r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260DFDA8-E30E-3AD5-5FE6-4D71408D8D2B}"/>
                </a:ext>
              </a:extLst>
            </p:cNvPr>
            <p:cNvSpPr/>
            <p:nvPr/>
          </p:nvSpPr>
          <p:spPr>
            <a:xfrm>
              <a:off x="5683708" y="2896134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5" name="任意多边形: 形状 34">
              <a:extLst>
                <a:ext uri="{FF2B5EF4-FFF2-40B4-BE49-F238E27FC236}">
                  <a16:creationId xmlns:a16="http://schemas.microsoft.com/office/drawing/2014/main" id="{8945EFB4-6EBD-1454-994B-A00C5375E239}"/>
                </a:ext>
              </a:extLst>
            </p:cNvPr>
            <p:cNvSpPr/>
            <p:nvPr/>
          </p:nvSpPr>
          <p:spPr>
            <a:xfrm>
              <a:off x="5746584" y="2960853"/>
              <a:ext cx="286540" cy="276957"/>
            </a:xfrm>
            <a:custGeom>
              <a:avLst/>
              <a:gdLst>
                <a:gd name="connsiteX0" fmla="*/ 76200 w 286540"/>
                <a:gd name="connsiteY0" fmla="*/ 124557 h 276957"/>
                <a:gd name="connsiteX1" fmla="*/ 76587 w 286540"/>
                <a:gd name="connsiteY1" fmla="*/ 124635 h 276957"/>
                <a:gd name="connsiteX2" fmla="*/ 80259 w 286540"/>
                <a:gd name="connsiteY2" fmla="*/ 130082 h 276957"/>
                <a:gd name="connsiteX3" fmla="*/ 104480 w 286540"/>
                <a:gd name="connsiteY3" fmla="*/ 146412 h 276957"/>
                <a:gd name="connsiteX4" fmla="*/ 133754 w 286540"/>
                <a:gd name="connsiteY4" fmla="*/ 152322 h 276957"/>
                <a:gd name="connsiteX5" fmla="*/ 141852 w 286540"/>
                <a:gd name="connsiteY5" fmla="*/ 164333 h 276957"/>
                <a:gd name="connsiteX6" fmla="*/ 140128 w 286540"/>
                <a:gd name="connsiteY6" fmla="*/ 166890 h 276957"/>
                <a:gd name="connsiteX7" fmla="*/ 134140 w 286540"/>
                <a:gd name="connsiteY7" fmla="*/ 196550 h 276957"/>
                <a:gd name="connsiteX8" fmla="*/ 140128 w 286540"/>
                <a:gd name="connsiteY8" fmla="*/ 226211 h 276957"/>
                <a:gd name="connsiteX9" fmla="*/ 144688 w 286540"/>
                <a:gd name="connsiteY9" fmla="*/ 232974 h 276957"/>
                <a:gd name="connsiteX10" fmla="*/ 130082 w 286540"/>
                <a:gd name="connsiteY10" fmla="*/ 254639 h 276957"/>
                <a:gd name="connsiteX11" fmla="*/ 76200 w 286540"/>
                <a:gd name="connsiteY11" fmla="*/ 276957 h 276957"/>
                <a:gd name="connsiteX12" fmla="*/ 0 w 286540"/>
                <a:gd name="connsiteY12" fmla="*/ 200757 h 276957"/>
                <a:gd name="connsiteX13" fmla="*/ 76200 w 286540"/>
                <a:gd name="connsiteY13" fmla="*/ 124557 h 276957"/>
                <a:gd name="connsiteX14" fmla="*/ 210340 w 286540"/>
                <a:gd name="connsiteY14" fmla="*/ 120350 h 276957"/>
                <a:gd name="connsiteX15" fmla="*/ 286540 w 286540"/>
                <a:gd name="connsiteY15" fmla="*/ 196550 h 276957"/>
                <a:gd name="connsiteX16" fmla="*/ 210340 w 286540"/>
                <a:gd name="connsiteY16" fmla="*/ 272750 h 276957"/>
                <a:gd name="connsiteX17" fmla="*/ 156459 w 286540"/>
                <a:gd name="connsiteY17" fmla="*/ 250432 h 276957"/>
                <a:gd name="connsiteX18" fmla="*/ 144688 w 286540"/>
                <a:gd name="connsiteY18" fmla="*/ 232974 h 276957"/>
                <a:gd name="connsiteX19" fmla="*/ 146412 w 286540"/>
                <a:gd name="connsiteY19" fmla="*/ 230418 h 276957"/>
                <a:gd name="connsiteX20" fmla="*/ 152400 w 286540"/>
                <a:gd name="connsiteY20" fmla="*/ 200757 h 276957"/>
                <a:gd name="connsiteX21" fmla="*/ 146412 w 286540"/>
                <a:gd name="connsiteY21" fmla="*/ 171097 h 276957"/>
                <a:gd name="connsiteX22" fmla="*/ 141852 w 286540"/>
                <a:gd name="connsiteY22" fmla="*/ 164333 h 276957"/>
                <a:gd name="connsiteX23" fmla="*/ 152381 w 286540"/>
                <a:gd name="connsiteY23" fmla="*/ 148718 h 276957"/>
                <a:gd name="connsiteX24" fmla="*/ 163801 w 286540"/>
                <a:gd name="connsiteY24" fmla="*/ 146412 h 276957"/>
                <a:gd name="connsiteX25" fmla="*/ 188022 w 286540"/>
                <a:gd name="connsiteY25" fmla="*/ 130082 h 276957"/>
                <a:gd name="connsiteX26" fmla="*/ 192100 w 286540"/>
                <a:gd name="connsiteY26" fmla="*/ 124032 h 276957"/>
                <a:gd name="connsiteX27" fmla="*/ 134140 w 286540"/>
                <a:gd name="connsiteY27" fmla="*/ 0 h 276957"/>
                <a:gd name="connsiteX28" fmla="*/ 210340 w 286540"/>
                <a:gd name="connsiteY28" fmla="*/ 76200 h 276957"/>
                <a:gd name="connsiteX29" fmla="*/ 204352 w 286540"/>
                <a:gd name="connsiteY29" fmla="*/ 105860 h 276957"/>
                <a:gd name="connsiteX30" fmla="*/ 192100 w 286540"/>
                <a:gd name="connsiteY30" fmla="*/ 124032 h 276957"/>
                <a:gd name="connsiteX31" fmla="*/ 180680 w 286540"/>
                <a:gd name="connsiteY31" fmla="*/ 126338 h 276957"/>
                <a:gd name="connsiteX32" fmla="*/ 156459 w 286540"/>
                <a:gd name="connsiteY32" fmla="*/ 142669 h 276957"/>
                <a:gd name="connsiteX33" fmla="*/ 152381 w 286540"/>
                <a:gd name="connsiteY33" fmla="*/ 148718 h 276957"/>
                <a:gd name="connsiteX34" fmla="*/ 134140 w 286540"/>
                <a:gd name="connsiteY34" fmla="*/ 152400 h 276957"/>
                <a:gd name="connsiteX35" fmla="*/ 133754 w 286540"/>
                <a:gd name="connsiteY35" fmla="*/ 152322 h 276957"/>
                <a:gd name="connsiteX36" fmla="*/ 130082 w 286540"/>
                <a:gd name="connsiteY36" fmla="*/ 146876 h 276957"/>
                <a:gd name="connsiteX37" fmla="*/ 105861 w 286540"/>
                <a:gd name="connsiteY37" fmla="*/ 130545 h 276957"/>
                <a:gd name="connsiteX38" fmla="*/ 76587 w 286540"/>
                <a:gd name="connsiteY38" fmla="*/ 124635 h 276957"/>
                <a:gd name="connsiteX39" fmla="*/ 63928 w 286540"/>
                <a:gd name="connsiteY39" fmla="*/ 105860 h 276957"/>
                <a:gd name="connsiteX40" fmla="*/ 57940 w 286540"/>
                <a:gd name="connsiteY40" fmla="*/ 76200 h 276957"/>
                <a:gd name="connsiteX41" fmla="*/ 134140 w 286540"/>
                <a:gd name="connsiteY41" fmla="*/ 0 h 276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86540" h="276957">
                  <a:moveTo>
                    <a:pt x="76200" y="124557"/>
                  </a:moveTo>
                  <a:lnTo>
                    <a:pt x="76587" y="124635"/>
                  </a:lnTo>
                  <a:lnTo>
                    <a:pt x="80259" y="130082"/>
                  </a:lnTo>
                  <a:cubicBezTo>
                    <a:pt x="87154" y="136976"/>
                    <a:pt x="95363" y="142556"/>
                    <a:pt x="104480" y="146412"/>
                  </a:cubicBezTo>
                  <a:lnTo>
                    <a:pt x="133754" y="152322"/>
                  </a:lnTo>
                  <a:lnTo>
                    <a:pt x="141852" y="164333"/>
                  </a:lnTo>
                  <a:lnTo>
                    <a:pt x="140128" y="166890"/>
                  </a:lnTo>
                  <a:cubicBezTo>
                    <a:pt x="136273" y="176006"/>
                    <a:pt x="134140" y="186029"/>
                    <a:pt x="134140" y="196550"/>
                  </a:cubicBezTo>
                  <a:cubicBezTo>
                    <a:pt x="134140" y="207071"/>
                    <a:pt x="136273" y="217094"/>
                    <a:pt x="140128" y="226211"/>
                  </a:cubicBezTo>
                  <a:lnTo>
                    <a:pt x="144688" y="232974"/>
                  </a:lnTo>
                  <a:lnTo>
                    <a:pt x="130082" y="254639"/>
                  </a:lnTo>
                  <a:cubicBezTo>
                    <a:pt x="116292" y="268428"/>
                    <a:pt x="97242" y="276957"/>
                    <a:pt x="76200" y="276957"/>
                  </a:cubicBezTo>
                  <a:cubicBezTo>
                    <a:pt x="34116" y="276957"/>
                    <a:pt x="0" y="242841"/>
                    <a:pt x="0" y="200757"/>
                  </a:cubicBezTo>
                  <a:cubicBezTo>
                    <a:pt x="0" y="158673"/>
                    <a:pt x="34116" y="124557"/>
                    <a:pt x="76200" y="124557"/>
                  </a:cubicBezTo>
                  <a:close/>
                  <a:moveTo>
                    <a:pt x="210340" y="120350"/>
                  </a:moveTo>
                  <a:cubicBezTo>
                    <a:pt x="252424" y="120350"/>
                    <a:pt x="286540" y="154466"/>
                    <a:pt x="286540" y="196550"/>
                  </a:cubicBezTo>
                  <a:cubicBezTo>
                    <a:pt x="286540" y="238634"/>
                    <a:pt x="252424" y="272750"/>
                    <a:pt x="210340" y="272750"/>
                  </a:cubicBezTo>
                  <a:cubicBezTo>
                    <a:pt x="189298" y="272750"/>
                    <a:pt x="170248" y="264221"/>
                    <a:pt x="156459" y="250432"/>
                  </a:cubicBezTo>
                  <a:lnTo>
                    <a:pt x="144688" y="232974"/>
                  </a:lnTo>
                  <a:lnTo>
                    <a:pt x="146412" y="230418"/>
                  </a:lnTo>
                  <a:cubicBezTo>
                    <a:pt x="150268" y="221301"/>
                    <a:pt x="152400" y="211278"/>
                    <a:pt x="152400" y="200757"/>
                  </a:cubicBezTo>
                  <a:cubicBezTo>
                    <a:pt x="152400" y="190236"/>
                    <a:pt x="150268" y="180213"/>
                    <a:pt x="146412" y="171097"/>
                  </a:cubicBezTo>
                  <a:lnTo>
                    <a:pt x="141852" y="164333"/>
                  </a:lnTo>
                  <a:lnTo>
                    <a:pt x="152381" y="148718"/>
                  </a:lnTo>
                  <a:lnTo>
                    <a:pt x="163801" y="146412"/>
                  </a:lnTo>
                  <a:cubicBezTo>
                    <a:pt x="172917" y="142556"/>
                    <a:pt x="181127" y="136976"/>
                    <a:pt x="188022" y="130082"/>
                  </a:cubicBezTo>
                  <a:lnTo>
                    <a:pt x="192100" y="124032"/>
                  </a:lnTo>
                  <a:close/>
                  <a:moveTo>
                    <a:pt x="134140" y="0"/>
                  </a:moveTo>
                  <a:cubicBezTo>
                    <a:pt x="176224" y="0"/>
                    <a:pt x="210340" y="34116"/>
                    <a:pt x="210340" y="76200"/>
                  </a:cubicBezTo>
                  <a:cubicBezTo>
                    <a:pt x="210340" y="86721"/>
                    <a:pt x="208208" y="96744"/>
                    <a:pt x="204352" y="105860"/>
                  </a:cubicBezTo>
                  <a:lnTo>
                    <a:pt x="192100" y="124032"/>
                  </a:lnTo>
                  <a:lnTo>
                    <a:pt x="180680" y="126338"/>
                  </a:lnTo>
                  <a:cubicBezTo>
                    <a:pt x="171563" y="130194"/>
                    <a:pt x="163354" y="135774"/>
                    <a:pt x="156459" y="142669"/>
                  </a:cubicBezTo>
                  <a:lnTo>
                    <a:pt x="152381" y="148718"/>
                  </a:lnTo>
                  <a:lnTo>
                    <a:pt x="134140" y="152400"/>
                  </a:lnTo>
                  <a:lnTo>
                    <a:pt x="133754" y="152322"/>
                  </a:lnTo>
                  <a:lnTo>
                    <a:pt x="130082" y="146876"/>
                  </a:lnTo>
                  <a:cubicBezTo>
                    <a:pt x="123187" y="139981"/>
                    <a:pt x="114977" y="134401"/>
                    <a:pt x="105861" y="130545"/>
                  </a:cubicBezTo>
                  <a:lnTo>
                    <a:pt x="76587" y="124635"/>
                  </a:lnTo>
                  <a:lnTo>
                    <a:pt x="63928" y="105860"/>
                  </a:lnTo>
                  <a:cubicBezTo>
                    <a:pt x="60073" y="96744"/>
                    <a:pt x="57940" y="86721"/>
                    <a:pt x="57940" y="76200"/>
                  </a:cubicBezTo>
                  <a:cubicBezTo>
                    <a:pt x="57940" y="34116"/>
                    <a:pt x="92056" y="0"/>
                    <a:pt x="13414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13029836-9126-8BCB-FE1C-94C39D681C05}"/>
                </a:ext>
              </a:extLst>
            </p:cNvPr>
            <p:cNvSpPr/>
            <p:nvPr/>
          </p:nvSpPr>
          <p:spPr>
            <a:xfrm>
              <a:off x="5683708" y="4143975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337FA147-CCEE-EED4-4BC9-2D262AD1F941}"/>
                </a:ext>
              </a:extLst>
            </p:cNvPr>
            <p:cNvSpPr/>
            <p:nvPr/>
          </p:nvSpPr>
          <p:spPr>
            <a:xfrm>
              <a:off x="5746584" y="4208694"/>
              <a:ext cx="286540" cy="276957"/>
            </a:xfrm>
            <a:custGeom>
              <a:avLst/>
              <a:gdLst>
                <a:gd name="connsiteX0" fmla="*/ 76200 w 286540"/>
                <a:gd name="connsiteY0" fmla="*/ 124557 h 276957"/>
                <a:gd name="connsiteX1" fmla="*/ 76587 w 286540"/>
                <a:gd name="connsiteY1" fmla="*/ 124635 h 276957"/>
                <a:gd name="connsiteX2" fmla="*/ 80259 w 286540"/>
                <a:gd name="connsiteY2" fmla="*/ 130082 h 276957"/>
                <a:gd name="connsiteX3" fmla="*/ 104480 w 286540"/>
                <a:gd name="connsiteY3" fmla="*/ 146412 h 276957"/>
                <a:gd name="connsiteX4" fmla="*/ 133754 w 286540"/>
                <a:gd name="connsiteY4" fmla="*/ 152322 h 276957"/>
                <a:gd name="connsiteX5" fmla="*/ 141852 w 286540"/>
                <a:gd name="connsiteY5" fmla="*/ 164333 h 276957"/>
                <a:gd name="connsiteX6" fmla="*/ 140128 w 286540"/>
                <a:gd name="connsiteY6" fmla="*/ 166890 h 276957"/>
                <a:gd name="connsiteX7" fmla="*/ 134140 w 286540"/>
                <a:gd name="connsiteY7" fmla="*/ 196550 h 276957"/>
                <a:gd name="connsiteX8" fmla="*/ 140128 w 286540"/>
                <a:gd name="connsiteY8" fmla="*/ 226211 h 276957"/>
                <a:gd name="connsiteX9" fmla="*/ 144688 w 286540"/>
                <a:gd name="connsiteY9" fmla="*/ 232974 h 276957"/>
                <a:gd name="connsiteX10" fmla="*/ 130082 w 286540"/>
                <a:gd name="connsiteY10" fmla="*/ 254639 h 276957"/>
                <a:gd name="connsiteX11" fmla="*/ 76200 w 286540"/>
                <a:gd name="connsiteY11" fmla="*/ 276957 h 276957"/>
                <a:gd name="connsiteX12" fmla="*/ 0 w 286540"/>
                <a:gd name="connsiteY12" fmla="*/ 200757 h 276957"/>
                <a:gd name="connsiteX13" fmla="*/ 76200 w 286540"/>
                <a:gd name="connsiteY13" fmla="*/ 124557 h 276957"/>
                <a:gd name="connsiteX14" fmla="*/ 210340 w 286540"/>
                <a:gd name="connsiteY14" fmla="*/ 120350 h 276957"/>
                <a:gd name="connsiteX15" fmla="*/ 286540 w 286540"/>
                <a:gd name="connsiteY15" fmla="*/ 196550 h 276957"/>
                <a:gd name="connsiteX16" fmla="*/ 210340 w 286540"/>
                <a:gd name="connsiteY16" fmla="*/ 272750 h 276957"/>
                <a:gd name="connsiteX17" fmla="*/ 156459 w 286540"/>
                <a:gd name="connsiteY17" fmla="*/ 250432 h 276957"/>
                <a:gd name="connsiteX18" fmla="*/ 144688 w 286540"/>
                <a:gd name="connsiteY18" fmla="*/ 232974 h 276957"/>
                <a:gd name="connsiteX19" fmla="*/ 146412 w 286540"/>
                <a:gd name="connsiteY19" fmla="*/ 230418 h 276957"/>
                <a:gd name="connsiteX20" fmla="*/ 152400 w 286540"/>
                <a:gd name="connsiteY20" fmla="*/ 200757 h 276957"/>
                <a:gd name="connsiteX21" fmla="*/ 146412 w 286540"/>
                <a:gd name="connsiteY21" fmla="*/ 171097 h 276957"/>
                <a:gd name="connsiteX22" fmla="*/ 141852 w 286540"/>
                <a:gd name="connsiteY22" fmla="*/ 164333 h 276957"/>
                <a:gd name="connsiteX23" fmla="*/ 152381 w 286540"/>
                <a:gd name="connsiteY23" fmla="*/ 148718 h 276957"/>
                <a:gd name="connsiteX24" fmla="*/ 163801 w 286540"/>
                <a:gd name="connsiteY24" fmla="*/ 146412 h 276957"/>
                <a:gd name="connsiteX25" fmla="*/ 188022 w 286540"/>
                <a:gd name="connsiteY25" fmla="*/ 130082 h 276957"/>
                <a:gd name="connsiteX26" fmla="*/ 192100 w 286540"/>
                <a:gd name="connsiteY26" fmla="*/ 124032 h 276957"/>
                <a:gd name="connsiteX27" fmla="*/ 134140 w 286540"/>
                <a:gd name="connsiteY27" fmla="*/ 0 h 276957"/>
                <a:gd name="connsiteX28" fmla="*/ 210340 w 286540"/>
                <a:gd name="connsiteY28" fmla="*/ 76200 h 276957"/>
                <a:gd name="connsiteX29" fmla="*/ 204352 w 286540"/>
                <a:gd name="connsiteY29" fmla="*/ 105860 h 276957"/>
                <a:gd name="connsiteX30" fmla="*/ 192100 w 286540"/>
                <a:gd name="connsiteY30" fmla="*/ 124032 h 276957"/>
                <a:gd name="connsiteX31" fmla="*/ 180680 w 286540"/>
                <a:gd name="connsiteY31" fmla="*/ 126338 h 276957"/>
                <a:gd name="connsiteX32" fmla="*/ 156459 w 286540"/>
                <a:gd name="connsiteY32" fmla="*/ 142669 h 276957"/>
                <a:gd name="connsiteX33" fmla="*/ 152381 w 286540"/>
                <a:gd name="connsiteY33" fmla="*/ 148718 h 276957"/>
                <a:gd name="connsiteX34" fmla="*/ 134140 w 286540"/>
                <a:gd name="connsiteY34" fmla="*/ 152400 h 276957"/>
                <a:gd name="connsiteX35" fmla="*/ 133754 w 286540"/>
                <a:gd name="connsiteY35" fmla="*/ 152322 h 276957"/>
                <a:gd name="connsiteX36" fmla="*/ 130082 w 286540"/>
                <a:gd name="connsiteY36" fmla="*/ 146876 h 276957"/>
                <a:gd name="connsiteX37" fmla="*/ 105861 w 286540"/>
                <a:gd name="connsiteY37" fmla="*/ 130545 h 276957"/>
                <a:gd name="connsiteX38" fmla="*/ 76587 w 286540"/>
                <a:gd name="connsiteY38" fmla="*/ 124635 h 276957"/>
                <a:gd name="connsiteX39" fmla="*/ 63928 w 286540"/>
                <a:gd name="connsiteY39" fmla="*/ 105860 h 276957"/>
                <a:gd name="connsiteX40" fmla="*/ 57940 w 286540"/>
                <a:gd name="connsiteY40" fmla="*/ 76200 h 276957"/>
                <a:gd name="connsiteX41" fmla="*/ 134140 w 286540"/>
                <a:gd name="connsiteY41" fmla="*/ 0 h 276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86540" h="276957">
                  <a:moveTo>
                    <a:pt x="76200" y="124557"/>
                  </a:moveTo>
                  <a:lnTo>
                    <a:pt x="76587" y="124635"/>
                  </a:lnTo>
                  <a:lnTo>
                    <a:pt x="80259" y="130082"/>
                  </a:lnTo>
                  <a:cubicBezTo>
                    <a:pt x="87154" y="136976"/>
                    <a:pt x="95363" y="142556"/>
                    <a:pt x="104480" y="146412"/>
                  </a:cubicBezTo>
                  <a:lnTo>
                    <a:pt x="133754" y="152322"/>
                  </a:lnTo>
                  <a:lnTo>
                    <a:pt x="141852" y="164333"/>
                  </a:lnTo>
                  <a:lnTo>
                    <a:pt x="140128" y="166890"/>
                  </a:lnTo>
                  <a:cubicBezTo>
                    <a:pt x="136273" y="176006"/>
                    <a:pt x="134140" y="186029"/>
                    <a:pt x="134140" y="196550"/>
                  </a:cubicBezTo>
                  <a:cubicBezTo>
                    <a:pt x="134140" y="207071"/>
                    <a:pt x="136273" y="217094"/>
                    <a:pt x="140128" y="226211"/>
                  </a:cubicBezTo>
                  <a:lnTo>
                    <a:pt x="144688" y="232974"/>
                  </a:lnTo>
                  <a:lnTo>
                    <a:pt x="130082" y="254639"/>
                  </a:lnTo>
                  <a:cubicBezTo>
                    <a:pt x="116292" y="268428"/>
                    <a:pt x="97242" y="276957"/>
                    <a:pt x="76200" y="276957"/>
                  </a:cubicBezTo>
                  <a:cubicBezTo>
                    <a:pt x="34116" y="276957"/>
                    <a:pt x="0" y="242841"/>
                    <a:pt x="0" y="200757"/>
                  </a:cubicBezTo>
                  <a:cubicBezTo>
                    <a:pt x="0" y="158673"/>
                    <a:pt x="34116" y="124557"/>
                    <a:pt x="76200" y="124557"/>
                  </a:cubicBezTo>
                  <a:close/>
                  <a:moveTo>
                    <a:pt x="210340" y="120350"/>
                  </a:moveTo>
                  <a:cubicBezTo>
                    <a:pt x="252424" y="120350"/>
                    <a:pt x="286540" y="154466"/>
                    <a:pt x="286540" y="196550"/>
                  </a:cubicBezTo>
                  <a:cubicBezTo>
                    <a:pt x="286540" y="238634"/>
                    <a:pt x="252424" y="272750"/>
                    <a:pt x="210340" y="272750"/>
                  </a:cubicBezTo>
                  <a:cubicBezTo>
                    <a:pt x="189298" y="272750"/>
                    <a:pt x="170248" y="264221"/>
                    <a:pt x="156459" y="250432"/>
                  </a:cubicBezTo>
                  <a:lnTo>
                    <a:pt x="144688" y="232974"/>
                  </a:lnTo>
                  <a:lnTo>
                    <a:pt x="146412" y="230418"/>
                  </a:lnTo>
                  <a:cubicBezTo>
                    <a:pt x="150268" y="221301"/>
                    <a:pt x="152400" y="211278"/>
                    <a:pt x="152400" y="200757"/>
                  </a:cubicBezTo>
                  <a:cubicBezTo>
                    <a:pt x="152400" y="190236"/>
                    <a:pt x="150268" y="180213"/>
                    <a:pt x="146412" y="171097"/>
                  </a:cubicBezTo>
                  <a:lnTo>
                    <a:pt x="141852" y="164333"/>
                  </a:lnTo>
                  <a:lnTo>
                    <a:pt x="152381" y="148718"/>
                  </a:lnTo>
                  <a:lnTo>
                    <a:pt x="163801" y="146412"/>
                  </a:lnTo>
                  <a:cubicBezTo>
                    <a:pt x="172917" y="142556"/>
                    <a:pt x="181127" y="136976"/>
                    <a:pt x="188022" y="130082"/>
                  </a:cubicBezTo>
                  <a:lnTo>
                    <a:pt x="192100" y="124032"/>
                  </a:lnTo>
                  <a:close/>
                  <a:moveTo>
                    <a:pt x="134140" y="0"/>
                  </a:moveTo>
                  <a:cubicBezTo>
                    <a:pt x="176224" y="0"/>
                    <a:pt x="210340" y="34116"/>
                    <a:pt x="210340" y="76200"/>
                  </a:cubicBezTo>
                  <a:cubicBezTo>
                    <a:pt x="210340" y="86721"/>
                    <a:pt x="208208" y="96744"/>
                    <a:pt x="204352" y="105860"/>
                  </a:cubicBezTo>
                  <a:lnTo>
                    <a:pt x="192100" y="124032"/>
                  </a:lnTo>
                  <a:lnTo>
                    <a:pt x="180680" y="126338"/>
                  </a:lnTo>
                  <a:cubicBezTo>
                    <a:pt x="171563" y="130194"/>
                    <a:pt x="163354" y="135774"/>
                    <a:pt x="156459" y="142669"/>
                  </a:cubicBezTo>
                  <a:lnTo>
                    <a:pt x="152381" y="148718"/>
                  </a:lnTo>
                  <a:lnTo>
                    <a:pt x="134140" y="152400"/>
                  </a:lnTo>
                  <a:lnTo>
                    <a:pt x="133754" y="152322"/>
                  </a:lnTo>
                  <a:lnTo>
                    <a:pt x="130082" y="146876"/>
                  </a:lnTo>
                  <a:cubicBezTo>
                    <a:pt x="123187" y="139981"/>
                    <a:pt x="114977" y="134401"/>
                    <a:pt x="105861" y="130545"/>
                  </a:cubicBezTo>
                  <a:lnTo>
                    <a:pt x="76587" y="124635"/>
                  </a:lnTo>
                  <a:lnTo>
                    <a:pt x="63928" y="105860"/>
                  </a:lnTo>
                  <a:cubicBezTo>
                    <a:pt x="60073" y="96744"/>
                    <a:pt x="57940" y="86721"/>
                    <a:pt x="57940" y="76200"/>
                  </a:cubicBezTo>
                  <a:cubicBezTo>
                    <a:pt x="57940" y="34116"/>
                    <a:pt x="92056" y="0"/>
                    <a:pt x="13414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38" name="图片 37">
            <a:extLst>
              <a:ext uri="{FF2B5EF4-FFF2-40B4-BE49-F238E27FC236}">
                <a16:creationId xmlns:a16="http://schemas.microsoft.com/office/drawing/2014/main" id="{CF8418E5-9BC5-A7BA-0B99-8E88D8CD33D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5270" y="4538547"/>
            <a:ext cx="2085312" cy="2097401"/>
          </a:xfrm>
          <a:prstGeom prst="rect">
            <a:avLst/>
          </a:prstGeom>
        </p:spPr>
      </p:pic>
      <p:sp>
        <p:nvSpPr>
          <p:cNvPr id="39" name="对话气泡: 圆角矩形 38">
            <a:extLst>
              <a:ext uri="{FF2B5EF4-FFF2-40B4-BE49-F238E27FC236}">
                <a16:creationId xmlns:a16="http://schemas.microsoft.com/office/drawing/2014/main" id="{17CBE3D6-048B-1D80-ABD8-5936E4C1DDCF}"/>
              </a:ext>
            </a:extLst>
          </p:cNvPr>
          <p:cNvSpPr/>
          <p:nvPr/>
        </p:nvSpPr>
        <p:spPr>
          <a:xfrm>
            <a:off x="937570" y="2508656"/>
            <a:ext cx="4142088" cy="1599539"/>
          </a:xfrm>
          <a:prstGeom prst="wedgeRoundRectCallout">
            <a:avLst>
              <a:gd name="adj1" fmla="val -32103"/>
              <a:gd name="adj2" fmla="val 76881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关于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图形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我们学习了哪些相关的知识？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704FF5E3-0698-7343-48F3-10FF92310B9C}"/>
              </a:ext>
            </a:extLst>
          </p:cNvPr>
          <p:cNvSpPr/>
          <p:nvPr/>
        </p:nvSpPr>
        <p:spPr>
          <a:xfrm>
            <a:off x="5330492" y="1031132"/>
            <a:ext cx="5739319" cy="583659"/>
          </a:xfrm>
          <a:prstGeom prst="rect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B08C2EA3-ACFF-EB47-C2DA-8A73546FECE5}"/>
              </a:ext>
            </a:extLst>
          </p:cNvPr>
          <p:cNvSpPr/>
          <p:nvPr/>
        </p:nvSpPr>
        <p:spPr>
          <a:xfrm>
            <a:off x="5330492" y="4680294"/>
            <a:ext cx="5739319" cy="583659"/>
          </a:xfrm>
          <a:prstGeom prst="rect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056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6715E3F-EDE8-FC8D-BC40-1754258E9639}"/>
              </a:ext>
            </a:extLst>
          </p:cNvPr>
          <p:cNvSpPr txBox="1"/>
          <p:nvPr/>
        </p:nvSpPr>
        <p:spPr>
          <a:xfrm>
            <a:off x="520132" y="416504"/>
            <a:ext cx="10853231" cy="11638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  <a:lvl2pPr marL="60958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1917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828754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438339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047924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657509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267093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876678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dirty="0"/>
              <a:t>       下面是小红整理的图形相关的“知识结构图”，你也试着画一画吧。</a:t>
            </a:r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BBF4D871-3DF0-47DF-A822-F5F770871EFA}"/>
              </a:ext>
            </a:extLst>
          </p:cNvPr>
          <p:cNvGrpSpPr/>
          <p:nvPr/>
        </p:nvGrpSpPr>
        <p:grpSpPr>
          <a:xfrm>
            <a:off x="863716" y="1369128"/>
            <a:ext cx="10464567" cy="4852440"/>
            <a:chOff x="970704" y="1369128"/>
            <a:chExt cx="10464567" cy="4852440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F1F8B407-667B-84EF-4318-C7ACAB517964}"/>
                </a:ext>
              </a:extLst>
            </p:cNvPr>
            <p:cNvSpPr/>
            <p:nvPr/>
          </p:nvSpPr>
          <p:spPr>
            <a:xfrm>
              <a:off x="3234373" y="2786975"/>
              <a:ext cx="2435544" cy="642025"/>
            </a:xfrm>
            <a:prstGeom prst="roundRect">
              <a:avLst/>
            </a:prstGeom>
            <a:solidFill>
              <a:srgbClr val="FEEFD0"/>
            </a:solidFill>
            <a:ln>
              <a:solidFill>
                <a:srgbClr val="F5811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rgbClr val="231F20"/>
                  </a:solidFill>
                  <a:effectLst/>
                  <a:latin typeface="楷体" panose="02010609060101010101" pitchFamily="49" charset="-122"/>
                  <a:ea typeface="楷体" panose="02010609060101010101" pitchFamily="49" charset="-122"/>
                </a:rPr>
                <a:t>图形的认识</a:t>
              </a:r>
              <a:endPara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D92A4353-FE63-61B5-4353-A8D1FED8CCCE}"/>
                </a:ext>
              </a:extLst>
            </p:cNvPr>
            <p:cNvSpPr/>
            <p:nvPr/>
          </p:nvSpPr>
          <p:spPr>
            <a:xfrm>
              <a:off x="6142727" y="2055266"/>
              <a:ext cx="805979" cy="54022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5811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线</a:t>
              </a: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88884FAF-F901-A50D-1C89-5D98D246D9A3}"/>
                </a:ext>
              </a:extLst>
            </p:cNvPr>
            <p:cNvSpPr/>
            <p:nvPr/>
          </p:nvSpPr>
          <p:spPr>
            <a:xfrm>
              <a:off x="6142727" y="3620483"/>
              <a:ext cx="805979" cy="54022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5811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角</a:t>
              </a:r>
            </a:p>
          </p:txBody>
        </p:sp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CAC6BCCF-E05D-034B-3B95-7154F8CA9DBD}"/>
                </a:ext>
              </a:extLst>
            </p:cNvPr>
            <p:cNvSpPr/>
            <p:nvPr/>
          </p:nvSpPr>
          <p:spPr>
            <a:xfrm>
              <a:off x="3234373" y="5476875"/>
              <a:ext cx="2435544" cy="642025"/>
            </a:xfrm>
            <a:prstGeom prst="roundRect">
              <a:avLst/>
            </a:prstGeom>
            <a:solidFill>
              <a:srgbClr val="FEEFD0"/>
            </a:solidFill>
            <a:ln>
              <a:solidFill>
                <a:srgbClr val="F5811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rgbClr val="231F20"/>
                  </a:solidFill>
                  <a:effectLst/>
                  <a:latin typeface="楷体" panose="02010609060101010101" pitchFamily="49" charset="-122"/>
                  <a:ea typeface="楷体" panose="02010609060101010101" pitchFamily="49" charset="-122"/>
                </a:rPr>
                <a:t>图形的测量</a:t>
              </a:r>
              <a:endPara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3" name="矩形: 圆角 12">
              <a:extLst>
                <a:ext uri="{FF2B5EF4-FFF2-40B4-BE49-F238E27FC236}">
                  <a16:creationId xmlns:a16="http://schemas.microsoft.com/office/drawing/2014/main" id="{89C5CE94-8812-888B-100B-B5617FD55679}"/>
                </a:ext>
              </a:extLst>
            </p:cNvPr>
            <p:cNvSpPr/>
            <p:nvPr/>
          </p:nvSpPr>
          <p:spPr>
            <a:xfrm>
              <a:off x="7533783" y="3620483"/>
              <a:ext cx="2947384" cy="54022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5811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锐角</a:t>
              </a:r>
              <a:r>
                <a:rPr lang="en-US" altLang="zh-CN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&lt;</a:t>
              </a:r>
              <a:r>
                <a:rPr lang="zh-CN" altLang="en-US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直角</a:t>
              </a:r>
              <a:r>
                <a:rPr lang="en-US" altLang="zh-CN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&lt;</a:t>
              </a:r>
              <a:r>
                <a:rPr lang="zh-CN" altLang="en-US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钝角</a:t>
              </a:r>
            </a:p>
          </p:txBody>
        </p: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17EA47F5-3BBF-DA0F-672A-CB1C1E11AD7F}"/>
                </a:ext>
              </a:extLst>
            </p:cNvPr>
            <p:cNvGrpSpPr/>
            <p:nvPr/>
          </p:nvGrpSpPr>
          <p:grpSpPr>
            <a:xfrm>
              <a:off x="7271136" y="2735862"/>
              <a:ext cx="2947384" cy="540225"/>
              <a:chOff x="7636310" y="2955790"/>
              <a:chExt cx="2947384" cy="540225"/>
            </a:xfrm>
          </p:grpSpPr>
          <p:sp>
            <p:nvSpPr>
              <p:cNvPr id="11" name="矩形: 圆角 10">
                <a:extLst>
                  <a:ext uri="{FF2B5EF4-FFF2-40B4-BE49-F238E27FC236}">
                    <a16:creationId xmlns:a16="http://schemas.microsoft.com/office/drawing/2014/main" id="{32D335D5-1627-8663-C21A-447FB327C81D}"/>
                  </a:ext>
                </a:extLst>
              </p:cNvPr>
              <p:cNvSpPr/>
              <p:nvPr/>
            </p:nvSpPr>
            <p:spPr>
              <a:xfrm>
                <a:off x="7636310" y="2955790"/>
                <a:ext cx="2947384" cy="540225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F5811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直线</a:t>
                </a:r>
              </a:p>
            </p:txBody>
          </p:sp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id="{8CEB9290-326B-C429-4B8E-6DA0FE559A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63280" y="3225902"/>
                <a:ext cx="1905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E1B5B5CE-D4C9-AE53-64B3-6B11C034DDC4}"/>
                </a:ext>
              </a:extLst>
            </p:cNvPr>
            <p:cNvGrpSpPr/>
            <p:nvPr/>
          </p:nvGrpSpPr>
          <p:grpSpPr>
            <a:xfrm>
              <a:off x="7271136" y="1369128"/>
              <a:ext cx="2947384" cy="540225"/>
              <a:chOff x="7636310" y="1589056"/>
              <a:chExt cx="2947384" cy="540225"/>
            </a:xfrm>
          </p:grpSpPr>
          <p:sp>
            <p:nvSpPr>
              <p:cNvPr id="9" name="矩形: 圆角 8">
                <a:extLst>
                  <a:ext uri="{FF2B5EF4-FFF2-40B4-BE49-F238E27FC236}">
                    <a16:creationId xmlns:a16="http://schemas.microsoft.com/office/drawing/2014/main" id="{AECA0ADF-18B6-E780-FC67-C3098C66CAB7}"/>
                  </a:ext>
                </a:extLst>
              </p:cNvPr>
              <p:cNvSpPr/>
              <p:nvPr/>
            </p:nvSpPr>
            <p:spPr>
              <a:xfrm>
                <a:off x="7636310" y="1589056"/>
                <a:ext cx="2947384" cy="540225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F5811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线段</a:t>
                </a:r>
              </a:p>
            </p:txBody>
          </p:sp>
          <p:cxnSp>
            <p:nvCxnSpPr>
              <p:cNvPr id="15" name="直接连接符 14">
                <a:extLst>
                  <a:ext uri="{FF2B5EF4-FFF2-40B4-BE49-F238E27FC236}">
                    <a16:creationId xmlns:a16="http://schemas.microsoft.com/office/drawing/2014/main" id="{575B8CC2-51B4-64AB-2985-09DF647BAF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63280" y="1859168"/>
                <a:ext cx="1905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椭圆 17">
                <a:extLst>
                  <a:ext uri="{FF2B5EF4-FFF2-40B4-BE49-F238E27FC236}">
                    <a16:creationId xmlns:a16="http://schemas.microsoft.com/office/drawing/2014/main" id="{365757BC-F2B2-6BD6-8390-8887DC709700}"/>
                  </a:ext>
                </a:extLst>
              </p:cNvPr>
              <p:cNvSpPr/>
              <p:nvPr/>
            </p:nvSpPr>
            <p:spPr>
              <a:xfrm>
                <a:off x="8430260" y="1828711"/>
                <a:ext cx="66040" cy="6604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>
                <a:extLst>
                  <a:ext uri="{FF2B5EF4-FFF2-40B4-BE49-F238E27FC236}">
                    <a16:creationId xmlns:a16="http://schemas.microsoft.com/office/drawing/2014/main" id="{BF1D0AFD-C5AA-4563-966E-B8EB07B392FC}"/>
                  </a:ext>
                </a:extLst>
              </p:cNvPr>
              <p:cNvSpPr/>
              <p:nvPr/>
            </p:nvSpPr>
            <p:spPr>
              <a:xfrm>
                <a:off x="10335260" y="1828711"/>
                <a:ext cx="66040" cy="6604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22596D9B-3DDD-A749-3269-E7798C27864B}"/>
                </a:ext>
              </a:extLst>
            </p:cNvPr>
            <p:cNvGrpSpPr/>
            <p:nvPr/>
          </p:nvGrpSpPr>
          <p:grpSpPr>
            <a:xfrm>
              <a:off x="7271136" y="2055266"/>
              <a:ext cx="2947384" cy="540225"/>
              <a:chOff x="7636310" y="2275194"/>
              <a:chExt cx="2947384" cy="540225"/>
            </a:xfrm>
          </p:grpSpPr>
          <p:sp>
            <p:nvSpPr>
              <p:cNvPr id="10" name="矩形: 圆角 9">
                <a:extLst>
                  <a:ext uri="{FF2B5EF4-FFF2-40B4-BE49-F238E27FC236}">
                    <a16:creationId xmlns:a16="http://schemas.microsoft.com/office/drawing/2014/main" id="{CE37ADEE-0384-53C9-66D3-F0C49D5E173B}"/>
                  </a:ext>
                </a:extLst>
              </p:cNvPr>
              <p:cNvSpPr/>
              <p:nvPr/>
            </p:nvSpPr>
            <p:spPr>
              <a:xfrm>
                <a:off x="7636310" y="2275194"/>
                <a:ext cx="2947384" cy="540225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F5811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射线</a:t>
                </a:r>
              </a:p>
            </p:txBody>
          </p:sp>
          <p:cxnSp>
            <p:nvCxnSpPr>
              <p:cNvPr id="16" name="直接连接符 15">
                <a:extLst>
                  <a:ext uri="{FF2B5EF4-FFF2-40B4-BE49-F238E27FC236}">
                    <a16:creationId xmlns:a16="http://schemas.microsoft.com/office/drawing/2014/main" id="{F0D6841F-89C2-168C-D510-100D52E9074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63280" y="2545306"/>
                <a:ext cx="1905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椭圆 19">
                <a:extLst>
                  <a:ext uri="{FF2B5EF4-FFF2-40B4-BE49-F238E27FC236}">
                    <a16:creationId xmlns:a16="http://schemas.microsoft.com/office/drawing/2014/main" id="{1C63A9F5-26FD-8F4B-5031-AB9663A2C2D8}"/>
                  </a:ext>
                </a:extLst>
              </p:cNvPr>
              <p:cNvSpPr/>
              <p:nvPr/>
            </p:nvSpPr>
            <p:spPr>
              <a:xfrm>
                <a:off x="8430260" y="2512286"/>
                <a:ext cx="66040" cy="6604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55F8B2CE-599E-D59D-2BAC-8D494D0512DB}"/>
                </a:ext>
              </a:extLst>
            </p:cNvPr>
            <p:cNvCxnSpPr>
              <a:cxnSpLocks/>
              <a:stCxn id="8" idx="3"/>
              <a:endCxn id="13" idx="1"/>
            </p:cNvCxnSpPr>
            <p:nvPr/>
          </p:nvCxnSpPr>
          <p:spPr>
            <a:xfrm>
              <a:off x="6948706" y="3890596"/>
              <a:ext cx="585077" cy="0"/>
            </a:xfrm>
            <a:prstGeom prst="line">
              <a:avLst/>
            </a:prstGeom>
            <a:ln>
              <a:solidFill>
                <a:srgbClr val="F5811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20188D57-C376-6709-FA7C-46584A28C86F}"/>
                </a:ext>
              </a:extLst>
            </p:cNvPr>
            <p:cNvCxnSpPr>
              <a:cxnSpLocks/>
              <a:stCxn id="6" idx="3"/>
              <a:endCxn id="10" idx="1"/>
            </p:cNvCxnSpPr>
            <p:nvPr/>
          </p:nvCxnSpPr>
          <p:spPr>
            <a:xfrm>
              <a:off x="6948706" y="2325379"/>
              <a:ext cx="322430" cy="0"/>
            </a:xfrm>
            <a:prstGeom prst="line">
              <a:avLst/>
            </a:prstGeom>
            <a:ln>
              <a:solidFill>
                <a:srgbClr val="F5811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左中括号 29">
              <a:extLst>
                <a:ext uri="{FF2B5EF4-FFF2-40B4-BE49-F238E27FC236}">
                  <a16:creationId xmlns:a16="http://schemas.microsoft.com/office/drawing/2014/main" id="{8FF54D2D-E3E0-C305-188B-2C662FD710FE}"/>
                </a:ext>
              </a:extLst>
            </p:cNvPr>
            <p:cNvSpPr/>
            <p:nvPr/>
          </p:nvSpPr>
          <p:spPr>
            <a:xfrm>
              <a:off x="7109148" y="1639240"/>
              <a:ext cx="168332" cy="1366731"/>
            </a:xfrm>
            <a:prstGeom prst="leftBracket">
              <a:avLst>
                <a:gd name="adj" fmla="val 0"/>
              </a:avLst>
            </a:prstGeom>
            <a:ln>
              <a:solidFill>
                <a:srgbClr val="F5811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左中括号 30">
              <a:extLst>
                <a:ext uri="{FF2B5EF4-FFF2-40B4-BE49-F238E27FC236}">
                  <a16:creationId xmlns:a16="http://schemas.microsoft.com/office/drawing/2014/main" id="{5C3E7B4D-9D22-4A53-111A-10B30F7C58F3}"/>
                </a:ext>
              </a:extLst>
            </p:cNvPr>
            <p:cNvSpPr/>
            <p:nvPr/>
          </p:nvSpPr>
          <p:spPr>
            <a:xfrm>
              <a:off x="5968425" y="2325378"/>
              <a:ext cx="168332" cy="1565218"/>
            </a:xfrm>
            <a:prstGeom prst="leftBracket">
              <a:avLst>
                <a:gd name="adj" fmla="val 0"/>
              </a:avLst>
            </a:prstGeom>
            <a:ln>
              <a:solidFill>
                <a:srgbClr val="F5811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FCDABE08-D650-87DC-1E8B-5FEC666A88A8}"/>
                </a:ext>
              </a:extLst>
            </p:cNvPr>
            <p:cNvCxnSpPr>
              <a:cxnSpLocks/>
              <a:stCxn id="5" idx="3"/>
              <a:endCxn id="31" idx="1"/>
            </p:cNvCxnSpPr>
            <p:nvPr/>
          </p:nvCxnSpPr>
          <p:spPr>
            <a:xfrm flipV="1">
              <a:off x="5669917" y="3107987"/>
              <a:ext cx="298508" cy="1"/>
            </a:xfrm>
            <a:prstGeom prst="line">
              <a:avLst/>
            </a:prstGeom>
            <a:ln>
              <a:solidFill>
                <a:srgbClr val="F5811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E18E2940-ABEB-23CA-754E-E307538B2A2F}"/>
                </a:ext>
              </a:extLst>
            </p:cNvPr>
            <p:cNvGrpSpPr/>
            <p:nvPr/>
          </p:nvGrpSpPr>
          <p:grpSpPr>
            <a:xfrm>
              <a:off x="5968424" y="5374207"/>
              <a:ext cx="5466847" cy="847361"/>
              <a:chOff x="5968424" y="5374207"/>
              <a:chExt cx="5466847" cy="847361"/>
            </a:xfrm>
          </p:grpSpPr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BEF25684-DF6D-0AED-9BA4-FDA3B14C1E98}"/>
                  </a:ext>
                </a:extLst>
              </p:cNvPr>
              <p:cNvSpPr/>
              <p:nvPr/>
            </p:nvSpPr>
            <p:spPr>
              <a:xfrm>
                <a:off x="5968424" y="5374207"/>
                <a:ext cx="5466847" cy="84736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5811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36" name="图片 35">
                <a:extLst>
                  <a:ext uri="{FF2B5EF4-FFF2-40B4-BE49-F238E27FC236}">
                    <a16:creationId xmlns:a16="http://schemas.microsoft.com/office/drawing/2014/main" id="{DC3383F2-1B9F-5B10-7DC3-20B8751F35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116548" y="5536435"/>
                <a:ext cx="5170598" cy="522905"/>
              </a:xfrm>
              <a:prstGeom prst="rect">
                <a:avLst/>
              </a:prstGeom>
            </p:spPr>
          </p:pic>
        </p:grp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4F8E09F1-0D0A-1BA5-014D-BB985E52023E}"/>
                </a:ext>
              </a:extLst>
            </p:cNvPr>
            <p:cNvCxnSpPr>
              <a:cxnSpLocks/>
            </p:cNvCxnSpPr>
            <p:nvPr/>
          </p:nvCxnSpPr>
          <p:spPr>
            <a:xfrm>
              <a:off x="5669917" y="5795354"/>
              <a:ext cx="298507" cy="0"/>
            </a:xfrm>
            <a:prstGeom prst="line">
              <a:avLst/>
            </a:prstGeom>
            <a:ln>
              <a:solidFill>
                <a:srgbClr val="F5811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左中括号 42">
              <a:extLst>
                <a:ext uri="{FF2B5EF4-FFF2-40B4-BE49-F238E27FC236}">
                  <a16:creationId xmlns:a16="http://schemas.microsoft.com/office/drawing/2014/main" id="{67ADD60F-96A9-FE88-019B-5FFF7F342C87}"/>
                </a:ext>
              </a:extLst>
            </p:cNvPr>
            <p:cNvSpPr/>
            <p:nvPr/>
          </p:nvSpPr>
          <p:spPr>
            <a:xfrm>
              <a:off x="2087506" y="3107986"/>
              <a:ext cx="1146877" cy="2687368"/>
            </a:xfrm>
            <a:prstGeom prst="leftBracket">
              <a:avLst>
                <a:gd name="adj" fmla="val 0"/>
              </a:avLst>
            </a:prstGeom>
            <a:ln>
              <a:solidFill>
                <a:srgbClr val="F5811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: 圆角 43">
              <a:extLst>
                <a:ext uri="{FF2B5EF4-FFF2-40B4-BE49-F238E27FC236}">
                  <a16:creationId xmlns:a16="http://schemas.microsoft.com/office/drawing/2014/main" id="{195B2CAF-8895-A121-1EB3-9BD8B47BF044}"/>
                </a:ext>
              </a:extLst>
            </p:cNvPr>
            <p:cNvSpPr/>
            <p:nvPr/>
          </p:nvSpPr>
          <p:spPr>
            <a:xfrm>
              <a:off x="970704" y="3715967"/>
              <a:ext cx="2227635" cy="1468874"/>
            </a:xfrm>
            <a:prstGeom prst="roundRect">
              <a:avLst>
                <a:gd name="adj" fmla="val 44482"/>
              </a:avLst>
            </a:prstGeom>
            <a:solidFill>
              <a:schemeClr val="bg1"/>
            </a:solidFill>
            <a:ln w="57150">
              <a:solidFill>
                <a:srgbClr val="FDD0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图形的认识与测量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3347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B94F398-E956-6AB1-EE12-E8269EE9F3F8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54C4069D-C6BC-1DEB-6125-9DC117118EC0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知识梳理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89137AA9-CC44-4D5D-8E95-3527E8F7AE9B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ADAB8562-F90E-A708-4487-1C752EC1C877}"/>
              </a:ext>
            </a:extLst>
          </p:cNvPr>
          <p:cNvSpPr/>
          <p:nvPr/>
        </p:nvSpPr>
        <p:spPr>
          <a:xfrm>
            <a:off x="2218906" y="1255936"/>
            <a:ext cx="3642409" cy="1246911"/>
          </a:xfrm>
          <a:prstGeom prst="wedgeRoundRectCallout">
            <a:avLst>
              <a:gd name="adj1" fmla="val -58295"/>
              <a:gd name="adj2" fmla="val 4059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关于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线和角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我们学习了哪些知识？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F3D8B6B-3E53-F426-FEA3-E24B681F00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9039" y="1399010"/>
            <a:ext cx="1353600" cy="1353600"/>
          </a:xfrm>
          <a:prstGeom prst="rect">
            <a:avLst/>
          </a:prstGeom>
        </p:spPr>
      </p:pic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92753099-71A7-19B4-8A62-47B7687E0589}"/>
              </a:ext>
            </a:extLst>
          </p:cNvPr>
          <p:cNvSpPr/>
          <p:nvPr/>
        </p:nvSpPr>
        <p:spPr>
          <a:xfrm>
            <a:off x="6096000" y="1300755"/>
            <a:ext cx="3733226" cy="1262003"/>
          </a:xfrm>
          <a:prstGeom prst="wedgeRoundRectCallout">
            <a:avLst>
              <a:gd name="adj1" fmla="val 59824"/>
              <a:gd name="adj2" fmla="val 2374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我知道了线段、射线、直线的</a:t>
            </a:r>
            <a:r>
              <a:rPr lang="zh-CN" altLang="en-US" sz="2800" b="1" dirty="0">
                <a:solidFill>
                  <a:srgbClr val="F1592F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联系与区别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D8700781-32E2-A692-9C04-50D96590D6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0268313" y="1202068"/>
            <a:ext cx="1354648" cy="1354648"/>
          </a:xfrm>
          <a:prstGeom prst="rect">
            <a:avLst/>
          </a:prstGeom>
        </p:spPr>
      </p:pic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50BB71B0-8523-12E2-555D-82DE665786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4352136"/>
              </p:ext>
            </p:extLst>
          </p:nvPr>
        </p:nvGraphicFramePr>
        <p:xfrm>
          <a:off x="497866" y="2850579"/>
          <a:ext cx="11196269" cy="3717660"/>
        </p:xfrm>
        <a:graphic>
          <a:graphicData uri="http://schemas.openxmlformats.org/drawingml/2006/table">
            <a:tbl>
              <a:tblPr firstRow="1" bandRow="1"/>
              <a:tblGrid>
                <a:gridCol w="1164248">
                  <a:extLst>
                    <a:ext uri="{9D8B030D-6E8A-4147-A177-3AD203B41FA5}">
                      <a16:colId xmlns:a16="http://schemas.microsoft.com/office/drawing/2014/main" val="2505460331"/>
                    </a:ext>
                  </a:extLst>
                </a:gridCol>
                <a:gridCol w="1937525">
                  <a:extLst>
                    <a:ext uri="{9D8B030D-6E8A-4147-A177-3AD203B41FA5}">
                      <a16:colId xmlns:a16="http://schemas.microsoft.com/office/drawing/2014/main" val="1111485459"/>
                    </a:ext>
                  </a:extLst>
                </a:gridCol>
                <a:gridCol w="8094496">
                  <a:extLst>
                    <a:ext uri="{9D8B030D-6E8A-4147-A177-3AD203B41FA5}">
                      <a16:colId xmlns:a16="http://schemas.microsoft.com/office/drawing/2014/main" val="1563635745"/>
                    </a:ext>
                  </a:extLst>
                </a:gridCol>
              </a:tblGrid>
              <a:tr h="9294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9pPr>
                    </a:lstStyle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名称</a:t>
                      </a: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FD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9pPr>
                    </a:lstStyle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联系</a:t>
                      </a: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FD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9pPr>
                    </a:lstStyle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区别</a:t>
                      </a: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F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9296574"/>
                  </a:ext>
                </a:extLst>
              </a:tr>
              <a:tr h="9294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9pPr>
                    </a:lstStyle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线段</a:t>
                      </a: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9pPr>
                    </a:lstStyle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zh-CN" altLang="en-US" sz="3200" b="1" dirty="0">
                          <a:solidFill>
                            <a:srgbClr val="F1592F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线段、射线都可以看作直线的一部分</a:t>
                      </a: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9pPr>
                    </a:lstStyle>
                    <a:p>
                      <a:pPr algn="l"/>
                      <a:r>
                        <a:rPr lang="zh-CN" altLang="en-US" sz="3200" b="1" dirty="0">
                          <a:solidFill>
                            <a:srgbClr val="F1592F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两个端点，不能延伸，可以量出长度</a:t>
                      </a: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6586518"/>
                  </a:ext>
                </a:extLst>
              </a:tr>
              <a:tr h="9294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9pPr>
                    </a:lstStyle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射线</a:t>
                      </a: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9pPr>
                    </a:lstStyle>
                    <a:p>
                      <a:pPr algn="l"/>
                      <a:r>
                        <a:rPr lang="zh-CN" altLang="en-US" sz="3200" b="1" dirty="0">
                          <a:solidFill>
                            <a:srgbClr val="F1592F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一个端点，向一端无限延伸，不可量出长度</a:t>
                      </a: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1967991"/>
                  </a:ext>
                </a:extLst>
              </a:tr>
              <a:tr h="9294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9pPr>
                    </a:lstStyle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直线</a:t>
                      </a: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/>
                        </a:defRPr>
                      </a:lvl9pPr>
                    </a:lstStyle>
                    <a:p>
                      <a:pPr algn="l"/>
                      <a:r>
                        <a:rPr lang="zh-CN" altLang="en-US" sz="3200" b="1" dirty="0">
                          <a:solidFill>
                            <a:srgbClr val="F1592F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没有端点，向两端无限延伸，不可量出长度</a:t>
                      </a: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8302993"/>
                  </a:ext>
                </a:extLst>
              </a:tr>
            </a:tbl>
          </a:graphicData>
        </a:graphic>
      </p:graphicFrame>
      <p:pic>
        <p:nvPicPr>
          <p:cNvPr id="13" name="图片 12">
            <a:extLst>
              <a:ext uri="{FF2B5EF4-FFF2-40B4-BE49-F238E27FC236}">
                <a16:creationId xmlns:a16="http://schemas.microsoft.com/office/drawing/2014/main" id="{541D07F8-3396-8B70-AF50-0E357B44B9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7496" y="3999814"/>
            <a:ext cx="1758377" cy="241252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EBDFD3A1-AC5F-7A73-0886-91B259596B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4894" y="3864382"/>
            <a:ext cx="7715921" cy="7620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589A4BBF-CC28-7BA4-9C1F-1831712073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4894" y="4792954"/>
            <a:ext cx="7842383" cy="7620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5A29F309-4B35-F1CA-3549-528D2944EA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4894" y="5721526"/>
            <a:ext cx="7842383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37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对话气泡: 圆角矩形 1">
            <a:extLst>
              <a:ext uri="{FF2B5EF4-FFF2-40B4-BE49-F238E27FC236}">
                <a16:creationId xmlns:a16="http://schemas.microsoft.com/office/drawing/2014/main" id="{A612EA9F-938E-FAD2-4387-C0462F243ED2}"/>
              </a:ext>
            </a:extLst>
          </p:cNvPr>
          <p:cNvSpPr/>
          <p:nvPr/>
        </p:nvSpPr>
        <p:spPr>
          <a:xfrm>
            <a:off x="2608012" y="564204"/>
            <a:ext cx="6642992" cy="1267435"/>
          </a:xfrm>
          <a:prstGeom prst="wedgeRoundRectCallout">
            <a:avLst>
              <a:gd name="adj1" fmla="val -57856"/>
              <a:gd name="adj2" fmla="val 2889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生活中很多地方有面、线和点，从一个点引出两条射线得到一个角。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AB6D65C-E589-6FEF-854A-3E7A77A060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37133" y="737530"/>
            <a:ext cx="1353600" cy="1353600"/>
          </a:xfrm>
          <a:prstGeom prst="rect">
            <a:avLst/>
          </a:prstGeom>
        </p:spPr>
      </p:pic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76F23E3C-748B-9EA2-AC1E-113051304089}"/>
              </a:ext>
            </a:extLst>
          </p:cNvPr>
          <p:cNvCxnSpPr>
            <a:cxnSpLocks/>
          </p:cNvCxnSpPr>
          <p:nvPr/>
        </p:nvCxnSpPr>
        <p:spPr>
          <a:xfrm flipV="1">
            <a:off x="2190489" y="3877838"/>
            <a:ext cx="2175990" cy="0"/>
          </a:xfrm>
          <a:prstGeom prst="line">
            <a:avLst/>
          </a:prstGeom>
          <a:ln>
            <a:solidFill>
              <a:srgbClr val="F1592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398C6A2E-E230-0B38-DC54-A6A367849476}"/>
              </a:ext>
            </a:extLst>
          </p:cNvPr>
          <p:cNvCxnSpPr>
            <a:cxnSpLocks/>
          </p:cNvCxnSpPr>
          <p:nvPr/>
        </p:nvCxnSpPr>
        <p:spPr>
          <a:xfrm flipV="1">
            <a:off x="2190489" y="2468025"/>
            <a:ext cx="1776314" cy="1409813"/>
          </a:xfrm>
          <a:prstGeom prst="line">
            <a:avLst/>
          </a:prstGeom>
          <a:ln>
            <a:solidFill>
              <a:srgbClr val="F1592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椭圆 12">
            <a:extLst>
              <a:ext uri="{FF2B5EF4-FFF2-40B4-BE49-F238E27FC236}">
                <a16:creationId xmlns:a16="http://schemas.microsoft.com/office/drawing/2014/main" id="{8DBCE6FD-7938-0041-1814-09AD4116D444}"/>
              </a:ext>
            </a:extLst>
          </p:cNvPr>
          <p:cNvSpPr/>
          <p:nvPr/>
        </p:nvSpPr>
        <p:spPr>
          <a:xfrm>
            <a:off x="2154489" y="3841838"/>
            <a:ext cx="72000" cy="72000"/>
          </a:xfrm>
          <a:prstGeom prst="ellipse">
            <a:avLst/>
          </a:prstGeom>
          <a:solidFill>
            <a:srgbClr val="F159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B42C004-26BF-5D65-4E96-EA278DD22266}"/>
              </a:ext>
            </a:extLst>
          </p:cNvPr>
          <p:cNvSpPr txBox="1"/>
          <p:nvPr/>
        </p:nvSpPr>
        <p:spPr>
          <a:xfrm>
            <a:off x="1127880" y="3621450"/>
            <a:ext cx="10986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1592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顶点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80C5CDF-D681-F02F-E0E4-122951A0E5BA}"/>
              </a:ext>
            </a:extLst>
          </p:cNvPr>
          <p:cNvSpPr txBox="1"/>
          <p:nvPr/>
        </p:nvSpPr>
        <p:spPr>
          <a:xfrm>
            <a:off x="2394754" y="2588156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1592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边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D113C8A-E5DF-B49B-1B99-5153EEC2630E}"/>
              </a:ext>
            </a:extLst>
          </p:cNvPr>
          <p:cNvSpPr txBox="1"/>
          <p:nvPr/>
        </p:nvSpPr>
        <p:spPr>
          <a:xfrm>
            <a:off x="2903713" y="3997969"/>
            <a:ext cx="7495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1592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边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97D5B9BB-D7B4-2441-293B-ED3EC9ED1735}"/>
              </a:ext>
            </a:extLst>
          </p:cNvPr>
          <p:cNvGrpSpPr/>
          <p:nvPr/>
        </p:nvGrpSpPr>
        <p:grpSpPr>
          <a:xfrm>
            <a:off x="2264378" y="3257063"/>
            <a:ext cx="1055355" cy="768669"/>
            <a:chOff x="4124641" y="3155463"/>
            <a:chExt cx="1055355" cy="768669"/>
          </a:xfrm>
        </p:grpSpPr>
        <p:sp>
          <p:nvSpPr>
            <p:cNvPr id="9" name="弧形 8">
              <a:extLst>
                <a:ext uri="{FF2B5EF4-FFF2-40B4-BE49-F238E27FC236}">
                  <a16:creationId xmlns:a16="http://schemas.microsoft.com/office/drawing/2014/main" id="{9398A896-26D6-4843-5C93-459D7ABCE55C}"/>
                </a:ext>
              </a:extLst>
            </p:cNvPr>
            <p:cNvSpPr/>
            <p:nvPr/>
          </p:nvSpPr>
          <p:spPr>
            <a:xfrm rot="2217689">
              <a:off x="4124641" y="3322685"/>
              <a:ext cx="601447" cy="601447"/>
            </a:xfrm>
            <a:prstGeom prst="arc">
              <a:avLst>
                <a:gd name="adj1" fmla="val 15830872"/>
                <a:gd name="adj2" fmla="val 21204842"/>
              </a:avLst>
            </a:prstGeom>
            <a:ln>
              <a:solidFill>
                <a:srgbClr val="F1592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3F716420-5D71-BA7B-A926-5FA659EE57B2}"/>
                </a:ext>
              </a:extLst>
            </p:cNvPr>
            <p:cNvSpPr txBox="1"/>
            <p:nvPr/>
          </p:nvSpPr>
          <p:spPr>
            <a:xfrm>
              <a:off x="4790146" y="3155463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rgbClr val="F1592F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</a:t>
              </a:r>
              <a:endParaRPr lang="zh-CN" altLang="en-US" sz="3200" b="1" dirty="0">
                <a:solidFill>
                  <a:srgbClr val="F1592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EFF0EFCE-D9C0-98E9-C7CC-C58593326456}"/>
              </a:ext>
            </a:extLst>
          </p:cNvPr>
          <p:cNvSpPr txBox="1"/>
          <p:nvPr/>
        </p:nvSpPr>
        <p:spPr>
          <a:xfrm>
            <a:off x="731427" y="4677712"/>
            <a:ext cx="45095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1592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记作：∠</a:t>
            </a:r>
            <a:r>
              <a:rPr lang="en-US" altLang="zh-CN" sz="3200" b="1" dirty="0">
                <a:solidFill>
                  <a:srgbClr val="F1592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1592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，读作：角一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ABB73E17-CCF8-AAC5-22E1-530CD8FA8A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0308953" y="5051379"/>
            <a:ext cx="1354648" cy="1354648"/>
          </a:xfrm>
          <a:prstGeom prst="rect">
            <a:avLst/>
          </a:prstGeom>
        </p:spPr>
      </p:pic>
      <p:sp>
        <p:nvSpPr>
          <p:cNvPr id="19" name="对话气泡: 圆角矩形 18">
            <a:extLst>
              <a:ext uri="{FF2B5EF4-FFF2-40B4-BE49-F238E27FC236}">
                <a16:creationId xmlns:a16="http://schemas.microsoft.com/office/drawing/2014/main" id="{B4F50471-71FA-31E3-F41C-A0B309349BED}"/>
              </a:ext>
            </a:extLst>
          </p:cNvPr>
          <p:cNvSpPr/>
          <p:nvPr/>
        </p:nvSpPr>
        <p:spPr>
          <a:xfrm>
            <a:off x="3966803" y="5545976"/>
            <a:ext cx="5610777" cy="747820"/>
          </a:xfrm>
          <a:prstGeom prst="wedgeRoundRectCallout">
            <a:avLst>
              <a:gd name="adj1" fmla="val 58468"/>
              <a:gd name="adj2" fmla="val 1196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我认识了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直角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、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锐角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和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钝角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sp>
        <p:nvSpPr>
          <p:cNvPr id="20" name="箭头: 右 19">
            <a:extLst>
              <a:ext uri="{FF2B5EF4-FFF2-40B4-BE49-F238E27FC236}">
                <a16:creationId xmlns:a16="http://schemas.microsoft.com/office/drawing/2014/main" id="{2B0552FF-9D7F-178E-EE21-0E0B5D960BEC}"/>
              </a:ext>
            </a:extLst>
          </p:cNvPr>
          <p:cNvSpPr/>
          <p:nvPr/>
        </p:nvSpPr>
        <p:spPr>
          <a:xfrm>
            <a:off x="4662221" y="3172931"/>
            <a:ext cx="751840" cy="58477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B6EB38DA-2428-982F-4B4E-D4BCC83386F1}"/>
              </a:ext>
            </a:extLst>
          </p:cNvPr>
          <p:cNvGrpSpPr/>
          <p:nvPr/>
        </p:nvGrpSpPr>
        <p:grpSpPr>
          <a:xfrm>
            <a:off x="5781333" y="2170751"/>
            <a:ext cx="1484747" cy="2679621"/>
            <a:chOff x="5781333" y="2170751"/>
            <a:chExt cx="1484747" cy="2679621"/>
          </a:xfrm>
        </p:grpSpPr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BEFE3C68-4F70-0BCF-F68F-35F81E9C8F45}"/>
                </a:ext>
              </a:extLst>
            </p:cNvPr>
            <p:cNvCxnSpPr>
              <a:cxnSpLocks/>
            </p:cNvCxnSpPr>
            <p:nvPr/>
          </p:nvCxnSpPr>
          <p:spPr>
            <a:xfrm>
              <a:off x="5781333" y="4076041"/>
              <a:ext cx="143856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3F7B3441-993B-C192-CC8D-1347FCC386C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842168" y="3123396"/>
              <a:ext cx="190529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2B8074EE-B317-E888-F44F-DDD0993EF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1333" y="2603986"/>
              <a:ext cx="1484747" cy="1492500"/>
            </a:xfrm>
            <a:prstGeom prst="rect">
              <a:avLst/>
            </a:prstGeom>
          </p:spPr>
        </p:pic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B2D80234-DFEB-92F0-2BC8-72858A5479F0}"/>
                </a:ext>
              </a:extLst>
            </p:cNvPr>
            <p:cNvGrpSpPr/>
            <p:nvPr/>
          </p:nvGrpSpPr>
          <p:grpSpPr>
            <a:xfrm>
              <a:off x="5808294" y="3890621"/>
              <a:ext cx="177800" cy="177800"/>
              <a:chOff x="3134360" y="3271520"/>
              <a:chExt cx="177800" cy="177800"/>
            </a:xfrm>
          </p:grpSpPr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id="{F903B827-9571-78A3-0B71-792D4423E646}"/>
                  </a:ext>
                </a:extLst>
              </p:cNvPr>
              <p:cNvCxnSpPr/>
              <p:nvPr/>
            </p:nvCxnSpPr>
            <p:spPr>
              <a:xfrm>
                <a:off x="3134360" y="3279140"/>
                <a:ext cx="177800" cy="0"/>
              </a:xfrm>
              <a:prstGeom prst="line">
                <a:avLst/>
              </a:prstGeom>
              <a:ln w="28575">
                <a:solidFill>
                  <a:srgbClr val="E6001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id="{2E63245D-6866-F9F6-AB89-EE247E5E3D17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3211195" y="3360420"/>
                <a:ext cx="177800" cy="0"/>
              </a:xfrm>
              <a:prstGeom prst="line">
                <a:avLst/>
              </a:prstGeom>
              <a:ln w="28575">
                <a:solidFill>
                  <a:srgbClr val="E6001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49FDF421-4AF5-C9DE-BB1A-7CDC93A33123}"/>
                </a:ext>
              </a:extLst>
            </p:cNvPr>
            <p:cNvSpPr txBox="1"/>
            <p:nvPr/>
          </p:nvSpPr>
          <p:spPr>
            <a:xfrm>
              <a:off x="5996310" y="4265597"/>
              <a:ext cx="10086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rgbClr val="F1592F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直角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2389D6DD-848A-D347-C7AF-D8804D6B9806}"/>
              </a:ext>
            </a:extLst>
          </p:cNvPr>
          <p:cNvGrpSpPr/>
          <p:nvPr/>
        </p:nvGrpSpPr>
        <p:grpSpPr>
          <a:xfrm>
            <a:off x="7539641" y="2603986"/>
            <a:ext cx="1686664" cy="2249240"/>
            <a:chOff x="7539641" y="2603986"/>
            <a:chExt cx="1686664" cy="2249240"/>
          </a:xfrm>
        </p:grpSpPr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DFEEC57D-5044-AC19-4723-EC07DBE1AF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741558" y="2603986"/>
              <a:ext cx="1484747" cy="1492500"/>
            </a:xfrm>
            <a:prstGeom prst="rect">
              <a:avLst/>
            </a:prstGeom>
          </p:spPr>
        </p:pic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7BE3D11F-7413-DC72-AEC4-CDD02EDA733C}"/>
                </a:ext>
              </a:extLst>
            </p:cNvPr>
            <p:cNvCxnSpPr>
              <a:cxnSpLocks/>
            </p:cNvCxnSpPr>
            <p:nvPr/>
          </p:nvCxnSpPr>
          <p:spPr>
            <a:xfrm>
              <a:off x="7539641" y="4076041"/>
              <a:ext cx="165925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9BBEFAD2-8C7A-9169-578E-565B261474FF}"/>
                </a:ext>
              </a:extLst>
            </p:cNvPr>
            <p:cNvCxnSpPr>
              <a:cxnSpLocks/>
            </p:cNvCxnSpPr>
            <p:nvPr/>
          </p:nvCxnSpPr>
          <p:spPr>
            <a:xfrm>
              <a:off x="8353686" y="2812391"/>
              <a:ext cx="842450" cy="12661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9B67027C-13FC-483D-691E-63BAF010A01B}"/>
                </a:ext>
              </a:extLst>
            </p:cNvPr>
            <p:cNvSpPr txBox="1"/>
            <p:nvPr/>
          </p:nvSpPr>
          <p:spPr>
            <a:xfrm>
              <a:off x="7979626" y="4268451"/>
              <a:ext cx="10086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rgbClr val="F1592F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锐角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301F0C8B-9E9A-A3D9-8E7E-0FD9CACE211D}"/>
              </a:ext>
            </a:extLst>
          </p:cNvPr>
          <p:cNvGrpSpPr/>
          <p:nvPr/>
        </p:nvGrpSpPr>
        <p:grpSpPr>
          <a:xfrm>
            <a:off x="9604874" y="2590950"/>
            <a:ext cx="2239327" cy="2259421"/>
            <a:chOff x="9604874" y="2590950"/>
            <a:chExt cx="2239327" cy="2259421"/>
          </a:xfrm>
        </p:grpSpPr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28DB4863-DB8E-DFC2-401E-5910A32CFDD3}"/>
                </a:ext>
              </a:extLst>
            </p:cNvPr>
            <p:cNvCxnSpPr>
              <a:cxnSpLocks/>
            </p:cNvCxnSpPr>
            <p:nvPr/>
          </p:nvCxnSpPr>
          <p:spPr>
            <a:xfrm>
              <a:off x="10184946" y="4073925"/>
              <a:ext cx="165925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46522954-F5AA-A6F7-7718-AA87DA37862E}"/>
                </a:ext>
              </a:extLst>
            </p:cNvPr>
            <p:cNvCxnSpPr>
              <a:cxnSpLocks/>
            </p:cNvCxnSpPr>
            <p:nvPr/>
          </p:nvCxnSpPr>
          <p:spPr>
            <a:xfrm>
              <a:off x="9604874" y="2675850"/>
              <a:ext cx="589403" cy="14020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E69B6EDE-3FD4-2561-6023-BE97A0F3A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8854" y="2590950"/>
              <a:ext cx="1484747" cy="1492500"/>
            </a:xfrm>
            <a:prstGeom prst="rect">
              <a:avLst/>
            </a:prstGeom>
          </p:spPr>
        </p:pic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2327822B-78DE-F8FF-317E-36E64C7F76E0}"/>
                </a:ext>
              </a:extLst>
            </p:cNvPr>
            <p:cNvSpPr txBox="1"/>
            <p:nvPr/>
          </p:nvSpPr>
          <p:spPr>
            <a:xfrm>
              <a:off x="10308953" y="4265596"/>
              <a:ext cx="10086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rgbClr val="F1592F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钝角</a:t>
              </a:r>
            </a:p>
          </p:txBody>
        </p:sp>
      </p:grpSp>
      <p:sp>
        <p:nvSpPr>
          <p:cNvPr id="39" name="矩形 38">
            <a:extLst>
              <a:ext uri="{FF2B5EF4-FFF2-40B4-BE49-F238E27FC236}">
                <a16:creationId xmlns:a16="http://schemas.microsoft.com/office/drawing/2014/main" id="{832A4BE3-C00E-5B06-34D4-7BBD6B3CBE07}"/>
              </a:ext>
            </a:extLst>
          </p:cNvPr>
          <p:cNvSpPr/>
          <p:nvPr/>
        </p:nvSpPr>
        <p:spPr>
          <a:xfrm>
            <a:off x="5570449" y="4884039"/>
            <a:ext cx="40344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3200" b="1" kern="1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锐角＜直角＜钝角</a:t>
            </a:r>
            <a:endParaRPr lang="zh-CN" altLang="en-US" sz="3200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05065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6" grpId="0"/>
      <p:bldP spid="7" grpId="0"/>
      <p:bldP spid="8" grpId="0"/>
      <p:bldP spid="17" grpId="0"/>
      <p:bldP spid="19" grpId="0" animBg="1"/>
      <p:bldP spid="20" grpId="0" animBg="1"/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FB27014-B333-914D-806F-366EB82B1E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0308953" y="5051379"/>
            <a:ext cx="1354648" cy="1354648"/>
          </a:xfrm>
          <a:prstGeom prst="rect">
            <a:avLst/>
          </a:prstGeom>
        </p:spPr>
      </p:pic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ACEB570F-178F-0A3D-3459-0BC5D1DD8A24}"/>
              </a:ext>
            </a:extLst>
          </p:cNvPr>
          <p:cNvSpPr/>
          <p:nvPr/>
        </p:nvSpPr>
        <p:spPr>
          <a:xfrm>
            <a:off x="4799923" y="5434216"/>
            <a:ext cx="4831757" cy="747820"/>
          </a:xfrm>
          <a:prstGeom prst="wedgeRoundRectCallout">
            <a:avLst>
              <a:gd name="adj1" fmla="val 58468"/>
              <a:gd name="adj2" fmla="val 1196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图形中可以找到这些角。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17F93A19-2DB5-2C95-E9D6-44018201EE37}"/>
              </a:ext>
            </a:extLst>
          </p:cNvPr>
          <p:cNvGrpSpPr/>
          <p:nvPr/>
        </p:nvGrpSpPr>
        <p:grpSpPr>
          <a:xfrm>
            <a:off x="1139109" y="885001"/>
            <a:ext cx="2997200" cy="2387600"/>
            <a:chOff x="1508760" y="3881120"/>
            <a:chExt cx="2997200" cy="2387600"/>
          </a:xfrm>
        </p:grpSpPr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217A6D73-45A6-8062-84F0-F38A85393B55}"/>
                </a:ext>
              </a:extLst>
            </p:cNvPr>
            <p:cNvSpPr/>
            <p:nvPr/>
          </p:nvSpPr>
          <p:spPr>
            <a:xfrm>
              <a:off x="1508760" y="3881120"/>
              <a:ext cx="2997200" cy="2387600"/>
            </a:xfrm>
            <a:custGeom>
              <a:avLst/>
              <a:gdLst>
                <a:gd name="connsiteX0" fmla="*/ 711200 w 2997200"/>
                <a:gd name="connsiteY0" fmla="*/ 0 h 2387600"/>
                <a:gd name="connsiteX1" fmla="*/ 0 w 2997200"/>
                <a:gd name="connsiteY1" fmla="*/ 2387600 h 2387600"/>
                <a:gd name="connsiteX2" fmla="*/ 2997200 w 2997200"/>
                <a:gd name="connsiteY2" fmla="*/ 2367280 h 2387600"/>
                <a:gd name="connsiteX3" fmla="*/ 2418080 w 2997200"/>
                <a:gd name="connsiteY3" fmla="*/ 487680 h 2387600"/>
                <a:gd name="connsiteX4" fmla="*/ 711200 w 2997200"/>
                <a:gd name="connsiteY4" fmla="*/ 0 h 238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7200" h="2387600">
                  <a:moveTo>
                    <a:pt x="711200" y="0"/>
                  </a:moveTo>
                  <a:lnTo>
                    <a:pt x="0" y="2387600"/>
                  </a:lnTo>
                  <a:lnTo>
                    <a:pt x="2997200" y="2367280"/>
                  </a:lnTo>
                  <a:lnTo>
                    <a:pt x="2418080" y="487680"/>
                  </a:lnTo>
                  <a:lnTo>
                    <a:pt x="71120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2AE931E0-91CE-35D2-BA29-957BD0609F80}"/>
                </a:ext>
              </a:extLst>
            </p:cNvPr>
            <p:cNvSpPr/>
            <p:nvPr/>
          </p:nvSpPr>
          <p:spPr>
            <a:xfrm rot="994375">
              <a:off x="2184556" y="3906113"/>
              <a:ext cx="205119" cy="20511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51B42E70-D239-4912-CE0E-7539A4A24A6C}"/>
              </a:ext>
            </a:extLst>
          </p:cNvPr>
          <p:cNvSpPr/>
          <p:nvPr/>
        </p:nvSpPr>
        <p:spPr>
          <a:xfrm>
            <a:off x="4922195" y="1242222"/>
            <a:ext cx="1673157" cy="167315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>
            <a:extLst>
              <a:ext uri="{FF2B5EF4-FFF2-40B4-BE49-F238E27FC236}">
                <a16:creationId xmlns:a16="http://schemas.microsoft.com/office/drawing/2014/main" id="{2CA700F8-8F39-B1E2-87A7-DC4E05A89FCC}"/>
              </a:ext>
            </a:extLst>
          </p:cNvPr>
          <p:cNvSpPr/>
          <p:nvPr/>
        </p:nvSpPr>
        <p:spPr>
          <a:xfrm>
            <a:off x="7363327" y="1101061"/>
            <a:ext cx="2268353" cy="1955477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>
            <a:extLst>
              <a:ext uri="{FF2B5EF4-FFF2-40B4-BE49-F238E27FC236}">
                <a16:creationId xmlns:a16="http://schemas.microsoft.com/office/drawing/2014/main" id="{6B50803D-9D2F-2310-586A-7645CC754A8A}"/>
              </a:ext>
            </a:extLst>
          </p:cNvPr>
          <p:cNvSpPr/>
          <p:nvPr/>
        </p:nvSpPr>
        <p:spPr>
          <a:xfrm>
            <a:off x="1803880" y="3777056"/>
            <a:ext cx="2332429" cy="1371600"/>
          </a:xfrm>
          <a:prstGeom prst="parallelogram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五边形 12">
            <a:extLst>
              <a:ext uri="{FF2B5EF4-FFF2-40B4-BE49-F238E27FC236}">
                <a16:creationId xmlns:a16="http://schemas.microsoft.com/office/drawing/2014/main" id="{311A1C52-3A28-C983-409E-D6880D113E5F}"/>
              </a:ext>
            </a:extLst>
          </p:cNvPr>
          <p:cNvSpPr/>
          <p:nvPr/>
        </p:nvSpPr>
        <p:spPr>
          <a:xfrm>
            <a:off x="4927522" y="3526277"/>
            <a:ext cx="1703498" cy="1622379"/>
          </a:xfrm>
          <a:prstGeom prst="pentago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3DA58EE-A4F1-706D-90F0-8861DB62F294}"/>
              </a:ext>
            </a:extLst>
          </p:cNvPr>
          <p:cNvSpPr/>
          <p:nvPr/>
        </p:nvSpPr>
        <p:spPr>
          <a:xfrm flipH="1">
            <a:off x="4922195" y="2733472"/>
            <a:ext cx="181907" cy="1819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27FB17E-2A09-904E-84C0-2E488A665957}"/>
              </a:ext>
            </a:extLst>
          </p:cNvPr>
          <p:cNvSpPr txBox="1"/>
          <p:nvPr/>
        </p:nvSpPr>
        <p:spPr>
          <a:xfrm>
            <a:off x="7215801" y="3983523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4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弧形 16">
            <a:extLst>
              <a:ext uri="{FF2B5EF4-FFF2-40B4-BE49-F238E27FC236}">
                <a16:creationId xmlns:a16="http://schemas.microsoft.com/office/drawing/2014/main" id="{D91F38BB-A1B3-4C10-9C0D-3192EECD529E}"/>
              </a:ext>
            </a:extLst>
          </p:cNvPr>
          <p:cNvSpPr/>
          <p:nvPr/>
        </p:nvSpPr>
        <p:spPr>
          <a:xfrm rot="546912">
            <a:off x="838385" y="2942426"/>
            <a:ext cx="601447" cy="601447"/>
          </a:xfrm>
          <a:prstGeom prst="arc">
            <a:avLst>
              <a:gd name="adj1" fmla="val 16953377"/>
              <a:gd name="adj2" fmla="val 21204842"/>
            </a:avLst>
          </a:prstGeom>
          <a:ln>
            <a:solidFill>
              <a:srgbClr val="F1592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弧形 17">
            <a:extLst>
              <a:ext uri="{FF2B5EF4-FFF2-40B4-BE49-F238E27FC236}">
                <a16:creationId xmlns:a16="http://schemas.microsoft.com/office/drawing/2014/main" id="{682D7824-9985-5549-DAEB-71F0AAC2F13B}"/>
              </a:ext>
            </a:extLst>
          </p:cNvPr>
          <p:cNvSpPr/>
          <p:nvPr/>
        </p:nvSpPr>
        <p:spPr>
          <a:xfrm rot="21053088" flipH="1">
            <a:off x="3853495" y="2942425"/>
            <a:ext cx="601447" cy="601447"/>
          </a:xfrm>
          <a:prstGeom prst="arc">
            <a:avLst>
              <a:gd name="adj1" fmla="val 16953377"/>
              <a:gd name="adj2" fmla="val 21204842"/>
            </a:avLst>
          </a:prstGeom>
          <a:ln>
            <a:solidFill>
              <a:srgbClr val="F1592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B0D10C8A-45C8-4142-17DE-0B8E361CAF86}"/>
              </a:ext>
            </a:extLst>
          </p:cNvPr>
          <p:cNvSpPr/>
          <p:nvPr/>
        </p:nvSpPr>
        <p:spPr>
          <a:xfrm flipH="1">
            <a:off x="4922195" y="1242222"/>
            <a:ext cx="181907" cy="1819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5F7E620-66A6-50DC-6C9D-53EB49A570CC}"/>
              </a:ext>
            </a:extLst>
          </p:cNvPr>
          <p:cNvSpPr/>
          <p:nvPr/>
        </p:nvSpPr>
        <p:spPr>
          <a:xfrm flipH="1">
            <a:off x="6413445" y="2733472"/>
            <a:ext cx="181907" cy="1819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C3116794-E599-0751-1DBA-CD2418CDFEAD}"/>
              </a:ext>
            </a:extLst>
          </p:cNvPr>
          <p:cNvSpPr/>
          <p:nvPr/>
        </p:nvSpPr>
        <p:spPr>
          <a:xfrm flipH="1">
            <a:off x="6413445" y="1242222"/>
            <a:ext cx="181907" cy="1819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弧形 21">
            <a:extLst>
              <a:ext uri="{FF2B5EF4-FFF2-40B4-BE49-F238E27FC236}">
                <a16:creationId xmlns:a16="http://schemas.microsoft.com/office/drawing/2014/main" id="{77E7793A-C712-BBB8-E1E2-598F2F93E5F6}"/>
              </a:ext>
            </a:extLst>
          </p:cNvPr>
          <p:cNvSpPr/>
          <p:nvPr/>
        </p:nvSpPr>
        <p:spPr>
          <a:xfrm rot="21053088" flipH="1">
            <a:off x="9271314" y="2755814"/>
            <a:ext cx="601447" cy="601447"/>
          </a:xfrm>
          <a:prstGeom prst="arc">
            <a:avLst>
              <a:gd name="adj1" fmla="val 16953377"/>
              <a:gd name="adj2" fmla="val 21204842"/>
            </a:avLst>
          </a:prstGeom>
          <a:ln>
            <a:solidFill>
              <a:srgbClr val="F1592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弧形 22">
            <a:extLst>
              <a:ext uri="{FF2B5EF4-FFF2-40B4-BE49-F238E27FC236}">
                <a16:creationId xmlns:a16="http://schemas.microsoft.com/office/drawing/2014/main" id="{DE2C5D33-7C99-9B66-7261-29CFF4C5B8C0}"/>
              </a:ext>
            </a:extLst>
          </p:cNvPr>
          <p:cNvSpPr/>
          <p:nvPr/>
        </p:nvSpPr>
        <p:spPr>
          <a:xfrm rot="546912">
            <a:off x="7108001" y="2755814"/>
            <a:ext cx="601447" cy="601447"/>
          </a:xfrm>
          <a:prstGeom prst="arc">
            <a:avLst>
              <a:gd name="adj1" fmla="val 16953377"/>
              <a:gd name="adj2" fmla="val 21204842"/>
            </a:avLst>
          </a:prstGeom>
          <a:ln>
            <a:solidFill>
              <a:srgbClr val="F1592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弧形 23">
            <a:extLst>
              <a:ext uri="{FF2B5EF4-FFF2-40B4-BE49-F238E27FC236}">
                <a16:creationId xmlns:a16="http://schemas.microsoft.com/office/drawing/2014/main" id="{B00A01CC-D932-9065-7688-3E2A67AA5607}"/>
              </a:ext>
            </a:extLst>
          </p:cNvPr>
          <p:cNvSpPr/>
          <p:nvPr/>
        </p:nvSpPr>
        <p:spPr>
          <a:xfrm rot="8597362">
            <a:off x="8269629" y="1014347"/>
            <a:ext cx="455749" cy="455749"/>
          </a:xfrm>
          <a:prstGeom prst="arc">
            <a:avLst>
              <a:gd name="adj1" fmla="val 15355509"/>
              <a:gd name="adj2" fmla="val 21204842"/>
            </a:avLst>
          </a:prstGeom>
          <a:ln>
            <a:solidFill>
              <a:srgbClr val="F1592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弧形 25">
            <a:extLst>
              <a:ext uri="{FF2B5EF4-FFF2-40B4-BE49-F238E27FC236}">
                <a16:creationId xmlns:a16="http://schemas.microsoft.com/office/drawing/2014/main" id="{A4EBBCC6-02F9-3EEA-EE0A-B91DF44401F6}"/>
              </a:ext>
            </a:extLst>
          </p:cNvPr>
          <p:cNvSpPr/>
          <p:nvPr/>
        </p:nvSpPr>
        <p:spPr>
          <a:xfrm rot="546912">
            <a:off x="1471460" y="4847932"/>
            <a:ext cx="601447" cy="601447"/>
          </a:xfrm>
          <a:prstGeom prst="arc">
            <a:avLst>
              <a:gd name="adj1" fmla="val 16953377"/>
              <a:gd name="adj2" fmla="val 21204842"/>
            </a:avLst>
          </a:prstGeom>
          <a:ln>
            <a:solidFill>
              <a:srgbClr val="F1592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弧形 27">
            <a:extLst>
              <a:ext uri="{FF2B5EF4-FFF2-40B4-BE49-F238E27FC236}">
                <a16:creationId xmlns:a16="http://schemas.microsoft.com/office/drawing/2014/main" id="{7789D6C9-2B81-A4F9-C92E-9DECEFD92896}"/>
              </a:ext>
            </a:extLst>
          </p:cNvPr>
          <p:cNvSpPr/>
          <p:nvPr/>
        </p:nvSpPr>
        <p:spPr>
          <a:xfrm rot="546912" flipH="1" flipV="1">
            <a:off x="3871093" y="3498164"/>
            <a:ext cx="601447" cy="601447"/>
          </a:xfrm>
          <a:prstGeom prst="arc">
            <a:avLst>
              <a:gd name="adj1" fmla="val 16953377"/>
              <a:gd name="adj2" fmla="val 21204842"/>
            </a:avLst>
          </a:prstGeom>
          <a:ln>
            <a:solidFill>
              <a:srgbClr val="F1592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弧形 28">
            <a:extLst>
              <a:ext uri="{FF2B5EF4-FFF2-40B4-BE49-F238E27FC236}">
                <a16:creationId xmlns:a16="http://schemas.microsoft.com/office/drawing/2014/main" id="{19F5A835-EAD6-0924-22C4-9863CD30BD9D}"/>
              </a:ext>
            </a:extLst>
          </p:cNvPr>
          <p:cNvSpPr/>
          <p:nvPr/>
        </p:nvSpPr>
        <p:spPr>
          <a:xfrm>
            <a:off x="3365297" y="1103412"/>
            <a:ext cx="608983" cy="608983"/>
          </a:xfrm>
          <a:prstGeom prst="arc">
            <a:avLst>
              <a:gd name="adj1" fmla="val 5512741"/>
              <a:gd name="adj2" fmla="val 11760064"/>
            </a:avLst>
          </a:prstGeom>
          <a:ln w="38100" cmpd="dbl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弧形 29">
            <a:extLst>
              <a:ext uri="{FF2B5EF4-FFF2-40B4-BE49-F238E27FC236}">
                <a16:creationId xmlns:a16="http://schemas.microsoft.com/office/drawing/2014/main" id="{92B44A09-E886-86F6-A89C-C01A38D0CAB4}"/>
              </a:ext>
            </a:extLst>
          </p:cNvPr>
          <p:cNvSpPr/>
          <p:nvPr/>
        </p:nvSpPr>
        <p:spPr>
          <a:xfrm rot="16200000">
            <a:off x="1852887" y="3461941"/>
            <a:ext cx="608983" cy="608983"/>
          </a:xfrm>
          <a:prstGeom prst="arc">
            <a:avLst>
              <a:gd name="adj1" fmla="val 5512741"/>
              <a:gd name="adj2" fmla="val 11760064"/>
            </a:avLst>
          </a:prstGeom>
          <a:ln w="38100" cmpd="dbl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弧形 30">
            <a:extLst>
              <a:ext uri="{FF2B5EF4-FFF2-40B4-BE49-F238E27FC236}">
                <a16:creationId xmlns:a16="http://schemas.microsoft.com/office/drawing/2014/main" id="{ED89FC83-AB97-B561-8149-D983D292316E}"/>
              </a:ext>
            </a:extLst>
          </p:cNvPr>
          <p:cNvSpPr/>
          <p:nvPr/>
        </p:nvSpPr>
        <p:spPr>
          <a:xfrm rot="16200000" flipH="1" flipV="1">
            <a:off x="3463060" y="4854789"/>
            <a:ext cx="608983" cy="608983"/>
          </a:xfrm>
          <a:prstGeom prst="arc">
            <a:avLst>
              <a:gd name="adj1" fmla="val 5512741"/>
              <a:gd name="adj2" fmla="val 11760064"/>
            </a:avLst>
          </a:prstGeom>
          <a:ln w="38100" cmpd="dbl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弧形 33">
            <a:extLst>
              <a:ext uri="{FF2B5EF4-FFF2-40B4-BE49-F238E27FC236}">
                <a16:creationId xmlns:a16="http://schemas.microsoft.com/office/drawing/2014/main" id="{CD2D6E92-3836-6071-4E89-1E4B284941E0}"/>
              </a:ext>
            </a:extLst>
          </p:cNvPr>
          <p:cNvSpPr/>
          <p:nvPr/>
        </p:nvSpPr>
        <p:spPr>
          <a:xfrm rot="16952616" flipH="1" flipV="1">
            <a:off x="6087369" y="4913651"/>
            <a:ext cx="608983" cy="608983"/>
          </a:xfrm>
          <a:prstGeom prst="arc">
            <a:avLst>
              <a:gd name="adj1" fmla="val 5512741"/>
              <a:gd name="adj2" fmla="val 9906216"/>
            </a:avLst>
          </a:prstGeom>
          <a:ln w="38100" cmpd="dbl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弧形 34">
            <a:extLst>
              <a:ext uri="{FF2B5EF4-FFF2-40B4-BE49-F238E27FC236}">
                <a16:creationId xmlns:a16="http://schemas.microsoft.com/office/drawing/2014/main" id="{310A159C-5C27-3A57-4027-91DCCAC84E32}"/>
              </a:ext>
            </a:extLst>
          </p:cNvPr>
          <p:cNvSpPr/>
          <p:nvPr/>
        </p:nvSpPr>
        <p:spPr>
          <a:xfrm rot="4647384" flipV="1">
            <a:off x="4858786" y="4913651"/>
            <a:ext cx="608983" cy="608983"/>
          </a:xfrm>
          <a:prstGeom prst="arc">
            <a:avLst>
              <a:gd name="adj1" fmla="val 5512741"/>
              <a:gd name="adj2" fmla="val 9906216"/>
            </a:avLst>
          </a:prstGeom>
          <a:ln w="38100" cmpd="dbl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弧形 35">
            <a:extLst>
              <a:ext uri="{FF2B5EF4-FFF2-40B4-BE49-F238E27FC236}">
                <a16:creationId xmlns:a16="http://schemas.microsoft.com/office/drawing/2014/main" id="{61B52D99-1CF4-94A3-F8E0-6EB025087367}"/>
              </a:ext>
            </a:extLst>
          </p:cNvPr>
          <p:cNvSpPr/>
          <p:nvPr/>
        </p:nvSpPr>
        <p:spPr>
          <a:xfrm rot="8877757" flipV="1">
            <a:off x="4514505" y="3797074"/>
            <a:ext cx="608983" cy="608983"/>
          </a:xfrm>
          <a:prstGeom prst="arc">
            <a:avLst>
              <a:gd name="adj1" fmla="val 5512741"/>
              <a:gd name="adj2" fmla="val 9906216"/>
            </a:avLst>
          </a:prstGeom>
          <a:ln w="38100" cmpd="dbl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弧形 36">
            <a:extLst>
              <a:ext uri="{FF2B5EF4-FFF2-40B4-BE49-F238E27FC236}">
                <a16:creationId xmlns:a16="http://schemas.microsoft.com/office/drawing/2014/main" id="{26898FF5-69AA-B133-CE8C-0A5811CFF0E8}"/>
              </a:ext>
            </a:extLst>
          </p:cNvPr>
          <p:cNvSpPr/>
          <p:nvPr/>
        </p:nvSpPr>
        <p:spPr>
          <a:xfrm rot="18128270" flipV="1">
            <a:off x="6450724" y="3906752"/>
            <a:ext cx="608983" cy="608983"/>
          </a:xfrm>
          <a:prstGeom prst="arc">
            <a:avLst>
              <a:gd name="adj1" fmla="val 5453243"/>
              <a:gd name="adj2" fmla="val 10007495"/>
            </a:avLst>
          </a:prstGeom>
          <a:ln w="38100" cmpd="dbl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弧形 37">
            <a:extLst>
              <a:ext uri="{FF2B5EF4-FFF2-40B4-BE49-F238E27FC236}">
                <a16:creationId xmlns:a16="http://schemas.microsoft.com/office/drawing/2014/main" id="{7A7AC41E-687B-5D57-FB51-9E6FFE99F3ED}"/>
              </a:ext>
            </a:extLst>
          </p:cNvPr>
          <p:cNvSpPr/>
          <p:nvPr/>
        </p:nvSpPr>
        <p:spPr>
          <a:xfrm rot="13164051" flipV="1">
            <a:off x="5474779" y="3124508"/>
            <a:ext cx="608983" cy="608983"/>
          </a:xfrm>
          <a:prstGeom prst="arc">
            <a:avLst>
              <a:gd name="adj1" fmla="val 5453243"/>
              <a:gd name="adj2" fmla="val 10007495"/>
            </a:avLst>
          </a:prstGeom>
          <a:ln w="38100" cmpd="dbl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82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E7F19B4-FC18-97C1-5DE3-A0DECB2CBE78}"/>
              </a:ext>
            </a:extLst>
          </p:cNvPr>
          <p:cNvSpPr txBox="1"/>
          <p:nvPr/>
        </p:nvSpPr>
        <p:spPr>
          <a:xfrm>
            <a:off x="562829" y="480331"/>
            <a:ext cx="39688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比一比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4A5B8A57-0C96-3F11-3665-7E4DF125E0FC}"/>
              </a:ext>
            </a:extLst>
          </p:cNvPr>
          <p:cNvGrpSpPr/>
          <p:nvPr/>
        </p:nvGrpSpPr>
        <p:grpSpPr>
          <a:xfrm>
            <a:off x="1994169" y="427230"/>
            <a:ext cx="4289898" cy="4289898"/>
            <a:chOff x="1994169" y="112270"/>
            <a:chExt cx="4289898" cy="4289898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FD43741-C2E8-A30C-6643-F1BDDF3A160E}"/>
                </a:ext>
              </a:extLst>
            </p:cNvPr>
            <p:cNvCxnSpPr/>
            <p:nvPr/>
          </p:nvCxnSpPr>
          <p:spPr>
            <a:xfrm>
              <a:off x="1994169" y="4114800"/>
              <a:ext cx="4289898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A148CDC7-0BD3-6A42-3583-411A82AF5F5E}"/>
                </a:ext>
              </a:extLst>
            </p:cNvPr>
            <p:cNvCxnSpPr>
              <a:cxnSpLocks/>
            </p:cNvCxnSpPr>
            <p:nvPr/>
          </p:nvCxnSpPr>
          <p:spPr>
            <a:xfrm rot="-3600000">
              <a:off x="921694" y="2257219"/>
              <a:ext cx="4289898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26FBA231-8032-89AD-80F3-31A93A988AEA}"/>
              </a:ext>
            </a:extLst>
          </p:cNvPr>
          <p:cNvGrpSpPr/>
          <p:nvPr/>
        </p:nvGrpSpPr>
        <p:grpSpPr>
          <a:xfrm>
            <a:off x="7130373" y="2033687"/>
            <a:ext cx="2568104" cy="2568104"/>
            <a:chOff x="7130373" y="1718727"/>
            <a:chExt cx="2568104" cy="2568104"/>
          </a:xfrm>
        </p:grpSpPr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B36DD4E8-1410-7887-48EB-8A2947FECE33}"/>
                </a:ext>
              </a:extLst>
            </p:cNvPr>
            <p:cNvCxnSpPr>
              <a:cxnSpLocks/>
            </p:cNvCxnSpPr>
            <p:nvPr/>
          </p:nvCxnSpPr>
          <p:spPr>
            <a:xfrm>
              <a:off x="7130373" y="4114800"/>
              <a:ext cx="2568104" cy="0"/>
            </a:xfrm>
            <a:prstGeom prst="line">
              <a:avLst/>
            </a:prstGeom>
            <a:ln w="28575">
              <a:solidFill>
                <a:srgbClr val="3366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8F864CE3-7276-65C5-1D6E-8F4DB5D1B539}"/>
                </a:ext>
              </a:extLst>
            </p:cNvPr>
            <p:cNvCxnSpPr>
              <a:cxnSpLocks/>
            </p:cNvCxnSpPr>
            <p:nvPr/>
          </p:nvCxnSpPr>
          <p:spPr>
            <a:xfrm rot="-3600000">
              <a:off x="6488347" y="3002779"/>
              <a:ext cx="2568104" cy="0"/>
            </a:xfrm>
            <a:prstGeom prst="line">
              <a:avLst/>
            </a:prstGeom>
            <a:ln w="28575">
              <a:solidFill>
                <a:srgbClr val="3366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862FB983-4D70-B4D8-2D04-CBA15C48D46E}"/>
              </a:ext>
            </a:extLst>
          </p:cNvPr>
          <p:cNvGrpSpPr/>
          <p:nvPr/>
        </p:nvGrpSpPr>
        <p:grpSpPr>
          <a:xfrm>
            <a:off x="7130373" y="2033687"/>
            <a:ext cx="2568104" cy="2568104"/>
            <a:chOff x="7130373" y="1718727"/>
            <a:chExt cx="2568104" cy="2568104"/>
          </a:xfrm>
        </p:grpSpPr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8B7070BC-36E9-CC9F-8D84-F19B4B390D31}"/>
                </a:ext>
              </a:extLst>
            </p:cNvPr>
            <p:cNvCxnSpPr>
              <a:cxnSpLocks/>
            </p:cNvCxnSpPr>
            <p:nvPr/>
          </p:nvCxnSpPr>
          <p:spPr>
            <a:xfrm>
              <a:off x="7130373" y="4114800"/>
              <a:ext cx="2568104" cy="0"/>
            </a:xfrm>
            <a:prstGeom prst="line">
              <a:avLst/>
            </a:prstGeom>
            <a:ln w="28575">
              <a:solidFill>
                <a:srgbClr val="3366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DF1C5374-C906-A824-14F6-C423B000B30F}"/>
                </a:ext>
              </a:extLst>
            </p:cNvPr>
            <p:cNvCxnSpPr>
              <a:cxnSpLocks/>
            </p:cNvCxnSpPr>
            <p:nvPr/>
          </p:nvCxnSpPr>
          <p:spPr>
            <a:xfrm rot="-3600000">
              <a:off x="6488347" y="3002779"/>
              <a:ext cx="2568104" cy="0"/>
            </a:xfrm>
            <a:prstGeom prst="line">
              <a:avLst/>
            </a:prstGeom>
            <a:ln w="28575">
              <a:solidFill>
                <a:srgbClr val="3366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82EE9867-B2C3-B922-5511-F2FF279C9617}"/>
              </a:ext>
            </a:extLst>
          </p:cNvPr>
          <p:cNvSpPr txBox="1"/>
          <p:nvPr/>
        </p:nvSpPr>
        <p:spPr>
          <a:xfrm>
            <a:off x="2714305" y="4968751"/>
            <a:ext cx="73773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角的大小和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_______________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有关，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77312B1-9AE5-8A8F-47F4-46EBB497BC63}"/>
              </a:ext>
            </a:extLst>
          </p:cNvPr>
          <p:cNvSpPr txBox="1"/>
          <p:nvPr/>
        </p:nvSpPr>
        <p:spPr>
          <a:xfrm>
            <a:off x="4560964" y="5810663"/>
            <a:ext cx="55242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_______________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无关。</a:t>
            </a:r>
          </a:p>
        </p:txBody>
      </p:sp>
      <p:sp>
        <p:nvSpPr>
          <p:cNvPr id="14" name="流程图: 可选过程 13">
            <a:extLst>
              <a:ext uri="{FF2B5EF4-FFF2-40B4-BE49-F238E27FC236}">
                <a16:creationId xmlns:a16="http://schemas.microsoft.com/office/drawing/2014/main" id="{ED6F3CF5-A05F-3091-B90D-84DCD083DC8B}"/>
              </a:ext>
            </a:extLst>
          </p:cNvPr>
          <p:cNvSpPr/>
          <p:nvPr/>
        </p:nvSpPr>
        <p:spPr>
          <a:xfrm>
            <a:off x="5209704" y="4834130"/>
            <a:ext cx="3222665" cy="646331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两边张开的大小</a:t>
            </a:r>
          </a:p>
        </p:txBody>
      </p:sp>
      <p:sp>
        <p:nvSpPr>
          <p:cNvPr id="15" name="流程图: 可选过程 14">
            <a:extLst>
              <a:ext uri="{FF2B5EF4-FFF2-40B4-BE49-F238E27FC236}">
                <a16:creationId xmlns:a16="http://schemas.microsoft.com/office/drawing/2014/main" id="{BB5B5B81-1A11-7257-7CE0-AAD0E8D9B88C}"/>
              </a:ext>
            </a:extLst>
          </p:cNvPr>
          <p:cNvSpPr/>
          <p:nvPr/>
        </p:nvSpPr>
        <p:spPr>
          <a:xfrm>
            <a:off x="5641288" y="5676042"/>
            <a:ext cx="2359496" cy="646331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边的长短</a:t>
            </a:r>
          </a:p>
        </p:txBody>
      </p:sp>
    </p:spTree>
    <p:extLst>
      <p:ext uri="{BB962C8B-B14F-4D97-AF65-F5344CB8AC3E}">
        <p14:creationId xmlns:p14="http://schemas.microsoft.com/office/powerpoint/2010/main" val="94977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6 L -0.42057 3.7037E-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2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0A98ACFE-DF9C-394B-422C-7507BA603C4A}"/>
              </a:ext>
            </a:extLst>
          </p:cNvPr>
          <p:cNvSpPr/>
          <p:nvPr/>
        </p:nvSpPr>
        <p:spPr>
          <a:xfrm>
            <a:off x="2452586" y="466626"/>
            <a:ext cx="5716054" cy="755744"/>
          </a:xfrm>
          <a:prstGeom prst="wedgeRoundRectCallout">
            <a:avLst>
              <a:gd name="adj1" fmla="val -58114"/>
              <a:gd name="adj2" fmla="val 2984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关于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观察物体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你知道了什么？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935861E-0524-7C5C-1911-302DC1622C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7439" y="545570"/>
            <a:ext cx="1353600" cy="13536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F9C7DF37-3471-BFE5-760B-9C7D607980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0268313" y="1706261"/>
            <a:ext cx="1354648" cy="1354648"/>
          </a:xfrm>
          <a:prstGeom prst="rect">
            <a:avLst/>
          </a:prstGeom>
        </p:spPr>
      </p:pic>
      <p:sp>
        <p:nvSpPr>
          <p:cNvPr id="24" name="对话气泡: 圆角矩形 23">
            <a:extLst>
              <a:ext uri="{FF2B5EF4-FFF2-40B4-BE49-F238E27FC236}">
                <a16:creationId xmlns:a16="http://schemas.microsoft.com/office/drawing/2014/main" id="{1C73B26E-9881-586C-4302-B372A0EBC5E6}"/>
              </a:ext>
            </a:extLst>
          </p:cNvPr>
          <p:cNvSpPr/>
          <p:nvPr/>
        </p:nvSpPr>
        <p:spPr>
          <a:xfrm>
            <a:off x="4258294" y="1368385"/>
            <a:ext cx="5349146" cy="1353600"/>
          </a:xfrm>
          <a:prstGeom prst="wedgeRoundRectCallout">
            <a:avLst>
              <a:gd name="adj1" fmla="val 58451"/>
              <a:gd name="adj2" fmla="val 32598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从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不同角度观察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物体，看到的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形状常常是不同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的。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FBCC783D-B7BF-E405-4C6F-FC2E2080F5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5985" y="2868000"/>
            <a:ext cx="9160030" cy="3670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8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0B8163A1-A4D1-D014-2B87-164FA40AEE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0298793" y="1779768"/>
            <a:ext cx="1354648" cy="1354648"/>
          </a:xfrm>
          <a:prstGeom prst="rect">
            <a:avLst/>
          </a:prstGeom>
        </p:spPr>
      </p:pic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9FF7E93A-548D-7577-53FE-292B1EF30A64}"/>
              </a:ext>
            </a:extLst>
          </p:cNvPr>
          <p:cNvSpPr/>
          <p:nvPr/>
        </p:nvSpPr>
        <p:spPr>
          <a:xfrm>
            <a:off x="5206560" y="1566352"/>
            <a:ext cx="4465759" cy="1354648"/>
          </a:xfrm>
          <a:prstGeom prst="wedgeRoundRectCallout">
            <a:avLst>
              <a:gd name="adj1" fmla="val 60128"/>
              <a:gd name="adj2" fmla="val 2464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长方体的表面可以展开成一个平面。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0E12C61B-8A59-9CC3-5434-349D8F94D1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84" y="3429000"/>
            <a:ext cx="10076033" cy="2636042"/>
          </a:xfrm>
          <a:prstGeom prst="rect">
            <a:avLst/>
          </a:prstGeom>
        </p:spPr>
      </p:pic>
      <p:sp>
        <p:nvSpPr>
          <p:cNvPr id="2" name="对话气泡: 圆角矩形 1">
            <a:extLst>
              <a:ext uri="{FF2B5EF4-FFF2-40B4-BE49-F238E27FC236}">
                <a16:creationId xmlns:a16="http://schemas.microsoft.com/office/drawing/2014/main" id="{1B846AAF-79CC-3748-A60A-06F0ECE55082}"/>
              </a:ext>
            </a:extLst>
          </p:cNvPr>
          <p:cNvSpPr/>
          <p:nvPr/>
        </p:nvSpPr>
        <p:spPr>
          <a:xfrm>
            <a:off x="2452586" y="466626"/>
            <a:ext cx="5716054" cy="755744"/>
          </a:xfrm>
          <a:prstGeom prst="wedgeRoundRectCallout">
            <a:avLst>
              <a:gd name="adj1" fmla="val -58114"/>
              <a:gd name="adj2" fmla="val 2984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关于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观察物体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你知道了什么？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C535BED-0EAA-B8C8-8322-D57BC08880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7439" y="545570"/>
            <a:ext cx="1353600" cy="13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507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8F006AB-54AC-7561-B5ED-46E37292E94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1A88E0DB-6238-56B6-4469-158E7843F898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巩固练习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45184F77-3359-4822-F132-FC31DD8CC02C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43377BEF-C336-D858-7ACC-31F4134D1C44}"/>
              </a:ext>
            </a:extLst>
          </p:cNvPr>
          <p:cNvSpPr txBox="1"/>
          <p:nvPr/>
        </p:nvSpPr>
        <p:spPr>
          <a:xfrm>
            <a:off x="1176121" y="1239491"/>
            <a:ext cx="10515135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）下面的图形里有几个角？哪几个角是直角？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）画一条直线，使图形内的直角增加到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个。</a:t>
            </a: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4A0DAAD1-128E-EC6C-EAED-714CD41294D0}"/>
              </a:ext>
            </a:extLst>
          </p:cNvPr>
          <p:cNvSpPr/>
          <p:nvPr/>
        </p:nvSpPr>
        <p:spPr>
          <a:xfrm>
            <a:off x="500743" y="129233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58E5C765-1CEB-FF64-5E3C-A303F3D584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1" y="2654889"/>
            <a:ext cx="45073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练习与应用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7A523E10-A1C0-0D92-5F5F-823878DF870C}"/>
              </a:ext>
            </a:extLst>
          </p:cNvPr>
          <p:cNvSpPr/>
          <p:nvPr/>
        </p:nvSpPr>
        <p:spPr>
          <a:xfrm>
            <a:off x="3440349" y="3605955"/>
            <a:ext cx="5311302" cy="2081719"/>
          </a:xfrm>
          <a:custGeom>
            <a:avLst/>
            <a:gdLst>
              <a:gd name="connsiteX0" fmla="*/ 0 w 5311302"/>
              <a:gd name="connsiteY0" fmla="*/ 0 h 2081719"/>
              <a:gd name="connsiteX1" fmla="*/ 2081719 w 5311302"/>
              <a:gd name="connsiteY1" fmla="*/ 0 h 2081719"/>
              <a:gd name="connsiteX2" fmla="*/ 5311302 w 5311302"/>
              <a:gd name="connsiteY2" fmla="*/ 2081719 h 2081719"/>
              <a:gd name="connsiteX3" fmla="*/ 2081719 w 5311302"/>
              <a:gd name="connsiteY3" fmla="*/ 2081719 h 2081719"/>
              <a:gd name="connsiteX4" fmla="*/ 0 w 5311302"/>
              <a:gd name="connsiteY4" fmla="*/ 2081719 h 2081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11302" h="2081719">
                <a:moveTo>
                  <a:pt x="0" y="0"/>
                </a:moveTo>
                <a:lnTo>
                  <a:pt x="2081719" y="0"/>
                </a:lnTo>
                <a:lnTo>
                  <a:pt x="5311302" y="2081719"/>
                </a:lnTo>
                <a:lnTo>
                  <a:pt x="2081719" y="2081719"/>
                </a:lnTo>
                <a:lnTo>
                  <a:pt x="0" y="2081719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ED71F7B-213A-972B-ED70-001EADE7A29A}"/>
              </a:ext>
            </a:extLst>
          </p:cNvPr>
          <p:cNvGrpSpPr/>
          <p:nvPr/>
        </p:nvGrpSpPr>
        <p:grpSpPr>
          <a:xfrm>
            <a:off x="3440349" y="3606847"/>
            <a:ext cx="217252" cy="217251"/>
            <a:chOff x="3440349" y="3293704"/>
            <a:chExt cx="217252" cy="217251"/>
          </a:xfrm>
        </p:grpSpPr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BB19EB87-FABD-2F2B-D616-3995539430D9}"/>
                </a:ext>
              </a:extLst>
            </p:cNvPr>
            <p:cNvCxnSpPr/>
            <p:nvPr/>
          </p:nvCxnSpPr>
          <p:spPr>
            <a:xfrm>
              <a:off x="3440349" y="3509010"/>
              <a:ext cx="217251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DB455625-A5CE-C41C-5045-C6DE3FCE7C7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3548975" y="3402330"/>
              <a:ext cx="217251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646969F0-E31F-F01F-445F-5DF54D362B05}"/>
              </a:ext>
            </a:extLst>
          </p:cNvPr>
          <p:cNvGrpSpPr/>
          <p:nvPr/>
        </p:nvGrpSpPr>
        <p:grpSpPr>
          <a:xfrm flipV="1">
            <a:off x="3440349" y="5470423"/>
            <a:ext cx="217252" cy="217251"/>
            <a:chOff x="3440349" y="3293704"/>
            <a:chExt cx="217252" cy="217251"/>
          </a:xfrm>
        </p:grpSpPr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AE835C03-F50E-FECD-AC70-4DB276976D4A}"/>
                </a:ext>
              </a:extLst>
            </p:cNvPr>
            <p:cNvCxnSpPr/>
            <p:nvPr/>
          </p:nvCxnSpPr>
          <p:spPr>
            <a:xfrm>
              <a:off x="3440349" y="3509010"/>
              <a:ext cx="217251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2D72824E-6A73-3EDB-7B07-D24BA9C7EB9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3548975" y="3402330"/>
              <a:ext cx="217251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弧形 16">
            <a:extLst>
              <a:ext uri="{FF2B5EF4-FFF2-40B4-BE49-F238E27FC236}">
                <a16:creationId xmlns:a16="http://schemas.microsoft.com/office/drawing/2014/main" id="{9A6D2E8A-C172-C45E-B938-D55444D593A7}"/>
              </a:ext>
            </a:extLst>
          </p:cNvPr>
          <p:cNvSpPr/>
          <p:nvPr/>
        </p:nvSpPr>
        <p:spPr>
          <a:xfrm rot="20092439" flipH="1">
            <a:off x="8089731" y="5278324"/>
            <a:ext cx="601447" cy="601447"/>
          </a:xfrm>
          <a:prstGeom prst="arc">
            <a:avLst>
              <a:gd name="adj1" fmla="val 16953377"/>
              <a:gd name="adj2" fmla="val 21204842"/>
            </a:avLst>
          </a:prstGeom>
          <a:ln w="28575">
            <a:solidFill>
              <a:srgbClr val="F1592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弧形 17">
            <a:extLst>
              <a:ext uri="{FF2B5EF4-FFF2-40B4-BE49-F238E27FC236}">
                <a16:creationId xmlns:a16="http://schemas.microsoft.com/office/drawing/2014/main" id="{3D15B880-F304-D470-15E1-865008AE5FFB}"/>
              </a:ext>
            </a:extLst>
          </p:cNvPr>
          <p:cNvSpPr/>
          <p:nvPr/>
        </p:nvSpPr>
        <p:spPr>
          <a:xfrm rot="15323569" flipV="1">
            <a:off x="5215056" y="3187529"/>
            <a:ext cx="676185" cy="673197"/>
          </a:xfrm>
          <a:prstGeom prst="arc">
            <a:avLst>
              <a:gd name="adj1" fmla="val 5453243"/>
              <a:gd name="adj2" fmla="val 12430621"/>
            </a:avLst>
          </a:prstGeom>
          <a:ln w="38100" cmpd="dbl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57B250B1-5D61-4ACE-A81F-635E77F4B4BB}"/>
              </a:ext>
            </a:extLst>
          </p:cNvPr>
          <p:cNvCxnSpPr>
            <a:cxnSpLocks/>
          </p:cNvCxnSpPr>
          <p:nvPr/>
        </p:nvCxnSpPr>
        <p:spPr>
          <a:xfrm flipH="1">
            <a:off x="3796678" y="3251459"/>
            <a:ext cx="1952774" cy="3073864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D1B349B0-F776-2C50-75D7-97DD7DD9570D}"/>
              </a:ext>
            </a:extLst>
          </p:cNvPr>
          <p:cNvGrpSpPr/>
          <p:nvPr/>
        </p:nvGrpSpPr>
        <p:grpSpPr>
          <a:xfrm rot="7350197" flipV="1">
            <a:off x="5449159" y="3647310"/>
            <a:ext cx="217252" cy="217251"/>
            <a:chOff x="3440349" y="3293704"/>
            <a:chExt cx="217252" cy="217251"/>
          </a:xfrm>
        </p:grpSpPr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7235C31F-779A-28CD-5D6E-EF14E1E76EB3}"/>
                </a:ext>
              </a:extLst>
            </p:cNvPr>
            <p:cNvCxnSpPr/>
            <p:nvPr/>
          </p:nvCxnSpPr>
          <p:spPr>
            <a:xfrm>
              <a:off x="3440349" y="3509010"/>
              <a:ext cx="217251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2677BAEC-F3D9-5CA5-EC16-511EB63093D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3548975" y="3402330"/>
              <a:ext cx="217251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7178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1F142E3-EC74-992A-3456-2134644A4E7C}"/>
              </a:ext>
            </a:extLst>
          </p:cNvPr>
          <p:cNvSpPr txBox="1"/>
          <p:nvPr/>
        </p:nvSpPr>
        <p:spPr>
          <a:xfrm>
            <a:off x="1176121" y="626646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连一连。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E7C05968-7523-0FB5-95E1-D1583A436F3E}"/>
              </a:ext>
            </a:extLst>
          </p:cNvPr>
          <p:cNvSpPr/>
          <p:nvPr/>
        </p:nvSpPr>
        <p:spPr>
          <a:xfrm>
            <a:off x="500743" y="679493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7B5D9948-8D0E-0A8B-80C7-6149CC6DB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9278" y="831718"/>
            <a:ext cx="45073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练习与应用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0936F2E-8981-9FAC-2C8E-1F3FDB13A8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43" y="1726653"/>
            <a:ext cx="7427300" cy="3797040"/>
          </a:xfrm>
          <a:prstGeom prst="rect">
            <a:avLst/>
          </a:prstGeom>
        </p:spPr>
      </p:pic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FFC9F043-F560-C265-C387-C9D7FBDFB1FF}"/>
              </a:ext>
            </a:extLst>
          </p:cNvPr>
          <p:cNvCxnSpPr>
            <a:cxnSpLocks/>
          </p:cNvCxnSpPr>
          <p:nvPr/>
        </p:nvCxnSpPr>
        <p:spPr>
          <a:xfrm>
            <a:off x="8005864" y="831718"/>
            <a:ext cx="0" cy="5588537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55EF92DF-65E5-33D9-1E53-B77B4390E874}"/>
              </a:ext>
            </a:extLst>
          </p:cNvPr>
          <p:cNvSpPr txBox="1"/>
          <p:nvPr/>
        </p:nvSpPr>
        <p:spPr>
          <a:xfrm>
            <a:off x="8289181" y="1213163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小红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6809A34-4FA8-0844-77B6-6599CD36B91F}"/>
              </a:ext>
            </a:extLst>
          </p:cNvPr>
          <p:cNvSpPr txBox="1"/>
          <p:nvPr/>
        </p:nvSpPr>
        <p:spPr>
          <a:xfrm>
            <a:off x="8289181" y="2617451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小亮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C2E9396-8061-AAA5-511A-EB5DA17C0B19}"/>
              </a:ext>
            </a:extLst>
          </p:cNvPr>
          <p:cNvSpPr txBox="1"/>
          <p:nvPr/>
        </p:nvSpPr>
        <p:spPr>
          <a:xfrm>
            <a:off x="8289181" y="4021739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小丽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A8E2CE5-9E6B-0636-33D0-84C4B399B0E6}"/>
              </a:ext>
            </a:extLst>
          </p:cNvPr>
          <p:cNvSpPr txBox="1"/>
          <p:nvPr/>
        </p:nvSpPr>
        <p:spPr>
          <a:xfrm>
            <a:off x="8289181" y="5426028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小明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AA98CD4D-FB1B-F9D2-F60D-A6BCB0A281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5404" y="789563"/>
            <a:ext cx="1209230" cy="124507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BEB6B9AF-CD3A-4AB2-B8DB-4DB62C785C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25336" y="2188470"/>
            <a:ext cx="1169367" cy="124507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70B399A2-D1F2-FC02-B2B5-944CF02E8D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18692" y="3587377"/>
            <a:ext cx="1182655" cy="124507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70D4F6BD-79B3-C49A-F335-E577DE33054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87687" y="4986284"/>
            <a:ext cx="1244665" cy="1245070"/>
          </a:xfrm>
          <a:prstGeom prst="rect">
            <a:avLst/>
          </a:prstGeom>
        </p:spPr>
      </p:pic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D436D27B-DFE5-1107-CC02-B846D850867C}"/>
              </a:ext>
            </a:extLst>
          </p:cNvPr>
          <p:cNvCxnSpPr>
            <a:stCxn id="10" idx="3"/>
            <a:endCxn id="18" idx="1"/>
          </p:cNvCxnSpPr>
          <p:nvPr/>
        </p:nvCxnSpPr>
        <p:spPr>
          <a:xfrm>
            <a:off x="9191992" y="1474773"/>
            <a:ext cx="1133344" cy="1336232"/>
          </a:xfrm>
          <a:prstGeom prst="line">
            <a:avLst/>
          </a:prstGeom>
          <a:ln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48DDAE9E-93C9-2FFD-4040-17139E358D26}"/>
              </a:ext>
            </a:extLst>
          </p:cNvPr>
          <p:cNvCxnSpPr>
            <a:cxnSpLocks/>
            <a:stCxn id="11" idx="3"/>
            <a:endCxn id="17" idx="1"/>
          </p:cNvCxnSpPr>
          <p:nvPr/>
        </p:nvCxnSpPr>
        <p:spPr>
          <a:xfrm flipV="1">
            <a:off x="9191992" y="1412098"/>
            <a:ext cx="1113412" cy="1466963"/>
          </a:xfrm>
          <a:prstGeom prst="line">
            <a:avLst/>
          </a:prstGeom>
          <a:ln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F24BB10A-AC3A-7582-2174-2F5E3C9A26C9}"/>
              </a:ext>
            </a:extLst>
          </p:cNvPr>
          <p:cNvCxnSpPr>
            <a:cxnSpLocks/>
            <a:stCxn id="12" idx="3"/>
            <a:endCxn id="20" idx="1"/>
          </p:cNvCxnSpPr>
          <p:nvPr/>
        </p:nvCxnSpPr>
        <p:spPr>
          <a:xfrm>
            <a:off x="9191992" y="4283349"/>
            <a:ext cx="1095695" cy="1325470"/>
          </a:xfrm>
          <a:prstGeom prst="line">
            <a:avLst/>
          </a:prstGeom>
          <a:ln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2BEE0A77-7A9C-528F-3946-C518D60E3A4F}"/>
              </a:ext>
            </a:extLst>
          </p:cNvPr>
          <p:cNvCxnSpPr>
            <a:cxnSpLocks/>
            <a:stCxn id="13" idx="3"/>
            <a:endCxn id="19" idx="1"/>
          </p:cNvCxnSpPr>
          <p:nvPr/>
        </p:nvCxnSpPr>
        <p:spPr>
          <a:xfrm flipV="1">
            <a:off x="9191992" y="4209912"/>
            <a:ext cx="1126700" cy="1477726"/>
          </a:xfrm>
          <a:prstGeom prst="line">
            <a:avLst/>
          </a:prstGeom>
          <a:ln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135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B90FD1A-696A-2A92-66F7-06ACFE14BA76}"/>
              </a:ext>
            </a:extLst>
          </p:cNvPr>
          <p:cNvSpPr txBox="1"/>
          <p:nvPr/>
        </p:nvSpPr>
        <p:spPr>
          <a:xfrm>
            <a:off x="1176121" y="1001270"/>
            <a:ext cx="10515135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用圆规在直线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l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上作线段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CD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，使它的长度是线段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AB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的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倍。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18147C49-BECF-D2B0-A0D5-1459759EA2D9}"/>
              </a:ext>
            </a:extLst>
          </p:cNvPr>
          <p:cNvSpPr/>
          <p:nvPr/>
        </p:nvSpPr>
        <p:spPr>
          <a:xfrm>
            <a:off x="500743" y="1083301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BC4B21D3-DE55-3ECD-927E-836ED51EC1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5449" y="191523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7334DA0E-7F82-D374-DCE2-60A9F9F52318}"/>
              </a:ext>
            </a:extLst>
          </p:cNvPr>
          <p:cNvGrpSpPr/>
          <p:nvPr/>
        </p:nvGrpSpPr>
        <p:grpSpPr>
          <a:xfrm>
            <a:off x="1828800" y="3588453"/>
            <a:ext cx="2270192" cy="76200"/>
            <a:chOff x="1906905" y="3771333"/>
            <a:chExt cx="2270192" cy="76200"/>
          </a:xfrm>
        </p:grpSpPr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D895E27D-A861-9F0B-53A4-CC3EBB4FC9CB}"/>
                </a:ext>
              </a:extLst>
            </p:cNvPr>
            <p:cNvCxnSpPr/>
            <p:nvPr/>
          </p:nvCxnSpPr>
          <p:spPr>
            <a:xfrm>
              <a:off x="1932197" y="3809433"/>
              <a:ext cx="22068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31437F90-D51D-027C-9431-2BA9DE54B88B}"/>
                </a:ext>
              </a:extLst>
            </p:cNvPr>
            <p:cNvSpPr/>
            <p:nvPr/>
          </p:nvSpPr>
          <p:spPr>
            <a:xfrm>
              <a:off x="1906905" y="3771333"/>
              <a:ext cx="76200" cy="762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EE1AF285-13C2-0852-F03C-D43F95E21102}"/>
                </a:ext>
              </a:extLst>
            </p:cNvPr>
            <p:cNvSpPr/>
            <p:nvPr/>
          </p:nvSpPr>
          <p:spPr>
            <a:xfrm>
              <a:off x="4100897" y="3771333"/>
              <a:ext cx="76200" cy="762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85626CE8-D380-CA2B-1B8A-19A2C4117C94}"/>
              </a:ext>
            </a:extLst>
          </p:cNvPr>
          <p:cNvCxnSpPr>
            <a:cxnSpLocks/>
          </p:cNvCxnSpPr>
          <p:nvPr/>
        </p:nvCxnSpPr>
        <p:spPr>
          <a:xfrm>
            <a:off x="1828800" y="4937760"/>
            <a:ext cx="83667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B6FDDE78-A7CA-6CD9-E90A-DF220385407E}"/>
              </a:ext>
            </a:extLst>
          </p:cNvPr>
          <p:cNvSpPr txBox="1"/>
          <p:nvPr/>
        </p:nvSpPr>
        <p:spPr>
          <a:xfrm>
            <a:off x="1446220" y="3664653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3517044-8E71-959D-50A4-EDE971AFA0A0}"/>
              </a:ext>
            </a:extLst>
          </p:cNvPr>
          <p:cNvSpPr txBox="1"/>
          <p:nvPr/>
        </p:nvSpPr>
        <p:spPr>
          <a:xfrm>
            <a:off x="3869602" y="3664653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E1FEF70-98A3-1479-0821-B882ED330FC4}"/>
              </a:ext>
            </a:extLst>
          </p:cNvPr>
          <p:cNvSpPr txBox="1"/>
          <p:nvPr/>
        </p:nvSpPr>
        <p:spPr>
          <a:xfrm>
            <a:off x="10363200" y="4645372"/>
            <a:ext cx="2984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zh-CN" alt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C55006A0-FE73-DC8C-38D5-5A5BE863A70B}"/>
              </a:ext>
            </a:extLst>
          </p:cNvPr>
          <p:cNvSpPr/>
          <p:nvPr/>
        </p:nvSpPr>
        <p:spPr>
          <a:xfrm>
            <a:off x="2786380" y="4899659"/>
            <a:ext cx="76200" cy="76200"/>
          </a:xfrm>
          <a:prstGeom prst="ellipse">
            <a:avLst/>
          </a:prstGeom>
          <a:solidFill>
            <a:srgbClr val="EE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2FBBD61F-BF23-53A4-D207-2C9BC84636D0}"/>
              </a:ext>
            </a:extLst>
          </p:cNvPr>
          <p:cNvGrpSpPr/>
          <p:nvPr/>
        </p:nvGrpSpPr>
        <p:grpSpPr>
          <a:xfrm>
            <a:off x="2000761" y="631188"/>
            <a:ext cx="1929519" cy="3077320"/>
            <a:chOff x="2000761" y="631188"/>
            <a:chExt cx="1929519" cy="3077320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B35C1242-83B0-B089-3936-4C50004CB507}"/>
                </a:ext>
              </a:extLst>
            </p:cNvPr>
            <p:cNvGrpSpPr/>
            <p:nvPr/>
          </p:nvGrpSpPr>
          <p:grpSpPr>
            <a:xfrm rot="600000">
              <a:off x="2000761" y="1145087"/>
              <a:ext cx="757064" cy="2559423"/>
              <a:chOff x="3045950" y="2432033"/>
              <a:chExt cx="859796" cy="2906730"/>
            </a:xfrm>
          </p:grpSpPr>
          <p:sp>
            <p:nvSpPr>
              <p:cNvPr id="46" name="任意多边形: 形状 45">
                <a:extLst>
                  <a:ext uri="{FF2B5EF4-FFF2-40B4-BE49-F238E27FC236}">
                    <a16:creationId xmlns:a16="http://schemas.microsoft.com/office/drawing/2014/main" id="{28DD4DB4-F1DD-0202-5B8F-ECAC874E6F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5950" y="2432033"/>
                <a:ext cx="859796" cy="2678113"/>
              </a:xfrm>
              <a:custGeom>
                <a:avLst/>
                <a:gdLst>
                  <a:gd name="connsiteX0" fmla="*/ 645998 w 859797"/>
                  <a:gd name="connsiteY0" fmla="*/ 0 h 2678113"/>
                  <a:gd name="connsiteX1" fmla="*/ 833356 w 859797"/>
                  <a:gd name="connsiteY1" fmla="*/ 0 h 2678113"/>
                  <a:gd name="connsiteX2" fmla="*/ 859797 w 859797"/>
                  <a:gd name="connsiteY2" fmla="*/ 0 h 2678113"/>
                  <a:gd name="connsiteX3" fmla="*/ 810349 w 859797"/>
                  <a:gd name="connsiteY3" fmla="*/ 191393 h 2678113"/>
                  <a:gd name="connsiteX4" fmla="*/ 809300 w 859797"/>
                  <a:gd name="connsiteY4" fmla="*/ 187378 h 2678113"/>
                  <a:gd name="connsiteX5" fmla="*/ 808038 w 859797"/>
                  <a:gd name="connsiteY5" fmla="*/ 182550 h 2678113"/>
                  <a:gd name="connsiteX6" fmla="*/ 162040 w 859797"/>
                  <a:gd name="connsiteY6" fmla="*/ 2654489 h 2678113"/>
                  <a:gd name="connsiteX7" fmla="*/ 131792 w 859797"/>
                  <a:gd name="connsiteY7" fmla="*/ 2678113 h 2678113"/>
                  <a:gd name="connsiteX8" fmla="*/ 30248 w 859797"/>
                  <a:gd name="connsiteY8" fmla="*/ 2678113 h 2678113"/>
                  <a:gd name="connsiteX9" fmla="*/ 0 w 859797"/>
                  <a:gd name="connsiteY9" fmla="*/ 2648046 h 2678113"/>
                  <a:gd name="connsiteX10" fmla="*/ 0 w 859797"/>
                  <a:gd name="connsiteY10" fmla="*/ 2383886 h 2678113"/>
                  <a:gd name="connsiteX11" fmla="*/ 0 w 859797"/>
                  <a:gd name="connsiteY11" fmla="*/ 2377443 h 2678113"/>
                  <a:gd name="connsiteX12" fmla="*/ 615751 w 859797"/>
                  <a:gd name="connsiteY12" fmla="*/ 23624 h 2678113"/>
                  <a:gd name="connsiteX13" fmla="*/ 645998 w 859797"/>
                  <a:gd name="connsiteY13" fmla="*/ 0 h 267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59797" h="2678113">
                    <a:moveTo>
                      <a:pt x="645998" y="0"/>
                    </a:moveTo>
                    <a:cubicBezTo>
                      <a:pt x="727018" y="0"/>
                      <a:pt x="787783" y="0"/>
                      <a:pt x="833356" y="0"/>
                    </a:cubicBezTo>
                    <a:lnTo>
                      <a:pt x="859797" y="0"/>
                    </a:lnTo>
                    <a:lnTo>
                      <a:pt x="810349" y="191393"/>
                    </a:lnTo>
                    <a:lnTo>
                      <a:pt x="809300" y="187378"/>
                    </a:lnTo>
                    <a:cubicBezTo>
                      <a:pt x="808038" y="182550"/>
                      <a:pt x="808038" y="182550"/>
                      <a:pt x="808038" y="182550"/>
                    </a:cubicBezTo>
                    <a:cubicBezTo>
                      <a:pt x="162040" y="2654489"/>
                      <a:pt x="162040" y="2654489"/>
                      <a:pt x="162040" y="2654489"/>
                    </a:cubicBezTo>
                    <a:cubicBezTo>
                      <a:pt x="157719" y="2667375"/>
                      <a:pt x="144756" y="2678113"/>
                      <a:pt x="131792" y="2678113"/>
                    </a:cubicBezTo>
                    <a:cubicBezTo>
                      <a:pt x="30248" y="2678113"/>
                      <a:pt x="30248" y="2678113"/>
                      <a:pt x="30248" y="2678113"/>
                    </a:cubicBezTo>
                    <a:cubicBezTo>
                      <a:pt x="12963" y="2678113"/>
                      <a:pt x="0" y="2663080"/>
                      <a:pt x="0" y="2648046"/>
                    </a:cubicBezTo>
                    <a:cubicBezTo>
                      <a:pt x="0" y="2383886"/>
                      <a:pt x="0" y="2383886"/>
                      <a:pt x="0" y="2383886"/>
                    </a:cubicBezTo>
                    <a:cubicBezTo>
                      <a:pt x="0" y="2381738"/>
                      <a:pt x="0" y="2379591"/>
                      <a:pt x="0" y="2377443"/>
                    </a:cubicBezTo>
                    <a:cubicBezTo>
                      <a:pt x="615751" y="23624"/>
                      <a:pt x="615751" y="23624"/>
                      <a:pt x="615751" y="23624"/>
                    </a:cubicBezTo>
                    <a:cubicBezTo>
                      <a:pt x="620072" y="10738"/>
                      <a:pt x="633035" y="0"/>
                      <a:pt x="645998" y="0"/>
                    </a:cubicBezTo>
                    <a:close/>
                  </a:path>
                </a:pathLst>
              </a:custGeom>
              <a:solidFill>
                <a:srgbClr val="344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025" dirty="0"/>
              </a:p>
            </p:txBody>
          </p:sp>
          <p:grpSp>
            <p:nvGrpSpPr>
              <p:cNvPr id="47" name="组合 46">
                <a:extLst>
                  <a:ext uri="{FF2B5EF4-FFF2-40B4-BE49-F238E27FC236}">
                    <a16:creationId xmlns:a16="http://schemas.microsoft.com/office/drawing/2014/main" id="{A21BCF57-2B69-811C-4D1D-356921B35B15}"/>
                  </a:ext>
                </a:extLst>
              </p:cNvPr>
              <p:cNvGrpSpPr/>
              <p:nvPr/>
            </p:nvGrpSpPr>
            <p:grpSpPr>
              <a:xfrm>
                <a:off x="3046412" y="4265613"/>
                <a:ext cx="357188" cy="1073150"/>
                <a:chOff x="3046412" y="4265613"/>
                <a:chExt cx="357188" cy="1073150"/>
              </a:xfrm>
            </p:grpSpPr>
            <p:sp>
              <p:nvSpPr>
                <p:cNvPr id="48" name="Freeform 51">
                  <a:extLst>
                    <a:ext uri="{FF2B5EF4-FFF2-40B4-BE49-F238E27FC236}">
                      <a16:creationId xmlns:a16="http://schemas.microsoft.com/office/drawing/2014/main" id="{27FF1D4A-1BBC-5837-76E9-6A5F42F25D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16262" y="4956176"/>
                  <a:ext cx="77788" cy="382587"/>
                </a:xfrm>
                <a:custGeom>
                  <a:avLst/>
                  <a:gdLst>
                    <a:gd name="T0" fmla="*/ 10 w 36"/>
                    <a:gd name="T1" fmla="*/ 178 h 178"/>
                    <a:gd name="T2" fmla="*/ 0 w 36"/>
                    <a:gd name="T3" fmla="*/ 168 h 178"/>
                    <a:gd name="T4" fmla="*/ 0 w 36"/>
                    <a:gd name="T5" fmla="*/ 9 h 178"/>
                    <a:gd name="T6" fmla="*/ 10 w 36"/>
                    <a:gd name="T7" fmla="*/ 0 h 178"/>
                    <a:gd name="T8" fmla="*/ 26 w 36"/>
                    <a:gd name="T9" fmla="*/ 0 h 178"/>
                    <a:gd name="T10" fmla="*/ 35 w 36"/>
                    <a:gd name="T11" fmla="*/ 10 h 178"/>
                    <a:gd name="T12" fmla="*/ 19 w 36"/>
                    <a:gd name="T13" fmla="*/ 169 h 178"/>
                    <a:gd name="T14" fmla="*/ 10 w 36"/>
                    <a:gd name="T15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178">
                      <a:moveTo>
                        <a:pt x="10" y="178"/>
                      </a:moveTo>
                      <a:cubicBezTo>
                        <a:pt x="5" y="178"/>
                        <a:pt x="0" y="173"/>
                        <a:pt x="0" y="168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4"/>
                        <a:pt x="5" y="0"/>
                        <a:pt x="10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32" y="0"/>
                        <a:pt x="36" y="4"/>
                        <a:pt x="35" y="10"/>
                      </a:cubicBezTo>
                      <a:cubicBezTo>
                        <a:pt x="19" y="169"/>
                        <a:pt x="19" y="169"/>
                        <a:pt x="19" y="169"/>
                      </a:cubicBezTo>
                      <a:cubicBezTo>
                        <a:pt x="19" y="174"/>
                        <a:pt x="15" y="178"/>
                        <a:pt x="10" y="178"/>
                      </a:cubicBezTo>
                      <a:close/>
                    </a:path>
                  </a:pathLst>
                </a:custGeom>
                <a:solidFill>
                  <a:srgbClr val="6365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49" name="Freeform 55">
                  <a:extLst>
                    <a:ext uri="{FF2B5EF4-FFF2-40B4-BE49-F238E27FC236}">
                      <a16:creationId xmlns:a16="http://schemas.microsoft.com/office/drawing/2014/main" id="{625546AD-152F-616F-B3A0-87492DB442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6412" y="4343401"/>
                  <a:ext cx="357188" cy="765175"/>
                </a:xfrm>
                <a:custGeom>
                  <a:avLst/>
                  <a:gdLst>
                    <a:gd name="T0" fmla="*/ 165 w 165"/>
                    <a:gd name="T1" fmla="*/ 0 h 356"/>
                    <a:gd name="T2" fmla="*/ 75 w 165"/>
                    <a:gd name="T3" fmla="*/ 345 h 356"/>
                    <a:gd name="T4" fmla="*/ 61 w 165"/>
                    <a:gd name="T5" fmla="*/ 356 h 356"/>
                    <a:gd name="T6" fmla="*/ 14 w 165"/>
                    <a:gd name="T7" fmla="*/ 356 h 356"/>
                    <a:gd name="T8" fmla="*/ 0 w 165"/>
                    <a:gd name="T9" fmla="*/ 342 h 356"/>
                    <a:gd name="T10" fmla="*/ 0 w 165"/>
                    <a:gd name="T11" fmla="*/ 219 h 356"/>
                    <a:gd name="T12" fmla="*/ 0 w 165"/>
                    <a:gd name="T13" fmla="*/ 216 h 356"/>
                    <a:gd name="T14" fmla="*/ 57 w 165"/>
                    <a:gd name="T15" fmla="*/ 0 h 356"/>
                    <a:gd name="T16" fmla="*/ 165 w 165"/>
                    <a:gd name="T17" fmla="*/ 0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5" h="356">
                      <a:moveTo>
                        <a:pt x="165" y="0"/>
                      </a:moveTo>
                      <a:cubicBezTo>
                        <a:pt x="75" y="345"/>
                        <a:pt x="75" y="345"/>
                        <a:pt x="75" y="345"/>
                      </a:cubicBezTo>
                      <a:cubicBezTo>
                        <a:pt x="73" y="351"/>
                        <a:pt x="67" y="356"/>
                        <a:pt x="61" y="356"/>
                      </a:cubicBezTo>
                      <a:cubicBezTo>
                        <a:pt x="14" y="356"/>
                        <a:pt x="14" y="356"/>
                        <a:pt x="14" y="356"/>
                      </a:cubicBezTo>
                      <a:cubicBezTo>
                        <a:pt x="6" y="356"/>
                        <a:pt x="0" y="349"/>
                        <a:pt x="0" y="342"/>
                      </a:cubicBezTo>
                      <a:cubicBezTo>
                        <a:pt x="0" y="219"/>
                        <a:pt x="0" y="219"/>
                        <a:pt x="0" y="219"/>
                      </a:cubicBezTo>
                      <a:cubicBezTo>
                        <a:pt x="0" y="218"/>
                        <a:pt x="0" y="217"/>
                        <a:pt x="0" y="216"/>
                      </a:cubicBezTo>
                      <a:cubicBezTo>
                        <a:pt x="57" y="0"/>
                        <a:pt x="57" y="0"/>
                        <a:pt x="57" y="0"/>
                      </a:cubicBezTo>
                      <a:lnTo>
                        <a:pt x="165" y="0"/>
                      </a:lnTo>
                      <a:close/>
                    </a:path>
                  </a:pathLst>
                </a:custGeom>
                <a:solidFill>
                  <a:srgbClr val="8C79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50" name="Oval 59">
                  <a:extLst>
                    <a:ext uri="{FF2B5EF4-FFF2-40B4-BE49-F238E27FC236}">
                      <a16:creationId xmlns:a16="http://schemas.microsoft.com/office/drawing/2014/main" id="{BE6FB81B-07D4-4C5C-6000-D1919C78E0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46412" y="4265613"/>
                  <a:ext cx="233363" cy="230187"/>
                </a:xfrm>
                <a:prstGeom prst="ellipse">
                  <a:avLst/>
                </a:prstGeom>
                <a:solidFill>
                  <a:srgbClr val="E7CC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51" name="Oval 63">
                  <a:extLst>
                    <a:ext uri="{FF2B5EF4-FFF2-40B4-BE49-F238E27FC236}">
                      <a16:creationId xmlns:a16="http://schemas.microsoft.com/office/drawing/2014/main" id="{32D1078B-FD6E-8F78-199B-0943BC939D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24200" y="4343401"/>
                  <a:ext cx="77788" cy="74612"/>
                </a:xfrm>
                <a:prstGeom prst="ellipse">
                  <a:avLst/>
                </a:prstGeom>
                <a:solidFill>
                  <a:srgbClr val="897C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</p:grpSp>
        </p:grp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C820014A-C50C-6413-8170-63A246E6C902}"/>
                </a:ext>
              </a:extLst>
            </p:cNvPr>
            <p:cNvGrpSpPr/>
            <p:nvPr/>
          </p:nvGrpSpPr>
          <p:grpSpPr>
            <a:xfrm rot="21000000">
              <a:off x="3165143" y="1144348"/>
              <a:ext cx="765137" cy="2564160"/>
              <a:chOff x="3793524" y="2426653"/>
              <a:chExt cx="868964" cy="2912110"/>
            </a:xfrm>
          </p:grpSpPr>
          <p:sp>
            <p:nvSpPr>
              <p:cNvPr id="30" name="任意多边形: 形状 29">
                <a:extLst>
                  <a:ext uri="{FF2B5EF4-FFF2-40B4-BE49-F238E27FC236}">
                    <a16:creationId xmlns:a16="http://schemas.microsoft.com/office/drawing/2014/main" id="{D36226BA-8C0A-10A1-51C9-F5073D3005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3524" y="2426653"/>
                <a:ext cx="863109" cy="2678114"/>
              </a:xfrm>
              <a:custGeom>
                <a:avLst/>
                <a:gdLst>
                  <a:gd name="connsiteX0" fmla="*/ 0 w 863109"/>
                  <a:gd name="connsiteY0" fmla="*/ 0 h 2678113"/>
                  <a:gd name="connsiteX1" fmla="*/ 3 w 863109"/>
                  <a:gd name="connsiteY1" fmla="*/ 0 h 2678113"/>
                  <a:gd name="connsiteX2" fmla="*/ 217111 w 863109"/>
                  <a:gd name="connsiteY2" fmla="*/ 0 h 2678113"/>
                  <a:gd name="connsiteX3" fmla="*/ 247358 w 863109"/>
                  <a:gd name="connsiteY3" fmla="*/ 23624 h 2678113"/>
                  <a:gd name="connsiteX4" fmla="*/ 863109 w 863109"/>
                  <a:gd name="connsiteY4" fmla="*/ 2377443 h 2678113"/>
                  <a:gd name="connsiteX5" fmla="*/ 863109 w 863109"/>
                  <a:gd name="connsiteY5" fmla="*/ 2383886 h 2678113"/>
                  <a:gd name="connsiteX6" fmla="*/ 863109 w 863109"/>
                  <a:gd name="connsiteY6" fmla="*/ 2648046 h 2678113"/>
                  <a:gd name="connsiteX7" fmla="*/ 832862 w 863109"/>
                  <a:gd name="connsiteY7" fmla="*/ 2678113 h 2678113"/>
                  <a:gd name="connsiteX8" fmla="*/ 731317 w 863109"/>
                  <a:gd name="connsiteY8" fmla="*/ 2678113 h 2678113"/>
                  <a:gd name="connsiteX9" fmla="*/ 701069 w 863109"/>
                  <a:gd name="connsiteY9" fmla="*/ 2654489 h 2678113"/>
                  <a:gd name="connsiteX10" fmla="*/ 55072 w 863109"/>
                  <a:gd name="connsiteY10" fmla="*/ 182550 h 2678113"/>
                  <a:gd name="connsiteX11" fmla="*/ 51326 w 863109"/>
                  <a:gd name="connsiteY11" fmla="*/ 196886 h 2678113"/>
                  <a:gd name="connsiteX12" fmla="*/ 0 w 863109"/>
                  <a:gd name="connsiteY12" fmla="*/ 0 h 267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63109" h="2678113">
                    <a:moveTo>
                      <a:pt x="0" y="0"/>
                    </a:moveTo>
                    <a:lnTo>
                      <a:pt x="3" y="0"/>
                    </a:lnTo>
                    <a:cubicBezTo>
                      <a:pt x="217111" y="0"/>
                      <a:pt x="217111" y="0"/>
                      <a:pt x="217111" y="0"/>
                    </a:cubicBezTo>
                    <a:cubicBezTo>
                      <a:pt x="230074" y="0"/>
                      <a:pt x="243037" y="10738"/>
                      <a:pt x="247358" y="23624"/>
                    </a:cubicBezTo>
                    <a:cubicBezTo>
                      <a:pt x="863109" y="2377443"/>
                      <a:pt x="863109" y="2377443"/>
                      <a:pt x="863109" y="2377443"/>
                    </a:cubicBezTo>
                    <a:cubicBezTo>
                      <a:pt x="863109" y="2379591"/>
                      <a:pt x="863109" y="2381738"/>
                      <a:pt x="863109" y="2383886"/>
                    </a:cubicBezTo>
                    <a:cubicBezTo>
                      <a:pt x="863109" y="2648046"/>
                      <a:pt x="863109" y="2648046"/>
                      <a:pt x="863109" y="2648046"/>
                    </a:cubicBezTo>
                    <a:cubicBezTo>
                      <a:pt x="863109" y="2663080"/>
                      <a:pt x="850146" y="2678113"/>
                      <a:pt x="832862" y="2678113"/>
                    </a:cubicBezTo>
                    <a:cubicBezTo>
                      <a:pt x="731317" y="2678113"/>
                      <a:pt x="731317" y="2678113"/>
                      <a:pt x="731317" y="2678113"/>
                    </a:cubicBezTo>
                    <a:cubicBezTo>
                      <a:pt x="718354" y="2678113"/>
                      <a:pt x="705390" y="2667375"/>
                      <a:pt x="701069" y="2654489"/>
                    </a:cubicBezTo>
                    <a:cubicBezTo>
                      <a:pt x="55072" y="182550"/>
                      <a:pt x="55072" y="182550"/>
                      <a:pt x="55072" y="182550"/>
                    </a:cubicBezTo>
                    <a:lnTo>
                      <a:pt x="51326" y="1968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44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025"/>
              </a:p>
            </p:txBody>
          </p:sp>
          <p:grpSp>
            <p:nvGrpSpPr>
              <p:cNvPr id="31" name="组合 30">
                <a:extLst>
                  <a:ext uri="{FF2B5EF4-FFF2-40B4-BE49-F238E27FC236}">
                    <a16:creationId xmlns:a16="http://schemas.microsoft.com/office/drawing/2014/main" id="{A8FA09C9-6323-91B5-FEDE-DF4FEFF64754}"/>
                  </a:ext>
                </a:extLst>
              </p:cNvPr>
              <p:cNvGrpSpPr/>
              <p:nvPr/>
            </p:nvGrpSpPr>
            <p:grpSpPr>
              <a:xfrm>
                <a:off x="4305300" y="4265613"/>
                <a:ext cx="357188" cy="1073150"/>
                <a:chOff x="4305300" y="4265613"/>
                <a:chExt cx="357188" cy="1073150"/>
              </a:xfrm>
            </p:grpSpPr>
            <p:sp>
              <p:nvSpPr>
                <p:cNvPr id="32" name="Line 49">
                  <a:extLst>
                    <a:ext uri="{FF2B5EF4-FFF2-40B4-BE49-F238E27FC236}">
                      <a16:creationId xmlns:a16="http://schemas.microsoft.com/office/drawing/2014/main" id="{020A1C93-ECC6-433B-6F8F-BA276201ACF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62487" y="48133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3" name="Line 50">
                  <a:extLst>
                    <a:ext uri="{FF2B5EF4-FFF2-40B4-BE49-F238E27FC236}">
                      <a16:creationId xmlns:a16="http://schemas.microsoft.com/office/drawing/2014/main" id="{F11FCA40-4746-55E7-DBE3-C3DC16F54AF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62487" y="48133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4" name="Freeform 52">
                  <a:extLst>
                    <a:ext uri="{FF2B5EF4-FFF2-40B4-BE49-F238E27FC236}">
                      <a16:creationId xmlns:a16="http://schemas.microsoft.com/office/drawing/2014/main" id="{3B7C5080-43B9-4FAB-6BC5-AFD0C6E60D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14850" y="4956176"/>
                  <a:ext cx="77788" cy="382587"/>
                </a:xfrm>
                <a:custGeom>
                  <a:avLst/>
                  <a:gdLst>
                    <a:gd name="T0" fmla="*/ 26 w 36"/>
                    <a:gd name="T1" fmla="*/ 178 h 178"/>
                    <a:gd name="T2" fmla="*/ 36 w 36"/>
                    <a:gd name="T3" fmla="*/ 168 h 178"/>
                    <a:gd name="T4" fmla="*/ 36 w 36"/>
                    <a:gd name="T5" fmla="*/ 9 h 178"/>
                    <a:gd name="T6" fmla="*/ 26 w 36"/>
                    <a:gd name="T7" fmla="*/ 0 h 178"/>
                    <a:gd name="T8" fmla="*/ 10 w 36"/>
                    <a:gd name="T9" fmla="*/ 0 h 178"/>
                    <a:gd name="T10" fmla="*/ 1 w 36"/>
                    <a:gd name="T11" fmla="*/ 10 h 178"/>
                    <a:gd name="T12" fmla="*/ 17 w 36"/>
                    <a:gd name="T13" fmla="*/ 169 h 178"/>
                    <a:gd name="T14" fmla="*/ 26 w 36"/>
                    <a:gd name="T15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178">
                      <a:moveTo>
                        <a:pt x="26" y="178"/>
                      </a:moveTo>
                      <a:cubicBezTo>
                        <a:pt x="31" y="178"/>
                        <a:pt x="36" y="173"/>
                        <a:pt x="36" y="168"/>
                      </a:cubicBezTo>
                      <a:cubicBezTo>
                        <a:pt x="36" y="9"/>
                        <a:pt x="36" y="9"/>
                        <a:pt x="36" y="9"/>
                      </a:cubicBezTo>
                      <a:cubicBezTo>
                        <a:pt x="36" y="4"/>
                        <a:pt x="31" y="0"/>
                        <a:pt x="26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4"/>
                        <a:pt x="1" y="10"/>
                      </a:cubicBezTo>
                      <a:cubicBezTo>
                        <a:pt x="17" y="169"/>
                        <a:pt x="17" y="169"/>
                        <a:pt x="17" y="169"/>
                      </a:cubicBezTo>
                      <a:cubicBezTo>
                        <a:pt x="17" y="174"/>
                        <a:pt x="21" y="178"/>
                        <a:pt x="26" y="178"/>
                      </a:cubicBezTo>
                      <a:close/>
                    </a:path>
                  </a:pathLst>
                </a:custGeom>
                <a:solidFill>
                  <a:srgbClr val="6365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5" name="Line 53">
                  <a:extLst>
                    <a:ext uri="{FF2B5EF4-FFF2-40B4-BE49-F238E27FC236}">
                      <a16:creationId xmlns:a16="http://schemas.microsoft.com/office/drawing/2014/main" id="{70D1386D-4D21-1714-02B0-2D507FACCD8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0412" y="533876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6" name="Line 54">
                  <a:extLst>
                    <a:ext uri="{FF2B5EF4-FFF2-40B4-BE49-F238E27FC236}">
                      <a16:creationId xmlns:a16="http://schemas.microsoft.com/office/drawing/2014/main" id="{D524132F-FBFD-901B-BE33-D368D364087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0412" y="533876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7" name="Freeform 56">
                  <a:extLst>
                    <a:ext uri="{FF2B5EF4-FFF2-40B4-BE49-F238E27FC236}">
                      <a16:creationId xmlns:a16="http://schemas.microsoft.com/office/drawing/2014/main" id="{29663401-0EA7-5031-6641-5488E8B774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05300" y="4343401"/>
                  <a:ext cx="357188" cy="765175"/>
                </a:xfrm>
                <a:custGeom>
                  <a:avLst/>
                  <a:gdLst>
                    <a:gd name="T0" fmla="*/ 0 w 165"/>
                    <a:gd name="T1" fmla="*/ 0 h 356"/>
                    <a:gd name="T2" fmla="*/ 90 w 165"/>
                    <a:gd name="T3" fmla="*/ 345 h 356"/>
                    <a:gd name="T4" fmla="*/ 104 w 165"/>
                    <a:gd name="T5" fmla="*/ 356 h 356"/>
                    <a:gd name="T6" fmla="*/ 151 w 165"/>
                    <a:gd name="T7" fmla="*/ 356 h 356"/>
                    <a:gd name="T8" fmla="*/ 165 w 165"/>
                    <a:gd name="T9" fmla="*/ 342 h 356"/>
                    <a:gd name="T10" fmla="*/ 165 w 165"/>
                    <a:gd name="T11" fmla="*/ 219 h 356"/>
                    <a:gd name="T12" fmla="*/ 165 w 165"/>
                    <a:gd name="T13" fmla="*/ 216 h 356"/>
                    <a:gd name="T14" fmla="*/ 108 w 165"/>
                    <a:gd name="T15" fmla="*/ 0 h 356"/>
                    <a:gd name="T16" fmla="*/ 0 w 165"/>
                    <a:gd name="T17" fmla="*/ 0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5" h="356">
                      <a:moveTo>
                        <a:pt x="0" y="0"/>
                      </a:moveTo>
                      <a:cubicBezTo>
                        <a:pt x="90" y="345"/>
                        <a:pt x="90" y="345"/>
                        <a:pt x="90" y="345"/>
                      </a:cubicBezTo>
                      <a:cubicBezTo>
                        <a:pt x="92" y="351"/>
                        <a:pt x="98" y="356"/>
                        <a:pt x="104" y="356"/>
                      </a:cubicBezTo>
                      <a:cubicBezTo>
                        <a:pt x="151" y="356"/>
                        <a:pt x="151" y="356"/>
                        <a:pt x="151" y="356"/>
                      </a:cubicBezTo>
                      <a:cubicBezTo>
                        <a:pt x="159" y="356"/>
                        <a:pt x="165" y="349"/>
                        <a:pt x="165" y="342"/>
                      </a:cubicBezTo>
                      <a:cubicBezTo>
                        <a:pt x="165" y="219"/>
                        <a:pt x="165" y="219"/>
                        <a:pt x="165" y="219"/>
                      </a:cubicBezTo>
                      <a:cubicBezTo>
                        <a:pt x="165" y="218"/>
                        <a:pt x="165" y="217"/>
                        <a:pt x="165" y="216"/>
                      </a:cubicBezTo>
                      <a:cubicBezTo>
                        <a:pt x="108" y="0"/>
                        <a:pt x="108" y="0"/>
                        <a:pt x="108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C79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8" name="Line 57">
                  <a:extLst>
                    <a:ext uri="{FF2B5EF4-FFF2-40B4-BE49-F238E27FC236}">
                      <a16:creationId xmlns:a16="http://schemas.microsoft.com/office/drawing/2014/main" id="{4F2D883D-7DD6-C737-B9FD-9FBE0C056B8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05300" y="43434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9" name="Line 58">
                  <a:extLst>
                    <a:ext uri="{FF2B5EF4-FFF2-40B4-BE49-F238E27FC236}">
                      <a16:creationId xmlns:a16="http://schemas.microsoft.com/office/drawing/2014/main" id="{8191ABC1-109A-9E77-FE3F-CAF1BD73B03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05300" y="43434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40" name="Oval 60">
                  <a:extLst>
                    <a:ext uri="{FF2B5EF4-FFF2-40B4-BE49-F238E27FC236}">
                      <a16:creationId xmlns:a16="http://schemas.microsoft.com/office/drawing/2014/main" id="{12B3A766-38B0-EDBC-37B5-7EA1282285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29125" y="4265613"/>
                  <a:ext cx="233363" cy="230187"/>
                </a:xfrm>
                <a:prstGeom prst="ellipse">
                  <a:avLst/>
                </a:prstGeom>
                <a:solidFill>
                  <a:srgbClr val="E7CC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41" name="Line 61">
                  <a:extLst>
                    <a:ext uri="{FF2B5EF4-FFF2-40B4-BE49-F238E27FC236}">
                      <a16:creationId xmlns:a16="http://schemas.microsoft.com/office/drawing/2014/main" id="{7D6450F4-1001-316E-21B1-C21C138830F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29125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42" name="Line 62">
                  <a:extLst>
                    <a:ext uri="{FF2B5EF4-FFF2-40B4-BE49-F238E27FC236}">
                      <a16:creationId xmlns:a16="http://schemas.microsoft.com/office/drawing/2014/main" id="{6002D099-951F-7FBF-D529-C47C0582559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29125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43" name="Oval 64">
                  <a:extLst>
                    <a:ext uri="{FF2B5EF4-FFF2-40B4-BE49-F238E27FC236}">
                      <a16:creationId xmlns:a16="http://schemas.microsoft.com/office/drawing/2014/main" id="{278777D7-260C-5186-3CED-6395C8A342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06912" y="4343401"/>
                  <a:ext cx="77788" cy="74612"/>
                </a:xfrm>
                <a:prstGeom prst="ellipse">
                  <a:avLst/>
                </a:prstGeom>
                <a:solidFill>
                  <a:srgbClr val="897C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44" name="Line 65">
                  <a:extLst>
                    <a:ext uri="{FF2B5EF4-FFF2-40B4-BE49-F238E27FC236}">
                      <a16:creationId xmlns:a16="http://schemas.microsoft.com/office/drawing/2014/main" id="{CD5A08C1-AE1C-09F4-80BE-A5C5F2024AA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06912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45" name="Line 66">
                  <a:extLst>
                    <a:ext uri="{FF2B5EF4-FFF2-40B4-BE49-F238E27FC236}">
                      <a16:creationId xmlns:a16="http://schemas.microsoft.com/office/drawing/2014/main" id="{1A61A59C-BEE4-66B1-4856-8209496DEE4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06912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</p:grpSp>
        </p:grp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1F78CFCA-43C5-6EB2-54ED-01966C5467C8}"/>
                </a:ext>
              </a:extLst>
            </p:cNvPr>
            <p:cNvGrpSpPr/>
            <p:nvPr/>
          </p:nvGrpSpPr>
          <p:grpSpPr>
            <a:xfrm>
              <a:off x="2618959" y="631188"/>
              <a:ext cx="684931" cy="1013421"/>
              <a:chOff x="3465512" y="1816101"/>
              <a:chExt cx="777875" cy="1150939"/>
            </a:xfrm>
          </p:grpSpPr>
          <p:sp>
            <p:nvSpPr>
              <p:cNvPr id="26" name="Freeform 67">
                <a:extLst>
                  <a:ext uri="{FF2B5EF4-FFF2-40B4-BE49-F238E27FC236}">
                    <a16:creationId xmlns:a16="http://schemas.microsoft.com/office/drawing/2014/main" id="{82934876-9D2D-8820-4DA5-E34EE49922B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65512" y="2124076"/>
                <a:ext cx="777875" cy="765175"/>
              </a:xfrm>
              <a:custGeom>
                <a:avLst/>
                <a:gdLst>
                  <a:gd name="T0" fmla="*/ 360 w 360"/>
                  <a:gd name="T1" fmla="*/ 178 h 356"/>
                  <a:gd name="T2" fmla="*/ 180 w 360"/>
                  <a:gd name="T3" fmla="*/ 356 h 356"/>
                  <a:gd name="T4" fmla="*/ 0 w 360"/>
                  <a:gd name="T5" fmla="*/ 178 h 356"/>
                  <a:gd name="T6" fmla="*/ 180 w 360"/>
                  <a:gd name="T7" fmla="*/ 0 h 356"/>
                  <a:gd name="T8" fmla="*/ 360 w 360"/>
                  <a:gd name="T9" fmla="*/ 178 h 356"/>
                  <a:gd name="T10" fmla="*/ 360 w 360"/>
                  <a:gd name="T11" fmla="*/ 178 h 356"/>
                  <a:gd name="T12" fmla="*/ 360 w 360"/>
                  <a:gd name="T13" fmla="*/ 178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0" h="356">
                    <a:moveTo>
                      <a:pt x="360" y="178"/>
                    </a:moveTo>
                    <a:cubicBezTo>
                      <a:pt x="360" y="276"/>
                      <a:pt x="279" y="356"/>
                      <a:pt x="180" y="356"/>
                    </a:cubicBezTo>
                    <a:cubicBezTo>
                      <a:pt x="81" y="356"/>
                      <a:pt x="0" y="276"/>
                      <a:pt x="0" y="178"/>
                    </a:cubicBezTo>
                    <a:cubicBezTo>
                      <a:pt x="0" y="79"/>
                      <a:pt x="81" y="0"/>
                      <a:pt x="180" y="0"/>
                    </a:cubicBezTo>
                    <a:cubicBezTo>
                      <a:pt x="279" y="0"/>
                      <a:pt x="360" y="79"/>
                      <a:pt x="360" y="178"/>
                    </a:cubicBezTo>
                    <a:close/>
                    <a:moveTo>
                      <a:pt x="360" y="178"/>
                    </a:moveTo>
                    <a:cubicBezTo>
                      <a:pt x="360" y="178"/>
                      <a:pt x="360" y="178"/>
                      <a:pt x="360" y="178"/>
                    </a:cubicBezTo>
                  </a:path>
                </a:pathLst>
              </a:custGeom>
              <a:solidFill>
                <a:srgbClr val="CBB5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27" name="Freeform 68">
                <a:extLst>
                  <a:ext uri="{FF2B5EF4-FFF2-40B4-BE49-F238E27FC236}">
                    <a16:creationId xmlns:a16="http://schemas.microsoft.com/office/drawing/2014/main" id="{BC780628-C5A1-222A-5299-FCCF49F7A1B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76662" y="1816101"/>
                <a:ext cx="155575" cy="307975"/>
              </a:xfrm>
              <a:custGeom>
                <a:avLst/>
                <a:gdLst>
                  <a:gd name="T0" fmla="*/ 72 w 72"/>
                  <a:gd name="T1" fmla="*/ 143 h 143"/>
                  <a:gd name="T2" fmla="*/ 0 w 72"/>
                  <a:gd name="T3" fmla="*/ 143 h 143"/>
                  <a:gd name="T4" fmla="*/ 0 w 72"/>
                  <a:gd name="T5" fmla="*/ 18 h 143"/>
                  <a:gd name="T6" fmla="*/ 18 w 72"/>
                  <a:gd name="T7" fmla="*/ 0 h 143"/>
                  <a:gd name="T8" fmla="*/ 54 w 72"/>
                  <a:gd name="T9" fmla="*/ 0 h 143"/>
                  <a:gd name="T10" fmla="*/ 72 w 72"/>
                  <a:gd name="T11" fmla="*/ 18 h 143"/>
                  <a:gd name="T12" fmla="*/ 72 w 72"/>
                  <a:gd name="T13" fmla="*/ 143 h 143"/>
                  <a:gd name="T14" fmla="*/ 72 w 72"/>
                  <a:gd name="T15" fmla="*/ 143 h 143"/>
                  <a:gd name="T16" fmla="*/ 72 w 72"/>
                  <a:gd name="T17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143">
                    <a:moveTo>
                      <a:pt x="72" y="143"/>
                    </a:moveTo>
                    <a:cubicBezTo>
                      <a:pt x="0" y="143"/>
                      <a:pt x="0" y="143"/>
                      <a:pt x="0" y="143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64" y="0"/>
                      <a:pt x="72" y="8"/>
                      <a:pt x="72" y="18"/>
                    </a:cubicBezTo>
                    <a:lnTo>
                      <a:pt x="72" y="143"/>
                    </a:lnTo>
                    <a:close/>
                    <a:moveTo>
                      <a:pt x="72" y="143"/>
                    </a:moveTo>
                    <a:cubicBezTo>
                      <a:pt x="72" y="143"/>
                      <a:pt x="72" y="143"/>
                      <a:pt x="72" y="143"/>
                    </a:cubicBezTo>
                  </a:path>
                </a:pathLst>
              </a:custGeom>
              <a:solidFill>
                <a:srgbClr val="9E8E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28" name="Freeform 69">
                <a:extLst>
                  <a:ext uri="{FF2B5EF4-FFF2-40B4-BE49-F238E27FC236}">
                    <a16:creationId xmlns:a16="http://schemas.microsoft.com/office/drawing/2014/main" id="{B6292EE8-054D-580B-CD79-E227744EDFA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8874" y="2046288"/>
                <a:ext cx="311150" cy="920752"/>
              </a:xfrm>
              <a:custGeom>
                <a:avLst/>
                <a:gdLst>
                  <a:gd name="T0" fmla="*/ 108 w 144"/>
                  <a:gd name="T1" fmla="*/ 428 h 428"/>
                  <a:gd name="T2" fmla="*/ 36 w 144"/>
                  <a:gd name="T3" fmla="*/ 428 h 428"/>
                  <a:gd name="T4" fmla="*/ 0 w 144"/>
                  <a:gd name="T5" fmla="*/ 392 h 428"/>
                  <a:gd name="T6" fmla="*/ 0 w 144"/>
                  <a:gd name="T7" fmla="*/ 36 h 428"/>
                  <a:gd name="T8" fmla="*/ 36 w 144"/>
                  <a:gd name="T9" fmla="*/ 0 h 428"/>
                  <a:gd name="T10" fmla="*/ 108 w 144"/>
                  <a:gd name="T11" fmla="*/ 0 h 428"/>
                  <a:gd name="T12" fmla="*/ 144 w 144"/>
                  <a:gd name="T13" fmla="*/ 36 h 428"/>
                  <a:gd name="T14" fmla="*/ 144 w 144"/>
                  <a:gd name="T15" fmla="*/ 392 h 428"/>
                  <a:gd name="T16" fmla="*/ 108 w 144"/>
                  <a:gd name="T17" fmla="*/ 428 h 428"/>
                  <a:gd name="T18" fmla="*/ 108 w 144"/>
                  <a:gd name="T19" fmla="*/ 428 h 428"/>
                  <a:gd name="T20" fmla="*/ 108 w 144"/>
                  <a:gd name="T21" fmla="*/ 428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" h="428">
                    <a:moveTo>
                      <a:pt x="108" y="428"/>
                    </a:moveTo>
                    <a:cubicBezTo>
                      <a:pt x="36" y="428"/>
                      <a:pt x="36" y="428"/>
                      <a:pt x="36" y="428"/>
                    </a:cubicBezTo>
                    <a:cubicBezTo>
                      <a:pt x="16" y="428"/>
                      <a:pt x="0" y="412"/>
                      <a:pt x="0" y="392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28" y="0"/>
                      <a:pt x="144" y="16"/>
                      <a:pt x="144" y="36"/>
                    </a:cubicBezTo>
                    <a:cubicBezTo>
                      <a:pt x="144" y="392"/>
                      <a:pt x="144" y="392"/>
                      <a:pt x="144" y="392"/>
                    </a:cubicBezTo>
                    <a:cubicBezTo>
                      <a:pt x="144" y="412"/>
                      <a:pt x="128" y="428"/>
                      <a:pt x="108" y="428"/>
                    </a:cubicBezTo>
                    <a:close/>
                    <a:moveTo>
                      <a:pt x="108" y="428"/>
                    </a:moveTo>
                    <a:cubicBezTo>
                      <a:pt x="108" y="428"/>
                      <a:pt x="108" y="428"/>
                      <a:pt x="108" y="428"/>
                    </a:cubicBezTo>
                  </a:path>
                </a:pathLst>
              </a:custGeom>
              <a:solidFill>
                <a:srgbClr val="5468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29" name="Freeform 70">
                <a:extLst>
                  <a:ext uri="{FF2B5EF4-FFF2-40B4-BE49-F238E27FC236}">
                    <a16:creationId xmlns:a16="http://schemas.microsoft.com/office/drawing/2014/main" id="{4C710BCF-55D6-9580-F045-50B9D289FBA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16350" y="2276476"/>
                <a:ext cx="76200" cy="420687"/>
              </a:xfrm>
              <a:custGeom>
                <a:avLst/>
                <a:gdLst>
                  <a:gd name="T0" fmla="*/ 36 w 36"/>
                  <a:gd name="T1" fmla="*/ 18 h 196"/>
                  <a:gd name="T2" fmla="*/ 18 w 36"/>
                  <a:gd name="T3" fmla="*/ 36 h 196"/>
                  <a:gd name="T4" fmla="*/ 0 w 36"/>
                  <a:gd name="T5" fmla="*/ 18 h 196"/>
                  <a:gd name="T6" fmla="*/ 18 w 36"/>
                  <a:gd name="T7" fmla="*/ 0 h 196"/>
                  <a:gd name="T8" fmla="*/ 36 w 36"/>
                  <a:gd name="T9" fmla="*/ 18 h 196"/>
                  <a:gd name="T10" fmla="*/ 18 w 36"/>
                  <a:gd name="T11" fmla="*/ 160 h 196"/>
                  <a:gd name="T12" fmla="*/ 0 w 36"/>
                  <a:gd name="T13" fmla="*/ 178 h 196"/>
                  <a:gd name="T14" fmla="*/ 18 w 36"/>
                  <a:gd name="T15" fmla="*/ 196 h 196"/>
                  <a:gd name="T16" fmla="*/ 36 w 36"/>
                  <a:gd name="T17" fmla="*/ 178 h 196"/>
                  <a:gd name="T18" fmla="*/ 18 w 36"/>
                  <a:gd name="T19" fmla="*/ 160 h 196"/>
                  <a:gd name="T20" fmla="*/ 18 w 36"/>
                  <a:gd name="T21" fmla="*/ 160 h 196"/>
                  <a:gd name="T22" fmla="*/ 18 w 36"/>
                  <a:gd name="T23" fmla="*/ 16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196">
                    <a:moveTo>
                      <a:pt x="36" y="18"/>
                    </a:moveTo>
                    <a:cubicBezTo>
                      <a:pt x="36" y="28"/>
                      <a:pt x="28" y="36"/>
                      <a:pt x="18" y="36"/>
                    </a:cubicBezTo>
                    <a:cubicBezTo>
                      <a:pt x="8" y="36"/>
                      <a:pt x="0" y="2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28" y="0"/>
                      <a:pt x="36" y="8"/>
                      <a:pt x="36" y="18"/>
                    </a:cubicBezTo>
                    <a:close/>
                    <a:moveTo>
                      <a:pt x="18" y="160"/>
                    </a:moveTo>
                    <a:cubicBezTo>
                      <a:pt x="8" y="160"/>
                      <a:pt x="0" y="168"/>
                      <a:pt x="0" y="178"/>
                    </a:cubicBezTo>
                    <a:cubicBezTo>
                      <a:pt x="0" y="188"/>
                      <a:pt x="8" y="196"/>
                      <a:pt x="18" y="196"/>
                    </a:cubicBezTo>
                    <a:cubicBezTo>
                      <a:pt x="28" y="196"/>
                      <a:pt x="36" y="188"/>
                      <a:pt x="36" y="178"/>
                    </a:cubicBezTo>
                    <a:cubicBezTo>
                      <a:pt x="36" y="168"/>
                      <a:pt x="28" y="160"/>
                      <a:pt x="18" y="160"/>
                    </a:cubicBezTo>
                    <a:close/>
                    <a:moveTo>
                      <a:pt x="18" y="160"/>
                    </a:moveTo>
                    <a:cubicBezTo>
                      <a:pt x="18" y="160"/>
                      <a:pt x="18" y="160"/>
                      <a:pt x="18" y="160"/>
                    </a:cubicBezTo>
                  </a:path>
                </a:pathLst>
              </a:custGeom>
              <a:solidFill>
                <a:srgbClr val="9E8E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</p:grpSp>
      </p:grpSp>
      <p:sp>
        <p:nvSpPr>
          <p:cNvPr id="173" name="椭圆 172">
            <a:extLst>
              <a:ext uri="{FF2B5EF4-FFF2-40B4-BE49-F238E27FC236}">
                <a16:creationId xmlns:a16="http://schemas.microsoft.com/office/drawing/2014/main" id="{FE8FF371-39CA-7DF9-DA04-D9C6088B4284}"/>
              </a:ext>
            </a:extLst>
          </p:cNvPr>
          <p:cNvSpPr/>
          <p:nvPr/>
        </p:nvSpPr>
        <p:spPr>
          <a:xfrm>
            <a:off x="9389026" y="4899659"/>
            <a:ext cx="76200" cy="76200"/>
          </a:xfrm>
          <a:prstGeom prst="ellipse">
            <a:avLst/>
          </a:prstGeom>
          <a:solidFill>
            <a:srgbClr val="EE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4" name="文本框 173">
            <a:extLst>
              <a:ext uri="{FF2B5EF4-FFF2-40B4-BE49-F238E27FC236}">
                <a16:creationId xmlns:a16="http://schemas.microsoft.com/office/drawing/2014/main" id="{38C87594-8AFB-6E06-2C12-9C4DB552E591}"/>
              </a:ext>
            </a:extLst>
          </p:cNvPr>
          <p:cNvSpPr txBox="1"/>
          <p:nvPr/>
        </p:nvSpPr>
        <p:spPr>
          <a:xfrm>
            <a:off x="2469097" y="5000909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i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sz="3200" b="1" i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5" name="文本框 174">
            <a:extLst>
              <a:ext uri="{FF2B5EF4-FFF2-40B4-BE49-F238E27FC236}">
                <a16:creationId xmlns:a16="http://schemas.microsoft.com/office/drawing/2014/main" id="{12393823-661C-BD68-E23F-4078376AB1B2}"/>
              </a:ext>
            </a:extLst>
          </p:cNvPr>
          <p:cNvSpPr txBox="1"/>
          <p:nvPr/>
        </p:nvSpPr>
        <p:spPr>
          <a:xfrm>
            <a:off x="9184927" y="5000909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i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sz="3200" b="1" i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8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81481E-6 L 0.07917 0.19189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58" y="95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917 0.19189 L 0.25963 0.19189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2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963 0.19189 L 0.44049 0.19027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36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73" grpId="0" animBg="1"/>
      <p:bldP spid="174" grpId="0"/>
      <p:bldP spid="17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220B87D7-5994-F3AC-1DAB-9E110E3BB370}"/>
              </a:ext>
            </a:extLst>
          </p:cNvPr>
          <p:cNvCxnSpPr/>
          <p:nvPr/>
        </p:nvCxnSpPr>
        <p:spPr>
          <a:xfrm>
            <a:off x="8540763" y="5038529"/>
            <a:ext cx="2418080" cy="0"/>
          </a:xfrm>
          <a:prstGeom prst="line">
            <a:avLst/>
          </a:prstGeom>
          <a:ln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E2EC7971-FEA3-E3F7-B00E-DB8D776CDB0D}"/>
              </a:ext>
            </a:extLst>
          </p:cNvPr>
          <p:cNvCxnSpPr>
            <a:cxnSpLocks/>
          </p:cNvCxnSpPr>
          <p:nvPr/>
        </p:nvCxnSpPr>
        <p:spPr>
          <a:xfrm rot="4200000">
            <a:off x="6918206" y="3902402"/>
            <a:ext cx="2418080" cy="0"/>
          </a:xfrm>
          <a:prstGeom prst="line">
            <a:avLst/>
          </a:prstGeom>
          <a:ln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05998519-8524-CB74-EB19-76B658D90CED}"/>
              </a:ext>
            </a:extLst>
          </p:cNvPr>
          <p:cNvCxnSpPr/>
          <p:nvPr/>
        </p:nvCxnSpPr>
        <p:spPr>
          <a:xfrm>
            <a:off x="4921364" y="5038529"/>
            <a:ext cx="2418080" cy="0"/>
          </a:xfrm>
          <a:prstGeom prst="line">
            <a:avLst/>
          </a:prstGeom>
          <a:ln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DC0FF291-1DAC-3567-3D6A-493A3038C58F}"/>
              </a:ext>
            </a:extLst>
          </p:cNvPr>
          <p:cNvCxnSpPr>
            <a:cxnSpLocks/>
          </p:cNvCxnSpPr>
          <p:nvPr/>
        </p:nvCxnSpPr>
        <p:spPr>
          <a:xfrm rot="5400000">
            <a:off x="3714911" y="3831174"/>
            <a:ext cx="2418080" cy="0"/>
          </a:xfrm>
          <a:prstGeom prst="line">
            <a:avLst/>
          </a:prstGeom>
          <a:ln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C383B13A-FDE1-34B8-5601-116B0BE6037E}"/>
              </a:ext>
            </a:extLst>
          </p:cNvPr>
          <p:cNvCxnSpPr/>
          <p:nvPr/>
        </p:nvCxnSpPr>
        <p:spPr>
          <a:xfrm>
            <a:off x="1531355" y="5038529"/>
            <a:ext cx="2418080" cy="0"/>
          </a:xfrm>
          <a:prstGeom prst="line">
            <a:avLst/>
          </a:prstGeom>
          <a:ln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FC5352BB-CCE9-8EC0-55B3-3EDC65BC9DCB}"/>
              </a:ext>
            </a:extLst>
          </p:cNvPr>
          <p:cNvCxnSpPr>
            <a:cxnSpLocks/>
          </p:cNvCxnSpPr>
          <p:nvPr/>
        </p:nvCxnSpPr>
        <p:spPr>
          <a:xfrm rot="-2100000">
            <a:off x="1312703" y="4350081"/>
            <a:ext cx="2418080" cy="0"/>
          </a:xfrm>
          <a:prstGeom prst="line">
            <a:avLst/>
          </a:prstGeom>
          <a:ln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807AA727-4A5B-3C3C-F5C4-78E788B25528}"/>
              </a:ext>
            </a:extLst>
          </p:cNvPr>
          <p:cNvSpPr txBox="1"/>
          <p:nvPr/>
        </p:nvSpPr>
        <p:spPr>
          <a:xfrm>
            <a:off x="1176121" y="894264"/>
            <a:ext cx="10515135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分别以下面的三个点为顶点，画一个锐角、直角和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钝角。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EF39027E-61F8-4973-8829-5E8B3B19FEA4}"/>
              </a:ext>
            </a:extLst>
          </p:cNvPr>
          <p:cNvSpPr/>
          <p:nvPr/>
        </p:nvSpPr>
        <p:spPr>
          <a:xfrm>
            <a:off x="500743" y="976295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69DA32A7-F103-43C8-1C7E-358BF358F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1714" y="1808231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3E2050C-6475-CE3C-7F4E-3A73E9F88D48}"/>
              </a:ext>
            </a:extLst>
          </p:cNvPr>
          <p:cNvSpPr txBox="1"/>
          <p:nvPr/>
        </p:nvSpPr>
        <p:spPr>
          <a:xfrm>
            <a:off x="1260643" y="5164949"/>
            <a:ext cx="458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23AEC65D-4D5F-B9B8-BDAF-529AB5510F8E}"/>
              </a:ext>
            </a:extLst>
          </p:cNvPr>
          <p:cNvSpPr/>
          <p:nvPr/>
        </p:nvSpPr>
        <p:spPr>
          <a:xfrm>
            <a:off x="1490033" y="4997207"/>
            <a:ext cx="82645" cy="8264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F7015A-B7D0-0BD9-2F36-905C0D367798}"/>
              </a:ext>
            </a:extLst>
          </p:cNvPr>
          <p:cNvSpPr txBox="1"/>
          <p:nvPr/>
        </p:nvSpPr>
        <p:spPr>
          <a:xfrm>
            <a:off x="4650652" y="5164949"/>
            <a:ext cx="458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F00877FE-06CA-2118-291A-F756247E4120}"/>
              </a:ext>
            </a:extLst>
          </p:cNvPr>
          <p:cNvSpPr/>
          <p:nvPr/>
        </p:nvSpPr>
        <p:spPr>
          <a:xfrm>
            <a:off x="4880042" y="4997207"/>
            <a:ext cx="82645" cy="8264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4F418A3-C80F-00C6-7729-51D33A98B0FB}"/>
              </a:ext>
            </a:extLst>
          </p:cNvPr>
          <p:cNvSpPr txBox="1"/>
          <p:nvPr/>
        </p:nvSpPr>
        <p:spPr>
          <a:xfrm>
            <a:off x="8270051" y="5164949"/>
            <a:ext cx="458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EE420418-3C6D-2475-C9AE-52275625FDCA}"/>
              </a:ext>
            </a:extLst>
          </p:cNvPr>
          <p:cNvSpPr/>
          <p:nvPr/>
        </p:nvSpPr>
        <p:spPr>
          <a:xfrm>
            <a:off x="8499441" y="4997207"/>
            <a:ext cx="82645" cy="8264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D7EEB90D-4589-B4FF-DA8D-D1B30BE43019}"/>
              </a:ext>
            </a:extLst>
          </p:cNvPr>
          <p:cNvGrpSpPr/>
          <p:nvPr/>
        </p:nvGrpSpPr>
        <p:grpSpPr>
          <a:xfrm>
            <a:off x="4921364" y="4848777"/>
            <a:ext cx="188068" cy="188068"/>
            <a:chOff x="4921364" y="4844374"/>
            <a:chExt cx="188068" cy="188068"/>
          </a:xfrm>
        </p:grpSpPr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E6164B4B-52EF-ACA2-83A9-89B729812FF6}"/>
                </a:ext>
              </a:extLst>
            </p:cNvPr>
            <p:cNvCxnSpPr/>
            <p:nvPr/>
          </p:nvCxnSpPr>
          <p:spPr>
            <a:xfrm>
              <a:off x="4921364" y="4844374"/>
              <a:ext cx="188068" cy="0"/>
            </a:xfrm>
            <a:prstGeom prst="line">
              <a:avLst/>
            </a:prstGeom>
            <a:ln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9C0B4BC3-D0AF-CEE9-531A-B144B35A437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015398" y="4938408"/>
              <a:ext cx="188068" cy="0"/>
            </a:xfrm>
            <a:prstGeom prst="line">
              <a:avLst/>
            </a:prstGeom>
            <a:ln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0686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9A393A8-80C9-E235-A7D0-F2847A516D58}"/>
              </a:ext>
            </a:extLst>
          </p:cNvPr>
          <p:cNvSpPr txBox="1"/>
          <p:nvPr/>
        </p:nvSpPr>
        <p:spPr>
          <a:xfrm>
            <a:off x="1176121" y="359243"/>
            <a:ext cx="10515135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下面各幅图分别是从哪个位置看到的？把相应的序号填在横线上。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43BEC7CB-6FC7-953E-86EC-80BA752768BB}"/>
              </a:ext>
            </a:extLst>
          </p:cNvPr>
          <p:cNvSpPr/>
          <p:nvPr/>
        </p:nvSpPr>
        <p:spPr>
          <a:xfrm>
            <a:off x="500743" y="441274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5F6196E3-6115-C499-5405-76BFC7FB54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4401" y="1224572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F7CBD61-867B-60A8-5DBB-4279F86F8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269" y="1903422"/>
            <a:ext cx="9700006" cy="452557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BDEBB3D-B04F-E87F-11CB-BFFC8FAC9A73}"/>
              </a:ext>
            </a:extLst>
          </p:cNvPr>
          <p:cNvSpPr txBox="1"/>
          <p:nvPr/>
        </p:nvSpPr>
        <p:spPr>
          <a:xfrm>
            <a:off x="9113892" y="5671226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③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EA6823F-8B2D-8E3E-30CB-3625A7743542}"/>
              </a:ext>
            </a:extLst>
          </p:cNvPr>
          <p:cNvSpPr txBox="1"/>
          <p:nvPr/>
        </p:nvSpPr>
        <p:spPr>
          <a:xfrm>
            <a:off x="1681960" y="5671226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②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767CE39-A134-9272-D1B6-A4F3CAF0C9D3}"/>
              </a:ext>
            </a:extLst>
          </p:cNvPr>
          <p:cNvSpPr txBox="1"/>
          <p:nvPr/>
        </p:nvSpPr>
        <p:spPr>
          <a:xfrm>
            <a:off x="5016393" y="5671226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①</a:t>
            </a:r>
          </a:p>
        </p:txBody>
      </p:sp>
    </p:spTree>
    <p:extLst>
      <p:ext uri="{BB962C8B-B14F-4D97-AF65-F5344CB8AC3E}">
        <p14:creationId xmlns:p14="http://schemas.microsoft.com/office/powerpoint/2010/main" val="699530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C2A1F54-C53C-1404-F2B4-CDED319C4B7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6FABC1D0-0009-169A-2360-66C5B94B0D8D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课堂小结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F1C16273-7021-9B37-15D0-4DEB2C95F3E0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DF535600-3266-FC48-4E6B-6838864E8C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1D062EA3-B351-E2AB-5090-F66230A124BA}"/>
              </a:ext>
            </a:extLst>
          </p:cNvPr>
          <p:cNvSpPr/>
          <p:nvPr/>
        </p:nvSpPr>
        <p:spPr>
          <a:xfrm>
            <a:off x="1748420" y="2045880"/>
            <a:ext cx="5708631" cy="2010554"/>
          </a:xfrm>
          <a:prstGeom prst="wedgeRoundRectCallout">
            <a:avLst>
              <a:gd name="adj1" fmla="val 65252"/>
              <a:gd name="adj2" fmla="val 2813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44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通过本节课的学习，你有哪些收获？</a:t>
            </a:r>
          </a:p>
        </p:txBody>
      </p:sp>
    </p:spTree>
    <p:extLst>
      <p:ext uri="{BB962C8B-B14F-4D97-AF65-F5344CB8AC3E}">
        <p14:creationId xmlns:p14="http://schemas.microsoft.com/office/powerpoint/2010/main" val="11024838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7C3EF07-2D5E-7005-E394-FC4CC690AB72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A3A6E701-26AE-3AEE-67FF-3E15C0241811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课后作业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70513E0D-37A6-B509-16C0-E5761117831D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484377E8-477D-1487-5B0A-84C923B36892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859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950</TotalTime>
  <Words>511</Words>
  <Application>Microsoft Office PowerPoint</Application>
  <PresentationFormat>宽屏</PresentationFormat>
  <Paragraphs>113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6" baseType="lpstr">
      <vt:lpstr>等线</vt:lpstr>
      <vt:lpstr>黑体</vt:lpstr>
      <vt:lpstr>楷体</vt:lpstr>
      <vt:lpstr>宋体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>Administrator</cp:lastModifiedBy>
  <cp:revision>52</cp:revision>
  <dcterms:created xsi:type="dcterms:W3CDTF">2025-04-19T06:03:16Z</dcterms:created>
  <dcterms:modified xsi:type="dcterms:W3CDTF">2025-08-09T01:54:02Z</dcterms:modified>
  <cp:category>状元成才路</cp:category>
  <cp:contentStatus>状元成才路</cp:contentStatus>
</cp:coreProperties>
</file>