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2" r:id="rId6"/>
    <p:sldId id="261" r:id="rId7"/>
    <p:sldId id="270" r:id="rId8"/>
    <p:sldId id="263" r:id="rId9"/>
    <p:sldId id="273" r:id="rId10"/>
    <p:sldId id="276" r:id="rId11"/>
    <p:sldId id="283" r:id="rId12"/>
    <p:sldId id="284" r:id="rId13"/>
    <p:sldId id="271" r:id="rId14"/>
    <p:sldId id="264" r:id="rId15"/>
    <p:sldId id="274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F7E00"/>
    <a:srgbClr val="15C0F2"/>
    <a:srgbClr val="E1F4FC"/>
    <a:srgbClr val="FEEFD0"/>
    <a:srgbClr val="FFE699"/>
    <a:srgbClr val="F0F5D5"/>
    <a:srgbClr val="3366FF"/>
    <a:srgbClr val="FCD4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常见的量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3516E6D-CA48-56AC-3FBB-52858D91F6EC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2ADF95B-FEDE-3CB3-2112-40DF5B9DFDE2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206F427-1B6B-504A-E110-57FDE2CE20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左中括号 15">
            <a:extLst>
              <a:ext uri="{FF2B5EF4-FFF2-40B4-BE49-F238E27FC236}">
                <a16:creationId xmlns:a16="http://schemas.microsoft.com/office/drawing/2014/main" id="{03C8451E-A1C7-EC72-CC2B-8C4F6ECC8689}"/>
              </a:ext>
            </a:extLst>
          </p:cNvPr>
          <p:cNvSpPr/>
          <p:nvPr/>
        </p:nvSpPr>
        <p:spPr>
          <a:xfrm>
            <a:off x="2507872" y="3429000"/>
            <a:ext cx="1239263" cy="1997508"/>
          </a:xfrm>
          <a:prstGeom prst="leftBracket">
            <a:avLst>
              <a:gd name="adj" fmla="val 0"/>
            </a:avLst>
          </a:prstGeom>
          <a:ln w="28575"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CBBA3EA-D655-2E25-03B1-E871F9009850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E46EE7F-40E5-A456-DDB0-97E484FD7F4E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整体回顾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EBDBFCF-39B7-50FD-DC3A-4B16AA092D37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FA76D2DF-5492-0AB3-C5F1-A1E9A7C77D4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560" y="1431492"/>
            <a:ext cx="2085312" cy="2097401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C23ABD21-7BAB-8A54-921C-E3B5C6BE97D3}"/>
              </a:ext>
            </a:extLst>
          </p:cNvPr>
          <p:cNvSpPr/>
          <p:nvPr/>
        </p:nvSpPr>
        <p:spPr>
          <a:xfrm>
            <a:off x="2225769" y="1236597"/>
            <a:ext cx="8922128" cy="803480"/>
          </a:xfrm>
          <a:prstGeom prst="wedgeRoundRectCallout">
            <a:avLst>
              <a:gd name="adj1" fmla="val -54380"/>
              <a:gd name="adj2" fmla="val 364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这学期我们认识了一些常见的量，你还记得吗？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CB3C9D08-A09A-ED8A-7192-44683AE1B126}"/>
              </a:ext>
            </a:extLst>
          </p:cNvPr>
          <p:cNvSpPr/>
          <p:nvPr/>
        </p:nvSpPr>
        <p:spPr>
          <a:xfrm>
            <a:off x="3766400" y="3066448"/>
            <a:ext cx="2412460" cy="724711"/>
          </a:xfrm>
          <a:prstGeom prst="roundRect">
            <a:avLst/>
          </a:prstGeom>
          <a:solidFill>
            <a:srgbClr val="FEEFD0"/>
          </a:solidFill>
          <a:ln w="28575"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长度单位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70EE4CFD-D1FB-3640-CE16-89977EF6AD08}"/>
              </a:ext>
            </a:extLst>
          </p:cNvPr>
          <p:cNvSpPr/>
          <p:nvPr/>
        </p:nvSpPr>
        <p:spPr>
          <a:xfrm>
            <a:off x="3766400" y="5031076"/>
            <a:ext cx="2412460" cy="724711"/>
          </a:xfrm>
          <a:prstGeom prst="roundRect">
            <a:avLst/>
          </a:prstGeom>
          <a:solidFill>
            <a:srgbClr val="FEEFD0"/>
          </a:solidFill>
          <a:ln w="28575"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质量单位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F425A85C-54D3-0C4E-AFA9-F3FAB25A220B}"/>
              </a:ext>
            </a:extLst>
          </p:cNvPr>
          <p:cNvSpPr/>
          <p:nvPr/>
        </p:nvSpPr>
        <p:spPr>
          <a:xfrm>
            <a:off x="1616768" y="3693317"/>
            <a:ext cx="1782207" cy="1468874"/>
          </a:xfrm>
          <a:prstGeom prst="roundRect">
            <a:avLst>
              <a:gd name="adj" fmla="val 44482"/>
            </a:avLst>
          </a:prstGeom>
          <a:solidFill>
            <a:schemeClr val="bg1"/>
          </a:solidFill>
          <a:ln w="57150">
            <a:solidFill>
              <a:srgbClr val="FDD0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常见</a:t>
            </a:r>
            <a:endParaRPr lang="en-US" altLang="zh-CN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的量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234FE10-2DFC-4516-6BE8-5E44F5538C94}"/>
              </a:ext>
            </a:extLst>
          </p:cNvPr>
          <p:cNvGrpSpPr/>
          <p:nvPr/>
        </p:nvGrpSpPr>
        <p:grpSpPr>
          <a:xfrm>
            <a:off x="6178860" y="2604396"/>
            <a:ext cx="5196488" cy="1649208"/>
            <a:chOff x="6178860" y="2604396"/>
            <a:chExt cx="5196488" cy="1649208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6CA0B479-DA4A-6622-0CDD-AE6323C2FD53}"/>
                </a:ext>
              </a:extLst>
            </p:cNvPr>
            <p:cNvGrpSpPr/>
            <p:nvPr/>
          </p:nvGrpSpPr>
          <p:grpSpPr>
            <a:xfrm>
              <a:off x="6541912" y="2604396"/>
              <a:ext cx="4833436" cy="1649208"/>
              <a:chOff x="6528471" y="2604396"/>
              <a:chExt cx="4833436" cy="1649208"/>
            </a:xfrm>
          </p:grpSpPr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987BB444-6C48-667B-1380-A73215E565A7}"/>
                  </a:ext>
                </a:extLst>
              </p:cNvPr>
              <p:cNvSpPr/>
              <p:nvPr/>
            </p:nvSpPr>
            <p:spPr>
              <a:xfrm>
                <a:off x="6825022" y="2604396"/>
                <a:ext cx="4536885" cy="72471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5811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认识毫米、分米、千米</a:t>
                </a:r>
              </a:p>
            </p:txBody>
          </p:sp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31887DEE-D36D-D223-5C45-2A95AC9022A3}"/>
                  </a:ext>
                </a:extLst>
              </p:cNvPr>
              <p:cNvSpPr/>
              <p:nvPr/>
            </p:nvSpPr>
            <p:spPr>
              <a:xfrm>
                <a:off x="6825022" y="3528893"/>
                <a:ext cx="3982408" cy="72471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5811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长度单位间的进率</a:t>
                </a:r>
              </a:p>
            </p:txBody>
          </p:sp>
          <p:sp>
            <p:nvSpPr>
              <p:cNvPr id="17" name="左中括号 16">
                <a:extLst>
                  <a:ext uri="{FF2B5EF4-FFF2-40B4-BE49-F238E27FC236}">
                    <a16:creationId xmlns:a16="http://schemas.microsoft.com/office/drawing/2014/main" id="{6A35B492-C6A9-EADA-543D-86DDC5A38837}"/>
                  </a:ext>
                </a:extLst>
              </p:cNvPr>
              <p:cNvSpPr/>
              <p:nvPr/>
            </p:nvSpPr>
            <p:spPr>
              <a:xfrm>
                <a:off x="6528471" y="2964180"/>
                <a:ext cx="296551" cy="929246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rgbClr val="F5811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023CF6AE-E42C-7207-3905-7DF4D6A73E6F}"/>
                </a:ext>
              </a:extLst>
            </p:cNvPr>
            <p:cNvCxnSpPr>
              <a:cxnSpLocks/>
              <a:stCxn id="8" idx="3"/>
              <a:endCxn id="17" idx="1"/>
            </p:cNvCxnSpPr>
            <p:nvPr/>
          </p:nvCxnSpPr>
          <p:spPr>
            <a:xfrm flipV="1">
              <a:off x="6178860" y="3428803"/>
              <a:ext cx="363052" cy="1"/>
            </a:xfrm>
            <a:prstGeom prst="line">
              <a:avLst/>
            </a:prstGeom>
            <a:ln w="28575"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EA6A127-DD97-1FCA-C1A1-B0F0586ED103}"/>
              </a:ext>
            </a:extLst>
          </p:cNvPr>
          <p:cNvGrpSpPr/>
          <p:nvPr/>
        </p:nvGrpSpPr>
        <p:grpSpPr>
          <a:xfrm>
            <a:off x="6178860" y="4568827"/>
            <a:ext cx="4628570" cy="1649208"/>
            <a:chOff x="6178860" y="4568827"/>
            <a:chExt cx="4628570" cy="1649208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5B82626A-3779-79D0-619C-49187BF0A7C9}"/>
                </a:ext>
              </a:extLst>
            </p:cNvPr>
            <p:cNvGrpSpPr/>
            <p:nvPr/>
          </p:nvGrpSpPr>
          <p:grpSpPr>
            <a:xfrm>
              <a:off x="6528471" y="4568827"/>
              <a:ext cx="4278959" cy="1649208"/>
              <a:chOff x="6528471" y="4588789"/>
              <a:chExt cx="4278959" cy="1649208"/>
            </a:xfrm>
          </p:grpSpPr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67F7BE77-25E8-24BE-B065-2F48F27AACA8}"/>
                  </a:ext>
                </a:extLst>
              </p:cNvPr>
              <p:cNvSpPr/>
              <p:nvPr/>
            </p:nvSpPr>
            <p:spPr>
              <a:xfrm>
                <a:off x="6825022" y="4588789"/>
                <a:ext cx="3826765" cy="72471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5811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认识克、千克、吨</a:t>
                </a:r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B5B7CC68-42DD-295C-65CF-A6772948C568}"/>
                  </a:ext>
                </a:extLst>
              </p:cNvPr>
              <p:cNvSpPr/>
              <p:nvPr/>
            </p:nvSpPr>
            <p:spPr>
              <a:xfrm>
                <a:off x="6825022" y="5513286"/>
                <a:ext cx="3982408" cy="72471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5811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质量单位间的进率</a:t>
                </a:r>
              </a:p>
            </p:txBody>
          </p:sp>
          <p:sp>
            <p:nvSpPr>
              <p:cNvPr id="18" name="左中括号 17">
                <a:extLst>
                  <a:ext uri="{FF2B5EF4-FFF2-40B4-BE49-F238E27FC236}">
                    <a16:creationId xmlns:a16="http://schemas.microsoft.com/office/drawing/2014/main" id="{C6FB0458-C0C6-A6BA-8862-BA2D257A6B08}"/>
                  </a:ext>
                </a:extLst>
              </p:cNvPr>
              <p:cNvSpPr/>
              <p:nvPr/>
            </p:nvSpPr>
            <p:spPr>
              <a:xfrm>
                <a:off x="6528471" y="4961885"/>
                <a:ext cx="296551" cy="913757"/>
              </a:xfrm>
              <a:prstGeom prst="leftBracket">
                <a:avLst>
                  <a:gd name="adj" fmla="val 0"/>
                </a:avLst>
              </a:prstGeom>
              <a:ln w="28575">
                <a:solidFill>
                  <a:srgbClr val="F5811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D3F7E88-2F57-B8C2-643E-1C817C2101C7}"/>
                </a:ext>
              </a:extLst>
            </p:cNvPr>
            <p:cNvCxnSpPr>
              <a:cxnSpLocks/>
              <a:stCxn id="9" idx="3"/>
              <a:endCxn id="18" idx="1"/>
            </p:cNvCxnSpPr>
            <p:nvPr/>
          </p:nvCxnSpPr>
          <p:spPr>
            <a:xfrm>
              <a:off x="6178860" y="5393432"/>
              <a:ext cx="349611" cy="0"/>
            </a:xfrm>
            <a:prstGeom prst="line">
              <a:avLst/>
            </a:prstGeom>
            <a:ln w="28575"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知识梳理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92E8E584-2DC4-730E-2824-3069D9BB1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258536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04832286-FD90-64EF-3118-FD96F9C3CC75}"/>
              </a:ext>
            </a:extLst>
          </p:cNvPr>
          <p:cNvSpPr/>
          <p:nvPr/>
        </p:nvSpPr>
        <p:spPr>
          <a:xfrm>
            <a:off x="2338236" y="1656864"/>
            <a:ext cx="8533023" cy="803480"/>
          </a:xfrm>
          <a:prstGeom prst="wedgeRoundRectCallout">
            <a:avLst>
              <a:gd name="adj1" fmla="val -54949"/>
              <a:gd name="adj2" fmla="val 742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我们已经学习了哪些长度单位？请你填一填。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C3A055C-6DB1-7C88-1454-3FA769F04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315870"/>
              </p:ext>
            </p:extLst>
          </p:nvPr>
        </p:nvGraphicFramePr>
        <p:xfrm>
          <a:off x="691744" y="2954488"/>
          <a:ext cx="10808512" cy="31515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9430">
                  <a:extLst>
                    <a:ext uri="{9D8B030D-6E8A-4147-A177-3AD203B41FA5}">
                      <a16:colId xmlns:a16="http://schemas.microsoft.com/office/drawing/2014/main" val="77619774"/>
                    </a:ext>
                  </a:extLst>
                </a:gridCol>
                <a:gridCol w="9399082">
                  <a:extLst>
                    <a:ext uri="{9D8B030D-6E8A-4147-A177-3AD203B41FA5}">
                      <a16:colId xmlns:a16="http://schemas.microsoft.com/office/drawing/2014/main" val="2088802125"/>
                    </a:ext>
                  </a:extLst>
                </a:gridCol>
              </a:tblGrid>
              <a:tr h="8655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计量单位及单位间的进率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627356"/>
                  </a:ext>
                </a:extLst>
              </a:tr>
              <a:tr h="137949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长度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872686"/>
                  </a:ext>
                </a:extLst>
              </a:tr>
            </a:tbl>
          </a:graphicData>
        </a:graphic>
      </p:graphicFrame>
      <p:grpSp>
        <p:nvGrpSpPr>
          <p:cNvPr id="8" name="组合 7">
            <a:extLst>
              <a:ext uri="{FF2B5EF4-FFF2-40B4-BE49-F238E27FC236}">
                <a16:creationId xmlns:a16="http://schemas.microsoft.com/office/drawing/2014/main" id="{40B9612C-33ED-EFDF-FD78-009711227410}"/>
              </a:ext>
            </a:extLst>
          </p:cNvPr>
          <p:cNvGrpSpPr/>
          <p:nvPr/>
        </p:nvGrpSpPr>
        <p:grpSpPr>
          <a:xfrm>
            <a:off x="2256816" y="4161181"/>
            <a:ext cx="9009802" cy="847117"/>
            <a:chOff x="2256816" y="4161181"/>
            <a:chExt cx="9009802" cy="84711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30AB659-F076-8549-7A22-C974B9D652B5}"/>
                </a:ext>
              </a:extLst>
            </p:cNvPr>
            <p:cNvSpPr/>
            <p:nvPr/>
          </p:nvSpPr>
          <p:spPr>
            <a:xfrm>
              <a:off x="2256816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25CC28D-161B-2E17-FABD-A7E42DBF1316}"/>
                </a:ext>
              </a:extLst>
            </p:cNvPr>
            <p:cNvSpPr/>
            <p:nvPr/>
          </p:nvSpPr>
          <p:spPr>
            <a:xfrm>
              <a:off x="6010760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76C0559-1D0F-1597-0494-FE4FCB013AD2}"/>
                </a:ext>
              </a:extLst>
            </p:cNvPr>
            <p:cNvSpPr/>
            <p:nvPr/>
          </p:nvSpPr>
          <p:spPr>
            <a:xfrm>
              <a:off x="10070116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4BECB76-9F42-868B-C7B0-C4C3346F76DA}"/>
                </a:ext>
              </a:extLst>
            </p:cNvPr>
            <p:cNvSpPr txBox="1"/>
            <p:nvPr/>
          </p:nvSpPr>
          <p:spPr>
            <a:xfrm>
              <a:off x="4338069" y="4361967"/>
              <a:ext cx="7879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米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36104B7-54CB-0E73-2AC4-D552FB412940}"/>
                </a:ext>
              </a:extLst>
            </p:cNvPr>
            <p:cNvSpPr txBox="1"/>
            <p:nvPr/>
          </p:nvSpPr>
          <p:spPr>
            <a:xfrm>
              <a:off x="7951033" y="4361967"/>
              <a:ext cx="137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厘米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C7FA758-E135-04C3-F486-2A351250AE18}"/>
                </a:ext>
              </a:extLst>
            </p:cNvPr>
            <p:cNvCxnSpPr>
              <a:cxnSpLocks/>
            </p:cNvCxnSpPr>
            <p:nvPr/>
          </p:nvCxnSpPr>
          <p:spPr>
            <a:xfrm>
              <a:off x="3550920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899AA93-2227-67BA-E0F6-00AE80FF6CE3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C65DCC4-EC24-1031-8AAC-04F3DCFB769D}"/>
                </a:ext>
              </a:extLst>
            </p:cNvPr>
            <p:cNvCxnSpPr>
              <a:cxnSpLocks/>
            </p:cNvCxnSpPr>
            <p:nvPr/>
          </p:nvCxnSpPr>
          <p:spPr>
            <a:xfrm>
              <a:off x="7277206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68597121-1854-846A-9314-AB4E25C9CA7A}"/>
                </a:ext>
              </a:extLst>
            </p:cNvPr>
            <p:cNvCxnSpPr>
              <a:cxnSpLocks/>
            </p:cNvCxnSpPr>
            <p:nvPr/>
          </p:nvCxnSpPr>
          <p:spPr>
            <a:xfrm>
              <a:off x="9060385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7E40B59-526C-0CA4-D782-0992C92043D6}"/>
                </a:ext>
              </a:extLst>
            </p:cNvPr>
            <p:cNvSpPr txBox="1"/>
            <p:nvPr/>
          </p:nvSpPr>
          <p:spPr>
            <a:xfrm>
              <a:off x="3399978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C1C285A-C030-985C-EED2-DF1EB0278C69}"/>
                </a:ext>
              </a:extLst>
            </p:cNvPr>
            <p:cNvSpPr txBox="1"/>
            <p:nvPr/>
          </p:nvSpPr>
          <p:spPr>
            <a:xfrm>
              <a:off x="4812490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672957E-0CFC-3BC5-4A83-2893110A43AB}"/>
                </a:ext>
              </a:extLst>
            </p:cNvPr>
            <p:cNvSpPr txBox="1"/>
            <p:nvPr/>
          </p:nvSpPr>
          <p:spPr>
            <a:xfrm>
              <a:off x="7144134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2E9EB53-1A23-F139-B37C-FA0FD41DC38F}"/>
                </a:ext>
              </a:extLst>
            </p:cNvPr>
            <p:cNvSpPr txBox="1"/>
            <p:nvPr/>
          </p:nvSpPr>
          <p:spPr>
            <a:xfrm>
              <a:off x="8880563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E34A0DF6-F4C8-4B7F-3743-2F8AF30F07A0}"/>
              </a:ext>
            </a:extLst>
          </p:cNvPr>
          <p:cNvSpPr txBox="1"/>
          <p:nvPr/>
        </p:nvSpPr>
        <p:spPr>
          <a:xfrm>
            <a:off x="2304632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B276EFB-49B2-55AB-4473-08926FA71E06}"/>
              </a:ext>
            </a:extLst>
          </p:cNvPr>
          <p:cNvSpPr txBox="1"/>
          <p:nvPr/>
        </p:nvSpPr>
        <p:spPr>
          <a:xfrm>
            <a:off x="6049147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分米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C20AC81-96DC-1AED-B9B8-3A14B8D6F5DD}"/>
              </a:ext>
            </a:extLst>
          </p:cNvPr>
          <p:cNvSpPr txBox="1"/>
          <p:nvPr/>
        </p:nvSpPr>
        <p:spPr>
          <a:xfrm>
            <a:off x="10125461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毫米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DD437B3-B095-0C15-8434-070C103B9CE3}"/>
              </a:ext>
            </a:extLst>
          </p:cNvPr>
          <p:cNvSpPr txBox="1"/>
          <p:nvPr/>
        </p:nvSpPr>
        <p:spPr>
          <a:xfrm>
            <a:off x="3513261" y="4161181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BA9D2E8-5BFF-12E6-6A78-327F3CC8D13D}"/>
              </a:ext>
            </a:extLst>
          </p:cNvPr>
          <p:cNvSpPr txBox="1"/>
          <p:nvPr/>
        </p:nvSpPr>
        <p:spPr>
          <a:xfrm>
            <a:off x="5139029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BD44939-F9BD-8B1A-BFA4-A09F9B9C73B7}"/>
              </a:ext>
            </a:extLst>
          </p:cNvPr>
          <p:cNvSpPr txBox="1"/>
          <p:nvPr/>
        </p:nvSpPr>
        <p:spPr>
          <a:xfrm>
            <a:off x="7482367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50345C2-06F1-4EB0-F741-858681D5B2D2}"/>
              </a:ext>
            </a:extLst>
          </p:cNvPr>
          <p:cNvSpPr txBox="1"/>
          <p:nvPr/>
        </p:nvSpPr>
        <p:spPr>
          <a:xfrm>
            <a:off x="9206688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左中括号 28">
            <a:extLst>
              <a:ext uri="{FF2B5EF4-FFF2-40B4-BE49-F238E27FC236}">
                <a16:creationId xmlns:a16="http://schemas.microsoft.com/office/drawing/2014/main" id="{61EFD76E-FE75-459E-9861-33F71D123497}"/>
              </a:ext>
            </a:extLst>
          </p:cNvPr>
          <p:cNvSpPr/>
          <p:nvPr/>
        </p:nvSpPr>
        <p:spPr>
          <a:xfrm rot="16200000">
            <a:off x="6518812" y="3247285"/>
            <a:ext cx="365975" cy="3939521"/>
          </a:xfrm>
          <a:prstGeom prst="leftBracket">
            <a:avLst>
              <a:gd name="adj" fmla="val 0"/>
            </a:avLst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24538FD-99F9-C5E5-E5C3-C57AAD744D3B}"/>
              </a:ext>
            </a:extLst>
          </p:cNvPr>
          <p:cNvSpPr txBox="1"/>
          <p:nvPr/>
        </p:nvSpPr>
        <p:spPr>
          <a:xfrm>
            <a:off x="6277644" y="5440179"/>
            <a:ext cx="848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87ADDD68-A9F9-E17E-0490-BB088C7AA105}"/>
              </a:ext>
            </a:extLst>
          </p:cNvPr>
          <p:cNvSpPr/>
          <p:nvPr/>
        </p:nvSpPr>
        <p:spPr>
          <a:xfrm>
            <a:off x="2338236" y="1641575"/>
            <a:ext cx="6249178" cy="818767"/>
          </a:xfrm>
          <a:prstGeom prst="wedgeRoundRectCallout">
            <a:avLst>
              <a:gd name="adj1" fmla="val -56809"/>
              <a:gd name="adj2" fmla="val 742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关于长度单位你还有哪些认识？</a:t>
            </a:r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E2F18FC-573D-A1A9-7A52-CCE77E2EE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468305"/>
              </p:ext>
            </p:extLst>
          </p:nvPr>
        </p:nvGraphicFramePr>
        <p:xfrm>
          <a:off x="691744" y="2954488"/>
          <a:ext cx="10808512" cy="31515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9430">
                  <a:extLst>
                    <a:ext uri="{9D8B030D-6E8A-4147-A177-3AD203B41FA5}">
                      <a16:colId xmlns:a16="http://schemas.microsoft.com/office/drawing/2014/main" val="77619774"/>
                    </a:ext>
                  </a:extLst>
                </a:gridCol>
                <a:gridCol w="9399082">
                  <a:extLst>
                    <a:ext uri="{9D8B030D-6E8A-4147-A177-3AD203B41FA5}">
                      <a16:colId xmlns:a16="http://schemas.microsoft.com/office/drawing/2014/main" val="2088802125"/>
                    </a:ext>
                  </a:extLst>
                </a:gridCol>
              </a:tblGrid>
              <a:tr h="8655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计量单位及单位间的进率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627356"/>
                  </a:ext>
                </a:extLst>
              </a:tr>
              <a:tr h="137949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长度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  <a:p>
                      <a:pPr algn="ctr"/>
                      <a:endParaRPr lang="en-US" altLang="zh-CN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872686"/>
                  </a:ext>
                </a:extLst>
              </a:tr>
            </a:tbl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:a16="http://schemas.microsoft.com/office/drawing/2014/main" id="{BE3D9697-9380-8466-8B40-ED7D7DF72F65}"/>
              </a:ext>
            </a:extLst>
          </p:cNvPr>
          <p:cNvGrpSpPr/>
          <p:nvPr/>
        </p:nvGrpSpPr>
        <p:grpSpPr>
          <a:xfrm>
            <a:off x="2256816" y="4161181"/>
            <a:ext cx="9009802" cy="847117"/>
            <a:chOff x="2256816" y="4161181"/>
            <a:chExt cx="9009802" cy="84711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DB53B95-71DA-048A-5510-0836CD5D2566}"/>
                </a:ext>
              </a:extLst>
            </p:cNvPr>
            <p:cNvSpPr/>
            <p:nvPr/>
          </p:nvSpPr>
          <p:spPr>
            <a:xfrm>
              <a:off x="2256816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7764183-ED38-63F8-05A6-E3356B3265C2}"/>
                </a:ext>
              </a:extLst>
            </p:cNvPr>
            <p:cNvSpPr/>
            <p:nvPr/>
          </p:nvSpPr>
          <p:spPr>
            <a:xfrm>
              <a:off x="6010760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F170639-158A-76BA-74E2-CD9D58C4A144}"/>
                </a:ext>
              </a:extLst>
            </p:cNvPr>
            <p:cNvSpPr/>
            <p:nvPr/>
          </p:nvSpPr>
          <p:spPr>
            <a:xfrm>
              <a:off x="10070116" y="4361967"/>
              <a:ext cx="1196502" cy="64486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12D3C60-1744-20C4-EE34-0CCC5FD484FA}"/>
                </a:ext>
              </a:extLst>
            </p:cNvPr>
            <p:cNvSpPr txBox="1"/>
            <p:nvPr/>
          </p:nvSpPr>
          <p:spPr>
            <a:xfrm>
              <a:off x="4338069" y="4361967"/>
              <a:ext cx="7879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米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6A92CF1-2C2C-9737-35D6-BA4341A7A0A2}"/>
                </a:ext>
              </a:extLst>
            </p:cNvPr>
            <p:cNvSpPr txBox="1"/>
            <p:nvPr/>
          </p:nvSpPr>
          <p:spPr>
            <a:xfrm>
              <a:off x="7951033" y="4361967"/>
              <a:ext cx="137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厘米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0DA6FF5-90B6-EE92-F6C0-9B918B515F5F}"/>
                </a:ext>
              </a:extLst>
            </p:cNvPr>
            <p:cNvCxnSpPr>
              <a:cxnSpLocks/>
            </p:cNvCxnSpPr>
            <p:nvPr/>
          </p:nvCxnSpPr>
          <p:spPr>
            <a:xfrm>
              <a:off x="3550920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F991D32C-E46E-B956-748A-D06BF990C57F}"/>
                </a:ext>
              </a:extLst>
            </p:cNvPr>
            <p:cNvCxnSpPr>
              <a:cxnSpLocks/>
            </p:cNvCxnSpPr>
            <p:nvPr/>
          </p:nvCxnSpPr>
          <p:spPr>
            <a:xfrm>
              <a:off x="4983480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D2F88DF-AE23-C4FE-6F09-2FBE8B56E0A6}"/>
                </a:ext>
              </a:extLst>
            </p:cNvPr>
            <p:cNvCxnSpPr>
              <a:cxnSpLocks/>
            </p:cNvCxnSpPr>
            <p:nvPr/>
          </p:nvCxnSpPr>
          <p:spPr>
            <a:xfrm>
              <a:off x="7277206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A0554A1A-5FC4-989D-964E-9952684D503F}"/>
                </a:ext>
              </a:extLst>
            </p:cNvPr>
            <p:cNvCxnSpPr>
              <a:cxnSpLocks/>
            </p:cNvCxnSpPr>
            <p:nvPr/>
          </p:nvCxnSpPr>
          <p:spPr>
            <a:xfrm>
              <a:off x="9060385" y="4684401"/>
              <a:ext cx="933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839C87C-F60D-9D70-EC93-8ACC6AA85801}"/>
                </a:ext>
              </a:extLst>
            </p:cNvPr>
            <p:cNvSpPr txBox="1"/>
            <p:nvPr/>
          </p:nvSpPr>
          <p:spPr>
            <a:xfrm>
              <a:off x="3399978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5AF88BE-F6A6-636C-E160-AD0579C570EA}"/>
                </a:ext>
              </a:extLst>
            </p:cNvPr>
            <p:cNvSpPr txBox="1"/>
            <p:nvPr/>
          </p:nvSpPr>
          <p:spPr>
            <a:xfrm>
              <a:off x="4812490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76258F6-6CB6-B5C8-7C11-164BDCB95851}"/>
                </a:ext>
              </a:extLst>
            </p:cNvPr>
            <p:cNvSpPr txBox="1"/>
            <p:nvPr/>
          </p:nvSpPr>
          <p:spPr>
            <a:xfrm>
              <a:off x="7144134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10E32C9-43C3-546A-4498-13ED5F65E2E9}"/>
                </a:ext>
              </a:extLst>
            </p:cNvPr>
            <p:cNvSpPr txBox="1"/>
            <p:nvPr/>
          </p:nvSpPr>
          <p:spPr>
            <a:xfrm>
              <a:off x="8880563" y="4161181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(    )</a:t>
              </a:r>
              <a:endPara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5E4CFCB-08F5-AD31-BA57-E9DABB6D00BD}"/>
              </a:ext>
            </a:extLst>
          </p:cNvPr>
          <p:cNvSpPr txBox="1"/>
          <p:nvPr/>
        </p:nvSpPr>
        <p:spPr>
          <a:xfrm>
            <a:off x="2304632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B643623-0FA4-C912-BBBC-0D8C43D2B190}"/>
              </a:ext>
            </a:extLst>
          </p:cNvPr>
          <p:cNvSpPr txBox="1"/>
          <p:nvPr/>
        </p:nvSpPr>
        <p:spPr>
          <a:xfrm>
            <a:off x="6049147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B85CAD2-A1FA-6B1E-515B-A6460CB2EC08}"/>
              </a:ext>
            </a:extLst>
          </p:cNvPr>
          <p:cNvSpPr txBox="1"/>
          <p:nvPr/>
        </p:nvSpPr>
        <p:spPr>
          <a:xfrm>
            <a:off x="10125461" y="433132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A9B590F-CC1D-BE23-3169-541E09212358}"/>
              </a:ext>
            </a:extLst>
          </p:cNvPr>
          <p:cNvSpPr txBox="1"/>
          <p:nvPr/>
        </p:nvSpPr>
        <p:spPr>
          <a:xfrm>
            <a:off x="3513261" y="4161181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C739D25-8F0B-B248-4DEF-8194AC1973F3}"/>
              </a:ext>
            </a:extLst>
          </p:cNvPr>
          <p:cNvSpPr txBox="1"/>
          <p:nvPr/>
        </p:nvSpPr>
        <p:spPr>
          <a:xfrm>
            <a:off x="5139029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73E240F-CD64-164A-95A8-9BFE6B8FA6C7}"/>
              </a:ext>
            </a:extLst>
          </p:cNvPr>
          <p:cNvSpPr txBox="1"/>
          <p:nvPr/>
        </p:nvSpPr>
        <p:spPr>
          <a:xfrm>
            <a:off x="7482367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F635716-400A-1D4F-8461-0D17A9302F2A}"/>
              </a:ext>
            </a:extLst>
          </p:cNvPr>
          <p:cNvSpPr txBox="1"/>
          <p:nvPr/>
        </p:nvSpPr>
        <p:spPr>
          <a:xfrm>
            <a:off x="9206688" y="416118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4" name="左中括号 23">
            <a:extLst>
              <a:ext uri="{FF2B5EF4-FFF2-40B4-BE49-F238E27FC236}">
                <a16:creationId xmlns:a16="http://schemas.microsoft.com/office/drawing/2014/main" id="{431A1991-7C5E-9224-68C1-DFD1673A18CD}"/>
              </a:ext>
            </a:extLst>
          </p:cNvPr>
          <p:cNvSpPr/>
          <p:nvPr/>
        </p:nvSpPr>
        <p:spPr>
          <a:xfrm rot="16200000">
            <a:off x="6518812" y="3247285"/>
            <a:ext cx="365975" cy="3939521"/>
          </a:xfrm>
          <a:prstGeom prst="leftBracket">
            <a:avLst>
              <a:gd name="adj" fmla="val 0"/>
            </a:avLst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086A9E8-9BFB-A013-EFCB-749AF7885BE3}"/>
              </a:ext>
            </a:extLst>
          </p:cNvPr>
          <p:cNvSpPr txBox="1"/>
          <p:nvPr/>
        </p:nvSpPr>
        <p:spPr>
          <a:xfrm>
            <a:off x="6277644" y="5440179"/>
            <a:ext cx="848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2F35138F-5AFB-F188-1282-F1AA5B671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49150" y="391309"/>
            <a:ext cx="1353600" cy="1353600"/>
          </a:xfrm>
          <a:prstGeom prst="rect">
            <a:avLst/>
          </a:prstGeom>
        </p:spPr>
      </p:pic>
      <p:sp>
        <p:nvSpPr>
          <p:cNvPr id="27" name="对话气泡: 圆角矩形 26">
            <a:extLst>
              <a:ext uri="{FF2B5EF4-FFF2-40B4-BE49-F238E27FC236}">
                <a16:creationId xmlns:a16="http://schemas.microsoft.com/office/drawing/2014/main" id="{51B627B1-B377-775A-BAD6-95D63013B444}"/>
              </a:ext>
            </a:extLst>
          </p:cNvPr>
          <p:cNvSpPr/>
          <p:nvPr/>
        </p:nvSpPr>
        <p:spPr>
          <a:xfrm>
            <a:off x="2121884" y="343745"/>
            <a:ext cx="4682613" cy="1224253"/>
          </a:xfrm>
          <a:prstGeom prst="wedgeRoundRectCallout">
            <a:avLst>
              <a:gd name="adj1" fmla="val -58841"/>
              <a:gd name="adj2" fmla="val 2155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测量比较短的物体或者比较精确的物体用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毫米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作单位。</a:t>
            </a:r>
          </a:p>
        </p:txBody>
      </p:sp>
      <p:sp>
        <p:nvSpPr>
          <p:cNvPr id="28" name="对话气泡: 圆角矩形 27">
            <a:extLst>
              <a:ext uri="{FF2B5EF4-FFF2-40B4-BE49-F238E27FC236}">
                <a16:creationId xmlns:a16="http://schemas.microsoft.com/office/drawing/2014/main" id="{AF2B5201-F325-1212-2A6A-5AFAA5ECFCA6}"/>
              </a:ext>
            </a:extLst>
          </p:cNvPr>
          <p:cNvSpPr/>
          <p:nvPr/>
        </p:nvSpPr>
        <p:spPr>
          <a:xfrm>
            <a:off x="7093372" y="555799"/>
            <a:ext cx="2976744" cy="1061987"/>
          </a:xfrm>
          <a:prstGeom prst="wedgeRoundRectCallout">
            <a:avLst>
              <a:gd name="adj1" fmla="val 63190"/>
              <a:gd name="adj2" fmla="val 2901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比厘米大比米小的单位是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分米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A4917A27-B57E-3724-FBBB-497446CF5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89818" y="756777"/>
            <a:ext cx="1353600" cy="1353600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EDAA80AA-2327-F000-B493-D435D7F3E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526963" y="1708726"/>
            <a:ext cx="1353600" cy="1353600"/>
          </a:xfrm>
          <a:prstGeom prst="rect">
            <a:avLst/>
          </a:prstGeom>
        </p:spPr>
      </p:pic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F4429CF6-5701-F703-5ED0-2BA3B83FECD4}"/>
              </a:ext>
            </a:extLst>
          </p:cNvPr>
          <p:cNvSpPr/>
          <p:nvPr/>
        </p:nvSpPr>
        <p:spPr>
          <a:xfrm>
            <a:off x="3754877" y="1749897"/>
            <a:ext cx="3228211" cy="1061987"/>
          </a:xfrm>
          <a:prstGeom prst="wedgeRoundRectCallout">
            <a:avLst>
              <a:gd name="adj1" fmla="val 63190"/>
              <a:gd name="adj2" fmla="val 2901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计量比较长的路程用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千米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作单位。</a:t>
            </a: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C3A01427-DA53-7780-BBA9-CBD0760AF0D0}"/>
              </a:ext>
            </a:extLst>
          </p:cNvPr>
          <p:cNvSpPr txBox="1"/>
          <p:nvPr/>
        </p:nvSpPr>
        <p:spPr>
          <a:xfrm>
            <a:off x="650240" y="740863"/>
            <a:ext cx="2682240" cy="77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8362E20-E4CF-A685-C00A-0507501EAC55}"/>
              </a:ext>
            </a:extLst>
          </p:cNvPr>
          <p:cNvSpPr/>
          <p:nvPr/>
        </p:nvSpPr>
        <p:spPr>
          <a:xfrm>
            <a:off x="2235700" y="1726955"/>
            <a:ext cx="8330699" cy="3465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ts val="68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6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米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=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分米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=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厘米</a:t>
            </a:r>
            <a:endParaRPr lang="en-US" altLang="zh-CN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sym typeface="+mn-lt"/>
            </a:endParaRPr>
          </a:p>
          <a:p>
            <a:pPr defTabSz="685800">
              <a:lnSpc>
                <a:spcPts val="68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4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厘米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+ 50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毫米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=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毫米        </a:t>
            </a:r>
            <a:endParaRPr lang="en-US" altLang="zh-CN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sym typeface="+mn-lt"/>
            </a:endParaRPr>
          </a:p>
          <a:p>
            <a:pPr defTabSz="685800">
              <a:lnSpc>
                <a:spcPts val="68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3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米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 – 18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分米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=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分米</a:t>
            </a:r>
            <a:endParaRPr lang="en-US" altLang="zh-CN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sym typeface="+mn-lt"/>
            </a:endParaRPr>
          </a:p>
          <a:p>
            <a:pPr defTabSz="685800">
              <a:lnSpc>
                <a:spcPts val="68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5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千米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– 3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千米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=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米      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7102BC0-AD9E-5DD9-28A4-042021278500}"/>
              </a:ext>
            </a:extLst>
          </p:cNvPr>
          <p:cNvSpPr txBox="1"/>
          <p:nvPr/>
        </p:nvSpPr>
        <p:spPr>
          <a:xfrm>
            <a:off x="3882711" y="1941735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00AA39E-2FFC-4EA3-4EB4-0ED0D64E3607}"/>
              </a:ext>
            </a:extLst>
          </p:cNvPr>
          <p:cNvSpPr txBox="1"/>
          <p:nvPr/>
        </p:nvSpPr>
        <p:spPr>
          <a:xfrm>
            <a:off x="6788471" y="1941735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34D1774-1761-6C1B-5CFE-5D3835990A9C}"/>
              </a:ext>
            </a:extLst>
          </p:cNvPr>
          <p:cNvSpPr txBox="1"/>
          <p:nvPr/>
        </p:nvSpPr>
        <p:spPr>
          <a:xfrm>
            <a:off x="6552051" y="2789703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5CBEF73-803C-6D25-6319-6AA6157313B4}"/>
              </a:ext>
            </a:extLst>
          </p:cNvPr>
          <p:cNvSpPr txBox="1"/>
          <p:nvPr/>
        </p:nvSpPr>
        <p:spPr>
          <a:xfrm>
            <a:off x="6023731" y="3667688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EA184B-0D92-53C4-1A67-C8F51CDDF5AC}"/>
              </a:ext>
            </a:extLst>
          </p:cNvPr>
          <p:cNvSpPr txBox="1"/>
          <p:nvPr/>
        </p:nvSpPr>
        <p:spPr>
          <a:xfrm>
            <a:off x="6075680" y="4528799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97D269D-E95E-639D-65A5-CD5261AFD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258536"/>
            <a:ext cx="1353600" cy="135360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563835A7-6B8A-999F-35B1-AE1D2BD3DEA5}"/>
              </a:ext>
            </a:extLst>
          </p:cNvPr>
          <p:cNvSpPr/>
          <p:nvPr/>
        </p:nvSpPr>
        <p:spPr>
          <a:xfrm>
            <a:off x="2474424" y="747106"/>
            <a:ext cx="7739619" cy="1353599"/>
          </a:xfrm>
          <a:prstGeom prst="wedgeRoundRectCallout">
            <a:avLst>
              <a:gd name="adj1" fmla="val -54698"/>
              <a:gd name="adj2" fmla="val 3258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我们学习的质量单位有哪些？各质量单位间的进率又是什么？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2611655-D45E-3893-37A3-0348E0A88172}"/>
              </a:ext>
            </a:extLst>
          </p:cNvPr>
          <p:cNvGrpSpPr/>
          <p:nvPr/>
        </p:nvGrpSpPr>
        <p:grpSpPr>
          <a:xfrm>
            <a:off x="1887502" y="2738904"/>
            <a:ext cx="8416995" cy="1875537"/>
            <a:chOff x="1887502" y="2738904"/>
            <a:chExt cx="8416995" cy="187553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CB1BE1B-5671-85CF-BFD6-7D42FFD7561C}"/>
                </a:ext>
              </a:extLst>
            </p:cNvPr>
            <p:cNvSpPr/>
            <p:nvPr/>
          </p:nvSpPr>
          <p:spPr>
            <a:xfrm>
              <a:off x="4907481" y="2738904"/>
              <a:ext cx="2377035" cy="61770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5C0F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质量单位</a:t>
              </a:r>
            </a:p>
          </p:txBody>
        </p:sp>
        <p:sp>
          <p:nvSpPr>
            <p:cNvPr id="14" name="左中括号 13">
              <a:extLst>
                <a:ext uri="{FF2B5EF4-FFF2-40B4-BE49-F238E27FC236}">
                  <a16:creationId xmlns:a16="http://schemas.microsoft.com/office/drawing/2014/main" id="{F8C4EE33-B7F5-F3D4-D97F-A69C64A5DBE1}"/>
                </a:ext>
              </a:extLst>
            </p:cNvPr>
            <p:cNvSpPr/>
            <p:nvPr/>
          </p:nvSpPr>
          <p:spPr>
            <a:xfrm rot="5400000">
              <a:off x="5940357" y="740521"/>
              <a:ext cx="311285" cy="6146234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15C0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A3483856-6283-121E-C7C8-D86A7B399E73}"/>
                </a:ext>
              </a:extLst>
            </p:cNvPr>
            <p:cNvSpPr/>
            <p:nvPr/>
          </p:nvSpPr>
          <p:spPr>
            <a:xfrm>
              <a:off x="1887502" y="3969281"/>
              <a:ext cx="2270760" cy="645160"/>
            </a:xfrm>
            <a:prstGeom prst="roundRect">
              <a:avLst>
                <a:gd name="adj" fmla="val 48810"/>
              </a:avLst>
            </a:prstGeom>
            <a:solidFill>
              <a:srgbClr val="E1F4FC"/>
            </a:solidFill>
            <a:ln>
              <a:solidFill>
                <a:srgbClr val="15C0F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克</a:t>
              </a: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g </a:t>
              </a: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3E33B087-77B3-68B7-6F94-D1876A916D51}"/>
                </a:ext>
              </a:extLst>
            </p:cNvPr>
            <p:cNvSpPr/>
            <p:nvPr/>
          </p:nvSpPr>
          <p:spPr>
            <a:xfrm>
              <a:off x="4960619" y="3969281"/>
              <a:ext cx="2270760" cy="645160"/>
            </a:xfrm>
            <a:prstGeom prst="roundRect">
              <a:avLst>
                <a:gd name="adj" fmla="val 48810"/>
              </a:avLst>
            </a:prstGeom>
            <a:solidFill>
              <a:srgbClr val="E1F4FC"/>
            </a:solidFill>
            <a:ln>
              <a:solidFill>
                <a:srgbClr val="15C0F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千克</a:t>
              </a: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kg </a:t>
              </a: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6DBEF929-3FB0-EBE8-2AD4-E770DB0F40C7}"/>
                </a:ext>
              </a:extLst>
            </p:cNvPr>
            <p:cNvSpPr/>
            <p:nvPr/>
          </p:nvSpPr>
          <p:spPr>
            <a:xfrm>
              <a:off x="8033737" y="3969281"/>
              <a:ext cx="2270760" cy="645160"/>
            </a:xfrm>
            <a:prstGeom prst="roundRect">
              <a:avLst>
                <a:gd name="adj" fmla="val 48810"/>
              </a:avLst>
            </a:prstGeom>
            <a:solidFill>
              <a:srgbClr val="E1F4FC"/>
            </a:solidFill>
            <a:ln>
              <a:solidFill>
                <a:srgbClr val="15C0F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吨</a:t>
              </a: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t </a:t>
              </a: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BEFA78BF-DE63-3332-C152-7668AE5A8BB2}"/>
                </a:ext>
              </a:extLst>
            </p:cNvPr>
            <p:cNvCxnSpPr>
              <a:cxnSpLocks/>
              <a:stCxn id="13" idx="2"/>
              <a:endCxn id="16" idx="0"/>
            </p:cNvCxnSpPr>
            <p:nvPr/>
          </p:nvCxnSpPr>
          <p:spPr>
            <a:xfrm>
              <a:off x="6095999" y="3356610"/>
              <a:ext cx="0" cy="612671"/>
            </a:xfrm>
            <a:prstGeom prst="line">
              <a:avLst/>
            </a:prstGeom>
            <a:ln w="28575">
              <a:solidFill>
                <a:srgbClr val="15C0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DEB84FD-014B-02A0-CEF9-233523BBED78}"/>
              </a:ext>
            </a:extLst>
          </p:cNvPr>
          <p:cNvGrpSpPr/>
          <p:nvPr/>
        </p:nvGrpSpPr>
        <p:grpSpPr>
          <a:xfrm>
            <a:off x="3022884" y="4614441"/>
            <a:ext cx="2817084" cy="1035977"/>
            <a:chOff x="3022884" y="4614441"/>
            <a:chExt cx="2817084" cy="1035977"/>
          </a:xfrm>
        </p:grpSpPr>
        <p:sp>
          <p:nvSpPr>
            <p:cNvPr id="20" name="左中括号 19">
              <a:extLst>
                <a:ext uri="{FF2B5EF4-FFF2-40B4-BE49-F238E27FC236}">
                  <a16:creationId xmlns:a16="http://schemas.microsoft.com/office/drawing/2014/main" id="{7069A7FA-3659-A639-7D53-451F0373CFDF}"/>
                </a:ext>
              </a:extLst>
            </p:cNvPr>
            <p:cNvSpPr/>
            <p:nvPr/>
          </p:nvSpPr>
          <p:spPr>
            <a:xfrm rot="16200000" flipV="1">
              <a:off x="4275783" y="3361542"/>
              <a:ext cx="311285" cy="2817084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15C0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086E923-623B-EF7C-8D0D-AE11EA9D6DA5}"/>
                </a:ext>
              </a:extLst>
            </p:cNvPr>
            <p:cNvSpPr txBox="1"/>
            <p:nvPr/>
          </p:nvSpPr>
          <p:spPr>
            <a:xfrm>
              <a:off x="3874221" y="5004087"/>
              <a:ext cx="11144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1000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4653978-D4D5-C263-A4BF-BAE021F76A85}"/>
              </a:ext>
            </a:extLst>
          </p:cNvPr>
          <p:cNvGrpSpPr/>
          <p:nvPr/>
        </p:nvGrpSpPr>
        <p:grpSpPr>
          <a:xfrm>
            <a:off x="6352035" y="4614442"/>
            <a:ext cx="2817084" cy="1035976"/>
            <a:chOff x="6352035" y="4614442"/>
            <a:chExt cx="2817084" cy="1035976"/>
          </a:xfrm>
        </p:grpSpPr>
        <p:sp>
          <p:nvSpPr>
            <p:cNvPr id="23" name="左中括号 22">
              <a:extLst>
                <a:ext uri="{FF2B5EF4-FFF2-40B4-BE49-F238E27FC236}">
                  <a16:creationId xmlns:a16="http://schemas.microsoft.com/office/drawing/2014/main" id="{AA932BE7-6B37-9D64-4C3B-245A0E66DFE4}"/>
                </a:ext>
              </a:extLst>
            </p:cNvPr>
            <p:cNvSpPr/>
            <p:nvPr/>
          </p:nvSpPr>
          <p:spPr>
            <a:xfrm rot="16200000" flipV="1">
              <a:off x="7604934" y="3361543"/>
              <a:ext cx="311285" cy="2817084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15C0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786B026-4A03-D145-4FFA-029007FB1AE0}"/>
                </a:ext>
              </a:extLst>
            </p:cNvPr>
            <p:cNvSpPr txBox="1"/>
            <p:nvPr/>
          </p:nvSpPr>
          <p:spPr>
            <a:xfrm>
              <a:off x="7203372" y="5004087"/>
              <a:ext cx="11144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1000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27" name="连接符: 曲线 26">
            <a:extLst>
              <a:ext uri="{FF2B5EF4-FFF2-40B4-BE49-F238E27FC236}">
                <a16:creationId xmlns:a16="http://schemas.microsoft.com/office/drawing/2014/main" id="{B9323710-7670-9061-990F-04F748E24496}"/>
              </a:ext>
            </a:extLst>
          </p:cNvPr>
          <p:cNvCxnSpPr>
            <a:cxnSpLocks/>
            <a:stCxn id="15" idx="1"/>
            <a:endCxn id="31" idx="0"/>
          </p:cNvCxnSpPr>
          <p:nvPr/>
        </p:nvCxnSpPr>
        <p:spPr>
          <a:xfrm rot="10800000" flipH="1" flipV="1">
            <a:off x="1887501" y="4291860"/>
            <a:ext cx="186769" cy="933325"/>
          </a:xfrm>
          <a:prstGeom prst="curvedConnector4">
            <a:avLst>
              <a:gd name="adj1" fmla="val -122397"/>
              <a:gd name="adj2" fmla="val 67281"/>
            </a:avLst>
          </a:prstGeom>
          <a:ln>
            <a:solidFill>
              <a:srgbClr val="FF7E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D2592AE-A7D8-DD07-1B7F-2AE2E462D05E}"/>
              </a:ext>
            </a:extLst>
          </p:cNvPr>
          <p:cNvSpPr txBox="1"/>
          <p:nvPr/>
        </p:nvSpPr>
        <p:spPr>
          <a:xfrm>
            <a:off x="348701" y="5225186"/>
            <a:ext cx="34511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计量比较轻的物体。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6CF533A-9170-94CA-7B6F-291C7C529275}"/>
              </a:ext>
            </a:extLst>
          </p:cNvPr>
          <p:cNvSpPr txBox="1"/>
          <p:nvPr/>
        </p:nvSpPr>
        <p:spPr>
          <a:xfrm>
            <a:off x="4866641" y="5837857"/>
            <a:ext cx="34511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计量比较重的物体。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5" name="连接符: 曲线 34">
            <a:extLst>
              <a:ext uri="{FF2B5EF4-FFF2-40B4-BE49-F238E27FC236}">
                <a16:creationId xmlns:a16="http://schemas.microsoft.com/office/drawing/2014/main" id="{2605A578-25A8-7368-8795-E8B7D471B6BB}"/>
              </a:ext>
            </a:extLst>
          </p:cNvPr>
          <p:cNvCxnSpPr>
            <a:cxnSpLocks/>
            <a:stCxn id="16" idx="3"/>
            <a:endCxn id="34" idx="0"/>
          </p:cNvCxnSpPr>
          <p:nvPr/>
        </p:nvCxnSpPr>
        <p:spPr>
          <a:xfrm flipH="1">
            <a:off x="6592211" y="4291861"/>
            <a:ext cx="639168" cy="1545996"/>
          </a:xfrm>
          <a:prstGeom prst="curvedConnector4">
            <a:avLst>
              <a:gd name="adj1" fmla="val -35765"/>
              <a:gd name="adj2" fmla="val 60433"/>
            </a:avLst>
          </a:prstGeom>
          <a:ln>
            <a:solidFill>
              <a:srgbClr val="FF7E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B026B7AF-4301-8FDB-8266-67C744C44B3C}"/>
              </a:ext>
            </a:extLst>
          </p:cNvPr>
          <p:cNvSpPr txBox="1"/>
          <p:nvPr/>
        </p:nvSpPr>
        <p:spPr>
          <a:xfrm>
            <a:off x="8473035" y="2535780"/>
            <a:ext cx="25708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计量较重的或大宗的物体。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2" name="连接符: 曲线 41">
            <a:extLst>
              <a:ext uri="{FF2B5EF4-FFF2-40B4-BE49-F238E27FC236}">
                <a16:creationId xmlns:a16="http://schemas.microsoft.com/office/drawing/2014/main" id="{233014D7-A9F0-DC52-0ABE-8A44FC53560D}"/>
              </a:ext>
            </a:extLst>
          </p:cNvPr>
          <p:cNvCxnSpPr>
            <a:cxnSpLocks/>
            <a:stCxn id="17" idx="3"/>
            <a:endCxn id="41" idx="3"/>
          </p:cNvCxnSpPr>
          <p:nvPr/>
        </p:nvCxnSpPr>
        <p:spPr>
          <a:xfrm flipV="1">
            <a:off x="10304497" y="3012834"/>
            <a:ext cx="739424" cy="1279027"/>
          </a:xfrm>
          <a:prstGeom prst="curvedConnector3">
            <a:avLst>
              <a:gd name="adj1" fmla="val 130916"/>
            </a:avLst>
          </a:prstGeom>
          <a:ln>
            <a:solidFill>
              <a:srgbClr val="FF7E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/>
      <p:bldP spid="34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0F2DC40-B402-352D-E60B-DBD05B3BDE9B}"/>
              </a:ext>
            </a:extLst>
          </p:cNvPr>
          <p:cNvSpPr txBox="1"/>
          <p:nvPr/>
        </p:nvSpPr>
        <p:spPr>
          <a:xfrm>
            <a:off x="650240" y="740863"/>
            <a:ext cx="2682240" cy="77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A4920E8-C82D-F0A3-DBE1-DEFEBDECED85}"/>
              </a:ext>
            </a:extLst>
          </p:cNvPr>
          <p:cNvSpPr/>
          <p:nvPr/>
        </p:nvSpPr>
        <p:spPr>
          <a:xfrm>
            <a:off x="1066800" y="2132491"/>
            <a:ext cx="10058400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ts val="68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克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		7000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千克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6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吨</a:t>
            </a:r>
            <a:r>
              <a:rPr lang="zh-CN" altLang="en-US" sz="3600" b="1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defTabSz="685800">
              <a:lnSpc>
                <a:spcPts val="68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吨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=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		3000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=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吨            </a:t>
            </a:r>
            <a:endParaRPr lang="en-US" altLang="zh-CN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defTabSz="685800">
              <a:lnSpc>
                <a:spcPts val="6800"/>
              </a:lnSpc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4600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千克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–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600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sym typeface="+mn-lt"/>
              </a:rPr>
              <a:t>=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吨    </a:t>
            </a:r>
            <a:endParaRPr lang="en-US" altLang="zh-CN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D672A6-BB33-7D7E-587C-E0A562C870AB}"/>
              </a:ext>
            </a:extLst>
          </p:cNvPr>
          <p:cNvSpPr txBox="1"/>
          <p:nvPr/>
        </p:nvSpPr>
        <p:spPr>
          <a:xfrm>
            <a:off x="2956560" y="2344399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E34A3BA-3623-C237-E369-05346628BC7F}"/>
              </a:ext>
            </a:extLst>
          </p:cNvPr>
          <p:cNvSpPr txBox="1"/>
          <p:nvPr/>
        </p:nvSpPr>
        <p:spPr>
          <a:xfrm>
            <a:off x="2722231" y="3209451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5000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757129-300A-06F2-2D68-CB0F48CCF6C6}"/>
              </a:ext>
            </a:extLst>
          </p:cNvPr>
          <p:cNvSpPr txBox="1"/>
          <p:nvPr/>
        </p:nvSpPr>
        <p:spPr>
          <a:xfrm>
            <a:off x="9011920" y="2339724"/>
            <a:ext cx="1004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10BE59-FD85-6506-5855-84FBE8010E25}"/>
              </a:ext>
            </a:extLst>
          </p:cNvPr>
          <p:cNvSpPr txBox="1"/>
          <p:nvPr/>
        </p:nvSpPr>
        <p:spPr>
          <a:xfrm>
            <a:off x="9011919" y="3209451"/>
            <a:ext cx="73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FBCEB41-E3F8-C516-FD0A-EB39A6305C9B}"/>
              </a:ext>
            </a:extLst>
          </p:cNvPr>
          <p:cNvSpPr txBox="1"/>
          <p:nvPr/>
        </p:nvSpPr>
        <p:spPr>
          <a:xfrm>
            <a:off x="6370319" y="4079178"/>
            <a:ext cx="73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404859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里填上合适的单位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45770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16C6677-09C0-2502-F180-AC671A35E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547" y="1640269"/>
            <a:ext cx="45073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练习与应用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题（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C5966EE-4068-EB1A-228C-FDEB43206A3B}"/>
              </a:ext>
            </a:extLst>
          </p:cNvPr>
          <p:cNvSpPr txBox="1"/>
          <p:nvPr/>
        </p:nvSpPr>
        <p:spPr>
          <a:xfrm>
            <a:off x="5652811" y="2583162"/>
            <a:ext cx="6038445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小时飞行约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900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 </a:t>
            </a:r>
            <a:endParaRPr lang="zh-CN" altLang="en-US" sz="36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最大起飞质量约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 </a:t>
            </a:r>
            <a:endParaRPr lang="zh-CN" altLang="en-US" sz="36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机身全长约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39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</a:t>
            </a:r>
            <a:endParaRPr lang="zh-CN" altLang="en-US" sz="36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F8BE740-86E8-0FA1-4E63-F379A65C6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00" y="2400111"/>
            <a:ext cx="4954226" cy="284383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D0DFE46-D68D-2B69-1B70-FEEAB87CCB37}"/>
              </a:ext>
            </a:extLst>
          </p:cNvPr>
          <p:cNvSpPr txBox="1"/>
          <p:nvPr/>
        </p:nvSpPr>
        <p:spPr>
          <a:xfrm>
            <a:off x="9285002" y="2726166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E0ABEB-6051-07A8-68E5-6F260E292EF7}"/>
              </a:ext>
            </a:extLst>
          </p:cNvPr>
          <p:cNvSpPr txBox="1"/>
          <p:nvPr/>
        </p:nvSpPr>
        <p:spPr>
          <a:xfrm>
            <a:off x="9935890" y="3544271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9414A71-07C2-BC56-AF0D-45325BA6D05A}"/>
              </a:ext>
            </a:extLst>
          </p:cNvPr>
          <p:cNvSpPr txBox="1"/>
          <p:nvPr/>
        </p:nvSpPr>
        <p:spPr>
          <a:xfrm>
            <a:off x="9006250" y="4379212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1F142E3-EC74-992A-3456-2134644A4E7C}"/>
              </a:ext>
            </a:extLst>
          </p:cNvPr>
          <p:cNvSpPr txBox="1"/>
          <p:nvPr/>
        </p:nvSpPr>
        <p:spPr>
          <a:xfrm>
            <a:off x="1176121" y="123949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里填上适当的数。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7C05968-7523-0FB5-95E1-D1583A436F3E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0652DCFA-8102-1C1E-6693-6D885445D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6062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4921D9-8598-43B3-1BD6-B88C2C984558}"/>
              </a:ext>
            </a:extLst>
          </p:cNvPr>
          <p:cNvSpPr txBox="1"/>
          <p:nvPr/>
        </p:nvSpPr>
        <p:spPr>
          <a:xfrm>
            <a:off x="1176122" y="2270463"/>
            <a:ext cx="440755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千米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(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1279CE2-02E4-9568-333E-67F2C4DC9AFD}"/>
              </a:ext>
            </a:extLst>
          </p:cNvPr>
          <p:cNvSpPr txBox="1"/>
          <p:nvPr/>
        </p:nvSpPr>
        <p:spPr>
          <a:xfrm>
            <a:off x="1176122" y="3301435"/>
            <a:ext cx="5166312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(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3374AEF-8202-503A-ED3F-B45C358397FC}"/>
              </a:ext>
            </a:extLst>
          </p:cNvPr>
          <p:cNvSpPr txBox="1"/>
          <p:nvPr/>
        </p:nvSpPr>
        <p:spPr>
          <a:xfrm>
            <a:off x="6608321" y="2270463"/>
            <a:ext cx="467576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(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毫米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2968AD1-9BF1-E29B-9AE4-A42D12884EF7}"/>
              </a:ext>
            </a:extLst>
          </p:cNvPr>
          <p:cNvSpPr txBox="1"/>
          <p:nvPr/>
        </p:nvSpPr>
        <p:spPr>
          <a:xfrm>
            <a:off x="6608321" y="3301435"/>
            <a:ext cx="5166312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千克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(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吨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F7AB596-E0C1-DF4A-07F7-8FCD3B2CF7A8}"/>
              </a:ext>
            </a:extLst>
          </p:cNvPr>
          <p:cNvSpPr txBox="1"/>
          <p:nvPr/>
        </p:nvSpPr>
        <p:spPr>
          <a:xfrm>
            <a:off x="3039431" y="2317655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4000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455A7E5-E65B-9593-4DBA-D4A7AD420BBF}"/>
              </a:ext>
            </a:extLst>
          </p:cNvPr>
          <p:cNvSpPr txBox="1"/>
          <p:nvPr/>
        </p:nvSpPr>
        <p:spPr>
          <a:xfrm>
            <a:off x="8720385" y="2317655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17EA60E-0D9A-7B5E-E45A-12148BF8AFA8}"/>
              </a:ext>
            </a:extLst>
          </p:cNvPr>
          <p:cNvSpPr txBox="1"/>
          <p:nvPr/>
        </p:nvSpPr>
        <p:spPr>
          <a:xfrm>
            <a:off x="3691183" y="3343268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1CA4D83-B720-4464-28FF-B1FD46F6EDBC}"/>
              </a:ext>
            </a:extLst>
          </p:cNvPr>
          <p:cNvSpPr txBox="1"/>
          <p:nvPr/>
        </p:nvSpPr>
        <p:spPr>
          <a:xfrm>
            <a:off x="9608051" y="3343268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A6FE7CF-C4FC-95E9-5140-7E1D0725DDF6}"/>
              </a:ext>
            </a:extLst>
          </p:cNvPr>
          <p:cNvSpPr txBox="1"/>
          <p:nvPr/>
        </p:nvSpPr>
        <p:spPr>
          <a:xfrm>
            <a:off x="1176121" y="1618872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里填上合适的单位。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9BC8BA1-28BF-D12A-5EC0-3F107B28756C}"/>
              </a:ext>
            </a:extLst>
          </p:cNvPr>
          <p:cNvSpPr/>
          <p:nvPr/>
        </p:nvSpPr>
        <p:spPr>
          <a:xfrm>
            <a:off x="500743" y="167171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C629549-8333-D365-7CC9-D168237B23D7}"/>
              </a:ext>
            </a:extLst>
          </p:cNvPr>
          <p:cNvSpPr txBox="1"/>
          <p:nvPr/>
        </p:nvSpPr>
        <p:spPr>
          <a:xfrm>
            <a:off x="1085792" y="2569516"/>
            <a:ext cx="10020415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）北京到上海的高速铁路长 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1318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)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）一袋大米重 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)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）一部手机大约厚 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)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6359DAF-BBA9-4FC4-9416-BC12057CF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2990" y="180107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96A132-43D6-997C-38B1-49A575A51F43}"/>
              </a:ext>
            </a:extLst>
          </p:cNvPr>
          <p:cNvSpPr txBox="1"/>
          <p:nvPr/>
        </p:nvSpPr>
        <p:spPr>
          <a:xfrm>
            <a:off x="8903772" y="2713166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B5A092-3CEF-8DB6-4C93-67D04803D261}"/>
              </a:ext>
            </a:extLst>
          </p:cNvPr>
          <p:cNvSpPr txBox="1"/>
          <p:nvPr/>
        </p:nvSpPr>
        <p:spPr>
          <a:xfrm>
            <a:off x="5382360" y="3533855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397F4F-E9A5-7DCB-AB80-10FEBB93E962}"/>
              </a:ext>
            </a:extLst>
          </p:cNvPr>
          <p:cNvSpPr txBox="1"/>
          <p:nvPr/>
        </p:nvSpPr>
        <p:spPr>
          <a:xfrm>
            <a:off x="6312325" y="4369024"/>
            <a:ext cx="134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毫米</a:t>
            </a: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AD3A94B3-57F9-0A9B-852B-C29827461ABD}"/>
              </a:ext>
            </a:extLst>
          </p:cNvPr>
          <p:cNvSpPr/>
          <p:nvPr/>
        </p:nvSpPr>
        <p:spPr>
          <a:xfrm>
            <a:off x="500743" y="79622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22BF8DF-7567-2978-160C-1B7AF0A5C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98394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504DFF5-E9EF-BD78-2E1E-443A74F65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564587"/>
            <a:ext cx="10076033" cy="27949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FFD3189-E345-FFEF-5075-C28C738E9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0169" y="4615888"/>
            <a:ext cx="973193" cy="137451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44BCC7D-9703-381F-8926-A49D662C95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6474" y="4723742"/>
            <a:ext cx="935570" cy="115880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7306585-6BEA-FB1C-484E-D553E3A69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1669" y="4792718"/>
            <a:ext cx="697286" cy="102084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642F2F3-14E2-38CE-9056-640B042B0FFC}"/>
              </a:ext>
            </a:extLst>
          </p:cNvPr>
          <p:cNvSpPr txBox="1"/>
          <p:nvPr/>
        </p:nvSpPr>
        <p:spPr>
          <a:xfrm>
            <a:off x="5004666" y="4956380"/>
            <a:ext cx="3318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千克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106AB2D-076F-1D44-DD27-9357DE659069}"/>
              </a:ext>
            </a:extLst>
          </p:cNvPr>
          <p:cNvSpPr txBox="1"/>
          <p:nvPr/>
        </p:nvSpPr>
        <p:spPr>
          <a:xfrm>
            <a:off x="8658955" y="4956380"/>
            <a:ext cx="3318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千克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DF47CBE-9441-36D1-1063-B72F4C15F0C1}"/>
              </a:ext>
            </a:extLst>
          </p:cNvPr>
          <p:cNvSpPr txBox="1"/>
          <p:nvPr/>
        </p:nvSpPr>
        <p:spPr>
          <a:xfrm>
            <a:off x="2110473" y="4956380"/>
            <a:ext cx="3318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千克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D540E61-A852-92B7-9DC5-C0DF21C0698E}"/>
              </a:ext>
            </a:extLst>
          </p:cNvPr>
          <p:cNvSpPr txBox="1"/>
          <p:nvPr/>
        </p:nvSpPr>
        <p:spPr>
          <a:xfrm>
            <a:off x="5735414" y="5003572"/>
            <a:ext cx="811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7FAC535-FE99-11CF-5952-E0E72D516AB9}"/>
              </a:ext>
            </a:extLst>
          </p:cNvPr>
          <p:cNvSpPr txBox="1"/>
          <p:nvPr/>
        </p:nvSpPr>
        <p:spPr>
          <a:xfrm>
            <a:off x="9380666" y="5003572"/>
            <a:ext cx="811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F8814A8-837E-C4C1-C551-75827D77C353}"/>
              </a:ext>
            </a:extLst>
          </p:cNvPr>
          <p:cNvSpPr txBox="1"/>
          <p:nvPr/>
        </p:nvSpPr>
        <p:spPr>
          <a:xfrm>
            <a:off x="1176121" y="461278"/>
            <a:ext cx="10515135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货架上摆放着大、中、小三种规格的牙膏。已知小盒牙膏每盒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克，每层摆放的牙膏总质量相同。大盒、中盒牙膏每盒各多少克？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752ED01-092B-013D-BD6E-365ECCB3AA5A}"/>
              </a:ext>
            </a:extLst>
          </p:cNvPr>
          <p:cNvSpPr/>
          <p:nvPr/>
        </p:nvSpPr>
        <p:spPr>
          <a:xfrm>
            <a:off x="500743" y="51412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97F653C-2766-BB87-7759-7B22573A2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9993" y="2024808"/>
            <a:ext cx="39058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思考题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Picture 27" descr="3A01">
            <a:extLst>
              <a:ext uri="{FF2B5EF4-FFF2-40B4-BE49-F238E27FC236}">
                <a16:creationId xmlns:a16="http://schemas.microsoft.com/office/drawing/2014/main" id="{52F733CF-B4DA-B38F-75BC-24ECFD08D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838" y="2424918"/>
            <a:ext cx="4480553" cy="398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D9633F4-3953-57B0-C064-16BB95E9A58C}"/>
              </a:ext>
            </a:extLst>
          </p:cNvPr>
          <p:cNvSpPr/>
          <p:nvPr/>
        </p:nvSpPr>
        <p:spPr>
          <a:xfrm>
            <a:off x="7655667" y="2694561"/>
            <a:ext cx="3132308" cy="10797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88EB66B-D71C-5544-24B1-BAE7183270C3}"/>
              </a:ext>
            </a:extLst>
          </p:cNvPr>
          <p:cNvSpPr/>
          <p:nvPr/>
        </p:nvSpPr>
        <p:spPr>
          <a:xfrm>
            <a:off x="7655667" y="5019471"/>
            <a:ext cx="3132307" cy="11089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B1A22579-656B-B48F-2098-35E467D5ACDB}"/>
              </a:ext>
            </a:extLst>
          </p:cNvPr>
          <p:cNvSpPr txBox="1"/>
          <p:nvPr/>
        </p:nvSpPr>
        <p:spPr>
          <a:xfrm>
            <a:off x="1088572" y="2588528"/>
            <a:ext cx="58967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盒中盒牙膏的质量等于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盒小盒牙膏的质量。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B923C4BD-9409-108B-B4E9-6CA480D338B8}"/>
              </a:ext>
            </a:extLst>
          </p:cNvPr>
          <p:cNvSpPr txBox="1"/>
          <p:nvPr/>
        </p:nvSpPr>
        <p:spPr>
          <a:xfrm>
            <a:off x="1768419" y="3754327"/>
            <a:ext cx="3562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50×2=100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（克）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C067996-A16E-5FFB-535E-E34B26B29430}"/>
              </a:ext>
            </a:extLst>
          </p:cNvPr>
          <p:cNvSpPr/>
          <p:nvPr/>
        </p:nvSpPr>
        <p:spPr>
          <a:xfrm>
            <a:off x="7655666" y="3881336"/>
            <a:ext cx="3132308" cy="10505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EE2EEE3F-BD61-B44E-ECB6-B045D816E7D9}"/>
              </a:ext>
            </a:extLst>
          </p:cNvPr>
          <p:cNvSpPr txBox="1"/>
          <p:nvPr/>
        </p:nvSpPr>
        <p:spPr>
          <a:xfrm>
            <a:off x="1088572" y="4415709"/>
            <a:ext cx="5896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457200">
              <a:defRPr sz="3200" b="1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盒大盒牙膏的质量等于</a:t>
            </a:r>
            <a:r>
              <a:rPr lang="en-US" altLang="zh-CN" dirty="0"/>
              <a:t>2</a:t>
            </a:r>
            <a:r>
              <a:rPr lang="zh-CN" altLang="en-US" dirty="0"/>
              <a:t>盒中盒牙膏的质量。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BA025BF8-6497-AEF4-4704-FFC178034C01}"/>
              </a:ext>
            </a:extLst>
          </p:cNvPr>
          <p:cNvSpPr txBox="1"/>
          <p:nvPr/>
        </p:nvSpPr>
        <p:spPr>
          <a:xfrm>
            <a:off x="1768419" y="5569534"/>
            <a:ext cx="376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100×2=200</a:t>
            </a:r>
            <a:r>
              <a:rPr lang="zh-CN" altLang="en-US" dirty="0"/>
              <a:t>（克）</a:t>
            </a:r>
          </a:p>
        </p:txBody>
      </p:sp>
    </p:spTree>
    <p:extLst>
      <p:ext uri="{BB962C8B-B14F-4D97-AF65-F5344CB8AC3E}">
        <p14:creationId xmlns:p14="http://schemas.microsoft.com/office/powerpoint/2010/main" val="273981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58B5476-1A14-07C0-82C7-5B4129F2B37D}"/>
              </a:ext>
            </a:extLst>
          </p:cNvPr>
          <p:cNvSpPr txBox="1"/>
          <p:nvPr/>
        </p:nvSpPr>
        <p:spPr>
          <a:xfrm>
            <a:off x="1176121" y="664478"/>
            <a:ext cx="10515135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李红一家准备自驾前往黄山旅游，到黄山的路程约为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千米，爸爸开车平均每小时行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千米。李红一家早上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出发，中途在服务区休息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分钟。上午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前能到达黄山吗？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9F389B8-4121-4A49-33C8-F83AF00C1712}"/>
              </a:ext>
            </a:extLst>
          </p:cNvPr>
          <p:cNvSpPr/>
          <p:nvPr/>
        </p:nvSpPr>
        <p:spPr>
          <a:xfrm>
            <a:off x="500743" y="71732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D5C10A-4336-5F78-97EC-AB5B9AA8DA23}"/>
              </a:ext>
            </a:extLst>
          </p:cNvPr>
          <p:cNvSpPr txBox="1"/>
          <p:nvPr/>
        </p:nvSpPr>
        <p:spPr>
          <a:xfrm>
            <a:off x="2458720" y="3444648"/>
            <a:ext cx="660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分钟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EB85CC7-0DF5-91F0-BCE1-027EFBED0699}"/>
              </a:ext>
            </a:extLst>
          </p:cNvPr>
          <p:cNvSpPr txBox="1"/>
          <p:nvPr/>
        </p:nvSpPr>
        <p:spPr>
          <a:xfrm>
            <a:off x="2458720" y="4206648"/>
            <a:ext cx="5943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分钟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分钟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9BD34C-36E7-B9AA-4CD1-A7046240EE7E}"/>
              </a:ext>
            </a:extLst>
          </p:cNvPr>
          <p:cNvSpPr txBox="1"/>
          <p:nvPr/>
        </p:nvSpPr>
        <p:spPr>
          <a:xfrm>
            <a:off x="2458720" y="4968648"/>
            <a:ext cx="5943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80×3=240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（千米） 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240&gt;230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2BA5FC3-27B6-5A06-DF9E-24A537CD2649}"/>
              </a:ext>
            </a:extLst>
          </p:cNvPr>
          <p:cNvSpPr txBox="1"/>
          <p:nvPr/>
        </p:nvSpPr>
        <p:spPr>
          <a:xfrm>
            <a:off x="2458720" y="5730648"/>
            <a:ext cx="6492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答：上午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前能到达黄山。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29F24A-FFBD-F62F-C552-FC72B907D350}"/>
              </a:ext>
            </a:extLst>
          </p:cNvPr>
          <p:cNvSpPr txBox="1"/>
          <p:nvPr/>
        </p:nvSpPr>
        <p:spPr>
          <a:xfrm>
            <a:off x="1176121" y="1020078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在一辆载质量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吨的货车上，装有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个集装箱，每个集装箱重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千克。这辆货车超载了吗？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246D68A-5C53-4BDD-C887-7434F9CD9EA9}"/>
              </a:ext>
            </a:extLst>
          </p:cNvPr>
          <p:cNvSpPr/>
          <p:nvPr/>
        </p:nvSpPr>
        <p:spPr>
          <a:xfrm>
            <a:off x="500743" y="107292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978DC9-5987-3850-2124-16BD60F65CF2}"/>
              </a:ext>
            </a:extLst>
          </p:cNvPr>
          <p:cNvSpPr txBox="1"/>
          <p:nvPr/>
        </p:nvSpPr>
        <p:spPr>
          <a:xfrm>
            <a:off x="3291840" y="2581048"/>
            <a:ext cx="487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600×3=1800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（千克）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575F82-BB0B-89AA-AE0E-7B11ABABCA85}"/>
              </a:ext>
            </a:extLst>
          </p:cNvPr>
          <p:cNvSpPr txBox="1"/>
          <p:nvPr/>
        </p:nvSpPr>
        <p:spPr>
          <a:xfrm>
            <a:off x="3291840" y="3425499"/>
            <a:ext cx="3362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吨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=2000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FAFE299-6A35-BFF6-567E-B2F4082CD1A3}"/>
              </a:ext>
            </a:extLst>
          </p:cNvPr>
          <p:cNvSpPr txBox="1"/>
          <p:nvPr/>
        </p:nvSpPr>
        <p:spPr>
          <a:xfrm>
            <a:off x="3291840" y="4269950"/>
            <a:ext cx="3362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1800&lt;2000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4A5F34-DEE6-8D1C-7A4F-36B9AC32C5DA}"/>
              </a:ext>
            </a:extLst>
          </p:cNvPr>
          <p:cNvSpPr txBox="1"/>
          <p:nvPr/>
        </p:nvSpPr>
        <p:spPr>
          <a:xfrm>
            <a:off x="3291840" y="5114401"/>
            <a:ext cx="6492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答：这辆货车没有超载。</a:t>
            </a: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DF535600-3266-FC48-4E6B-6838864E8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1D062EA3-B351-E2AB-5090-F66230A124BA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753</Words>
  <Application>Microsoft Office PowerPoint</Application>
  <PresentationFormat>宽屏</PresentationFormat>
  <Paragraphs>147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51</cp:revision>
  <dcterms:created xsi:type="dcterms:W3CDTF">2025-04-19T06:03:16Z</dcterms:created>
  <dcterms:modified xsi:type="dcterms:W3CDTF">2025-07-22T07:32:29Z</dcterms:modified>
  <cp:category>状元成才路</cp:category>
  <cp:contentStatus>状元成才路</cp:contentStatus>
</cp:coreProperties>
</file>