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63" r:id="rId2"/>
    <p:sldId id="377" r:id="rId3"/>
    <p:sldId id="357" r:id="rId4"/>
    <p:sldId id="358" r:id="rId5"/>
    <p:sldId id="359" r:id="rId6"/>
    <p:sldId id="370" r:id="rId7"/>
    <p:sldId id="378" r:id="rId8"/>
    <p:sldId id="371" r:id="rId9"/>
    <p:sldId id="372" r:id="rId10"/>
    <p:sldId id="364" r:id="rId11"/>
    <p:sldId id="362" r:id="rId12"/>
    <p:sldId id="373" r:id="rId13"/>
    <p:sldId id="270" r:id="rId14"/>
    <p:sldId id="354" r:id="rId1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32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E3BC1"/>
    <a:srgbClr val="1CA1A4"/>
    <a:srgbClr val="70AD47"/>
    <a:srgbClr val="A0CC82"/>
    <a:srgbClr val="22C0C4"/>
    <a:srgbClr val="018EC3"/>
    <a:srgbClr val="0C9ACA"/>
    <a:srgbClr val="F2F2B0"/>
    <a:srgbClr val="EAFF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7" autoAdjust="0"/>
    <p:restoredTop sz="96209" autoAdjust="0"/>
  </p:normalViewPr>
  <p:slideViewPr>
    <p:cSldViewPr>
      <p:cViewPr varScale="1">
        <p:scale>
          <a:sx n="81" d="100"/>
          <a:sy n="81" d="100"/>
        </p:scale>
        <p:origin x="96" y="1194"/>
      </p:cViewPr>
      <p:guideLst>
        <p:guide orient="horz" pos="1632"/>
        <p:guide orient="horz" pos="32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03625C9-5377-4EF0-B7E4-52A9574799C8}" type="datetimeFigureOut">
              <a:rPr lang="zh-CN" altLang="en-US"/>
              <a:t>2025/11/11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8BCDCEA-F005-4A2D-A41C-FE619BD83297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514BC231-1DC7-456B-BBD0-2A76E48135FA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2355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355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44D8F2CE-7249-41DD-A186-649D70B0BBED}" type="slidenum">
              <a:rPr lang="zh-CN" altLang="en-US">
                <a:latin typeface="Arial" panose="020B0604020202020204" pitchFamily="34" charset="0"/>
                <a:ea typeface="黑体" panose="02010609060101010101" pitchFamily="49" charset="-122"/>
              </a:rPr>
              <a:t>14</a:t>
            </a:fld>
            <a:endParaRPr lang="zh-CN" altLang="en-US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5687E64-7365-3160-8979-4D5EBAC091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77" b="10821"/>
          <a:stretch/>
        </p:blipFill>
        <p:spPr>
          <a:xfrm>
            <a:off x="4639" y="-241895"/>
            <a:ext cx="9144000" cy="5380062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635BE68B-5D24-3AA1-74E5-40C1F4D77FA6}"/>
              </a:ext>
            </a:extLst>
          </p:cNvPr>
          <p:cNvSpPr/>
          <p:nvPr userDrawn="1"/>
        </p:nvSpPr>
        <p:spPr>
          <a:xfrm>
            <a:off x="2699792" y="3003798"/>
            <a:ext cx="1152128" cy="360040"/>
          </a:xfrm>
          <a:prstGeom prst="wedgeRoundRectCallout">
            <a:avLst>
              <a:gd name="adj1" fmla="val 40758"/>
              <a:gd name="adj2" fmla="val 92924"/>
              <a:gd name="adj3" fmla="val 16667"/>
            </a:avLst>
          </a:prstGeom>
          <a:solidFill>
            <a:schemeClr val="bg1"/>
          </a:solidFill>
          <a:ln w="12700">
            <a:solidFill>
              <a:srgbClr val="1CA1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31415B3-C80B-56DB-EBEF-7E4096103085}"/>
              </a:ext>
            </a:extLst>
          </p:cNvPr>
          <p:cNvSpPr txBox="1"/>
          <p:nvPr userDrawn="1"/>
        </p:nvSpPr>
        <p:spPr bwMode="auto">
          <a:xfrm>
            <a:off x="2627784" y="3027483"/>
            <a:ext cx="1512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latin typeface="+mj-ea"/>
                <a:ea typeface="+mj-ea"/>
              </a:rPr>
              <a:t>风车可以旋转</a:t>
            </a:r>
            <a:endParaRPr lang="en-US" sz="1400" b="1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48806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175"/>
            <a:ext cx="9144000" cy="51435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-122238"/>
            <a:ext cx="9242425" cy="54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3677" y="195263"/>
            <a:ext cx="1276284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97ADBA4-C4FE-6E26-2621-ABFC4AF38C3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3" t="53469" r="14319" b="975"/>
          <a:stretch/>
        </p:blipFill>
        <p:spPr>
          <a:xfrm>
            <a:off x="0" y="3175"/>
            <a:ext cx="9144000" cy="5137150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92D19AE3-C7D8-629C-BABA-1F271AED9BD9}"/>
              </a:ext>
            </a:extLst>
          </p:cNvPr>
          <p:cNvGrpSpPr/>
          <p:nvPr userDrawn="1"/>
        </p:nvGrpSpPr>
        <p:grpSpPr>
          <a:xfrm>
            <a:off x="656136" y="410865"/>
            <a:ext cx="2547712" cy="720725"/>
            <a:chOff x="755576" y="547936"/>
            <a:chExt cx="1573587" cy="360040"/>
          </a:xfrm>
        </p:grpSpPr>
        <p:sp>
          <p:nvSpPr>
            <p:cNvPr id="6" name="对话气泡: 圆角矩形 5">
              <a:extLst>
                <a:ext uri="{FF2B5EF4-FFF2-40B4-BE49-F238E27FC236}">
                  <a16:creationId xmlns:a16="http://schemas.microsoft.com/office/drawing/2014/main" id="{08BB8905-41A2-109B-4AF4-066C8F1BDF40}"/>
                </a:ext>
              </a:extLst>
            </p:cNvPr>
            <p:cNvSpPr/>
            <p:nvPr userDrawn="1"/>
          </p:nvSpPr>
          <p:spPr>
            <a:xfrm>
              <a:off x="755576" y="547936"/>
              <a:ext cx="1152128" cy="360040"/>
            </a:xfrm>
            <a:prstGeom prst="wedgeRoundRectCallout">
              <a:avLst>
                <a:gd name="adj1" fmla="val 45864"/>
                <a:gd name="adj2" fmla="val 88959"/>
                <a:gd name="adj3" fmla="val 16667"/>
              </a:avLst>
            </a:prstGeom>
            <a:solidFill>
              <a:schemeClr val="bg1"/>
            </a:solidFill>
            <a:ln w="12700">
              <a:solidFill>
                <a:srgbClr val="1CA1A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CB281C87-64F2-F514-ACBA-EC69713A0B54}"/>
                </a:ext>
              </a:extLst>
            </p:cNvPr>
            <p:cNvSpPr txBox="1"/>
            <p:nvPr userDrawn="1"/>
          </p:nvSpPr>
          <p:spPr bwMode="auto">
            <a:xfrm>
              <a:off x="816995" y="620251"/>
              <a:ext cx="1512168" cy="199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+mj-ea"/>
                  <a:ea typeface="+mj-ea"/>
                </a:rPr>
                <a:t>风车可以旋转</a:t>
              </a:r>
              <a:endParaRPr lang="en-US" sz="2000" b="1"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3175"/>
            <a:ext cx="9144000" cy="51435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384" y="-212836"/>
            <a:ext cx="9548928" cy="5592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3677" y="195263"/>
            <a:ext cx="1276284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print"/>
          <a:srcRect l="-18964" t="-37852"/>
          <a:stretch>
            <a:fillRect/>
          </a:stretch>
        </p:blipFill>
        <p:spPr>
          <a:xfrm rot="5400000">
            <a:off x="91229" y="-327791"/>
            <a:ext cx="1149183" cy="1331641"/>
          </a:xfrm>
          <a:custGeom>
            <a:avLst/>
            <a:gdLst>
              <a:gd name="connsiteX0" fmla="*/ 1530865 w 1584176"/>
              <a:gd name="connsiteY0" fmla="*/ 504056 h 1835698"/>
              <a:gd name="connsiteX1" fmla="*/ 1584176 w 1584176"/>
              <a:gd name="connsiteY1" fmla="*/ 504056 h 1835698"/>
              <a:gd name="connsiteX2" fmla="*/ 1584176 w 1584176"/>
              <a:gd name="connsiteY2" fmla="*/ 509734 h 1835698"/>
              <a:gd name="connsiteX3" fmla="*/ 1360684 w 1584176"/>
              <a:gd name="connsiteY3" fmla="*/ 558643 h 1835698"/>
              <a:gd name="connsiteX4" fmla="*/ 1368152 w 1584176"/>
              <a:gd name="connsiteY4" fmla="*/ 504056 h 1835698"/>
              <a:gd name="connsiteX5" fmla="*/ 1530865 w 1584176"/>
              <a:gd name="connsiteY5" fmla="*/ 504056 h 1835698"/>
              <a:gd name="connsiteX6" fmla="*/ 1411472 w 1584176"/>
              <a:gd name="connsiteY6" fmla="*/ 529520 h 1835698"/>
              <a:gd name="connsiteX7" fmla="*/ 252534 w 1584176"/>
              <a:gd name="connsiteY7" fmla="*/ 1835698 h 1835698"/>
              <a:gd name="connsiteX8" fmla="*/ 252534 w 1584176"/>
              <a:gd name="connsiteY8" fmla="*/ 892196 h 1835698"/>
              <a:gd name="connsiteX9" fmla="*/ 301603 w 1584176"/>
              <a:gd name="connsiteY9" fmla="*/ 922027 h 1835698"/>
              <a:gd name="connsiteX10" fmla="*/ 684076 w 1584176"/>
              <a:gd name="connsiteY10" fmla="*/ 1008112 h 1835698"/>
              <a:gd name="connsiteX11" fmla="*/ 1167791 w 1584176"/>
              <a:gd name="connsiteY11" fmla="*/ 860477 h 1835698"/>
              <a:gd name="connsiteX12" fmla="*/ 1226007 w 1584176"/>
              <a:gd name="connsiteY12" fmla="*/ 808487 h 1835698"/>
              <a:gd name="connsiteX13" fmla="*/ 1224136 w 1584176"/>
              <a:gd name="connsiteY13" fmla="*/ 828092 h 1835698"/>
              <a:gd name="connsiteX14" fmla="*/ 1530865 w 1584176"/>
              <a:gd name="connsiteY14" fmla="*/ 1152128 h 1835698"/>
              <a:gd name="connsiteX15" fmla="*/ 1584176 w 1584176"/>
              <a:gd name="connsiteY15" fmla="*/ 1146451 h 1835698"/>
              <a:gd name="connsiteX16" fmla="*/ 1584176 w 1584176"/>
              <a:gd name="connsiteY16" fmla="*/ 1835698 h 1835698"/>
              <a:gd name="connsiteX17" fmla="*/ 0 w 1584176"/>
              <a:gd name="connsiteY17" fmla="*/ 504056 h 1835698"/>
              <a:gd name="connsiteX18" fmla="*/ 684076 w 1584176"/>
              <a:gd name="connsiteY18" fmla="*/ 0 h 1835698"/>
              <a:gd name="connsiteX19" fmla="*/ 1368152 w 1584176"/>
              <a:gd name="connsiteY19" fmla="*/ 504056 h 1835698"/>
              <a:gd name="connsiteX20" fmla="*/ 252534 w 1584176"/>
              <a:gd name="connsiteY20" fmla="*/ 504056 h 1835698"/>
              <a:gd name="connsiteX21" fmla="*/ 252534 w 1584176"/>
              <a:gd name="connsiteY21" fmla="*/ 892196 h 1835698"/>
              <a:gd name="connsiteX22" fmla="*/ 200361 w 1584176"/>
              <a:gd name="connsiteY22" fmla="*/ 860477 h 1835698"/>
              <a:gd name="connsiteX23" fmla="*/ 0 w 1584176"/>
              <a:gd name="connsiteY23" fmla="*/ 504056 h 183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584176" h="1835698">
                <a:moveTo>
                  <a:pt x="1530865" y="504056"/>
                </a:moveTo>
                <a:lnTo>
                  <a:pt x="1584176" y="504056"/>
                </a:lnTo>
                <a:lnTo>
                  <a:pt x="1584176" y="509734"/>
                </a:lnTo>
                <a:close/>
                <a:moveTo>
                  <a:pt x="1360684" y="558643"/>
                </a:moveTo>
                <a:lnTo>
                  <a:pt x="1368152" y="504056"/>
                </a:lnTo>
                <a:lnTo>
                  <a:pt x="1530865" y="504056"/>
                </a:lnTo>
                <a:cubicBezTo>
                  <a:pt x="1488515" y="504056"/>
                  <a:pt x="1448169" y="513123"/>
                  <a:pt x="1411472" y="529520"/>
                </a:cubicBezTo>
                <a:close/>
                <a:moveTo>
                  <a:pt x="252534" y="1835698"/>
                </a:moveTo>
                <a:lnTo>
                  <a:pt x="252534" y="892196"/>
                </a:lnTo>
                <a:lnTo>
                  <a:pt x="301603" y="922027"/>
                </a:lnTo>
                <a:cubicBezTo>
                  <a:pt x="410782" y="976377"/>
                  <a:pt x="542399" y="1008112"/>
                  <a:pt x="684076" y="1008112"/>
                </a:cubicBezTo>
                <a:cubicBezTo>
                  <a:pt x="872978" y="1008112"/>
                  <a:pt x="1043997" y="951694"/>
                  <a:pt x="1167791" y="860477"/>
                </a:cubicBezTo>
                <a:lnTo>
                  <a:pt x="1226007" y="808487"/>
                </a:lnTo>
                <a:lnTo>
                  <a:pt x="1224136" y="828092"/>
                </a:lnTo>
                <a:cubicBezTo>
                  <a:pt x="1224136" y="1007052"/>
                  <a:pt x="1361463" y="1152128"/>
                  <a:pt x="1530865" y="1152128"/>
                </a:cubicBezTo>
                <a:lnTo>
                  <a:pt x="1584176" y="1146451"/>
                </a:lnTo>
                <a:lnTo>
                  <a:pt x="1584176" y="1835698"/>
                </a:lnTo>
                <a:close/>
                <a:moveTo>
                  <a:pt x="0" y="504056"/>
                </a:moveTo>
                <a:cubicBezTo>
                  <a:pt x="0" y="225674"/>
                  <a:pt x="306271" y="0"/>
                  <a:pt x="684076" y="0"/>
                </a:cubicBezTo>
                <a:cubicBezTo>
                  <a:pt x="1061881" y="0"/>
                  <a:pt x="1368152" y="225674"/>
                  <a:pt x="1368152" y="504056"/>
                </a:cubicBezTo>
                <a:lnTo>
                  <a:pt x="252534" y="504056"/>
                </a:lnTo>
                <a:lnTo>
                  <a:pt x="252534" y="892196"/>
                </a:lnTo>
                <a:lnTo>
                  <a:pt x="200361" y="860477"/>
                </a:lnTo>
                <a:cubicBezTo>
                  <a:pt x="76568" y="769261"/>
                  <a:pt x="0" y="643247"/>
                  <a:pt x="0" y="504056"/>
                </a:cubicBez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3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21B8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37881" y="10074863"/>
                  <a:ext cx="188382" cy="139711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1644" y="9077924"/>
                  <a:ext cx="766232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83221" y="9171908"/>
                  <a:ext cx="751416" cy="840385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43527" y="9169713"/>
                  <a:ext cx="761999" cy="840384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24459" y="10184226"/>
                  <a:ext cx="457199" cy="1297621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21B8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3754" y="9065913"/>
                  <a:ext cx="946149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91506" y="3928427"/>
                <a:ext cx="1261532" cy="1206598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5780" y="13870223"/>
                  <a:ext cx="146668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68284" y="13767262"/>
                  <a:ext cx="149928" cy="218354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391315" y="13659833"/>
                  <a:ext cx="146670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27534" y="13596024"/>
                  <a:ext cx="146670" cy="224872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55897" y="13526671"/>
                  <a:ext cx="149928" cy="218354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51940" y="14350346"/>
                  <a:ext cx="153186" cy="218354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4383" y="14283892"/>
                  <a:ext cx="15318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4370" y="14228001"/>
                  <a:ext cx="153186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44169" y="14175101"/>
                  <a:ext cx="153186" cy="215096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68335" y="14080612"/>
                  <a:ext cx="149928" cy="211836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76588" y="13655303"/>
                  <a:ext cx="2959449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5468" y="3815750"/>
                  <a:ext cx="1972942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5468" y="3815750"/>
                  <a:ext cx="1972942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60140" y="3819924"/>
                  <a:ext cx="431173" cy="318832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 dirty="0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charset="-122"/>
                <a:ea typeface="方正粗黑繁体" panose="03000509000000000000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5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12.xml"/><Relationship Id="rId7" Type="http://schemas.openxmlformats.org/officeDocument/2006/relationships/image" Target="../media/image16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4.xml"/><Relationship Id="rId10" Type="http://schemas.openxmlformats.org/officeDocument/2006/relationships/image" Target="../media/image18.png"/><Relationship Id="rId4" Type="http://schemas.openxmlformats.org/officeDocument/2006/relationships/tags" Target="../tags/tag13.xml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9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2.png"/><Relationship Id="rId12" Type="http://schemas.openxmlformats.org/officeDocument/2006/relationships/image" Target="../media/image28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21.png"/><Relationship Id="rId11" Type="http://schemas.openxmlformats.org/officeDocument/2006/relationships/image" Target="../media/image27.png"/><Relationship Id="rId5" Type="http://schemas.openxmlformats.org/officeDocument/2006/relationships/image" Target="../media/image9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tags" Target="../tags/tag21.xml"/><Relationship Id="rId7" Type="http://schemas.openxmlformats.org/officeDocument/2006/relationships/image" Target="../media/image9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37.png"/><Relationship Id="rId5" Type="http://schemas.openxmlformats.org/officeDocument/2006/relationships/tags" Target="../tags/tag23.xml"/><Relationship Id="rId10" Type="http://schemas.openxmlformats.org/officeDocument/2006/relationships/image" Target="../media/image36.png"/><Relationship Id="rId4" Type="http://schemas.openxmlformats.org/officeDocument/2006/relationships/tags" Target="../tags/tag22.xml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28.xml"/><Relationship Id="rId7" Type="http://schemas.openxmlformats.org/officeDocument/2006/relationships/image" Target="../media/image40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30.xml"/><Relationship Id="rId4" Type="http://schemas.openxmlformats.org/officeDocument/2006/relationships/tags" Target="../tags/tag2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33.xml"/><Relationship Id="rId7" Type="http://schemas.openxmlformats.org/officeDocument/2006/relationships/image" Target="../media/image9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9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副标题 6"/>
          <p:cNvSpPr txBox="1">
            <a:spLocks noChangeArrowheads="1"/>
          </p:cNvSpPr>
          <p:nvPr/>
        </p:nvSpPr>
        <p:spPr bwMode="auto">
          <a:xfrm>
            <a:off x="0" y="-177570"/>
            <a:ext cx="20288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zh-CN" sz="2000">
                <a:latin typeface="Times New Roman" panose="02020603050405020304" pitchFamily="18" charset="0"/>
                <a:ea typeface="楷体" panose="02010609060101010101" pitchFamily="49" charset="-122"/>
              </a:rPr>
              <a:t>R</a:t>
            </a:r>
            <a:r>
              <a:rPr lang="zh-CN" altLang="en-US" sz="2000">
                <a:latin typeface="Times New Roman" panose="02020603050405020304" pitchFamily="18" charset="0"/>
                <a:ea typeface="楷体" panose="02010609060101010101" pitchFamily="49" charset="-122"/>
              </a:rPr>
              <a:t>·三年级下册</a:t>
            </a:r>
          </a:p>
        </p:txBody>
      </p:sp>
      <p:sp>
        <p:nvSpPr>
          <p:cNvPr id="7175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12287" y="415443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176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9546383E-8A0B-1BC0-75CB-67026F6DE5EA}"/>
              </a:ext>
            </a:extLst>
          </p:cNvPr>
          <p:cNvGrpSpPr/>
          <p:nvPr/>
        </p:nvGrpSpPr>
        <p:grpSpPr>
          <a:xfrm>
            <a:off x="669359" y="232606"/>
            <a:ext cx="8130153" cy="1155198"/>
            <a:chOff x="1962691" y="4635404"/>
            <a:chExt cx="8130153" cy="1155198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4A004DC9-0C81-6F47-5CCC-7C9FC1F86D0C}"/>
                </a:ext>
              </a:extLst>
            </p:cNvPr>
            <p:cNvSpPr/>
            <p:nvPr/>
          </p:nvSpPr>
          <p:spPr>
            <a:xfrm>
              <a:off x="1962691" y="4986413"/>
              <a:ext cx="8130153" cy="804189"/>
            </a:xfrm>
            <a:prstGeom prst="roundRect">
              <a:avLst/>
            </a:prstGeom>
            <a:solidFill>
              <a:srgbClr val="B5DEC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4400" b="1">
                  <a:solidFill>
                    <a:srgbClr val="0480B7"/>
                  </a:solidFill>
                </a:rPr>
                <a:t>生活中的运动现象</a:t>
              </a:r>
              <a:endParaRPr lang="en-US" sz="4400" b="1">
                <a:solidFill>
                  <a:srgbClr val="0480B7"/>
                </a:solidFill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B7AFB30E-75F7-F619-9613-601BE9DCF910}"/>
                </a:ext>
              </a:extLst>
            </p:cNvPr>
            <p:cNvGrpSpPr/>
            <p:nvPr/>
          </p:nvGrpSpPr>
          <p:grpSpPr>
            <a:xfrm>
              <a:off x="2197932" y="4635404"/>
              <a:ext cx="1022753" cy="1051719"/>
              <a:chOff x="152631" y="801601"/>
              <a:chExt cx="405578" cy="417065"/>
            </a:xfrm>
          </p:grpSpPr>
          <p:sp>
            <p:nvSpPr>
              <p:cNvPr id="8" name="椭圆 7">
                <a:extLst>
                  <a:ext uri="{FF2B5EF4-FFF2-40B4-BE49-F238E27FC236}">
                    <a16:creationId xmlns:a16="http://schemas.microsoft.com/office/drawing/2014/main" id="{73F7DB8B-5817-9BE0-722C-A632427A9BAB}"/>
                  </a:ext>
                </a:extLst>
              </p:cNvPr>
              <p:cNvSpPr/>
              <p:nvPr/>
            </p:nvSpPr>
            <p:spPr>
              <a:xfrm>
                <a:off x="152631" y="811866"/>
                <a:ext cx="405578" cy="406800"/>
              </a:xfrm>
              <a:prstGeom prst="ellipse">
                <a:avLst/>
              </a:prstGeom>
              <a:solidFill>
                <a:srgbClr val="0480B7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66808955-3764-C085-0ECB-317D8324C019}"/>
                  </a:ext>
                </a:extLst>
              </p:cNvPr>
              <p:cNvSpPr/>
              <p:nvPr/>
            </p:nvSpPr>
            <p:spPr>
              <a:xfrm>
                <a:off x="153401" y="801601"/>
                <a:ext cx="404038" cy="414972"/>
              </a:xfrm>
              <a:prstGeom prst="rect">
                <a:avLst/>
              </a:prstGeom>
              <a:noFill/>
            </p:spPr>
            <p:txBody>
              <a:bodyPr wrap="none" lIns="121920" tIns="60960" rIns="121920" bIns="60960">
                <a:spAutoFit/>
              </a:bodyPr>
              <a:lstStyle/>
              <a:p>
                <a:pPr algn="ctr"/>
                <a:r>
                  <a:rPr lang="zh-CN" altLang="en-US" sz="6000" b="1" dirty="0">
                    <a:ln w="0"/>
                    <a:solidFill>
                      <a:schemeClr val="bg1"/>
                    </a:solidFill>
                    <a:latin typeface="+mj-ea"/>
                    <a:ea typeface="+mj-ea"/>
                    <a:cs typeface="Times New Roman" panose="02020603050405020304" pitchFamily="18" charset="0"/>
                  </a:rPr>
                  <a:t>一</a:t>
                </a:r>
                <a:endParaRPr lang="zh-CN" altLang="en-US" sz="6000" b="1" dirty="0">
                  <a:ln w="0"/>
                  <a:solidFill>
                    <a:schemeClr val="bg1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42512DEF-0976-FDE0-8431-50FDFE485D35}"/>
              </a:ext>
            </a:extLst>
          </p:cNvPr>
          <p:cNvGrpSpPr/>
          <p:nvPr/>
        </p:nvGrpSpPr>
        <p:grpSpPr>
          <a:xfrm>
            <a:off x="2411760" y="1851670"/>
            <a:ext cx="4824536" cy="1008112"/>
            <a:chOff x="-396552" y="4154438"/>
            <a:chExt cx="4824536" cy="1008112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265E78DC-68A4-23ED-5CF4-31B7049723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200" b="24400"/>
            <a:stretch>
              <a:fillRect/>
            </a:stretch>
          </p:blipFill>
          <p:spPr bwMode="auto">
            <a:xfrm>
              <a:off x="-396552" y="4154438"/>
              <a:ext cx="4824536" cy="1008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1" name="标题 5"/>
            <p:cNvSpPr txBox="1">
              <a:spLocks noChangeArrowheads="1"/>
            </p:cNvSpPr>
            <p:nvPr/>
          </p:nvSpPr>
          <p:spPr bwMode="auto">
            <a:xfrm>
              <a:off x="-125116" y="4276058"/>
              <a:ext cx="4193060" cy="588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第</a:t>
              </a: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课时 轴对称</a:t>
              </a:r>
              <a:endPara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1">
            <a:extLst>
              <a:ext uri="{FF2B5EF4-FFF2-40B4-BE49-F238E27FC236}">
                <a16:creationId xmlns:a16="http://schemas.microsoft.com/office/drawing/2014/main" id="{9FFA5B7F-7A0D-6655-F9FC-F0D73BB98F16}"/>
              </a:ext>
            </a:extLst>
          </p:cNvPr>
          <p:cNvGrpSpPr/>
          <p:nvPr/>
        </p:nvGrpSpPr>
        <p:grpSpPr bwMode="auto">
          <a:xfrm>
            <a:off x="0" y="31775"/>
            <a:ext cx="4081570" cy="739775"/>
            <a:chOff x="1103516" y="1032382"/>
            <a:chExt cx="7596565" cy="738872"/>
          </a:xfrm>
        </p:grpSpPr>
        <p:sp>
          <p:nvSpPr>
            <p:cNvPr id="3" name="MH_SubTitle_1">
              <a:extLst>
                <a:ext uri="{FF2B5EF4-FFF2-40B4-BE49-F238E27FC236}">
                  <a16:creationId xmlns:a16="http://schemas.microsoft.com/office/drawing/2014/main" id="{DD5F810B-9958-331A-47FE-28A65AB65594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2087815" y="1129102"/>
              <a:ext cx="6612266" cy="551776"/>
            </a:xfrm>
            <a:prstGeom prst="homePlate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MH_Other_1">
              <a:extLst>
                <a:ext uri="{FF2B5EF4-FFF2-40B4-BE49-F238E27FC236}">
                  <a16:creationId xmlns:a16="http://schemas.microsoft.com/office/drawing/2014/main" id="{D5E1AE43-EC55-6DAF-5A4A-7448865D55A9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1103516" y="1038724"/>
              <a:ext cx="819191" cy="732530"/>
            </a:xfrm>
            <a:prstGeom prst="rect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" name="MH_Other_2">
              <a:extLst>
                <a:ext uri="{FF2B5EF4-FFF2-40B4-BE49-F238E27FC236}">
                  <a16:creationId xmlns:a16="http://schemas.microsoft.com/office/drawing/2014/main" id="{C8698711-5D16-7EA3-0CBC-6406800E138F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922707" y="1032382"/>
              <a:ext cx="165108" cy="732530"/>
            </a:xfrm>
            <a:custGeom>
              <a:avLst/>
              <a:gdLst>
                <a:gd name="connsiteX0" fmla="*/ 2382 w 461963"/>
                <a:gd name="connsiteY0" fmla="*/ 0 h 1081088"/>
                <a:gd name="connsiteX1" fmla="*/ 461963 w 461963"/>
                <a:gd name="connsiteY1" fmla="*/ 138113 h 1081088"/>
                <a:gd name="connsiteX2" fmla="*/ 461963 w 461963"/>
                <a:gd name="connsiteY2" fmla="*/ 950119 h 1081088"/>
                <a:gd name="connsiteX3" fmla="*/ 0 w 461963"/>
                <a:gd name="connsiteY3" fmla="*/ 1081088 h 1081088"/>
                <a:gd name="connsiteX4" fmla="*/ 2382 w 461963"/>
                <a:gd name="connsiteY4" fmla="*/ 0 h 1081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963" h="1081088">
                  <a:moveTo>
                    <a:pt x="2382" y="0"/>
                  </a:moveTo>
                  <a:lnTo>
                    <a:pt x="461963" y="138113"/>
                  </a:lnTo>
                  <a:lnTo>
                    <a:pt x="461963" y="950119"/>
                  </a:lnTo>
                  <a:lnTo>
                    <a:pt x="0" y="1081088"/>
                  </a:lnTo>
                  <a:lnTo>
                    <a:pt x="2382" y="0"/>
                  </a:lnTo>
                  <a:close/>
                </a:path>
              </a:pathLst>
            </a:custGeom>
            <a:solidFill>
              <a:srgbClr val="178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9">
            <a:extLst>
              <a:ext uri="{FF2B5EF4-FFF2-40B4-BE49-F238E27FC236}">
                <a16:creationId xmlns:a16="http://schemas.microsoft.com/office/drawing/2014/main" id="{C8B1E93A-E748-B835-EF0E-EA4F94238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2" y="77951"/>
            <a:ext cx="3972562" cy="523220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pPr>
              <a:defRPr/>
            </a:pPr>
            <a:r>
              <a:rPr lang="zh-CN" altLang="en-US" sz="2800">
                <a:sym typeface="+mn-lt"/>
              </a:rPr>
              <a:t>一 初步</a:t>
            </a:r>
            <a:r>
              <a:rPr lang="zh-CN" altLang="en-US" sz="2800" dirty="0">
                <a:sym typeface="+mn-lt"/>
              </a:rPr>
              <a:t>感知图形的运动</a:t>
            </a:r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C1A9CEF1-B5FE-BBB9-6961-922A6FB59CD2}"/>
              </a:ext>
            </a:extLst>
          </p:cNvPr>
          <p:cNvSpPr/>
          <p:nvPr/>
        </p:nvSpPr>
        <p:spPr>
          <a:xfrm>
            <a:off x="5796136" y="252787"/>
            <a:ext cx="3347864" cy="1190215"/>
          </a:xfrm>
          <a:prstGeom prst="wedgeRoundRectCallout">
            <a:avLst>
              <a:gd name="adj1" fmla="val -34017"/>
              <a:gd name="adj2" fmla="val 6467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1"/>
            <a:r>
              <a:rPr lang="zh-CN" altLang="en-US" sz="3200" b="1">
                <a:solidFill>
                  <a:schemeClr val="tx1"/>
                </a:solidFill>
              </a:rPr>
              <a:t>观察图中有哪些运动现象？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9EF8635-F521-F04E-1058-05F744321A57}"/>
              </a:ext>
            </a:extLst>
          </p:cNvPr>
          <p:cNvSpPr txBox="1"/>
          <p:nvPr/>
        </p:nvSpPr>
        <p:spPr bwMode="auto">
          <a:xfrm>
            <a:off x="4188104" y="687836"/>
            <a:ext cx="1375858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kern="100">
                <a:effectLst/>
                <a:latin typeface="+mj-ea"/>
                <a:ea typeface="+mj-ea"/>
              </a:rPr>
              <a:t>观光电梯，</a:t>
            </a:r>
            <a:endParaRPr lang="en-US" altLang="zh-CN" sz="1600" b="1" kern="100">
              <a:effectLst/>
              <a:latin typeface="+mj-ea"/>
              <a:ea typeface="+mj-ea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kern="100">
                <a:effectLst/>
                <a:latin typeface="+mj-ea"/>
                <a:ea typeface="+mj-ea"/>
              </a:rPr>
              <a:t>上下运动</a:t>
            </a:r>
            <a:endParaRPr lang="zh-CN" altLang="en-US" sz="2000" b="1" kern="100">
              <a:effectLst/>
              <a:latin typeface="+mj-ea"/>
              <a:ea typeface="+mj-ea"/>
            </a:endParaRPr>
          </a:p>
        </p:txBody>
      </p: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7D83F377-6594-AF56-8465-4B7E1F858443}"/>
              </a:ext>
            </a:extLst>
          </p:cNvPr>
          <p:cNvCxnSpPr>
            <a:cxnSpLocks/>
          </p:cNvCxnSpPr>
          <p:nvPr/>
        </p:nvCxnSpPr>
        <p:spPr>
          <a:xfrm>
            <a:off x="4081571" y="484734"/>
            <a:ext cx="0" cy="726322"/>
          </a:xfrm>
          <a:prstGeom prst="straightConnector1">
            <a:avLst/>
          </a:prstGeom>
          <a:ln w="57150">
            <a:solidFill>
              <a:srgbClr val="FF0000"/>
            </a:solidFill>
            <a:prstDash val="solid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B2AB9C61-434E-4F1A-9632-0F31AC8BD681}"/>
              </a:ext>
            </a:extLst>
          </p:cNvPr>
          <p:cNvCxnSpPr/>
          <p:nvPr/>
        </p:nvCxnSpPr>
        <p:spPr>
          <a:xfrm flipH="1">
            <a:off x="6484058" y="2067172"/>
            <a:ext cx="841994" cy="1080120"/>
          </a:xfrm>
          <a:prstGeom prst="straightConnector1">
            <a:avLst/>
          </a:prstGeom>
          <a:ln w="57150">
            <a:solidFill>
              <a:srgbClr val="FF0000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5DFDE2AF-B757-F117-0746-3F816A2609A1}"/>
              </a:ext>
            </a:extLst>
          </p:cNvPr>
          <p:cNvSpPr/>
          <p:nvPr/>
        </p:nvSpPr>
        <p:spPr>
          <a:xfrm rot="2740725">
            <a:off x="3259819" y="1900615"/>
            <a:ext cx="190857" cy="438150"/>
          </a:xfrm>
          <a:custGeom>
            <a:avLst/>
            <a:gdLst>
              <a:gd name="connsiteX0" fmla="*/ 76200 w 381714"/>
              <a:gd name="connsiteY0" fmla="*/ 0 h 438150"/>
              <a:gd name="connsiteX1" fmla="*/ 381000 w 381714"/>
              <a:gd name="connsiteY1" fmla="*/ 266700 h 438150"/>
              <a:gd name="connsiteX2" fmla="*/ 0 w 381714"/>
              <a:gd name="connsiteY2" fmla="*/ 438150 h 438150"/>
              <a:gd name="connsiteX3" fmla="*/ 0 w 381714"/>
              <a:gd name="connsiteY3" fmla="*/ 43815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714" h="438150">
                <a:moveTo>
                  <a:pt x="76200" y="0"/>
                </a:moveTo>
                <a:cubicBezTo>
                  <a:pt x="234950" y="96837"/>
                  <a:pt x="393700" y="193675"/>
                  <a:pt x="381000" y="266700"/>
                </a:cubicBezTo>
                <a:cubicBezTo>
                  <a:pt x="368300" y="339725"/>
                  <a:pt x="0" y="438150"/>
                  <a:pt x="0" y="438150"/>
                </a:cubicBezTo>
                <a:lnTo>
                  <a:pt x="0" y="43815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256BC52-4BF2-804A-49AD-92764AA839FD}"/>
              </a:ext>
            </a:extLst>
          </p:cNvPr>
          <p:cNvSpPr txBox="1"/>
          <p:nvPr/>
        </p:nvSpPr>
        <p:spPr bwMode="auto">
          <a:xfrm>
            <a:off x="3458707" y="2239661"/>
            <a:ext cx="1257306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kern="100">
                <a:effectLst/>
                <a:latin typeface="+mj-ea"/>
                <a:ea typeface="+mj-ea"/>
              </a:rPr>
              <a:t>健身器材，</a:t>
            </a:r>
            <a:endParaRPr lang="en-US" altLang="zh-CN" sz="1600" b="1" kern="100">
              <a:effectLst/>
              <a:latin typeface="+mj-ea"/>
              <a:ea typeface="+mj-ea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kern="100">
                <a:effectLst/>
                <a:latin typeface="+mj-ea"/>
                <a:ea typeface="+mj-ea"/>
              </a:rPr>
              <a:t>旋转</a:t>
            </a:r>
            <a:endParaRPr lang="zh-CN" altLang="en-US" sz="2000" b="1" kern="100">
              <a:effectLst/>
              <a:latin typeface="+mj-ea"/>
              <a:ea typeface="+mj-ea"/>
            </a:endParaRP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2CB3226B-FA86-5D78-0A5E-7AFCB7DA4C73}"/>
              </a:ext>
            </a:extLst>
          </p:cNvPr>
          <p:cNvSpPr/>
          <p:nvPr/>
        </p:nvSpPr>
        <p:spPr>
          <a:xfrm rot="12264363">
            <a:off x="4717546" y="2044492"/>
            <a:ext cx="159051" cy="390338"/>
          </a:xfrm>
          <a:custGeom>
            <a:avLst/>
            <a:gdLst>
              <a:gd name="connsiteX0" fmla="*/ 76200 w 381714"/>
              <a:gd name="connsiteY0" fmla="*/ 0 h 438150"/>
              <a:gd name="connsiteX1" fmla="*/ 381000 w 381714"/>
              <a:gd name="connsiteY1" fmla="*/ 266700 h 438150"/>
              <a:gd name="connsiteX2" fmla="*/ 0 w 381714"/>
              <a:gd name="connsiteY2" fmla="*/ 438150 h 438150"/>
              <a:gd name="connsiteX3" fmla="*/ 0 w 381714"/>
              <a:gd name="connsiteY3" fmla="*/ 43815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714" h="438150">
                <a:moveTo>
                  <a:pt x="76200" y="0"/>
                </a:moveTo>
                <a:cubicBezTo>
                  <a:pt x="234950" y="96837"/>
                  <a:pt x="393700" y="193675"/>
                  <a:pt x="381000" y="266700"/>
                </a:cubicBezTo>
                <a:cubicBezTo>
                  <a:pt x="368300" y="339725"/>
                  <a:pt x="0" y="438150"/>
                  <a:pt x="0" y="438150"/>
                </a:cubicBezTo>
                <a:lnTo>
                  <a:pt x="0" y="438150"/>
                </a:ln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F857CEB-C3E8-CC3F-E090-7AE3E1803308}"/>
              </a:ext>
            </a:extLst>
          </p:cNvPr>
          <p:cNvSpPr txBox="1"/>
          <p:nvPr/>
        </p:nvSpPr>
        <p:spPr bwMode="auto">
          <a:xfrm>
            <a:off x="7092280" y="2532048"/>
            <a:ext cx="1440160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kern="100">
                <a:effectLst/>
                <a:latin typeface="+mj-ea"/>
                <a:ea typeface="+mj-ea"/>
              </a:rPr>
              <a:t>滑滑梯，</a:t>
            </a:r>
            <a:endParaRPr lang="en-US" altLang="zh-CN" sz="1600" b="1" kern="100">
              <a:effectLst/>
              <a:latin typeface="+mj-ea"/>
              <a:ea typeface="+mj-ea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kern="100">
                <a:effectLst/>
                <a:latin typeface="+mj-ea"/>
                <a:ea typeface="+mj-ea"/>
              </a:rPr>
              <a:t>斜着滑下来</a:t>
            </a:r>
            <a:endParaRPr lang="zh-CN" altLang="en-US" sz="2000" b="1" kern="100">
              <a:effectLst/>
              <a:latin typeface="+mj-ea"/>
              <a:ea typeface="+mj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6CFE356-B5E8-7CE2-8706-7A436FCAA95F}"/>
              </a:ext>
            </a:extLst>
          </p:cNvPr>
          <p:cNvSpPr txBox="1"/>
          <p:nvPr/>
        </p:nvSpPr>
        <p:spPr bwMode="auto">
          <a:xfrm>
            <a:off x="6348408" y="4003408"/>
            <a:ext cx="1257306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kern="100">
                <a:effectLst/>
                <a:latin typeface="+mj-ea"/>
                <a:ea typeface="+mj-ea"/>
              </a:rPr>
              <a:t>风筝，</a:t>
            </a:r>
            <a:endParaRPr lang="en-US" altLang="zh-CN" sz="1600" b="1" kern="100">
              <a:effectLst/>
              <a:latin typeface="+mj-ea"/>
              <a:ea typeface="+mj-ea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kern="100">
                <a:effectLst/>
                <a:latin typeface="+mj-ea"/>
                <a:ea typeface="+mj-ea"/>
              </a:rPr>
              <a:t>随风飞上天</a:t>
            </a:r>
            <a:endParaRPr lang="zh-CN" altLang="en-US" sz="2000" b="1" kern="100">
              <a:effectLst/>
              <a:latin typeface="+mj-ea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9AD62E2-D2E0-9AB7-1F0A-4AFCB6DDC359}"/>
              </a:ext>
            </a:extLst>
          </p:cNvPr>
          <p:cNvSpPr txBox="1"/>
          <p:nvPr/>
        </p:nvSpPr>
        <p:spPr bwMode="auto">
          <a:xfrm>
            <a:off x="272029" y="1081457"/>
            <a:ext cx="1355456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kern="100">
                <a:effectLst/>
                <a:latin typeface="+mj-ea"/>
                <a:ea typeface="+mj-ea"/>
              </a:rPr>
              <a:t>推拉门，</a:t>
            </a:r>
            <a:endParaRPr lang="en-US" altLang="zh-CN" sz="1600" b="1" kern="100">
              <a:effectLst/>
              <a:latin typeface="+mj-ea"/>
              <a:ea typeface="+mj-ea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600" b="1" kern="100">
                <a:effectLst/>
                <a:latin typeface="+mj-ea"/>
                <a:ea typeface="+mj-ea"/>
              </a:rPr>
              <a:t>左右移动</a:t>
            </a:r>
            <a:endParaRPr lang="zh-CN" altLang="en-US" sz="2000" b="1" kern="100">
              <a:effectLst/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00566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667" y="817823"/>
            <a:ext cx="3662176" cy="3507854"/>
          </a:xfrm>
          <a:prstGeom prst="rect">
            <a:avLst/>
          </a:prstGeom>
        </p:spPr>
      </p:pic>
      <p:sp>
        <p:nvSpPr>
          <p:cNvPr id="10243" name="AutoShape 27"/>
          <p:cNvSpPr>
            <a:spLocks noChangeArrowheads="1"/>
          </p:cNvSpPr>
          <p:nvPr/>
        </p:nvSpPr>
        <p:spPr bwMode="auto">
          <a:xfrm>
            <a:off x="690563" y="393616"/>
            <a:ext cx="5393605" cy="665966"/>
          </a:xfrm>
          <a:prstGeom prst="wedgeRoundRectCallout">
            <a:avLst>
              <a:gd name="adj1" fmla="val 40098"/>
              <a:gd name="adj2" fmla="val 63357"/>
              <a:gd name="adj3" fmla="val 16667"/>
            </a:avLst>
          </a:prstGeom>
          <a:solidFill>
            <a:srgbClr val="FFFFFF"/>
          </a:solidFill>
          <a:ln w="12700">
            <a:solidFill>
              <a:srgbClr val="00B0F0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这个风筝有什么特点？</a:t>
            </a:r>
          </a:p>
        </p:txBody>
      </p:sp>
      <p:sp>
        <p:nvSpPr>
          <p:cNvPr id="13" name="对话气泡: 圆角矩形 12"/>
          <p:cNvSpPr/>
          <p:nvPr/>
        </p:nvSpPr>
        <p:spPr bwMode="auto">
          <a:xfrm>
            <a:off x="1999023" y="1412825"/>
            <a:ext cx="2447925" cy="1295400"/>
          </a:xfrm>
          <a:prstGeom prst="wedgeRoundRectCallout">
            <a:avLst>
              <a:gd name="adj1" fmla="val -62892"/>
              <a:gd name="adj2" fmla="val 27696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左边和右边是一样的。</a:t>
            </a:r>
          </a:p>
        </p:txBody>
      </p:sp>
      <p:pic>
        <p:nvPicPr>
          <p:cNvPr id="7177" name="图片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535" y="1563638"/>
            <a:ext cx="994977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文本框 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49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0BC6703-A23C-8B6D-C5AF-1EE8AD437133}"/>
              </a:ext>
            </a:extLst>
          </p:cNvPr>
          <p:cNvSpPr txBox="1"/>
          <p:nvPr/>
        </p:nvSpPr>
        <p:spPr>
          <a:xfrm>
            <a:off x="467544" y="4115524"/>
            <a:ext cx="87320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kern="100">
                <a:effectLst/>
                <a:latin typeface="+mj-ea"/>
                <a:ea typeface="+mj-ea"/>
                <a:cs typeface="Courier New" panose="02070309020205020404" pitchFamily="49" charset="0"/>
              </a:rPr>
              <a:t>像这样左右一样的事物你在生活中还见过哪些？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文本框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269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1FF437E7-6637-D0D7-2D6E-B260A6C6B5D6}"/>
              </a:ext>
            </a:extLst>
          </p:cNvPr>
          <p:cNvSpPr txBox="1"/>
          <p:nvPr/>
        </p:nvSpPr>
        <p:spPr>
          <a:xfrm>
            <a:off x="1259632" y="3544395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kern="1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剪纸        脸谱        球拍</a:t>
            </a:r>
            <a:endParaRPr lang="zh-CN" altLang="en-US" sz="3600" b="1" kern="100">
              <a:effectLst/>
              <a:latin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14D26DA-8C5F-6894-BE54-631528D96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9369"/>
            <a:ext cx="1793875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D507EC8-DF21-3EA3-3B19-F8B8DC31B9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0006" y="1416890"/>
            <a:ext cx="2660146" cy="173691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10CF21E-0AE1-1DEB-8DCE-577F03895BA3}"/>
              </a:ext>
            </a:extLst>
          </p:cNvPr>
          <p:cNvSpPr txBox="1"/>
          <p:nvPr/>
        </p:nvSpPr>
        <p:spPr>
          <a:xfrm>
            <a:off x="3877824" y="1118850"/>
            <a:ext cx="1508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kern="100">
                <a:effectLst/>
                <a:latin typeface="+mj-ea"/>
                <a:ea typeface="+mj-ea"/>
                <a:cs typeface="Courier New" panose="02070309020205020404" pitchFamily="49" charset="0"/>
              </a:rPr>
              <a:t>霸王别姬</a:t>
            </a:r>
            <a:endParaRPr lang="en-US" sz="1400" b="1" kern="100">
              <a:effectLst/>
              <a:latin typeface="+mj-ea"/>
              <a:ea typeface="+mj-ea"/>
              <a:cs typeface="Courier New" panose="02070309020205020404" pitchFamily="49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D8946F4-2F1C-8463-6C3D-349004A4B0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145" y="843558"/>
            <a:ext cx="1390471" cy="258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EC84DF47-41E5-5262-D957-C46DF22B230F}"/>
              </a:ext>
            </a:extLst>
          </p:cNvPr>
          <p:cNvSpPr txBox="1"/>
          <p:nvPr/>
        </p:nvSpPr>
        <p:spPr>
          <a:xfrm>
            <a:off x="971599" y="411510"/>
            <a:ext cx="4060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0" kern="100">
                <a:effectLst/>
                <a:latin typeface="+mn-ea"/>
                <a:ea typeface="+mn-ea"/>
              </a:rPr>
              <a:t>生活中左右同样的物品：</a:t>
            </a:r>
            <a:endParaRPr lang="zh-CN" altLang="en-US" sz="2400" kern="100">
              <a:effectLst/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70"/>
          <a:stretch>
            <a:fillRect/>
          </a:stretch>
        </p:blipFill>
        <p:spPr>
          <a:xfrm>
            <a:off x="2948007" y="1917082"/>
            <a:ext cx="1191945" cy="2357473"/>
          </a:xfrm>
          <a:prstGeom prst="rect">
            <a:avLst/>
          </a:prstGeom>
        </p:spPr>
      </p:pic>
      <p:grpSp>
        <p:nvGrpSpPr>
          <p:cNvPr id="12290" name="组合 21"/>
          <p:cNvGrpSpPr/>
          <p:nvPr/>
        </p:nvGrpSpPr>
        <p:grpSpPr bwMode="auto">
          <a:xfrm>
            <a:off x="0" y="225425"/>
            <a:ext cx="4200525" cy="739775"/>
            <a:chOff x="1103516" y="1032382"/>
            <a:chExt cx="4201316" cy="738872"/>
          </a:xfrm>
        </p:grpSpPr>
        <p:sp>
          <p:nvSpPr>
            <p:cNvPr id="19" name="MH_SubTitle_1"/>
            <p:cNvSpPr/>
            <p:nvPr>
              <p:custDataLst>
                <p:tags r:id="rId3"/>
              </p:custDataLst>
            </p:nvPr>
          </p:nvSpPr>
          <p:spPr>
            <a:xfrm>
              <a:off x="2087951" y="1129102"/>
              <a:ext cx="3216881" cy="551776"/>
            </a:xfrm>
            <a:prstGeom prst="homePlate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MH_Other_1"/>
            <p:cNvSpPr/>
            <p:nvPr>
              <p:custDataLst>
                <p:tags r:id="rId4"/>
              </p:custDataLst>
            </p:nvPr>
          </p:nvSpPr>
          <p:spPr>
            <a:xfrm>
              <a:off x="1103516" y="1038724"/>
              <a:ext cx="819304" cy="732530"/>
            </a:xfrm>
            <a:prstGeom prst="rect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1" name="MH_Other_2"/>
            <p:cNvSpPr/>
            <p:nvPr>
              <p:custDataLst>
                <p:tags r:id="rId5"/>
              </p:custDataLst>
            </p:nvPr>
          </p:nvSpPr>
          <p:spPr>
            <a:xfrm>
              <a:off x="1922820" y="1032382"/>
              <a:ext cx="165131" cy="732530"/>
            </a:xfrm>
            <a:custGeom>
              <a:avLst/>
              <a:gdLst>
                <a:gd name="connsiteX0" fmla="*/ 2382 w 461963"/>
                <a:gd name="connsiteY0" fmla="*/ 0 h 1081088"/>
                <a:gd name="connsiteX1" fmla="*/ 461963 w 461963"/>
                <a:gd name="connsiteY1" fmla="*/ 138113 h 1081088"/>
                <a:gd name="connsiteX2" fmla="*/ 461963 w 461963"/>
                <a:gd name="connsiteY2" fmla="*/ 950119 h 1081088"/>
                <a:gd name="connsiteX3" fmla="*/ 0 w 461963"/>
                <a:gd name="connsiteY3" fmla="*/ 1081088 h 1081088"/>
                <a:gd name="connsiteX4" fmla="*/ 2382 w 461963"/>
                <a:gd name="connsiteY4" fmla="*/ 0 h 1081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963" h="1081088">
                  <a:moveTo>
                    <a:pt x="2382" y="0"/>
                  </a:moveTo>
                  <a:lnTo>
                    <a:pt x="461963" y="138113"/>
                  </a:lnTo>
                  <a:lnTo>
                    <a:pt x="461963" y="950119"/>
                  </a:lnTo>
                  <a:lnTo>
                    <a:pt x="0" y="1081088"/>
                  </a:lnTo>
                  <a:lnTo>
                    <a:pt x="2382" y="0"/>
                  </a:lnTo>
                  <a:close/>
                </a:path>
              </a:pathLst>
            </a:custGeom>
            <a:solidFill>
              <a:srgbClr val="178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291" name="矩形 7"/>
          <p:cNvSpPr>
            <a:spLocks noChangeArrowheads="1"/>
          </p:cNvSpPr>
          <p:nvPr/>
        </p:nvSpPr>
        <p:spPr bwMode="auto">
          <a:xfrm>
            <a:off x="571065" y="938147"/>
            <a:ext cx="7812088" cy="1109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3200" b="1">
                <a:latin typeface="+mn-ea"/>
                <a:ea typeface="+mn-ea"/>
              </a:rPr>
              <a:t>    </a:t>
            </a:r>
            <a:r>
              <a:rPr lang="zh-CN" altLang="en-US" sz="3200" b="1" kern="100">
                <a:effectLst/>
                <a:latin typeface="+mn-ea"/>
                <a:ea typeface="+mn-ea"/>
                <a:cs typeface="Courier New" panose="02070309020205020404" pitchFamily="49" charset="0"/>
              </a:rPr>
              <a:t>观察下面的物体，说一说它们有哪些相同的特征。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8"/>
          <a:srcRect l="50000"/>
          <a:stretch>
            <a:fillRect/>
          </a:stretch>
        </p:blipFill>
        <p:spPr>
          <a:xfrm>
            <a:off x="1641874" y="2028451"/>
            <a:ext cx="685981" cy="1986470"/>
          </a:xfrm>
          <a:custGeom>
            <a:avLst/>
            <a:gdLst>
              <a:gd name="connsiteX0" fmla="*/ 0 w 685981"/>
              <a:gd name="connsiteY0" fmla="*/ 0 h 1986470"/>
              <a:gd name="connsiteX1" fmla="*/ 685981 w 685981"/>
              <a:gd name="connsiteY1" fmla="*/ 0 h 1986470"/>
              <a:gd name="connsiteX2" fmla="*/ 685981 w 685981"/>
              <a:gd name="connsiteY2" fmla="*/ 1986470 h 1986470"/>
              <a:gd name="connsiteX3" fmla="*/ 0 w 685981"/>
              <a:gd name="connsiteY3" fmla="*/ 1986470 h 1986470"/>
              <a:gd name="connsiteX4" fmla="*/ 0 w 685981"/>
              <a:gd name="connsiteY4" fmla="*/ 0 h 1986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981" h="1986470">
                <a:moveTo>
                  <a:pt x="0" y="0"/>
                </a:moveTo>
                <a:lnTo>
                  <a:pt x="685981" y="0"/>
                </a:lnTo>
                <a:lnTo>
                  <a:pt x="685981" y="1986470"/>
                </a:lnTo>
                <a:lnTo>
                  <a:pt x="0" y="198647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rcRect r="50000"/>
          <a:stretch>
            <a:fillRect/>
          </a:stretch>
        </p:blipFill>
        <p:spPr>
          <a:xfrm>
            <a:off x="957671" y="2027394"/>
            <a:ext cx="685981" cy="1986470"/>
          </a:xfrm>
          <a:custGeom>
            <a:avLst/>
            <a:gdLst>
              <a:gd name="connsiteX0" fmla="*/ 0 w 685981"/>
              <a:gd name="connsiteY0" fmla="*/ 0 h 1986470"/>
              <a:gd name="connsiteX1" fmla="*/ 685981 w 685981"/>
              <a:gd name="connsiteY1" fmla="*/ 0 h 1986470"/>
              <a:gd name="connsiteX2" fmla="*/ 685981 w 685981"/>
              <a:gd name="connsiteY2" fmla="*/ 1986470 h 1986470"/>
              <a:gd name="connsiteX3" fmla="*/ 0 w 685981"/>
              <a:gd name="connsiteY3" fmla="*/ 1986470 h 1986470"/>
              <a:gd name="connsiteX4" fmla="*/ 0 w 685981"/>
              <a:gd name="connsiteY4" fmla="*/ 0 h 1986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981" h="1986470">
                <a:moveTo>
                  <a:pt x="0" y="0"/>
                </a:moveTo>
                <a:lnTo>
                  <a:pt x="685981" y="0"/>
                </a:lnTo>
                <a:lnTo>
                  <a:pt x="685981" y="1986470"/>
                </a:lnTo>
                <a:lnTo>
                  <a:pt x="0" y="198647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rcRect l="50000"/>
          <a:stretch>
            <a:fillRect/>
          </a:stretch>
        </p:blipFill>
        <p:spPr>
          <a:xfrm>
            <a:off x="1651644" y="2021262"/>
            <a:ext cx="685981" cy="1986470"/>
          </a:xfrm>
          <a:custGeom>
            <a:avLst/>
            <a:gdLst>
              <a:gd name="connsiteX0" fmla="*/ 0 w 685981"/>
              <a:gd name="connsiteY0" fmla="*/ 0 h 1986470"/>
              <a:gd name="connsiteX1" fmla="*/ 685981 w 685981"/>
              <a:gd name="connsiteY1" fmla="*/ 0 h 1986470"/>
              <a:gd name="connsiteX2" fmla="*/ 685981 w 685981"/>
              <a:gd name="connsiteY2" fmla="*/ 1986470 h 1986470"/>
              <a:gd name="connsiteX3" fmla="*/ 0 w 685981"/>
              <a:gd name="connsiteY3" fmla="*/ 1986470 h 1986470"/>
              <a:gd name="connsiteX4" fmla="*/ 0 w 685981"/>
              <a:gd name="connsiteY4" fmla="*/ 0 h 1986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981" h="1986470">
                <a:moveTo>
                  <a:pt x="0" y="0"/>
                </a:moveTo>
                <a:lnTo>
                  <a:pt x="685981" y="0"/>
                </a:lnTo>
                <a:lnTo>
                  <a:pt x="685981" y="1986470"/>
                </a:lnTo>
                <a:lnTo>
                  <a:pt x="0" y="198647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</a:ln>
        </p:spPr>
      </p:pic>
      <p:sp>
        <p:nvSpPr>
          <p:cNvPr id="11276" name="文本框 19"/>
          <p:cNvSpPr txBox="1">
            <a:spLocks noChangeArrowheads="1"/>
          </p:cNvSpPr>
          <p:nvPr/>
        </p:nvSpPr>
        <p:spPr bwMode="auto">
          <a:xfrm>
            <a:off x="107504" y="285191"/>
            <a:ext cx="3894015" cy="584775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pPr>
              <a:defRPr/>
            </a:pPr>
            <a:r>
              <a:rPr lang="zh-CN" altLang="en-US">
                <a:sym typeface="+mn-lt"/>
              </a:rPr>
              <a:t>二  认识</a:t>
            </a:r>
            <a:r>
              <a:rPr lang="zh-CN" altLang="en-US" dirty="0">
                <a:sym typeface="+mn-lt"/>
              </a:rPr>
              <a:t>轴对称图形</a:t>
            </a:r>
          </a:p>
        </p:txBody>
      </p:sp>
      <p:sp>
        <p:nvSpPr>
          <p:cNvPr id="12302" name="文本框 1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18704" y="468777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303" name="图片 2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121" y="4844767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70"/>
          <a:stretch>
            <a:fillRect/>
          </a:stretch>
        </p:blipFill>
        <p:spPr>
          <a:xfrm flipH="1">
            <a:off x="4135705" y="1917872"/>
            <a:ext cx="1191945" cy="235747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86C6CDD1-D9B5-B38F-807E-B1898A4530AF}"/>
              </a:ext>
            </a:extLst>
          </p:cNvPr>
          <p:cNvSpPr txBox="1"/>
          <p:nvPr/>
        </p:nvSpPr>
        <p:spPr>
          <a:xfrm>
            <a:off x="688426" y="4176351"/>
            <a:ext cx="88254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kern="100">
                <a:effectLst/>
                <a:latin typeface="+mn-ea"/>
                <a:ea typeface="+mn-ea"/>
              </a:rPr>
              <a:t>画一画 </a:t>
            </a:r>
            <a:r>
              <a:rPr lang="zh-CN" altLang="en-US" sz="2800" b="1" kern="100"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沿着上面物体的边沿，把它们画下来。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847862D-EEF3-83A7-48CA-72E13F390A5D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EEF3FA"/>
              </a:clrFrom>
              <a:clrTo>
                <a:srgbClr val="EEF3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69244" y="2342897"/>
            <a:ext cx="2010953" cy="16121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74A9A-C378-D541-88FC-576D5A32D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E7895212-49D8-F747-1E73-5AA784C4FD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94" y="1563638"/>
            <a:ext cx="7557025" cy="2132978"/>
          </a:xfrm>
          <a:prstGeom prst="rect">
            <a:avLst/>
          </a:prstGeom>
        </p:spPr>
      </p:pic>
      <p:sp>
        <p:nvSpPr>
          <p:cNvPr id="12302" name="文本框 16">
            <a:extLst>
              <a:ext uri="{FF2B5EF4-FFF2-40B4-BE49-F238E27FC236}">
                <a16:creationId xmlns:a16="http://schemas.microsoft.com/office/drawing/2014/main" id="{DF81B501-F560-78FD-6A2E-B4CFCF1EE732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303" name="图片 21">
            <a:extLst>
              <a:ext uri="{FF2B5EF4-FFF2-40B4-BE49-F238E27FC236}">
                <a16:creationId xmlns:a16="http://schemas.microsoft.com/office/drawing/2014/main" id="{9B200A43-114C-529A-46EE-E5635854BD3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C7F1ADD3-B047-F386-8C29-A6878D0AF3F3}"/>
              </a:ext>
            </a:extLst>
          </p:cNvPr>
          <p:cNvGrpSpPr/>
          <p:nvPr/>
        </p:nvGrpSpPr>
        <p:grpSpPr bwMode="auto">
          <a:xfrm>
            <a:off x="3225" y="209203"/>
            <a:ext cx="2225675" cy="603250"/>
            <a:chOff x="3275856" y="267494"/>
            <a:chExt cx="2226464" cy="604342"/>
          </a:xfrm>
        </p:grpSpPr>
        <p:pic>
          <p:nvPicPr>
            <p:cNvPr id="4" name="图片 2">
              <a:extLst>
                <a:ext uri="{FF2B5EF4-FFF2-40B4-BE49-F238E27FC236}">
                  <a16:creationId xmlns:a16="http://schemas.microsoft.com/office/drawing/2014/main" id="{A91AB6D8-D7E4-00E8-712A-2292BE5472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321"/>
            <a:stretch>
              <a:fillRect/>
            </a:stretch>
          </p:blipFill>
          <p:spPr bwMode="auto">
            <a:xfrm>
              <a:off x="3275856" y="267494"/>
              <a:ext cx="2226464" cy="603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2767A455-A8BC-57A6-00C0-5C3763C85607}"/>
                </a:ext>
              </a:extLst>
            </p:cNvPr>
            <p:cNvSpPr txBox="1"/>
            <p:nvPr/>
          </p:nvSpPr>
          <p:spPr>
            <a:xfrm>
              <a:off x="3472776" y="286578"/>
              <a:ext cx="1832624" cy="58525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fontAlgn="auto" hangingPunct="1">
                <a:spcBef>
                  <a:spcPts val="0"/>
                </a:spcBef>
                <a:spcAft>
                  <a:spcPts val="0"/>
                </a:spcAft>
                <a:defRPr sz="3200" b="1">
                  <a:ln w="12700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defRPr>
              </a:lvl1pPr>
            </a:lstStyle>
            <a:p>
              <a:pPr>
                <a:defRPr/>
              </a:pPr>
              <a:r>
                <a:rPr lang="zh-CN" altLang="en-US" dirty="0">
                  <a:sym typeface="+mn-lt"/>
                </a:rPr>
                <a:t>动手操作</a:t>
              </a: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CB9CFB2A-E403-2AB5-EBCE-3E115CFE4C41}"/>
              </a:ext>
            </a:extLst>
          </p:cNvPr>
          <p:cNvSpPr txBox="1"/>
          <p:nvPr/>
        </p:nvSpPr>
        <p:spPr>
          <a:xfrm>
            <a:off x="1138695" y="253164"/>
            <a:ext cx="699385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22860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kern="100">
                <a:effectLst/>
                <a:latin typeface="+mn-ea"/>
                <a:ea typeface="+mn-ea"/>
                <a:cs typeface="Courier New" panose="02070309020205020404" pitchFamily="49" charset="0"/>
              </a:rPr>
              <a:t>    请同学们把这三个图形折一折，你发现了什么？</a:t>
            </a:r>
            <a:endParaRPr lang="zh-CN" altLang="en-US" sz="4000" b="1" kern="100">
              <a:effectLst/>
              <a:latin typeface="+mn-ea"/>
              <a:ea typeface="+mn-ea"/>
              <a:cs typeface="Courier New" panose="02070309020205020404" pitchFamily="49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791A13D0-34E6-D94A-3E4E-C57D45CA789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077"/>
          <a:stretch/>
        </p:blipFill>
        <p:spPr>
          <a:xfrm>
            <a:off x="801735" y="1374057"/>
            <a:ext cx="673921" cy="248168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6C13D0A-56BE-1D03-56F9-C52F208A759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280"/>
          <a:stretch/>
        </p:blipFill>
        <p:spPr>
          <a:xfrm flipH="1">
            <a:off x="1456559" y="1378246"/>
            <a:ext cx="673921" cy="248168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67634F6-05BD-238C-F458-C4F93000243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6" r="57875"/>
          <a:stretch/>
        </p:blipFill>
        <p:spPr>
          <a:xfrm>
            <a:off x="2782745" y="1369833"/>
            <a:ext cx="1213191" cy="249608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E22FDDD-8243-A88B-B82D-4EEA5AB81DE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53" r="16922"/>
          <a:stretch/>
        </p:blipFill>
        <p:spPr>
          <a:xfrm>
            <a:off x="5768637" y="1361882"/>
            <a:ext cx="1320318" cy="250403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EB09EAE-A8C3-70A7-E4FB-C38EB8729C0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6" r="57875"/>
          <a:stretch/>
        </p:blipFill>
        <p:spPr>
          <a:xfrm flipH="1">
            <a:off x="3963356" y="1361882"/>
            <a:ext cx="1175381" cy="251699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2F2B768-9A19-CDEC-397E-155AE867DFE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53" r="16922"/>
          <a:stretch/>
        </p:blipFill>
        <p:spPr>
          <a:xfrm flipH="1">
            <a:off x="7072919" y="1368359"/>
            <a:ext cx="1320318" cy="2504039"/>
          </a:xfrm>
          <a:prstGeom prst="rect">
            <a:avLst/>
          </a:prstGeom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D862CAAD-C69B-0DE7-D578-DF0804B5F6A0}"/>
              </a:ext>
            </a:extLst>
          </p:cNvPr>
          <p:cNvGrpSpPr/>
          <p:nvPr/>
        </p:nvGrpSpPr>
        <p:grpSpPr>
          <a:xfrm>
            <a:off x="632608" y="3855742"/>
            <a:ext cx="6456348" cy="1456842"/>
            <a:chOff x="632608" y="3855742"/>
            <a:chExt cx="6456348" cy="1456842"/>
          </a:xfrm>
        </p:grpSpPr>
        <p:pic>
          <p:nvPicPr>
            <p:cNvPr id="10244" name="图片 5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608" y="3929872"/>
              <a:ext cx="1012174" cy="1382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对话气泡: 圆角矩形 2">
              <a:extLst>
                <a:ext uri="{FF2B5EF4-FFF2-40B4-BE49-F238E27FC236}">
                  <a16:creationId xmlns:a16="http://schemas.microsoft.com/office/drawing/2014/main" id="{60505835-1BDA-CBEA-6007-23A9CC1DB5B8}"/>
                </a:ext>
              </a:extLst>
            </p:cNvPr>
            <p:cNvSpPr/>
            <p:nvPr/>
          </p:nvSpPr>
          <p:spPr>
            <a:xfrm>
              <a:off x="2032050" y="3855742"/>
              <a:ext cx="5056906" cy="1034594"/>
            </a:xfrm>
            <a:prstGeom prst="wedgeRoundRectCallout">
              <a:avLst>
                <a:gd name="adj1" fmla="val -59193"/>
                <a:gd name="adj2" fmla="val 30900"/>
                <a:gd name="adj3" fmla="val 16667"/>
              </a:avLst>
            </a:prstGeom>
            <a:noFill/>
            <a:ln w="38100">
              <a:solidFill>
                <a:srgbClr val="1CA1A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000" b="1">
                  <a:solidFill>
                    <a:schemeClr val="tx1"/>
                  </a:solidFill>
                  <a:latin typeface="+mj-ea"/>
                  <a:ea typeface="+mj-ea"/>
                </a:rPr>
                <a:t>这些图形沿着一条线对折，图形两边能完全重合。</a:t>
              </a:r>
              <a:endParaRPr lang="en-US" sz="3000" b="1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5809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61B39-3CD7-DC7A-F4AB-B9BE77AA9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42260BD-7733-BD09-10CB-62E6D9081B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94" y="1563638"/>
            <a:ext cx="7557025" cy="2132978"/>
          </a:xfrm>
          <a:prstGeom prst="rect">
            <a:avLst/>
          </a:prstGeom>
        </p:spPr>
      </p:pic>
      <p:sp>
        <p:nvSpPr>
          <p:cNvPr id="12302" name="文本框 16">
            <a:extLst>
              <a:ext uri="{FF2B5EF4-FFF2-40B4-BE49-F238E27FC236}">
                <a16:creationId xmlns:a16="http://schemas.microsoft.com/office/drawing/2014/main" id="{C3219531-2EC5-0599-8918-7DE94561E51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303" name="图片 21">
            <a:extLst>
              <a:ext uri="{FF2B5EF4-FFF2-40B4-BE49-F238E27FC236}">
                <a16:creationId xmlns:a16="http://schemas.microsoft.com/office/drawing/2014/main" id="{513B5FF2-7273-04F9-D203-A7FC20BD0AA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对话气泡: 圆角矩形 22">
            <a:extLst>
              <a:ext uri="{FF2B5EF4-FFF2-40B4-BE49-F238E27FC236}">
                <a16:creationId xmlns:a16="http://schemas.microsoft.com/office/drawing/2014/main" id="{E8B722A1-7DAF-0C31-BFAE-330389706978}"/>
              </a:ext>
            </a:extLst>
          </p:cNvPr>
          <p:cNvSpPr/>
          <p:nvPr/>
        </p:nvSpPr>
        <p:spPr>
          <a:xfrm>
            <a:off x="5395506" y="3080916"/>
            <a:ext cx="1331951" cy="584200"/>
          </a:xfrm>
          <a:prstGeom prst="wedgeRoundRectCallout">
            <a:avLst>
              <a:gd name="adj1" fmla="val 70511"/>
              <a:gd name="adj2" fmla="val 57718"/>
              <a:gd name="adj3" fmla="val 16667"/>
            </a:avLst>
          </a:prstGeom>
          <a:noFill/>
          <a:ln w="28575">
            <a:solidFill>
              <a:srgbClr val="1CA1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kern="100"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对称轴</a:t>
            </a:r>
            <a:endParaRPr lang="zh-CN" altLang="en-US" sz="3200" b="1" kern="100">
              <a:solidFill>
                <a:schemeClr val="tx1"/>
              </a:solidFill>
              <a:effectLst/>
              <a:latin typeface="Times New Roman" panose="02020603050405020304" pitchFamily="18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4E2FEB8C-090B-BBC9-BBB6-AFF71002A2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077"/>
          <a:stretch/>
        </p:blipFill>
        <p:spPr>
          <a:xfrm>
            <a:off x="801735" y="1374057"/>
            <a:ext cx="673921" cy="248168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4D77AD06-7174-A43B-041A-D999BDA873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280"/>
          <a:stretch/>
        </p:blipFill>
        <p:spPr>
          <a:xfrm flipH="1">
            <a:off x="1456559" y="1378246"/>
            <a:ext cx="673921" cy="248168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3E45A7E-ED73-512B-8FED-E53F891E8CB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6" r="57875"/>
          <a:stretch/>
        </p:blipFill>
        <p:spPr>
          <a:xfrm>
            <a:off x="2782745" y="1369833"/>
            <a:ext cx="1213191" cy="249608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869ED28-1434-366D-B296-F4036E918ED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53" r="16922"/>
          <a:stretch/>
        </p:blipFill>
        <p:spPr>
          <a:xfrm>
            <a:off x="5768637" y="1361882"/>
            <a:ext cx="1320318" cy="250403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81E48C2-578C-D45B-A657-CF5F772137B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6" r="57875"/>
          <a:stretch/>
        </p:blipFill>
        <p:spPr>
          <a:xfrm flipH="1">
            <a:off x="3963356" y="1361882"/>
            <a:ext cx="1175381" cy="251699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C97B38A-29D3-9564-8DB4-FF150E529B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53" r="16922"/>
          <a:stretch/>
        </p:blipFill>
        <p:spPr>
          <a:xfrm flipH="1">
            <a:off x="7072919" y="1368359"/>
            <a:ext cx="1320318" cy="2504039"/>
          </a:xfrm>
          <a:prstGeom prst="rect">
            <a:avLst/>
          </a:prstGeom>
        </p:spPr>
      </p:pic>
      <p:sp>
        <p:nvSpPr>
          <p:cNvPr id="12" name="Text Box 3">
            <a:extLst>
              <a:ext uri="{FF2B5EF4-FFF2-40B4-BE49-F238E27FC236}">
                <a16:creationId xmlns:a16="http://schemas.microsoft.com/office/drawing/2014/main" id="{8AC8BB5D-B0F1-43A7-2CC5-D735EDCCF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4093590"/>
            <a:ext cx="7056784" cy="523220"/>
          </a:xfrm>
          <a:prstGeom prst="rect">
            <a:avLst/>
          </a:prstGeom>
          <a:solidFill>
            <a:srgbClr val="FFC000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2800" b="1">
                <a:solidFill>
                  <a:srgbClr val="0E3BC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对折后能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完全重合</a:t>
            </a:r>
            <a:r>
              <a:rPr lang="zh-CN" altLang="en-US" sz="2800" b="1">
                <a:solidFill>
                  <a:srgbClr val="0E3BC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的图形是</a:t>
            </a:r>
            <a:r>
              <a:rPr lang="zh-CN" altLang="en-US" sz="2800" b="1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轴对称图形</a:t>
            </a:r>
            <a:r>
              <a:rPr lang="zh-CN" altLang="en-US" sz="2800" b="1">
                <a:solidFill>
                  <a:srgbClr val="0E3BC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。</a:t>
            </a:r>
          </a:p>
        </p:txBody>
      </p:sp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A063ACEE-506E-2A44-7222-CA55FE3FBC3F}"/>
              </a:ext>
            </a:extLst>
          </p:cNvPr>
          <p:cNvSpPr/>
          <p:nvPr/>
        </p:nvSpPr>
        <p:spPr>
          <a:xfrm>
            <a:off x="2699792" y="325599"/>
            <a:ext cx="4680520" cy="939024"/>
          </a:xfrm>
          <a:prstGeom prst="wedgeRoundRectCallout">
            <a:avLst>
              <a:gd name="adj1" fmla="val -55022"/>
              <a:gd name="adj2" fmla="val 31312"/>
              <a:gd name="adj3" fmla="val 16667"/>
            </a:avLst>
          </a:prstGeom>
          <a:noFill/>
          <a:ln w="38100">
            <a:solidFill>
              <a:srgbClr val="1CA1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3000" b="1">
                <a:solidFill>
                  <a:schemeClr val="tx1"/>
                </a:solidFill>
                <a:latin typeface="+mj-ea"/>
                <a:ea typeface="+mj-ea"/>
              </a:rPr>
              <a:t>这些图形都是</a:t>
            </a:r>
            <a:r>
              <a:rPr lang="zh-CN" altLang="en-US" sz="3000" b="1">
                <a:solidFill>
                  <a:srgbClr val="FF0000"/>
                </a:solidFill>
                <a:latin typeface="+mj-ea"/>
                <a:ea typeface="+mj-ea"/>
              </a:rPr>
              <a:t>对称</a:t>
            </a:r>
            <a:r>
              <a:rPr lang="zh-CN" altLang="en-US" sz="3000" b="1">
                <a:solidFill>
                  <a:schemeClr val="tx1"/>
                </a:solidFill>
                <a:latin typeface="+mj-ea"/>
                <a:ea typeface="+mj-ea"/>
              </a:rPr>
              <a:t>的。</a:t>
            </a:r>
            <a:endParaRPr lang="en-US" altLang="zh-CN" sz="3000" b="1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zh-CN" altLang="en-US" sz="3000" b="1">
                <a:solidFill>
                  <a:schemeClr val="tx1"/>
                </a:solidFill>
                <a:latin typeface="+mj-ea"/>
                <a:ea typeface="+mj-ea"/>
              </a:rPr>
              <a:t>对折的这条线是</a:t>
            </a:r>
            <a:r>
              <a:rPr lang="zh-CN" altLang="en-US" sz="3000" b="1">
                <a:solidFill>
                  <a:srgbClr val="FF0000"/>
                </a:solidFill>
                <a:latin typeface="+mj-ea"/>
                <a:ea typeface="+mj-ea"/>
              </a:rPr>
              <a:t>对称轴</a:t>
            </a:r>
            <a:r>
              <a:rPr lang="zh-CN" altLang="en-US" sz="3000" b="1">
                <a:solidFill>
                  <a:schemeClr val="tx1"/>
                </a:solidFill>
                <a:latin typeface="+mj-ea"/>
                <a:ea typeface="+mj-ea"/>
              </a:rPr>
              <a:t>。</a:t>
            </a:r>
            <a:endParaRPr lang="en-US" sz="3000" b="1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7" name="Picture 52">
            <a:extLst>
              <a:ext uri="{FF2B5EF4-FFF2-40B4-BE49-F238E27FC236}">
                <a16:creationId xmlns:a16="http://schemas.microsoft.com/office/drawing/2014/main" id="{A3544873-6D97-1BDF-98EE-41FC7606E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5787" y="234936"/>
            <a:ext cx="1320319" cy="1355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2EFD3002-C48F-069D-3082-3C1174FBEC0B}"/>
              </a:ext>
            </a:extLst>
          </p:cNvPr>
          <p:cNvGrpSpPr/>
          <p:nvPr/>
        </p:nvGrpSpPr>
        <p:grpSpPr>
          <a:xfrm>
            <a:off x="7262046" y="2687047"/>
            <a:ext cx="1444735" cy="1247418"/>
            <a:chOff x="7357357" y="2739328"/>
            <a:chExt cx="1444735" cy="1247418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2E49FAF9-4722-C59A-B597-0632A4B4A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357357" y="2739328"/>
              <a:ext cx="1415565" cy="1247418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9380EBE-2D29-1160-177C-F54FAF4514B3}"/>
                </a:ext>
              </a:extLst>
            </p:cNvPr>
            <p:cNvSpPr txBox="1"/>
            <p:nvPr/>
          </p:nvSpPr>
          <p:spPr bwMode="auto">
            <a:xfrm>
              <a:off x="7373394" y="2907055"/>
              <a:ext cx="1428698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latin typeface="+mj-ea"/>
                  <a:ea typeface="+mj-ea"/>
                </a:rPr>
                <a:t>对称轴一般用虚线表示。</a:t>
              </a:r>
              <a:endParaRPr lang="en-US" sz="2000" b="1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648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C548D51C-2683-BE77-642D-2B4289E872BD}"/>
              </a:ext>
            </a:extLst>
          </p:cNvPr>
          <p:cNvSpPr txBox="1"/>
          <p:nvPr/>
        </p:nvSpPr>
        <p:spPr bwMode="auto">
          <a:xfrm>
            <a:off x="755576" y="195486"/>
            <a:ext cx="7344816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kern="100">
                <a:solidFill>
                  <a:srgbClr val="00B0F0"/>
                </a:solidFill>
                <a:latin typeface="+mn-ea"/>
                <a:ea typeface="+mn-ea"/>
                <a:cs typeface="Courier New" panose="02070309020205020404" pitchFamily="49" charset="0"/>
              </a:rPr>
              <a:t>说一说：</a:t>
            </a:r>
            <a:r>
              <a:rPr lang="zh-CN" altLang="en-US" sz="3200" b="1" kern="100">
                <a:effectLst/>
                <a:latin typeface="+mn-ea"/>
                <a:ea typeface="+mn-ea"/>
                <a:cs typeface="Courier New" panose="02070309020205020404" pitchFamily="49" charset="0"/>
              </a:rPr>
              <a:t>你在生活中还见到过哪些轴对称现象？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D03AEBD-AE84-1139-11B6-EFA44885F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534" y="1448685"/>
            <a:ext cx="1584103" cy="160759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78C195E-CB52-5521-31E8-BCC620FB6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343" y="1437124"/>
            <a:ext cx="1645538" cy="149938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AE65DC9-1742-11EF-0482-8BAED58CE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881" y="3052427"/>
            <a:ext cx="1468487" cy="173839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0262F1D-650C-82F0-A7BB-015878081F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812" y="3146185"/>
            <a:ext cx="2177215" cy="173839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9F17AC6-241D-E71A-E5B9-A24682B3EE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1803" y="1484245"/>
            <a:ext cx="3116235" cy="415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48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多边形: 形状 36">
            <a:extLst>
              <a:ext uri="{FF2B5EF4-FFF2-40B4-BE49-F238E27FC236}">
                <a16:creationId xmlns:a16="http://schemas.microsoft.com/office/drawing/2014/main" id="{0ACA7DF4-F1F4-31BD-250B-817091DBD3C3}"/>
              </a:ext>
            </a:extLst>
          </p:cNvPr>
          <p:cNvSpPr/>
          <p:nvPr/>
        </p:nvSpPr>
        <p:spPr>
          <a:xfrm>
            <a:off x="3181102" y="2710912"/>
            <a:ext cx="1083083" cy="1019721"/>
          </a:xfrm>
          <a:custGeom>
            <a:avLst/>
            <a:gdLst>
              <a:gd name="connsiteX0" fmla="*/ 647700 w 1282700"/>
              <a:gd name="connsiteY0" fmla="*/ 0 h 1320800"/>
              <a:gd name="connsiteX1" fmla="*/ 0 w 1282700"/>
              <a:gd name="connsiteY1" fmla="*/ 495300 h 1320800"/>
              <a:gd name="connsiteX2" fmla="*/ 228600 w 1282700"/>
              <a:gd name="connsiteY2" fmla="*/ 1320800 h 1320800"/>
              <a:gd name="connsiteX3" fmla="*/ 1028700 w 1282700"/>
              <a:gd name="connsiteY3" fmla="*/ 1320800 h 1320800"/>
              <a:gd name="connsiteX4" fmla="*/ 1282700 w 1282700"/>
              <a:gd name="connsiteY4" fmla="*/ 508000 h 1320800"/>
              <a:gd name="connsiteX5" fmla="*/ 647700 w 1282700"/>
              <a:gd name="connsiteY5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82700" h="1320800">
                <a:moveTo>
                  <a:pt x="647700" y="0"/>
                </a:moveTo>
                <a:lnTo>
                  <a:pt x="0" y="495300"/>
                </a:lnTo>
                <a:lnTo>
                  <a:pt x="228600" y="1320800"/>
                </a:lnTo>
                <a:lnTo>
                  <a:pt x="1028700" y="1320800"/>
                </a:lnTo>
                <a:lnTo>
                  <a:pt x="1282700" y="508000"/>
                </a:lnTo>
                <a:lnTo>
                  <a:pt x="647700" y="0"/>
                </a:lnTo>
                <a:close/>
              </a:path>
            </a:pathLst>
          </a:cu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F6873B6-CC79-0F7A-9418-C3A63CF005B8}"/>
              </a:ext>
            </a:extLst>
          </p:cNvPr>
          <p:cNvSpPr/>
          <p:nvPr/>
        </p:nvSpPr>
        <p:spPr>
          <a:xfrm>
            <a:off x="760773" y="1247282"/>
            <a:ext cx="1459246" cy="72271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306C3A8-4BE4-FAB3-0D33-51618C317CD2}"/>
              </a:ext>
            </a:extLst>
          </p:cNvPr>
          <p:cNvSpPr/>
          <p:nvPr/>
        </p:nvSpPr>
        <p:spPr>
          <a:xfrm>
            <a:off x="3236229" y="1163892"/>
            <a:ext cx="972831" cy="889497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等腰三角形 3">
            <a:extLst>
              <a:ext uri="{FF2B5EF4-FFF2-40B4-BE49-F238E27FC236}">
                <a16:creationId xmlns:a16="http://schemas.microsoft.com/office/drawing/2014/main" id="{1CADB4BF-6319-3871-0547-5D10F8161D88}"/>
              </a:ext>
            </a:extLst>
          </p:cNvPr>
          <p:cNvSpPr/>
          <p:nvPr/>
        </p:nvSpPr>
        <p:spPr>
          <a:xfrm>
            <a:off x="5209493" y="940590"/>
            <a:ext cx="1459246" cy="1084072"/>
          </a:xfrm>
          <a:prstGeom prst="triangle">
            <a:avLst>
              <a:gd name="adj" fmla="val 80130"/>
            </a:avLst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5BFB4514-0EA7-309D-AC8C-185987F4AC3A}"/>
              </a:ext>
            </a:extLst>
          </p:cNvPr>
          <p:cNvSpPr/>
          <p:nvPr/>
        </p:nvSpPr>
        <p:spPr>
          <a:xfrm>
            <a:off x="7332279" y="1259591"/>
            <a:ext cx="881630" cy="80611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流程图: 数据 5">
            <a:extLst>
              <a:ext uri="{FF2B5EF4-FFF2-40B4-BE49-F238E27FC236}">
                <a16:creationId xmlns:a16="http://schemas.microsoft.com/office/drawing/2014/main" id="{D515721D-665E-AE23-89E3-6BD5578705B6}"/>
              </a:ext>
            </a:extLst>
          </p:cNvPr>
          <p:cNvSpPr/>
          <p:nvPr/>
        </p:nvSpPr>
        <p:spPr>
          <a:xfrm>
            <a:off x="760773" y="3035635"/>
            <a:ext cx="1459246" cy="722717"/>
          </a:xfrm>
          <a:prstGeom prst="flowChartInputOutpu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流程图: 摘录 7">
            <a:extLst>
              <a:ext uri="{FF2B5EF4-FFF2-40B4-BE49-F238E27FC236}">
                <a16:creationId xmlns:a16="http://schemas.microsoft.com/office/drawing/2014/main" id="{50743E8A-2194-A666-3BCD-33237E9A0D6E}"/>
              </a:ext>
            </a:extLst>
          </p:cNvPr>
          <p:cNvSpPr/>
          <p:nvPr/>
        </p:nvSpPr>
        <p:spPr>
          <a:xfrm>
            <a:off x="5298919" y="2646956"/>
            <a:ext cx="1112203" cy="1016932"/>
          </a:xfrm>
          <a:prstGeom prst="flowChartExtra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流程图: 摘录 8">
            <a:extLst>
              <a:ext uri="{FF2B5EF4-FFF2-40B4-BE49-F238E27FC236}">
                <a16:creationId xmlns:a16="http://schemas.microsoft.com/office/drawing/2014/main" id="{CF8EEF7C-CB23-C3C4-585F-5063BD27AB63}"/>
              </a:ext>
            </a:extLst>
          </p:cNvPr>
          <p:cNvSpPr/>
          <p:nvPr/>
        </p:nvSpPr>
        <p:spPr>
          <a:xfrm>
            <a:off x="6982669" y="2947903"/>
            <a:ext cx="1580850" cy="679572"/>
          </a:xfrm>
          <a:prstGeom prst="flowChartExtra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98C1D18-B93F-745A-C8F2-5074E3A8D478}"/>
              </a:ext>
            </a:extLst>
          </p:cNvPr>
          <p:cNvSpPr txBox="1"/>
          <p:nvPr/>
        </p:nvSpPr>
        <p:spPr bwMode="auto">
          <a:xfrm>
            <a:off x="1492150" y="173571"/>
            <a:ext cx="59136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kern="100">
                <a:effectLst/>
                <a:latin typeface="+mn-ea"/>
                <a:ea typeface="+mn-ea"/>
                <a:cs typeface="Courier New" panose="02070309020205020404" pitchFamily="49" charset="0"/>
              </a:rPr>
              <a:t>下面哪些图形是轴对称图形？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296228F-BE83-8AEE-7F7D-7499AB732BA8}"/>
              </a:ext>
            </a:extLst>
          </p:cNvPr>
          <p:cNvSpPr txBox="1"/>
          <p:nvPr/>
        </p:nvSpPr>
        <p:spPr bwMode="auto">
          <a:xfrm>
            <a:off x="834361" y="4363239"/>
            <a:ext cx="70567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折一折，独立判断，然后小组交流。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82302A88-854C-6E29-3D0F-306A2DFC5716}"/>
              </a:ext>
            </a:extLst>
          </p:cNvPr>
          <p:cNvCxnSpPr>
            <a:cxnSpLocks/>
          </p:cNvCxnSpPr>
          <p:nvPr/>
        </p:nvCxnSpPr>
        <p:spPr>
          <a:xfrm>
            <a:off x="496186" y="1583157"/>
            <a:ext cx="1884861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9AFADF78-7006-084F-141B-D1D8F03E8363}"/>
              </a:ext>
            </a:extLst>
          </p:cNvPr>
          <p:cNvCxnSpPr>
            <a:cxnSpLocks/>
          </p:cNvCxnSpPr>
          <p:nvPr/>
        </p:nvCxnSpPr>
        <p:spPr>
          <a:xfrm>
            <a:off x="1474620" y="1085318"/>
            <a:ext cx="0" cy="1000686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193E41DC-2363-7B91-1EB2-D05630768EFF}"/>
              </a:ext>
            </a:extLst>
          </p:cNvPr>
          <p:cNvCxnSpPr>
            <a:cxnSpLocks/>
          </p:cNvCxnSpPr>
          <p:nvPr/>
        </p:nvCxnSpPr>
        <p:spPr>
          <a:xfrm flipV="1">
            <a:off x="3168143" y="1586062"/>
            <a:ext cx="1202717" cy="19673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6B37D9F8-D92B-C804-7D52-6E2B2B051D1A}"/>
              </a:ext>
            </a:extLst>
          </p:cNvPr>
          <p:cNvCxnSpPr>
            <a:cxnSpLocks/>
          </p:cNvCxnSpPr>
          <p:nvPr/>
        </p:nvCxnSpPr>
        <p:spPr>
          <a:xfrm>
            <a:off x="3722643" y="962306"/>
            <a:ext cx="0" cy="1231181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71856133-2356-DB35-1E42-68B4F0FE45E5}"/>
              </a:ext>
            </a:extLst>
          </p:cNvPr>
          <p:cNvCxnSpPr/>
          <p:nvPr/>
        </p:nvCxnSpPr>
        <p:spPr>
          <a:xfrm flipV="1">
            <a:off x="3036704" y="1035428"/>
            <a:ext cx="1323064" cy="1167467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D3DBFE9A-5C11-F378-EC5C-F347BC9FAFDD}"/>
              </a:ext>
            </a:extLst>
          </p:cNvPr>
          <p:cNvCxnSpPr/>
          <p:nvPr/>
        </p:nvCxnSpPr>
        <p:spPr>
          <a:xfrm flipH="1" flipV="1">
            <a:off x="3043651" y="1035428"/>
            <a:ext cx="1398443" cy="1167467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BC5FCB34-5B00-E398-8166-83014F002C4B}"/>
              </a:ext>
            </a:extLst>
          </p:cNvPr>
          <p:cNvCxnSpPr/>
          <p:nvPr/>
        </p:nvCxnSpPr>
        <p:spPr>
          <a:xfrm>
            <a:off x="7136900" y="1662646"/>
            <a:ext cx="1276841" cy="0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4B0D30FD-97B1-8DAA-B4F8-68B435E9D6C8}"/>
              </a:ext>
            </a:extLst>
          </p:cNvPr>
          <p:cNvCxnSpPr>
            <a:cxnSpLocks/>
          </p:cNvCxnSpPr>
          <p:nvPr/>
        </p:nvCxnSpPr>
        <p:spPr>
          <a:xfrm>
            <a:off x="7773094" y="962306"/>
            <a:ext cx="0" cy="1231181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4F9D1FE9-00C1-12F8-A63D-3CE12D5FA654}"/>
              </a:ext>
            </a:extLst>
          </p:cNvPr>
          <p:cNvCxnSpPr>
            <a:cxnSpLocks/>
          </p:cNvCxnSpPr>
          <p:nvPr/>
        </p:nvCxnSpPr>
        <p:spPr>
          <a:xfrm>
            <a:off x="3724218" y="2654665"/>
            <a:ext cx="17080" cy="1167475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5CFBA85E-E686-A590-B303-9CF6AEE5F5E8}"/>
              </a:ext>
            </a:extLst>
          </p:cNvPr>
          <p:cNvCxnSpPr>
            <a:cxnSpLocks/>
          </p:cNvCxnSpPr>
          <p:nvPr/>
        </p:nvCxnSpPr>
        <p:spPr>
          <a:xfrm>
            <a:off x="2942465" y="3025838"/>
            <a:ext cx="1574251" cy="518303"/>
          </a:xfrm>
          <a:prstGeom prst="straightConnector1">
            <a:avLst/>
          </a:prstGeom>
          <a:ln w="57150">
            <a:solidFill>
              <a:srgbClr val="FF0000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7737FC33-3DFC-9A0F-5849-1195D71E3004}"/>
              </a:ext>
            </a:extLst>
          </p:cNvPr>
          <p:cNvCxnSpPr>
            <a:cxnSpLocks/>
          </p:cNvCxnSpPr>
          <p:nvPr/>
        </p:nvCxnSpPr>
        <p:spPr>
          <a:xfrm flipV="1">
            <a:off x="3050716" y="3041736"/>
            <a:ext cx="1475134" cy="491362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C5BBC3F5-7FB9-40D1-9870-0E6532A20943}"/>
              </a:ext>
            </a:extLst>
          </p:cNvPr>
          <p:cNvCxnSpPr>
            <a:cxnSpLocks/>
          </p:cNvCxnSpPr>
          <p:nvPr/>
        </p:nvCxnSpPr>
        <p:spPr>
          <a:xfrm flipH="1" flipV="1">
            <a:off x="3302994" y="2694093"/>
            <a:ext cx="816862" cy="1137233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C0FA2C52-471B-B31D-293F-EC76C02CDC6D}"/>
              </a:ext>
            </a:extLst>
          </p:cNvPr>
          <p:cNvCxnSpPr/>
          <p:nvPr/>
        </p:nvCxnSpPr>
        <p:spPr>
          <a:xfrm flipV="1">
            <a:off x="3254102" y="2727326"/>
            <a:ext cx="891153" cy="1130909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FADC64AC-D1A1-B7D7-BC22-582707E1ADE5}"/>
              </a:ext>
            </a:extLst>
          </p:cNvPr>
          <p:cNvCxnSpPr>
            <a:cxnSpLocks/>
          </p:cNvCxnSpPr>
          <p:nvPr/>
        </p:nvCxnSpPr>
        <p:spPr>
          <a:xfrm>
            <a:off x="5855020" y="2552645"/>
            <a:ext cx="0" cy="1260914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C05FE501-3FD2-67E9-908E-C512B4E2DCFD}"/>
              </a:ext>
            </a:extLst>
          </p:cNvPr>
          <p:cNvCxnSpPr>
            <a:cxnSpLocks/>
          </p:cNvCxnSpPr>
          <p:nvPr/>
        </p:nvCxnSpPr>
        <p:spPr>
          <a:xfrm flipV="1">
            <a:off x="5136549" y="2947903"/>
            <a:ext cx="1379667" cy="801344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84A6F6B9-AA57-83E8-199C-DF4863E371F5}"/>
              </a:ext>
            </a:extLst>
          </p:cNvPr>
          <p:cNvCxnSpPr/>
          <p:nvPr/>
        </p:nvCxnSpPr>
        <p:spPr>
          <a:xfrm flipH="1" flipV="1">
            <a:off x="5314915" y="3062604"/>
            <a:ext cx="1285785" cy="724336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56865086-92E7-BC50-8F6A-46FA766DF88E}"/>
              </a:ext>
            </a:extLst>
          </p:cNvPr>
          <p:cNvCxnSpPr>
            <a:cxnSpLocks/>
          </p:cNvCxnSpPr>
          <p:nvPr/>
        </p:nvCxnSpPr>
        <p:spPr>
          <a:xfrm>
            <a:off x="7773094" y="2803796"/>
            <a:ext cx="0" cy="994117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CDB76E63-2FC6-CD34-0A0C-F525B99B3293}"/>
              </a:ext>
            </a:extLst>
          </p:cNvPr>
          <p:cNvGrpSpPr/>
          <p:nvPr/>
        </p:nvGrpSpPr>
        <p:grpSpPr>
          <a:xfrm>
            <a:off x="843273" y="15171"/>
            <a:ext cx="622599" cy="954107"/>
            <a:chOff x="245169" y="778710"/>
            <a:chExt cx="405578" cy="621531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F7D59B9F-3FB9-C37C-9009-8CA93EBCC4CC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95C0BAD-0C86-693B-0BB7-E1589305C6A9}"/>
                </a:ext>
              </a:extLst>
            </p:cNvPr>
            <p:cNvSpPr/>
            <p:nvPr/>
          </p:nvSpPr>
          <p:spPr>
            <a:xfrm>
              <a:off x="246783" y="778710"/>
              <a:ext cx="388040" cy="621531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54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54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E168603D-C0C1-5A03-08B4-26B56743F9CC}"/>
              </a:ext>
            </a:extLst>
          </p:cNvPr>
          <p:cNvCxnSpPr>
            <a:cxnSpLocks/>
          </p:cNvCxnSpPr>
          <p:nvPr/>
        </p:nvCxnSpPr>
        <p:spPr>
          <a:xfrm>
            <a:off x="7425142" y="1056583"/>
            <a:ext cx="619444" cy="1142772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72D8A731-FAEF-2F32-160F-33DDA5155053}"/>
              </a:ext>
            </a:extLst>
          </p:cNvPr>
          <p:cNvCxnSpPr>
            <a:cxnSpLocks/>
          </p:cNvCxnSpPr>
          <p:nvPr/>
        </p:nvCxnSpPr>
        <p:spPr>
          <a:xfrm>
            <a:off x="7133781" y="1337026"/>
            <a:ext cx="1242993" cy="637765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EBA38D0B-F4E6-1941-1A39-A28C4971CD7A}"/>
              </a:ext>
            </a:extLst>
          </p:cNvPr>
          <p:cNvCxnSpPr>
            <a:cxnSpLocks/>
          </p:cNvCxnSpPr>
          <p:nvPr/>
        </p:nvCxnSpPr>
        <p:spPr>
          <a:xfrm>
            <a:off x="7282476" y="1197984"/>
            <a:ext cx="927230" cy="897237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029B5A67-AEBC-106D-C2CC-2830D064DB79}"/>
              </a:ext>
            </a:extLst>
          </p:cNvPr>
          <p:cNvSpPr txBox="1"/>
          <p:nvPr/>
        </p:nvSpPr>
        <p:spPr bwMode="auto">
          <a:xfrm>
            <a:off x="1017994" y="2167183"/>
            <a:ext cx="10637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条</a:t>
            </a:r>
            <a:endParaRPr lang="en-US" sz="32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94A5F74-B6BF-6CA5-26F1-4E57091143DA}"/>
              </a:ext>
            </a:extLst>
          </p:cNvPr>
          <p:cNvSpPr txBox="1"/>
          <p:nvPr/>
        </p:nvSpPr>
        <p:spPr bwMode="auto">
          <a:xfrm>
            <a:off x="3302994" y="2159966"/>
            <a:ext cx="10637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条</a:t>
            </a:r>
            <a:endParaRPr lang="en-US" sz="32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07125EF-4876-07DA-4C71-6D64BF9EDBC0}"/>
              </a:ext>
            </a:extLst>
          </p:cNvPr>
          <p:cNvSpPr txBox="1"/>
          <p:nvPr/>
        </p:nvSpPr>
        <p:spPr bwMode="auto">
          <a:xfrm>
            <a:off x="7133781" y="2159071"/>
            <a:ext cx="22082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无数条</a:t>
            </a:r>
            <a:endParaRPr lang="en-US" sz="32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A7382310-7DAD-9D1A-52BA-9FCBF4504469}"/>
              </a:ext>
            </a:extLst>
          </p:cNvPr>
          <p:cNvSpPr txBox="1"/>
          <p:nvPr/>
        </p:nvSpPr>
        <p:spPr bwMode="auto">
          <a:xfrm>
            <a:off x="5438516" y="2109318"/>
            <a:ext cx="136869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不是</a:t>
            </a:r>
            <a:endParaRPr lang="en-US" sz="32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47351FE5-5BC9-FA06-1D1F-8A2590455D27}"/>
              </a:ext>
            </a:extLst>
          </p:cNvPr>
          <p:cNvSpPr txBox="1"/>
          <p:nvPr/>
        </p:nvSpPr>
        <p:spPr bwMode="auto">
          <a:xfrm>
            <a:off x="849709" y="3743354"/>
            <a:ext cx="144413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不是</a:t>
            </a:r>
            <a:endParaRPr lang="en-US" sz="32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BBDDAD2A-E76B-651A-5B7C-5A6F18450891}"/>
              </a:ext>
            </a:extLst>
          </p:cNvPr>
          <p:cNvSpPr txBox="1"/>
          <p:nvPr/>
        </p:nvSpPr>
        <p:spPr bwMode="auto">
          <a:xfrm>
            <a:off x="3272518" y="3797913"/>
            <a:ext cx="10637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条</a:t>
            </a:r>
            <a:endParaRPr lang="en-US" sz="32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0500B706-E9C0-AE73-69C9-92647B8E9A1A}"/>
              </a:ext>
            </a:extLst>
          </p:cNvPr>
          <p:cNvSpPr txBox="1"/>
          <p:nvPr/>
        </p:nvSpPr>
        <p:spPr bwMode="auto">
          <a:xfrm>
            <a:off x="5425946" y="3780039"/>
            <a:ext cx="10637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条</a:t>
            </a:r>
            <a:endParaRPr lang="en-US" sz="32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C31F54EB-35A8-1BE4-A6AB-25F74287BBC9}"/>
              </a:ext>
            </a:extLst>
          </p:cNvPr>
          <p:cNvSpPr txBox="1"/>
          <p:nvPr/>
        </p:nvSpPr>
        <p:spPr bwMode="auto">
          <a:xfrm>
            <a:off x="7478616" y="3770197"/>
            <a:ext cx="10637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条</a:t>
            </a:r>
            <a:endParaRPr lang="en-US" sz="32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1485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2" grpId="0"/>
      <p:bldP spid="43" grpId="0"/>
      <p:bldP spid="45" grpId="0"/>
      <p:bldP spid="46" grpId="0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962310" y="4022817"/>
            <a:ext cx="2444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      ）</a:t>
            </a:r>
            <a:endParaRPr lang="zh-CN" altLang="en-US" sz="3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8434" name="组合 21"/>
          <p:cNvGrpSpPr/>
          <p:nvPr/>
        </p:nvGrpSpPr>
        <p:grpSpPr bwMode="auto">
          <a:xfrm>
            <a:off x="0" y="225425"/>
            <a:ext cx="7667625" cy="739775"/>
            <a:chOff x="1103516" y="1032382"/>
            <a:chExt cx="7668724" cy="738872"/>
          </a:xfrm>
        </p:grpSpPr>
        <p:sp>
          <p:nvSpPr>
            <p:cNvPr id="8" name="MH_SubTitle_1"/>
            <p:cNvSpPr/>
            <p:nvPr>
              <p:custDataLst>
                <p:tags r:id="rId3"/>
              </p:custDataLst>
            </p:nvPr>
          </p:nvSpPr>
          <p:spPr>
            <a:xfrm>
              <a:off x="2087907" y="1129102"/>
              <a:ext cx="6684333" cy="551776"/>
            </a:xfrm>
            <a:prstGeom prst="homePlate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MH_Other_1"/>
            <p:cNvSpPr/>
            <p:nvPr>
              <p:custDataLst>
                <p:tags r:id="rId4"/>
              </p:custDataLst>
            </p:nvPr>
          </p:nvSpPr>
          <p:spPr>
            <a:xfrm>
              <a:off x="1103516" y="1038724"/>
              <a:ext cx="819267" cy="732530"/>
            </a:xfrm>
            <a:prstGeom prst="rect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" name="MH_Other_2"/>
            <p:cNvSpPr/>
            <p:nvPr>
              <p:custDataLst>
                <p:tags r:id="rId5"/>
              </p:custDataLst>
            </p:nvPr>
          </p:nvSpPr>
          <p:spPr>
            <a:xfrm>
              <a:off x="1922783" y="1032382"/>
              <a:ext cx="165124" cy="732530"/>
            </a:xfrm>
            <a:custGeom>
              <a:avLst/>
              <a:gdLst>
                <a:gd name="connsiteX0" fmla="*/ 2382 w 461963"/>
                <a:gd name="connsiteY0" fmla="*/ 0 h 1081088"/>
                <a:gd name="connsiteX1" fmla="*/ 461963 w 461963"/>
                <a:gd name="connsiteY1" fmla="*/ 138113 h 1081088"/>
                <a:gd name="connsiteX2" fmla="*/ 461963 w 461963"/>
                <a:gd name="connsiteY2" fmla="*/ 950119 h 1081088"/>
                <a:gd name="connsiteX3" fmla="*/ 0 w 461963"/>
                <a:gd name="connsiteY3" fmla="*/ 1081088 h 1081088"/>
                <a:gd name="connsiteX4" fmla="*/ 2382 w 461963"/>
                <a:gd name="connsiteY4" fmla="*/ 0 h 1081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963" h="1081088">
                  <a:moveTo>
                    <a:pt x="2382" y="0"/>
                  </a:moveTo>
                  <a:lnTo>
                    <a:pt x="461963" y="138113"/>
                  </a:lnTo>
                  <a:lnTo>
                    <a:pt x="461963" y="950119"/>
                  </a:lnTo>
                  <a:lnTo>
                    <a:pt x="0" y="1081088"/>
                  </a:lnTo>
                  <a:lnTo>
                    <a:pt x="2382" y="0"/>
                  </a:lnTo>
                  <a:close/>
                </a:path>
              </a:pathLst>
            </a:custGeom>
            <a:solidFill>
              <a:srgbClr val="178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435" name="Text Box 16"/>
          <p:cNvSpPr txBox="1">
            <a:spLocks noChangeArrowheads="1"/>
          </p:cNvSpPr>
          <p:nvPr/>
        </p:nvSpPr>
        <p:spPr bwMode="auto">
          <a:xfrm>
            <a:off x="693693" y="1019869"/>
            <a:ext cx="78930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下面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哪些图形是轴对称图形？在（   ）里画“√”。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519084" y="3998389"/>
            <a:ext cx="53243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√</a:t>
            </a:r>
            <a:endParaRPr lang="zh-CN" altLang="en-US" sz="32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722051" y="3979176"/>
            <a:ext cx="64502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√</a:t>
            </a:r>
            <a:endParaRPr lang="zh-CN" altLang="en-US" sz="32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414" name="文本框 6"/>
          <p:cNvSpPr txBox="1">
            <a:spLocks noChangeArrowheads="1"/>
          </p:cNvSpPr>
          <p:nvPr/>
        </p:nvSpPr>
        <p:spPr bwMode="auto">
          <a:xfrm>
            <a:off x="68262" y="289938"/>
            <a:ext cx="2864887" cy="584775"/>
          </a:xfrm>
          <a:prstGeom prst="rect">
            <a:avLst/>
          </a:prstGeom>
          <a:noFill/>
          <a:effectLst/>
        </p:spPr>
        <p:txBody>
          <a:bodyPr wrap="none" anchor="ctr" anchorCtr="0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pPr>
              <a:defRPr/>
            </a:pPr>
            <a:r>
              <a:rPr lang="zh-CN" altLang="en-US">
                <a:sym typeface="+mn-lt"/>
              </a:rPr>
              <a:t>三   巩固练习</a:t>
            </a:r>
            <a:endParaRPr lang="zh-CN" altLang="en-US" dirty="0">
              <a:sym typeface="+mn-lt"/>
            </a:endParaRPr>
          </a:p>
        </p:txBody>
      </p:sp>
      <p:sp>
        <p:nvSpPr>
          <p:cNvPr id="18440" name="文本框 10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8441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433736" y="1613109"/>
            <a:ext cx="2576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选自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教材</a:t>
            </a:r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P3 </a:t>
            </a:r>
            <a:r>
              <a:rPr lang="zh-CN" altLang="en-US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做一做</a:t>
            </a:r>
            <a:r>
              <a:rPr lang="en-US" altLang="zh-CN" b="1" dirty="0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1CA1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816729" y="4022817"/>
            <a:ext cx="2444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      ）</a:t>
            </a:r>
            <a:endParaRPr lang="zh-CN" altLang="en-US" sz="3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7113318" y="4002048"/>
            <a:ext cx="182901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      ）</a:t>
            </a:r>
            <a:endParaRPr lang="zh-CN" altLang="en-US" sz="3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CBACFAD-EE5D-81E0-5EB3-2B26288B47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955" y="2151756"/>
            <a:ext cx="2149468" cy="180851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D1C3D6B-419E-2F9E-E973-30EA98B6627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0115" y="2142156"/>
            <a:ext cx="556908" cy="180851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44D2F7D-6E85-4E32-7A6A-23288A10CA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96032" y="2093673"/>
            <a:ext cx="1480769" cy="180851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EDF0BA8-93FF-E496-285D-AC1404E4165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5605" y="2090260"/>
            <a:ext cx="1772390" cy="1808518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3A6F365E-782B-5F6D-98C1-2AF2AB42B5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9528" y="4010341"/>
            <a:ext cx="2444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      ）</a:t>
            </a:r>
            <a:endParaRPr lang="zh-CN" altLang="en-US" sz="3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2" descr="未标题-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92"/>
          <a:stretch>
            <a:fillRect/>
          </a:stretch>
        </p:blipFill>
        <p:spPr bwMode="auto">
          <a:xfrm>
            <a:off x="1403648" y="1612946"/>
            <a:ext cx="6575425" cy="118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48" descr="未标题-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43"/>
          <a:stretch>
            <a:fillRect/>
          </a:stretch>
        </p:blipFill>
        <p:spPr bwMode="auto">
          <a:xfrm>
            <a:off x="1403648" y="3423225"/>
            <a:ext cx="6575425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接连接符 3"/>
          <p:cNvCxnSpPr>
            <a:cxnSpLocks noChangeShapeType="1"/>
          </p:cNvCxnSpPr>
          <p:nvPr/>
        </p:nvCxnSpPr>
        <p:spPr bwMode="auto">
          <a:xfrm flipH="1">
            <a:off x="5718473" y="2569354"/>
            <a:ext cx="1587239" cy="953619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直接连接符 4"/>
          <p:cNvCxnSpPr>
            <a:cxnSpLocks noChangeShapeType="1"/>
          </p:cNvCxnSpPr>
          <p:nvPr/>
        </p:nvCxnSpPr>
        <p:spPr bwMode="auto">
          <a:xfrm flipH="1">
            <a:off x="2004788" y="2776848"/>
            <a:ext cx="3600711" cy="7461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直接连接符 5"/>
          <p:cNvCxnSpPr>
            <a:cxnSpLocks noChangeShapeType="1"/>
          </p:cNvCxnSpPr>
          <p:nvPr/>
        </p:nvCxnSpPr>
        <p:spPr bwMode="auto">
          <a:xfrm>
            <a:off x="3843374" y="2776848"/>
            <a:ext cx="3379526" cy="10414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直接连接符 6"/>
          <p:cNvCxnSpPr>
            <a:cxnSpLocks noChangeShapeType="1"/>
          </p:cNvCxnSpPr>
          <p:nvPr/>
        </p:nvCxnSpPr>
        <p:spPr bwMode="auto">
          <a:xfrm>
            <a:off x="1976736" y="2798809"/>
            <a:ext cx="1783826" cy="794014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 rot="5400000">
            <a:off x="1200448" y="2213021"/>
            <a:ext cx="1446212" cy="1588"/>
          </a:xfrm>
          <a:prstGeom prst="line">
            <a:avLst/>
          </a:prstGeom>
          <a:noFill/>
          <a:ln w="19050">
            <a:solidFill>
              <a:srgbClr val="0099FF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13"/>
          <p:cNvCxnSpPr>
            <a:cxnSpLocks noChangeShapeType="1"/>
          </p:cNvCxnSpPr>
          <p:nvPr/>
        </p:nvCxnSpPr>
        <p:spPr bwMode="auto">
          <a:xfrm rot="5400000">
            <a:off x="3094336" y="2213021"/>
            <a:ext cx="1446212" cy="1587"/>
          </a:xfrm>
          <a:prstGeom prst="line">
            <a:avLst/>
          </a:prstGeom>
          <a:noFill/>
          <a:ln w="19050">
            <a:solidFill>
              <a:srgbClr val="0099FF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14"/>
          <p:cNvCxnSpPr>
            <a:cxnSpLocks noChangeShapeType="1"/>
          </p:cNvCxnSpPr>
          <p:nvPr/>
        </p:nvCxnSpPr>
        <p:spPr bwMode="auto">
          <a:xfrm rot="5400000">
            <a:off x="4994573" y="2213021"/>
            <a:ext cx="1446212" cy="1588"/>
          </a:xfrm>
          <a:prstGeom prst="line">
            <a:avLst/>
          </a:prstGeom>
          <a:noFill/>
          <a:ln w="19050">
            <a:solidFill>
              <a:srgbClr val="0099FF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直接连接符 15"/>
          <p:cNvCxnSpPr>
            <a:cxnSpLocks noChangeShapeType="1"/>
          </p:cNvCxnSpPr>
          <p:nvPr/>
        </p:nvCxnSpPr>
        <p:spPr bwMode="auto">
          <a:xfrm>
            <a:off x="7548860" y="1490709"/>
            <a:ext cx="0" cy="1446212"/>
          </a:xfrm>
          <a:prstGeom prst="line">
            <a:avLst/>
          </a:prstGeom>
          <a:noFill/>
          <a:ln w="19050">
            <a:solidFill>
              <a:srgbClr val="0099FF"/>
            </a:solidFill>
            <a:prstDash val="sysDot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8" name="文本框 1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399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786731" y="191249"/>
            <a:ext cx="7192342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下面的图形分别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是从哪张对折后的纸上剪下来的？连一连。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729366" y="983265"/>
            <a:ext cx="2576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选自教材</a:t>
            </a:r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P3 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做一做</a:t>
            </a:r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1CA1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E3EA999-2132-749C-6396-75DD2A00DB34}"/>
              </a:ext>
            </a:extLst>
          </p:cNvPr>
          <p:cNvSpPr txBox="1"/>
          <p:nvPr/>
        </p:nvSpPr>
        <p:spPr bwMode="auto">
          <a:xfrm>
            <a:off x="827583" y="507333"/>
            <a:ext cx="763284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下面哪些图形是轴对称图形？在（    ）里画“√”。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8DBE27F-4903-7FAD-507B-9B318DECF82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646" y="1584551"/>
            <a:ext cx="7996785" cy="231960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A83D8B8A-F277-31F6-FB73-6DF9EA819472}"/>
              </a:ext>
            </a:extLst>
          </p:cNvPr>
          <p:cNvSpPr txBox="1"/>
          <p:nvPr/>
        </p:nvSpPr>
        <p:spPr>
          <a:xfrm>
            <a:off x="3059832" y="1198982"/>
            <a:ext cx="2576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【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选自教材</a:t>
            </a:r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P8 </a:t>
            </a:r>
            <a:r>
              <a:rPr lang="zh-CN" altLang="en-US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练习一</a:t>
            </a:r>
            <a:r>
              <a:rPr lang="en-US" altLang="zh-CN" b="1">
                <a:solidFill>
                  <a:srgbClr val="1CA1A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】</a:t>
            </a:r>
            <a:endParaRPr lang="zh-CN" altLang="en-US" b="1" dirty="0">
              <a:solidFill>
                <a:srgbClr val="1CA1A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87611DB-AFEA-E72C-00BD-A86262E57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00" y="3344313"/>
            <a:ext cx="53243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√</a:t>
            </a:r>
            <a:endParaRPr lang="zh-CN" altLang="en-US" sz="32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FDCCC55-7BB6-2977-C7CE-536927C161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9961" y="3319955"/>
            <a:ext cx="53243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√</a:t>
            </a:r>
            <a:endParaRPr lang="zh-CN" altLang="en-US" sz="32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BEDD424-C229-4782-FB26-C61D748A7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4328" y="3344313"/>
            <a:ext cx="53243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√</a:t>
            </a:r>
            <a:endParaRPr lang="zh-CN" altLang="en-US" sz="3200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00BE68D5-4F91-5449-CADF-0B8E1121DFE4}"/>
              </a:ext>
            </a:extLst>
          </p:cNvPr>
          <p:cNvCxnSpPr/>
          <p:nvPr/>
        </p:nvCxnSpPr>
        <p:spPr>
          <a:xfrm>
            <a:off x="1160124" y="1584551"/>
            <a:ext cx="0" cy="1512168"/>
          </a:xfrm>
          <a:prstGeom prst="line">
            <a:avLst/>
          </a:prstGeom>
          <a:ln w="57150">
            <a:solidFill>
              <a:srgbClr val="0000F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28E2B848-C702-E05F-892D-885F16A643EF}"/>
              </a:ext>
            </a:extLst>
          </p:cNvPr>
          <p:cNvCxnSpPr/>
          <p:nvPr/>
        </p:nvCxnSpPr>
        <p:spPr>
          <a:xfrm>
            <a:off x="463646" y="2202650"/>
            <a:ext cx="1224136" cy="432048"/>
          </a:xfrm>
          <a:prstGeom prst="line">
            <a:avLst/>
          </a:prstGeom>
          <a:ln w="57150">
            <a:solidFill>
              <a:srgbClr val="0000F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0F91C9B8-09B6-2C7F-065E-E154E46B13E4}"/>
              </a:ext>
            </a:extLst>
          </p:cNvPr>
          <p:cNvCxnSpPr/>
          <p:nvPr/>
        </p:nvCxnSpPr>
        <p:spPr>
          <a:xfrm flipV="1">
            <a:off x="749892" y="1913915"/>
            <a:ext cx="820464" cy="1101033"/>
          </a:xfrm>
          <a:prstGeom prst="line">
            <a:avLst/>
          </a:prstGeom>
          <a:ln w="57150">
            <a:solidFill>
              <a:srgbClr val="0000F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4A10259-FB09-A419-6A30-4F0C178747DD}"/>
              </a:ext>
            </a:extLst>
          </p:cNvPr>
          <p:cNvCxnSpPr/>
          <p:nvPr/>
        </p:nvCxnSpPr>
        <p:spPr>
          <a:xfrm flipH="1">
            <a:off x="749892" y="2202650"/>
            <a:ext cx="1157812" cy="369100"/>
          </a:xfrm>
          <a:prstGeom prst="line">
            <a:avLst/>
          </a:prstGeom>
          <a:ln w="57150">
            <a:solidFill>
              <a:srgbClr val="0000F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875C2B7C-3611-86A5-5E33-6C7DBE79C91E}"/>
              </a:ext>
            </a:extLst>
          </p:cNvPr>
          <p:cNvCxnSpPr>
            <a:cxnSpLocks/>
          </p:cNvCxnSpPr>
          <p:nvPr/>
        </p:nvCxnSpPr>
        <p:spPr>
          <a:xfrm flipH="1" flipV="1">
            <a:off x="827583" y="1946682"/>
            <a:ext cx="742773" cy="1084503"/>
          </a:xfrm>
          <a:prstGeom prst="line">
            <a:avLst/>
          </a:prstGeom>
          <a:ln w="57150">
            <a:solidFill>
              <a:srgbClr val="0000F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3E8FD22D-39E8-4412-CBEE-183D67673681}"/>
              </a:ext>
            </a:extLst>
          </p:cNvPr>
          <p:cNvCxnSpPr>
            <a:cxnSpLocks/>
          </p:cNvCxnSpPr>
          <p:nvPr/>
        </p:nvCxnSpPr>
        <p:spPr>
          <a:xfrm flipH="1">
            <a:off x="5593862" y="1388533"/>
            <a:ext cx="1" cy="1936307"/>
          </a:xfrm>
          <a:prstGeom prst="line">
            <a:avLst/>
          </a:prstGeom>
          <a:ln w="57150">
            <a:solidFill>
              <a:srgbClr val="0000F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968220E5-A889-F5EC-8E28-3092AD645004}"/>
              </a:ext>
            </a:extLst>
          </p:cNvPr>
          <p:cNvCxnSpPr/>
          <p:nvPr/>
        </p:nvCxnSpPr>
        <p:spPr>
          <a:xfrm>
            <a:off x="7688969" y="1309981"/>
            <a:ext cx="0" cy="2044349"/>
          </a:xfrm>
          <a:prstGeom prst="line">
            <a:avLst/>
          </a:prstGeom>
          <a:ln w="57150">
            <a:solidFill>
              <a:srgbClr val="0000FF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8643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21"/>
          <p:cNvGrpSpPr/>
          <p:nvPr/>
        </p:nvGrpSpPr>
        <p:grpSpPr bwMode="auto">
          <a:xfrm>
            <a:off x="0" y="225425"/>
            <a:ext cx="3059113" cy="739775"/>
            <a:chOff x="1103516" y="1032382"/>
            <a:chExt cx="3059984" cy="738872"/>
          </a:xfrm>
        </p:grpSpPr>
        <p:sp>
          <p:nvSpPr>
            <p:cNvPr id="7" name="MH_SubTitle_1"/>
            <p:cNvSpPr/>
            <p:nvPr>
              <p:custDataLst>
                <p:tags r:id="rId3"/>
              </p:custDataLst>
            </p:nvPr>
          </p:nvSpPr>
          <p:spPr>
            <a:xfrm>
              <a:off x="2088046" y="1129102"/>
              <a:ext cx="2075454" cy="551776"/>
            </a:xfrm>
            <a:prstGeom prst="homePlate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MH_Other_1"/>
            <p:cNvSpPr/>
            <p:nvPr>
              <p:custDataLst>
                <p:tags r:id="rId4"/>
              </p:custDataLst>
            </p:nvPr>
          </p:nvSpPr>
          <p:spPr>
            <a:xfrm>
              <a:off x="1103516" y="1038724"/>
              <a:ext cx="819383" cy="732530"/>
            </a:xfrm>
            <a:prstGeom prst="rect">
              <a:avLst/>
            </a:prstGeom>
            <a:solidFill>
              <a:srgbClr val="1C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9" name="MH_Other_2"/>
            <p:cNvSpPr/>
            <p:nvPr>
              <p:custDataLst>
                <p:tags r:id="rId5"/>
              </p:custDataLst>
            </p:nvPr>
          </p:nvSpPr>
          <p:spPr>
            <a:xfrm>
              <a:off x="1922899" y="1032382"/>
              <a:ext cx="165147" cy="732530"/>
            </a:xfrm>
            <a:custGeom>
              <a:avLst/>
              <a:gdLst>
                <a:gd name="connsiteX0" fmla="*/ 2382 w 461963"/>
                <a:gd name="connsiteY0" fmla="*/ 0 h 1081088"/>
                <a:gd name="connsiteX1" fmla="*/ 461963 w 461963"/>
                <a:gd name="connsiteY1" fmla="*/ 138113 h 1081088"/>
                <a:gd name="connsiteX2" fmla="*/ 461963 w 461963"/>
                <a:gd name="connsiteY2" fmla="*/ 950119 h 1081088"/>
                <a:gd name="connsiteX3" fmla="*/ 0 w 461963"/>
                <a:gd name="connsiteY3" fmla="*/ 1081088 h 1081088"/>
                <a:gd name="connsiteX4" fmla="*/ 2382 w 461963"/>
                <a:gd name="connsiteY4" fmla="*/ 0 h 1081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963" h="1081088">
                  <a:moveTo>
                    <a:pt x="2382" y="0"/>
                  </a:moveTo>
                  <a:lnTo>
                    <a:pt x="461963" y="138113"/>
                  </a:lnTo>
                  <a:lnTo>
                    <a:pt x="461963" y="950119"/>
                  </a:lnTo>
                  <a:lnTo>
                    <a:pt x="0" y="1081088"/>
                  </a:lnTo>
                  <a:lnTo>
                    <a:pt x="2382" y="0"/>
                  </a:lnTo>
                  <a:close/>
                </a:path>
              </a:pathLst>
            </a:custGeom>
            <a:solidFill>
              <a:srgbClr val="1780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4579" name="图片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3088" y="1860528"/>
            <a:ext cx="1677987" cy="1749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圆角矩形标注 5132"/>
          <p:cNvSpPr>
            <a:spLocks noChangeArrowheads="1"/>
          </p:cNvSpPr>
          <p:nvPr/>
        </p:nvSpPr>
        <p:spPr bwMode="auto">
          <a:xfrm>
            <a:off x="2752793" y="1563638"/>
            <a:ext cx="4104456" cy="1368247"/>
          </a:xfrm>
          <a:prstGeom prst="wedgeRoundRectCallout">
            <a:avLst>
              <a:gd name="adj1" fmla="val -58208"/>
              <a:gd name="adj2" fmla="val 32856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通过这节课的学习，你有什么收获？</a:t>
            </a:r>
            <a:endParaRPr lang="en-US" altLang="zh-CN" sz="36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56" name="文本框 6"/>
          <p:cNvSpPr txBox="1">
            <a:spLocks noChangeArrowheads="1"/>
          </p:cNvSpPr>
          <p:nvPr/>
        </p:nvSpPr>
        <p:spPr bwMode="auto">
          <a:xfrm>
            <a:off x="115304" y="280919"/>
            <a:ext cx="2658100" cy="584775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 b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pPr>
              <a:defRPr/>
            </a:pPr>
            <a:r>
              <a:rPr lang="zh-CN" altLang="en-US">
                <a:sym typeface="+mn-lt"/>
              </a:rPr>
              <a:t>四  课堂</a:t>
            </a:r>
            <a:r>
              <a:rPr lang="zh-CN" altLang="en-US" dirty="0">
                <a:sym typeface="+mn-lt"/>
              </a:rPr>
              <a:t>小结</a:t>
            </a:r>
          </a:p>
        </p:txBody>
      </p:sp>
      <p:sp>
        <p:nvSpPr>
          <p:cNvPr id="24582" name="文本框 9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4583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4"/>
          <p:cNvSpPr>
            <a:spLocks noChangeArrowheads="1"/>
          </p:cNvSpPr>
          <p:nvPr/>
        </p:nvSpPr>
        <p:spPr bwMode="auto">
          <a:xfrm>
            <a:off x="984250" y="896143"/>
            <a:ext cx="7019503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观察下面的字母、汉字和图形，哪些是轴对称图形？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（填序号）</a:t>
            </a:r>
          </a:p>
        </p:txBody>
      </p:sp>
      <p:sp>
        <p:nvSpPr>
          <p:cNvPr id="4" name="矩形: 圆角 3"/>
          <p:cNvSpPr/>
          <p:nvPr/>
        </p:nvSpPr>
        <p:spPr>
          <a:xfrm>
            <a:off x="5417343" y="2141560"/>
            <a:ext cx="3240087" cy="1871663"/>
          </a:xfrm>
          <a:prstGeom prst="roundRect">
            <a:avLst/>
          </a:prstGeom>
          <a:solidFill>
            <a:srgbClr val="EAFF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605" name="矩形 4"/>
          <p:cNvSpPr>
            <a:spLocks noChangeArrowheads="1"/>
          </p:cNvSpPr>
          <p:nvPr/>
        </p:nvSpPr>
        <p:spPr bwMode="auto">
          <a:xfrm>
            <a:off x="6011863" y="2481263"/>
            <a:ext cx="19875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轴对称图形</a:t>
            </a:r>
            <a:endParaRPr lang="zh-CN" altLang="en-US" sz="28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713947" y="3144170"/>
            <a:ext cx="26468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①④⑤⑥⑧⑩</a:t>
            </a:r>
          </a:p>
        </p:txBody>
      </p:sp>
      <p:grpSp>
        <p:nvGrpSpPr>
          <p:cNvPr id="25607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13" name="圆角矩形 46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gradFill>
              <a:gsLst>
                <a:gs pos="0">
                  <a:srgbClr val="22C0C4"/>
                </a:gs>
                <a:gs pos="100000">
                  <a:srgbClr val="0F787B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617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25608" name="组合 10"/>
          <p:cNvGrpSpPr/>
          <p:nvPr/>
        </p:nvGrpSpPr>
        <p:grpSpPr bwMode="auto">
          <a:xfrm>
            <a:off x="0" y="225425"/>
            <a:ext cx="3203575" cy="739775"/>
            <a:chOff x="0" y="225425"/>
            <a:chExt cx="3203848" cy="739775"/>
          </a:xfrm>
        </p:grpSpPr>
        <p:grpSp>
          <p:nvGrpSpPr>
            <p:cNvPr id="25611" name="组合 21"/>
            <p:cNvGrpSpPr/>
            <p:nvPr/>
          </p:nvGrpSpPr>
          <p:grpSpPr bwMode="auto">
            <a:xfrm>
              <a:off x="0" y="225425"/>
              <a:ext cx="3203848" cy="739775"/>
              <a:chOff x="1103516" y="1032382"/>
              <a:chExt cx="3204007" cy="738872"/>
            </a:xfrm>
          </p:grpSpPr>
          <p:sp>
            <p:nvSpPr>
              <p:cNvPr id="15" name="MH_SubTitle_1"/>
              <p:cNvSpPr/>
              <p:nvPr>
                <p:custDataLst>
                  <p:tags r:id="rId3"/>
                </p:custDataLst>
              </p:nvPr>
            </p:nvSpPr>
            <p:spPr>
              <a:xfrm>
                <a:off x="2087899" y="1129102"/>
                <a:ext cx="2219624" cy="551776"/>
              </a:xfrm>
              <a:prstGeom prst="homePlate">
                <a:avLst/>
              </a:prstGeom>
              <a:solidFill>
                <a:srgbClr val="1CA1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MH_Other_1"/>
              <p:cNvSpPr/>
              <p:nvPr>
                <p:custDataLst>
                  <p:tags r:id="rId4"/>
                </p:custDataLst>
              </p:nvPr>
            </p:nvSpPr>
            <p:spPr>
              <a:xfrm>
                <a:off x="1103516" y="1038724"/>
                <a:ext cx="819260" cy="732530"/>
              </a:xfrm>
              <a:prstGeom prst="rect">
                <a:avLst/>
              </a:prstGeom>
              <a:solidFill>
                <a:srgbClr val="1CA1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MH_Other_2"/>
              <p:cNvSpPr/>
              <p:nvPr>
                <p:custDataLst>
                  <p:tags r:id="rId5"/>
                </p:custDataLst>
              </p:nvPr>
            </p:nvSpPr>
            <p:spPr>
              <a:xfrm>
                <a:off x="1922776" y="1032382"/>
                <a:ext cx="165122" cy="732530"/>
              </a:xfrm>
              <a:custGeom>
                <a:avLst/>
                <a:gdLst>
                  <a:gd name="connsiteX0" fmla="*/ 2382 w 461963"/>
                  <a:gd name="connsiteY0" fmla="*/ 0 h 1081088"/>
                  <a:gd name="connsiteX1" fmla="*/ 461963 w 461963"/>
                  <a:gd name="connsiteY1" fmla="*/ 138113 h 1081088"/>
                  <a:gd name="connsiteX2" fmla="*/ 461963 w 461963"/>
                  <a:gd name="connsiteY2" fmla="*/ 950119 h 1081088"/>
                  <a:gd name="connsiteX3" fmla="*/ 0 w 461963"/>
                  <a:gd name="connsiteY3" fmla="*/ 1081088 h 1081088"/>
                  <a:gd name="connsiteX4" fmla="*/ 2382 w 461963"/>
                  <a:gd name="connsiteY4" fmla="*/ 0 h 1081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1963" h="1081088">
                    <a:moveTo>
                      <a:pt x="2382" y="0"/>
                    </a:moveTo>
                    <a:lnTo>
                      <a:pt x="461963" y="138113"/>
                    </a:lnTo>
                    <a:lnTo>
                      <a:pt x="461963" y="950119"/>
                    </a:lnTo>
                    <a:lnTo>
                      <a:pt x="0" y="1081088"/>
                    </a:lnTo>
                    <a:lnTo>
                      <a:pt x="2382" y="0"/>
                    </a:lnTo>
                    <a:close/>
                  </a:path>
                </a:pathLst>
              </a:custGeom>
              <a:solidFill>
                <a:srgbClr val="17808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187589" y="289938"/>
              <a:ext cx="2799403" cy="584775"/>
            </a:xfrm>
            <a:prstGeom prst="rect">
              <a:avLst/>
            </a:prstGeom>
            <a:noFill/>
            <a:effec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fontAlgn="auto" hangingPunct="1">
                <a:spcBef>
                  <a:spcPts val="0"/>
                </a:spcBef>
                <a:spcAft>
                  <a:spcPts val="0"/>
                </a:spcAft>
                <a:defRPr sz="3200" b="1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defRPr>
              </a:lvl1pPr>
            </a:lstStyle>
            <a:p>
              <a:pPr>
                <a:defRPr/>
              </a:pPr>
              <a:r>
                <a:rPr lang="zh-CN" altLang="en-US"/>
                <a:t>▶  作业设计</a:t>
              </a:r>
              <a:endParaRPr lang="zh-CN" altLang="en-US" dirty="0"/>
            </a:p>
          </p:txBody>
        </p:sp>
      </p:grpSp>
      <p:sp>
        <p:nvSpPr>
          <p:cNvPr id="25609" name="文本框 1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04775" y="4979988"/>
            <a:ext cx="795338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9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5610" name="图片 1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4975225"/>
            <a:ext cx="7985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570" y="2018521"/>
            <a:ext cx="4692318" cy="134658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570" y="3353314"/>
            <a:ext cx="4692318" cy="123533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SubTitle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SubTitle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SubTitle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91120163326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8100">
          <a:solidFill>
            <a:srgbClr val="1CA1A4"/>
          </a:solidFill>
        </a:ln>
      </a:spPr>
      <a:bodyPr rtlCol="0" anchor="ctr"/>
      <a:lstStyle>
        <a:defPPr algn="l">
          <a:defRPr sz="3000" b="1" smtClean="0">
            <a:solidFill>
              <a:schemeClr val="tx1"/>
            </a:solidFill>
            <a:latin typeface="+mj-ea"/>
            <a:ea typeface="+mj-ea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7150">
          <a:solidFill>
            <a:srgbClr val="0000FF"/>
          </a:solidFill>
          <a:prstDash val="sysDash"/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12700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 algn="l">
          <a:spcBef>
            <a:spcPct val="50000"/>
          </a:spcBef>
          <a:buFont typeface="Arial" panose="020B0604020202020204" pitchFamily="34" charset="0"/>
          <a:buNone/>
          <a:defRPr sz="3200" b="1">
            <a:latin typeface="Times New Roman" panose="02020603050405020304" pitchFamily="18" charset="0"/>
            <a:ea typeface="黑体" panose="02010609060101010101" pitchFamily="49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1379</TotalTime>
  <Words>411</Words>
  <Application>Microsoft Office PowerPoint</Application>
  <PresentationFormat>全屏显示(16:9)</PresentationFormat>
  <Paragraphs>80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等线</vt:lpstr>
      <vt:lpstr>等线 Light</vt:lpstr>
      <vt:lpstr>方正粗黑繁体</vt:lpstr>
      <vt:lpstr>黑体</vt:lpstr>
      <vt:lpstr>楷体</vt:lpstr>
      <vt:lpstr>宋体</vt:lpstr>
      <vt:lpstr>微软雅黑</vt:lpstr>
      <vt:lpstr>Arial</vt:lpstr>
      <vt:lpstr>Impact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91</cp:revision>
  <dcterms:created xsi:type="dcterms:W3CDTF">2015-08-27T07:30:00Z</dcterms:created>
  <dcterms:modified xsi:type="dcterms:W3CDTF">2025-11-11T01:14:33Z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