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17"/>
  </p:notesMasterIdLst>
  <p:sldIdLst>
    <p:sldId id="263" r:id="rId3"/>
    <p:sldId id="377" r:id="rId4"/>
    <p:sldId id="378" r:id="rId5"/>
    <p:sldId id="380" r:id="rId6"/>
    <p:sldId id="356" r:id="rId7"/>
    <p:sldId id="346" r:id="rId8"/>
    <p:sldId id="347" r:id="rId9"/>
    <p:sldId id="348" r:id="rId10"/>
    <p:sldId id="379" r:id="rId11"/>
    <p:sldId id="270" r:id="rId12"/>
    <p:sldId id="344" r:id="rId13"/>
    <p:sldId id="350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4E8"/>
    <a:srgbClr val="21B8BB"/>
    <a:srgbClr val="22C0C4"/>
    <a:srgbClr val="25D1D5"/>
    <a:srgbClr val="F00C08"/>
    <a:srgbClr val="E84235"/>
    <a:srgbClr val="F49800"/>
    <a:srgbClr val="FDA343"/>
    <a:srgbClr val="6B5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149" d="100"/>
          <a:sy n="149" d="100"/>
        </p:scale>
        <p:origin x="474" y="11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FACF469-20AD-403D-9753-69E5D988CE29}" type="datetimeFigureOut">
              <a:rPr lang="zh-CN" altLang="en-US"/>
              <a:t>2025/11/29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91AE359-5425-44F3-BF3C-C2F5FCFC301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8E6ECF03-1077-4474-B099-8B32036B750E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355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4D8F2CE-7249-41DD-A186-649D70B0BBED}" type="slidenum">
              <a:rPr lang="zh-CN" altLang="en-US">
                <a:latin typeface="Arial" panose="020B0604020202020204" pitchFamily="34" charset="0"/>
                <a:ea typeface="黑体" panose="02010609060101010101" pitchFamily="49" charset="-122"/>
              </a:rPr>
              <a:t>13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2C76913-5C35-2B4D-95FB-2577512B68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" b="23713"/>
          <a:stretch/>
        </p:blipFill>
        <p:spPr>
          <a:xfrm>
            <a:off x="-3324" y="-1"/>
            <a:ext cx="9144000" cy="5140325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AA6E5CCB-A795-C6FE-624F-93BE9F070C49}"/>
              </a:ext>
            </a:extLst>
          </p:cNvPr>
          <p:cNvSpPr/>
          <p:nvPr userDrawn="1"/>
        </p:nvSpPr>
        <p:spPr>
          <a:xfrm>
            <a:off x="2678856" y="3862582"/>
            <a:ext cx="1152128" cy="360040"/>
          </a:xfrm>
          <a:prstGeom prst="wedgeRoundRectCallout">
            <a:avLst>
              <a:gd name="adj1" fmla="val 40758"/>
              <a:gd name="adj2" fmla="val 92924"/>
              <a:gd name="adj3" fmla="val 16667"/>
            </a:avLst>
          </a:prstGeom>
          <a:solidFill>
            <a:schemeClr val="bg1"/>
          </a:solidFill>
          <a:ln w="12700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E85DF29-DF11-1E8D-527E-985E45DCADA7}"/>
              </a:ext>
            </a:extLst>
          </p:cNvPr>
          <p:cNvSpPr txBox="1"/>
          <p:nvPr userDrawn="1"/>
        </p:nvSpPr>
        <p:spPr bwMode="auto">
          <a:xfrm>
            <a:off x="2606848" y="3886267"/>
            <a:ext cx="1512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latin typeface="+mj-ea"/>
                <a:ea typeface="+mj-ea"/>
              </a:rPr>
              <a:t>风车可以旋转</a:t>
            </a:r>
            <a:endParaRPr lang="en-US" sz="1400" b="1">
              <a:latin typeface="+mj-ea"/>
              <a:ea typeface="+mj-ea"/>
            </a:endParaRPr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4502" y="3175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/>
          <a:srcRect l="-18964" t="-37852"/>
          <a:stretch>
            <a:fillRect/>
          </a:stretch>
        </p:blipFill>
        <p:spPr>
          <a:xfrm>
            <a:off x="1331640" y="2499742"/>
            <a:ext cx="1486816" cy="1722880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/>
          <a:srcRect l="-18964" t="-37852"/>
          <a:stretch>
            <a:fillRect/>
          </a:stretch>
        </p:blipFill>
        <p:spPr>
          <a:xfrm rot="5400000">
            <a:off x="91229" y="-327791"/>
            <a:ext cx="1149183" cy="1331641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3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21B8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7733" y="10095175"/>
                  <a:ext cx="190500" cy="141829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9917" y="9097534"/>
                  <a:ext cx="768348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91808" y="9189864"/>
                  <a:ext cx="755648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54933" y="9186088"/>
                  <a:ext cx="764116" cy="842501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35088" y="10202570"/>
                  <a:ext cx="459316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21B8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50686" y="9083554"/>
                  <a:ext cx="952498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904252" y="3930851"/>
                <a:ext cx="1246716" cy="1215065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8996" y="13813397"/>
                  <a:ext cx="146668" cy="224872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4896" y="13729692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407743" y="13640389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43115" y="13573397"/>
                  <a:ext cx="146670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60432" y="13496085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7938" y="14329981"/>
                  <a:ext cx="146670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5734" y="14254158"/>
                  <a:ext cx="14992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3837" y="14168816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52223" y="14147470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9662" y="14050594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83461" y="13638406"/>
                  <a:ext cx="2949672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7247" y="3796915"/>
                  <a:ext cx="1980780" cy="34758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7247" y="3796915"/>
                  <a:ext cx="1980780" cy="34758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06970"/>
                  <a:ext cx="431173" cy="342353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1412" y="3783196"/>
                  <a:ext cx="397201" cy="308379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611188" y="842963"/>
            <a:ext cx="7921625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832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5687E64-7365-3160-8979-4D5EBAC091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7" b="10821"/>
          <a:stretch/>
        </p:blipFill>
        <p:spPr>
          <a:xfrm>
            <a:off x="4639" y="-241895"/>
            <a:ext cx="9144000" cy="5380062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635BE68B-5D24-3AA1-74E5-40C1F4D77FA6}"/>
              </a:ext>
            </a:extLst>
          </p:cNvPr>
          <p:cNvSpPr/>
          <p:nvPr userDrawn="1"/>
        </p:nvSpPr>
        <p:spPr>
          <a:xfrm>
            <a:off x="2699792" y="3003798"/>
            <a:ext cx="1152128" cy="360040"/>
          </a:xfrm>
          <a:prstGeom prst="wedgeRoundRectCallout">
            <a:avLst>
              <a:gd name="adj1" fmla="val 40758"/>
              <a:gd name="adj2" fmla="val 92924"/>
              <a:gd name="adj3" fmla="val 16667"/>
            </a:avLst>
          </a:prstGeom>
          <a:solidFill>
            <a:schemeClr val="bg1"/>
          </a:solidFill>
          <a:ln w="12700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1415B3-C80B-56DB-EBEF-7E4096103085}"/>
              </a:ext>
            </a:extLst>
          </p:cNvPr>
          <p:cNvSpPr txBox="1"/>
          <p:nvPr userDrawn="1"/>
        </p:nvSpPr>
        <p:spPr bwMode="auto">
          <a:xfrm>
            <a:off x="2627784" y="3027483"/>
            <a:ext cx="1512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latin typeface="+mj-ea"/>
                <a:ea typeface="+mj-ea"/>
              </a:rPr>
              <a:t>风车可以旋转</a:t>
            </a:r>
            <a:endParaRPr lang="en-US" sz="1400" b="1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76477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97ADBA4-C4FE-6E26-2621-ABFC4AF38C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3" t="53469" r="14319" b="975"/>
          <a:stretch/>
        </p:blipFill>
        <p:spPr>
          <a:xfrm>
            <a:off x="0" y="3175"/>
            <a:ext cx="9144000" cy="513715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2D19AE3-C7D8-629C-BABA-1F271AED9BD9}"/>
              </a:ext>
            </a:extLst>
          </p:cNvPr>
          <p:cNvGrpSpPr/>
          <p:nvPr userDrawn="1"/>
        </p:nvGrpSpPr>
        <p:grpSpPr>
          <a:xfrm>
            <a:off x="656136" y="410865"/>
            <a:ext cx="2547712" cy="720725"/>
            <a:chOff x="755576" y="547936"/>
            <a:chExt cx="1573587" cy="360040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08BB8905-41A2-109B-4AF4-066C8F1BDF40}"/>
                </a:ext>
              </a:extLst>
            </p:cNvPr>
            <p:cNvSpPr/>
            <p:nvPr userDrawn="1"/>
          </p:nvSpPr>
          <p:spPr>
            <a:xfrm>
              <a:off x="755576" y="547936"/>
              <a:ext cx="1152128" cy="360040"/>
            </a:xfrm>
            <a:prstGeom prst="wedgeRoundRectCallout">
              <a:avLst>
                <a:gd name="adj1" fmla="val 45864"/>
                <a:gd name="adj2" fmla="val 88959"/>
                <a:gd name="adj3" fmla="val 16667"/>
              </a:avLst>
            </a:prstGeom>
            <a:solidFill>
              <a:schemeClr val="bg1"/>
            </a:solidFill>
            <a:ln w="12700">
              <a:solidFill>
                <a:srgbClr val="1CA1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B281C87-64F2-F514-ACBA-EC69713A0B54}"/>
                </a:ext>
              </a:extLst>
            </p:cNvPr>
            <p:cNvSpPr txBox="1"/>
            <p:nvPr userDrawn="1"/>
          </p:nvSpPr>
          <p:spPr bwMode="auto">
            <a:xfrm>
              <a:off x="816995" y="620251"/>
              <a:ext cx="1512168" cy="199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+mj-ea"/>
                  <a:ea typeface="+mj-ea"/>
                </a:rPr>
                <a:t>风车可以旋转</a:t>
              </a:r>
              <a:endParaRPr lang="en-US" sz="2000" b="1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410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84" y="-212836"/>
            <a:ext cx="9548928" cy="5592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/>
          <a:srcRect l="-18964" t="-37852"/>
          <a:stretch>
            <a:fillRect/>
          </a:stretch>
        </p:blipFill>
        <p:spPr>
          <a:xfrm rot="5400000">
            <a:off x="91229" y="-327791"/>
            <a:ext cx="1149183" cy="1331641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4016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3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21B8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7881" y="10074863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1644" y="9077924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3221" y="9171908"/>
                  <a:ext cx="751416" cy="840385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3527" y="9169713"/>
                  <a:ext cx="761999" cy="840384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4459" y="10184226"/>
                  <a:ext cx="457199" cy="1297621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21B8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3754" y="9065913"/>
                  <a:ext cx="946149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1506" y="3928427"/>
                <a:ext cx="1261532" cy="1206598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5780" y="13870223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8284" y="13767262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1315" y="13659833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7534" y="13596024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5897" y="13526671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940" y="14350346"/>
                  <a:ext cx="153186" cy="218354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4383" y="14283892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4370" y="14228001"/>
                  <a:ext cx="153186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4169" y="14175101"/>
                  <a:ext cx="153186" cy="21509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8335" y="14080612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19924"/>
                  <a:ext cx="431173" cy="318832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 dirty="0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4456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971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758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1.xml"/><Relationship Id="rId7" Type="http://schemas.openxmlformats.org/officeDocument/2006/relationships/image" Target="../media/image11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1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3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1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7.xml"/><Relationship Id="rId7" Type="http://schemas.openxmlformats.org/officeDocument/2006/relationships/image" Target="../media/image20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5"/>
          <p:cNvSpPr txBox="1">
            <a:spLocks noChangeArrowheads="1"/>
          </p:cNvSpPr>
          <p:nvPr/>
        </p:nvSpPr>
        <p:spPr bwMode="auto">
          <a:xfrm>
            <a:off x="2735262" y="2643758"/>
            <a:ext cx="3673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72" name="副标题 6"/>
          <p:cNvSpPr txBox="1">
            <a:spLocks noChangeArrowheads="1"/>
          </p:cNvSpPr>
          <p:nvPr/>
        </p:nvSpPr>
        <p:spPr bwMode="auto">
          <a:xfrm>
            <a:off x="0" y="-149225"/>
            <a:ext cx="20288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>
                <a:latin typeface="Times New Roman" panose="02020603050405020304" pitchFamily="18" charset="0"/>
                <a:ea typeface="楷体" panose="02010609060101010101" pitchFamily="49" charset="-122"/>
              </a:rPr>
              <a:t>R</a:t>
            </a:r>
            <a:r>
              <a:rPr lang="zh-CN" altLang="en-US" sz="2000">
                <a:latin typeface="Times New Roman" panose="02020603050405020304" pitchFamily="18" charset="0"/>
                <a:ea typeface="楷体" panose="02010609060101010101" pitchFamily="49" charset="-122"/>
              </a:rPr>
              <a:t>·三年级下册</a:t>
            </a:r>
          </a:p>
        </p:txBody>
      </p:sp>
      <p:sp>
        <p:nvSpPr>
          <p:cNvPr id="7173" name="文本框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174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E298B238-2D07-C870-FC00-70DDC39D17E2}"/>
              </a:ext>
            </a:extLst>
          </p:cNvPr>
          <p:cNvGrpSpPr/>
          <p:nvPr/>
        </p:nvGrpSpPr>
        <p:grpSpPr>
          <a:xfrm>
            <a:off x="3996469" y="1275606"/>
            <a:ext cx="4824536" cy="1008112"/>
            <a:chOff x="-396552" y="4154438"/>
            <a:chExt cx="4824536" cy="100811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A83D05A-A6DF-D1DE-CB28-9AA6B91C2B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200" b="24400"/>
            <a:stretch>
              <a:fillRect/>
            </a:stretch>
          </p:blipFill>
          <p:spPr bwMode="auto">
            <a:xfrm>
              <a:off x="-396552" y="4154438"/>
              <a:ext cx="4824536" cy="100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标题 5">
              <a:extLst>
                <a:ext uri="{FF2B5EF4-FFF2-40B4-BE49-F238E27FC236}">
                  <a16:creationId xmlns:a16="http://schemas.microsoft.com/office/drawing/2014/main" id="{9E127CE5-BBE1-DF2C-5EC5-39DD2BBEB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25116" y="4276058"/>
              <a:ext cx="4193060" cy="58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课时  平移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>
            <a:extLst>
              <a:ext uri="{FF2B5EF4-FFF2-40B4-BE49-F238E27FC236}">
                <a16:creationId xmlns:a16="http://schemas.microsoft.com/office/drawing/2014/main" id="{9FFA5B7F-7A0D-6655-F9FC-F0D73BB98F16}"/>
              </a:ext>
            </a:extLst>
          </p:cNvPr>
          <p:cNvGrpSpPr/>
          <p:nvPr/>
        </p:nvGrpSpPr>
        <p:grpSpPr bwMode="auto">
          <a:xfrm>
            <a:off x="0" y="31775"/>
            <a:ext cx="4081570" cy="739775"/>
            <a:chOff x="1103516" y="1032382"/>
            <a:chExt cx="7596565" cy="738872"/>
          </a:xfrm>
        </p:grpSpPr>
        <p:sp>
          <p:nvSpPr>
            <p:cNvPr id="3" name="MH_SubTitle_1">
              <a:extLst>
                <a:ext uri="{FF2B5EF4-FFF2-40B4-BE49-F238E27FC236}">
                  <a16:creationId xmlns:a16="http://schemas.microsoft.com/office/drawing/2014/main" id="{DD5F810B-9958-331A-47FE-28A65AB65594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2087815" y="1129102"/>
              <a:ext cx="6612266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MH_Other_1">
              <a:extLst>
                <a:ext uri="{FF2B5EF4-FFF2-40B4-BE49-F238E27FC236}">
                  <a16:creationId xmlns:a16="http://schemas.microsoft.com/office/drawing/2014/main" id="{D5E1AE43-EC55-6DAF-5A4A-7448865D55A9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103516" y="1038724"/>
              <a:ext cx="819191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MH_Other_2">
              <a:extLst>
                <a:ext uri="{FF2B5EF4-FFF2-40B4-BE49-F238E27FC236}">
                  <a16:creationId xmlns:a16="http://schemas.microsoft.com/office/drawing/2014/main" id="{C8698711-5D16-7EA3-0CBC-6406800E138F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922707" y="1032382"/>
              <a:ext cx="165108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6" name="文本框 9">
            <a:extLst>
              <a:ext uri="{FF2B5EF4-FFF2-40B4-BE49-F238E27FC236}">
                <a16:creationId xmlns:a16="http://schemas.microsoft.com/office/drawing/2014/main" id="{C8B1E93A-E748-B835-EF0E-EA4F94238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745" y="122263"/>
            <a:ext cx="3972562" cy="52322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 sz="2800"/>
              <a:t>一 情境导入，揭示课题</a:t>
            </a:r>
            <a:endParaRPr lang="zh-CN" altLang="en-US" sz="2800" dirty="0"/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C1A9CEF1-B5FE-BBB9-6961-922A6FB59CD2}"/>
              </a:ext>
            </a:extLst>
          </p:cNvPr>
          <p:cNvSpPr/>
          <p:nvPr/>
        </p:nvSpPr>
        <p:spPr>
          <a:xfrm>
            <a:off x="5670494" y="88332"/>
            <a:ext cx="3347864" cy="1535548"/>
          </a:xfrm>
          <a:prstGeom prst="wedgeRoundRectCallout">
            <a:avLst>
              <a:gd name="adj1" fmla="val -29410"/>
              <a:gd name="adj2" fmla="val 5103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请根据运动方式的不同，给图中事物分类！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9EF8635-F521-F04E-1058-05F744321A57}"/>
              </a:ext>
            </a:extLst>
          </p:cNvPr>
          <p:cNvSpPr txBox="1"/>
          <p:nvPr/>
        </p:nvSpPr>
        <p:spPr bwMode="auto">
          <a:xfrm>
            <a:off x="4188104" y="687836"/>
            <a:ext cx="1375858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观光电梯，</a:t>
            </a:r>
            <a:endParaRPr kumimoji="0" lang="en-US" altLang="zh-CN" sz="16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上下运动</a:t>
            </a:r>
            <a:endParaRPr kumimoji="0" lang="zh-CN" altLang="en-US" sz="20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7D83F377-6594-AF56-8465-4B7E1F858443}"/>
              </a:ext>
            </a:extLst>
          </p:cNvPr>
          <p:cNvCxnSpPr>
            <a:cxnSpLocks/>
          </p:cNvCxnSpPr>
          <p:nvPr/>
        </p:nvCxnSpPr>
        <p:spPr>
          <a:xfrm>
            <a:off x="4081571" y="484734"/>
            <a:ext cx="0" cy="726322"/>
          </a:xfrm>
          <a:prstGeom prst="straightConnector1">
            <a:avLst/>
          </a:prstGeom>
          <a:ln w="57150">
            <a:solidFill>
              <a:srgbClr val="FF0000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B2AB9C61-434E-4F1A-9632-0F31AC8BD681}"/>
              </a:ext>
            </a:extLst>
          </p:cNvPr>
          <p:cNvCxnSpPr/>
          <p:nvPr/>
        </p:nvCxnSpPr>
        <p:spPr>
          <a:xfrm flipH="1">
            <a:off x="6484058" y="2067172"/>
            <a:ext cx="841994" cy="1080120"/>
          </a:xfrm>
          <a:prstGeom prst="straightConnector1">
            <a:avLst/>
          </a:prstGeom>
          <a:ln w="57150">
            <a:solidFill>
              <a:srgbClr val="FF0000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5DFDE2AF-B757-F117-0746-3F816A2609A1}"/>
              </a:ext>
            </a:extLst>
          </p:cNvPr>
          <p:cNvSpPr/>
          <p:nvPr/>
        </p:nvSpPr>
        <p:spPr>
          <a:xfrm rot="2740725">
            <a:off x="3259819" y="1900615"/>
            <a:ext cx="190857" cy="438150"/>
          </a:xfrm>
          <a:custGeom>
            <a:avLst/>
            <a:gdLst>
              <a:gd name="connsiteX0" fmla="*/ 76200 w 381714"/>
              <a:gd name="connsiteY0" fmla="*/ 0 h 438150"/>
              <a:gd name="connsiteX1" fmla="*/ 381000 w 381714"/>
              <a:gd name="connsiteY1" fmla="*/ 266700 h 438150"/>
              <a:gd name="connsiteX2" fmla="*/ 0 w 381714"/>
              <a:gd name="connsiteY2" fmla="*/ 438150 h 438150"/>
              <a:gd name="connsiteX3" fmla="*/ 0 w 381714"/>
              <a:gd name="connsiteY3" fmla="*/ 4381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714" h="438150">
                <a:moveTo>
                  <a:pt x="76200" y="0"/>
                </a:moveTo>
                <a:cubicBezTo>
                  <a:pt x="234950" y="96837"/>
                  <a:pt x="393700" y="193675"/>
                  <a:pt x="381000" y="266700"/>
                </a:cubicBezTo>
                <a:cubicBezTo>
                  <a:pt x="368300" y="339725"/>
                  <a:pt x="0" y="438150"/>
                  <a:pt x="0" y="438150"/>
                </a:cubicBezTo>
                <a:lnTo>
                  <a:pt x="0" y="43815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256BC52-4BF2-804A-49AD-92764AA839FD}"/>
              </a:ext>
            </a:extLst>
          </p:cNvPr>
          <p:cNvSpPr txBox="1"/>
          <p:nvPr/>
        </p:nvSpPr>
        <p:spPr bwMode="auto">
          <a:xfrm>
            <a:off x="3458707" y="2239661"/>
            <a:ext cx="125730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健身器材，</a:t>
            </a:r>
            <a:endParaRPr kumimoji="0" lang="en-US" altLang="zh-CN" sz="16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旋转</a:t>
            </a:r>
            <a:endParaRPr kumimoji="0" lang="zh-CN" altLang="en-US" sz="20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CB3226B-FA86-5D78-0A5E-7AFCB7DA4C73}"/>
              </a:ext>
            </a:extLst>
          </p:cNvPr>
          <p:cNvSpPr/>
          <p:nvPr/>
        </p:nvSpPr>
        <p:spPr>
          <a:xfrm rot="12264363">
            <a:off x="4717546" y="2044492"/>
            <a:ext cx="159051" cy="390338"/>
          </a:xfrm>
          <a:custGeom>
            <a:avLst/>
            <a:gdLst>
              <a:gd name="connsiteX0" fmla="*/ 76200 w 381714"/>
              <a:gd name="connsiteY0" fmla="*/ 0 h 438150"/>
              <a:gd name="connsiteX1" fmla="*/ 381000 w 381714"/>
              <a:gd name="connsiteY1" fmla="*/ 266700 h 438150"/>
              <a:gd name="connsiteX2" fmla="*/ 0 w 381714"/>
              <a:gd name="connsiteY2" fmla="*/ 438150 h 438150"/>
              <a:gd name="connsiteX3" fmla="*/ 0 w 381714"/>
              <a:gd name="connsiteY3" fmla="*/ 4381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714" h="438150">
                <a:moveTo>
                  <a:pt x="76200" y="0"/>
                </a:moveTo>
                <a:cubicBezTo>
                  <a:pt x="234950" y="96837"/>
                  <a:pt x="393700" y="193675"/>
                  <a:pt x="381000" y="266700"/>
                </a:cubicBezTo>
                <a:cubicBezTo>
                  <a:pt x="368300" y="339725"/>
                  <a:pt x="0" y="438150"/>
                  <a:pt x="0" y="438150"/>
                </a:cubicBezTo>
                <a:lnTo>
                  <a:pt x="0" y="43815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857CEB-C3E8-CC3F-E090-7AE3E1803308}"/>
              </a:ext>
            </a:extLst>
          </p:cNvPr>
          <p:cNvSpPr txBox="1"/>
          <p:nvPr/>
        </p:nvSpPr>
        <p:spPr bwMode="auto">
          <a:xfrm>
            <a:off x="7092280" y="2532048"/>
            <a:ext cx="1440160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滑滑梯，</a:t>
            </a:r>
            <a:endParaRPr kumimoji="0" lang="en-US" altLang="zh-CN" sz="16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斜着滑下来</a:t>
            </a:r>
            <a:endParaRPr kumimoji="0" lang="zh-CN" altLang="en-US" sz="20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6CFE356-B5E8-7CE2-8706-7A436FCAA95F}"/>
              </a:ext>
            </a:extLst>
          </p:cNvPr>
          <p:cNvSpPr txBox="1"/>
          <p:nvPr/>
        </p:nvSpPr>
        <p:spPr bwMode="auto">
          <a:xfrm>
            <a:off x="6348408" y="4003408"/>
            <a:ext cx="125730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风筝，</a:t>
            </a:r>
            <a:endParaRPr kumimoji="0" lang="en-US" altLang="zh-CN" sz="16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随风飞上天</a:t>
            </a:r>
            <a:endParaRPr kumimoji="0" lang="zh-CN" altLang="en-US" sz="20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9AD62E2-D2E0-9AB7-1F0A-4AFCB6DDC359}"/>
              </a:ext>
            </a:extLst>
          </p:cNvPr>
          <p:cNvSpPr txBox="1"/>
          <p:nvPr/>
        </p:nvSpPr>
        <p:spPr bwMode="auto">
          <a:xfrm>
            <a:off x="272029" y="1081457"/>
            <a:ext cx="135545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推拉门，</a:t>
            </a:r>
            <a:endParaRPr kumimoji="0" lang="en-US" altLang="zh-CN" sz="16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左右移动</a:t>
            </a:r>
            <a:endParaRPr kumimoji="0" lang="zh-CN" altLang="en-US" sz="20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cs"/>
            </a:endParaRP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413C709C-C843-300E-D5F5-1E69AFDBAC60}"/>
              </a:ext>
            </a:extLst>
          </p:cNvPr>
          <p:cNvSpPr/>
          <p:nvPr/>
        </p:nvSpPr>
        <p:spPr>
          <a:xfrm>
            <a:off x="2594613" y="3003798"/>
            <a:ext cx="1356203" cy="360040"/>
          </a:xfrm>
          <a:prstGeom prst="wedgeRoundRectCallout">
            <a:avLst>
              <a:gd name="adj1" fmla="val 36927"/>
              <a:gd name="adj2" fmla="val 107354"/>
              <a:gd name="adj3" fmla="val 16667"/>
            </a:avLst>
          </a:prstGeom>
          <a:solidFill>
            <a:schemeClr val="bg1"/>
          </a:solidFill>
          <a:ln w="12700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A7EB743-313C-427C-176F-B6F2A7E747B6}"/>
              </a:ext>
            </a:extLst>
          </p:cNvPr>
          <p:cNvSpPr txBox="1"/>
          <p:nvPr/>
        </p:nvSpPr>
        <p:spPr bwMode="auto">
          <a:xfrm>
            <a:off x="2627784" y="3027483"/>
            <a:ext cx="12961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latin typeface="+mj-ea"/>
                <a:ea typeface="+mj-ea"/>
              </a:rPr>
              <a:t>风车可以旋转</a:t>
            </a:r>
            <a:endParaRPr lang="en-US" sz="1400" b="1">
              <a:latin typeface="+mj-ea"/>
              <a:ea typeface="+mj-ea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E8DF9C0-4604-92F0-0247-B6F7EBAA4A2F}"/>
              </a:ext>
            </a:extLst>
          </p:cNvPr>
          <p:cNvGrpSpPr/>
          <p:nvPr/>
        </p:nvGrpSpPr>
        <p:grpSpPr>
          <a:xfrm>
            <a:off x="37199" y="3460231"/>
            <a:ext cx="3407692" cy="1683269"/>
            <a:chOff x="37199" y="3460231"/>
            <a:chExt cx="3407692" cy="1683269"/>
          </a:xfrm>
        </p:grpSpPr>
        <p:pic>
          <p:nvPicPr>
            <p:cNvPr id="23" name="图片 8" descr="画一画，算一算框_副本">
              <a:extLst>
                <a:ext uri="{FF2B5EF4-FFF2-40B4-BE49-F238E27FC236}">
                  <a16:creationId xmlns:a16="http://schemas.microsoft.com/office/drawing/2014/main" id="{F21F431E-11B5-9643-7AB4-E6890B7995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99" y="3460231"/>
              <a:ext cx="3238657" cy="168326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B4ADA98-90B5-8BAA-B2D8-373674EB808D}"/>
                </a:ext>
              </a:extLst>
            </p:cNvPr>
            <p:cNvSpPr txBox="1"/>
            <p:nvPr/>
          </p:nvSpPr>
          <p:spPr bwMode="auto">
            <a:xfrm>
              <a:off x="86783" y="3553273"/>
              <a:ext cx="3358108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+mj-ea"/>
                  <a:ea typeface="+mj-ea"/>
                </a:rPr>
                <a:t>独立思考后，组内互相交流，说一说你分类的理由。</a:t>
              </a:r>
              <a:endParaRPr lang="en-US" sz="2800" b="1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566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99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99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99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EF11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EF11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EF11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6AA6EC5-3433-3C63-DC27-2EDAE4B245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418" y="442030"/>
            <a:ext cx="2596957" cy="178394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4EA6201-C588-8CD8-B320-9A82714BBF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172" y="-23986"/>
            <a:ext cx="1969679" cy="259069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D5F3FCB-AFAC-130E-B924-93553B1FE4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80" y="2571750"/>
            <a:ext cx="6264695" cy="217927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ABE03C7-6244-8D55-D6DC-080DE0EE4D58}"/>
              </a:ext>
            </a:extLst>
          </p:cNvPr>
          <p:cNvSpPr txBox="1"/>
          <p:nvPr/>
        </p:nvSpPr>
        <p:spPr bwMode="auto">
          <a:xfrm>
            <a:off x="7236296" y="950358"/>
            <a:ext cx="172819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沿直线运动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FD2C932-F4CD-6F94-CD66-7F7FEE73D6B9}"/>
              </a:ext>
            </a:extLst>
          </p:cNvPr>
          <p:cNvSpPr txBox="1"/>
          <p:nvPr/>
        </p:nvSpPr>
        <p:spPr bwMode="auto">
          <a:xfrm>
            <a:off x="7132615" y="3315908"/>
            <a:ext cx="17281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转动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AC1879-42D2-ED38-A483-39AD74455696}"/>
              </a:ext>
            </a:extLst>
          </p:cNvPr>
          <p:cNvSpPr txBox="1"/>
          <p:nvPr/>
        </p:nvSpPr>
        <p:spPr bwMode="auto">
          <a:xfrm>
            <a:off x="251521" y="1041616"/>
            <a:ext cx="13994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分类</a:t>
            </a:r>
            <a:r>
              <a:rPr lang="en-US" altLang="zh-CN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28CC0E-63C2-CD77-E2CF-64F1000E5AA2}"/>
              </a:ext>
            </a:extLst>
          </p:cNvPr>
          <p:cNvSpPr txBox="1"/>
          <p:nvPr/>
        </p:nvSpPr>
        <p:spPr bwMode="auto">
          <a:xfrm>
            <a:off x="251520" y="3517109"/>
            <a:ext cx="13994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分类</a:t>
            </a:r>
            <a:r>
              <a:rPr lang="en-US" altLang="zh-CN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5DF64B0-78D3-1B22-39C3-C08BA88BBB06}"/>
              </a:ext>
            </a:extLst>
          </p:cNvPr>
          <p:cNvSpPr/>
          <p:nvPr/>
        </p:nvSpPr>
        <p:spPr>
          <a:xfrm>
            <a:off x="1650981" y="372882"/>
            <a:ext cx="449191" cy="584775"/>
          </a:xfrm>
          <a:prstGeom prst="rect">
            <a:avLst/>
          </a:prstGeom>
          <a:noFill/>
          <a:ln w="38100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F94642F3-B0A8-2E06-32AF-8DF3BF80F1B1}"/>
              </a:ext>
            </a:extLst>
          </p:cNvPr>
          <p:cNvCxnSpPr>
            <a:cxnSpLocks/>
          </p:cNvCxnSpPr>
          <p:nvPr/>
        </p:nvCxnSpPr>
        <p:spPr>
          <a:xfrm flipH="1">
            <a:off x="2022419" y="1041616"/>
            <a:ext cx="1" cy="668734"/>
          </a:xfrm>
          <a:prstGeom prst="straightConnector1">
            <a:avLst/>
          </a:prstGeom>
          <a:ln w="57150">
            <a:solidFill>
              <a:srgbClr val="0000FF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79ED20A6-9900-D9D8-A577-B706582A4D2A}"/>
              </a:ext>
            </a:extLst>
          </p:cNvPr>
          <p:cNvCxnSpPr/>
          <p:nvPr/>
        </p:nvCxnSpPr>
        <p:spPr>
          <a:xfrm flipV="1">
            <a:off x="1740132" y="1041616"/>
            <a:ext cx="0" cy="668734"/>
          </a:xfrm>
          <a:prstGeom prst="straightConnector1">
            <a:avLst/>
          </a:prstGeom>
          <a:ln w="57150">
            <a:solidFill>
              <a:srgbClr val="0000FF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11E71BF5-3205-8D34-1DE1-8873E7EDB9FA}"/>
              </a:ext>
            </a:extLst>
          </p:cNvPr>
          <p:cNvSpPr/>
          <p:nvPr/>
        </p:nvSpPr>
        <p:spPr>
          <a:xfrm>
            <a:off x="1652391" y="372955"/>
            <a:ext cx="449191" cy="584775"/>
          </a:xfrm>
          <a:prstGeom prst="rect">
            <a:avLst/>
          </a:prstGeom>
          <a:noFill/>
          <a:ln w="38100">
            <a:solidFill>
              <a:srgbClr val="1CA1A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82B5F36-D854-E6B7-9B66-5D20ED7C3A79}"/>
              </a:ext>
            </a:extLst>
          </p:cNvPr>
          <p:cNvSpPr/>
          <p:nvPr/>
        </p:nvSpPr>
        <p:spPr>
          <a:xfrm rot="2221163">
            <a:off x="6798446" y="775832"/>
            <a:ext cx="449191" cy="584775"/>
          </a:xfrm>
          <a:prstGeom prst="rect">
            <a:avLst/>
          </a:prstGeom>
          <a:noFill/>
          <a:ln w="38100">
            <a:solidFill>
              <a:srgbClr val="1CA1A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5D6B057-61E8-08F5-1759-ABF651B97567}"/>
              </a:ext>
            </a:extLst>
          </p:cNvPr>
          <p:cNvSpPr/>
          <p:nvPr/>
        </p:nvSpPr>
        <p:spPr>
          <a:xfrm rot="2248811">
            <a:off x="6807688" y="780504"/>
            <a:ext cx="449191" cy="584775"/>
          </a:xfrm>
          <a:prstGeom prst="rect">
            <a:avLst/>
          </a:prstGeom>
          <a:noFill/>
          <a:ln w="38100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AE820D94-5E56-FE82-A052-D76AB65DD322}"/>
              </a:ext>
            </a:extLst>
          </p:cNvPr>
          <p:cNvCxnSpPr>
            <a:cxnSpLocks/>
          </p:cNvCxnSpPr>
          <p:nvPr/>
        </p:nvCxnSpPr>
        <p:spPr>
          <a:xfrm flipH="1">
            <a:off x="6515359" y="1375575"/>
            <a:ext cx="284589" cy="354555"/>
          </a:xfrm>
          <a:prstGeom prst="straightConnector1">
            <a:avLst/>
          </a:prstGeom>
          <a:ln w="57150">
            <a:solidFill>
              <a:srgbClr val="0000FF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3">
            <a:extLst>
              <a:ext uri="{FF2B5EF4-FFF2-40B4-BE49-F238E27FC236}">
                <a16:creationId xmlns:a16="http://schemas.microsoft.com/office/drawing/2014/main" id="{907BBFEF-A3DB-4B2B-522B-F4479A88D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378" y="2659462"/>
            <a:ext cx="7393450" cy="1200329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600" b="1" kern="0">
                <a:solidFill>
                  <a:srgbClr val="0033CC"/>
                </a:solidFill>
                <a:latin typeface="+mn-ea"/>
                <a:ea typeface="+mn-ea"/>
                <a:cs typeface="Times New Roman" panose="02020603050405020304" pitchFamily="18" charset="0"/>
              </a:rPr>
              <a:t>像这样，一个物体沿某一方向移动一定距离，这样的运动是</a:t>
            </a:r>
            <a:r>
              <a:rPr lang="zh-CN" altLang="en-US" sz="3600" b="1" kern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平移</a:t>
            </a:r>
            <a:r>
              <a:rPr lang="zh-CN" altLang="en-US" sz="3600" b="1" kern="0">
                <a:solidFill>
                  <a:srgbClr val="0033CC"/>
                </a:solidFill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  <a:endParaRPr lang="zh-CN" altLang="zh-CN" sz="3600" b="1" kern="0" dirty="0">
              <a:solidFill>
                <a:srgbClr val="0033CC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21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9.87654E-7 L -4.72222E-6 0.28673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28673 L -4.72222E-6 -9.87654E-7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9.87654E-7 L -4.72222E-6 0.28673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97531E-6 L -0.07795 0.18334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6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9" grpId="1" animBg="1"/>
      <p:bldP spid="9" grpId="2" animBg="1"/>
      <p:bldP spid="9" grpId="3" animBg="1"/>
      <p:bldP spid="14" grpId="0" animBg="1"/>
      <p:bldP spid="15" grpId="0" animBg="1"/>
      <p:bldP spid="17" grpId="1" animBg="1"/>
      <p:bldP spid="17" grpId="3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B5CC9-4BED-E3C6-EF13-33867AE09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E3C2AE41-2DB4-B8B6-3763-1AD614F32BDA}"/>
              </a:ext>
            </a:extLst>
          </p:cNvPr>
          <p:cNvSpPr txBox="1"/>
          <p:nvPr/>
        </p:nvSpPr>
        <p:spPr bwMode="auto">
          <a:xfrm>
            <a:off x="682748" y="774237"/>
            <a:ext cx="7613642" cy="123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i="0" u="none" strike="noStrike" baseline="0">
                <a:latin typeface="FZSSK--GBK1-0"/>
              </a:rPr>
              <a:t>观察思考：这些物体在运动中什么发生了变化</a:t>
            </a:r>
            <a:r>
              <a:rPr lang="en-US" altLang="zh-CN" sz="3200" b="1" i="0" u="none" strike="noStrike" baseline="0">
                <a:latin typeface="E-BZ"/>
              </a:rPr>
              <a:t>? </a:t>
            </a:r>
            <a:r>
              <a:rPr lang="zh-CN" altLang="en-US" sz="3200" b="1" i="0" u="none" strike="noStrike" baseline="0">
                <a:latin typeface="FZSSK--GBK1-0"/>
              </a:rPr>
              <a:t>什么没有变化呢</a:t>
            </a:r>
            <a:r>
              <a:rPr lang="en-US" altLang="zh-CN" sz="3200" b="1" i="0" u="none" strike="noStrike" baseline="0">
                <a:latin typeface="E-BZ"/>
              </a:rPr>
              <a:t>?</a:t>
            </a:r>
            <a:endParaRPr lang="en-US" sz="4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440557E-BC60-8315-C6F0-E141AEDC7D27}"/>
              </a:ext>
            </a:extLst>
          </p:cNvPr>
          <p:cNvGrpSpPr/>
          <p:nvPr/>
        </p:nvGrpSpPr>
        <p:grpSpPr bwMode="auto">
          <a:xfrm>
            <a:off x="4799608" y="2048777"/>
            <a:ext cx="3913667" cy="2177281"/>
            <a:chOff x="2985639" y="733972"/>
            <a:chExt cx="7575108" cy="1593969"/>
          </a:xfrm>
        </p:grpSpPr>
        <p:sp>
          <p:nvSpPr>
            <p:cNvPr id="20" name="圆角矩形 51">
              <a:extLst>
                <a:ext uri="{FF2B5EF4-FFF2-40B4-BE49-F238E27FC236}">
                  <a16:creationId xmlns:a16="http://schemas.microsoft.com/office/drawing/2014/main" id="{BABD4093-1226-3D0E-0221-B19FEAAC1B70}"/>
                </a:ext>
              </a:extLst>
            </p:cNvPr>
            <p:cNvSpPr/>
            <p:nvPr/>
          </p:nvSpPr>
          <p:spPr>
            <a:xfrm>
              <a:off x="2985639" y="733972"/>
              <a:ext cx="7424278" cy="1593969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 Box 18">
              <a:extLst>
                <a:ext uri="{FF2B5EF4-FFF2-40B4-BE49-F238E27FC236}">
                  <a16:creationId xmlns:a16="http://schemas.microsoft.com/office/drawing/2014/main" id="{0FA8F750-C509-39DF-C3BA-FCF78C9DCE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8325" y="809360"/>
              <a:ext cx="7442422" cy="151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l"/>
              <a:r>
                <a:rPr lang="zh-CN" altLang="en-US" sz="3000">
                  <a:solidFill>
                    <a:srgbClr val="FF0000"/>
                  </a:solidFill>
                </a:rPr>
                <a:t>　  </a:t>
              </a:r>
              <a:r>
                <a:rPr lang="zh-CN" altLang="en-US" sz="3000" i="0" u="none" strike="noStrike" baseline="0">
                  <a:solidFill>
                    <a:srgbClr val="FF0000"/>
                  </a:solidFill>
                  <a:latin typeface="FZSSK--GBK1-0"/>
                </a:rPr>
                <a:t>平移不改变物体的形状</a:t>
              </a:r>
              <a:r>
                <a:rPr lang="zh-CN" altLang="en-US" sz="3000" i="0" u="none" strike="noStrike" baseline="0">
                  <a:solidFill>
                    <a:srgbClr val="FF0000"/>
                  </a:solidFill>
                  <a:latin typeface="E-BZ"/>
                </a:rPr>
                <a:t>、</a:t>
              </a:r>
              <a:r>
                <a:rPr lang="zh-CN" altLang="en-US" sz="3000" i="0" u="none" strike="noStrike" baseline="0">
                  <a:solidFill>
                    <a:srgbClr val="FF0000"/>
                  </a:solidFill>
                  <a:latin typeface="FZSSK--GBK1-0"/>
                </a:rPr>
                <a:t>大小和方向，只有物体的位置发生了变化</a:t>
              </a:r>
              <a:r>
                <a:rPr lang="zh-CN" altLang="en-US" sz="3000" i="0" u="none" strike="noStrike" baseline="0">
                  <a:solidFill>
                    <a:srgbClr val="FF0000"/>
                  </a:solidFill>
                  <a:latin typeface="E-BZ"/>
                </a:rPr>
                <a:t>。</a:t>
              </a:r>
              <a:endParaRPr lang="en-US" altLang="zh-CN" sz="3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组合 21">
            <a:extLst>
              <a:ext uri="{FF2B5EF4-FFF2-40B4-BE49-F238E27FC236}">
                <a16:creationId xmlns:a16="http://schemas.microsoft.com/office/drawing/2014/main" id="{3D1E96C3-4AC7-5AA0-4C37-1210283516B1}"/>
              </a:ext>
            </a:extLst>
          </p:cNvPr>
          <p:cNvGrpSpPr/>
          <p:nvPr/>
        </p:nvGrpSpPr>
        <p:grpSpPr bwMode="auto">
          <a:xfrm>
            <a:off x="13461" y="28112"/>
            <a:ext cx="4572000" cy="739775"/>
            <a:chOff x="1103516" y="1032382"/>
            <a:chExt cx="5595482" cy="738872"/>
          </a:xfrm>
        </p:grpSpPr>
        <p:sp>
          <p:nvSpPr>
            <p:cNvPr id="26" name="MH_SubTitle_1">
              <a:extLst>
                <a:ext uri="{FF2B5EF4-FFF2-40B4-BE49-F238E27FC236}">
                  <a16:creationId xmlns:a16="http://schemas.microsoft.com/office/drawing/2014/main" id="{4095CDCA-E70C-AD05-05E1-C036706A199C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2087724" y="1129102"/>
              <a:ext cx="4611274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MH_Other_1">
              <a:extLst>
                <a:ext uri="{FF2B5EF4-FFF2-40B4-BE49-F238E27FC236}">
                  <a16:creationId xmlns:a16="http://schemas.microsoft.com/office/drawing/2014/main" id="{56ED06FC-D2C2-99E4-D045-67AFB0ABE445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103516" y="1038724"/>
              <a:ext cx="819113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" name="MH_Other_2">
              <a:extLst>
                <a:ext uri="{FF2B5EF4-FFF2-40B4-BE49-F238E27FC236}">
                  <a16:creationId xmlns:a16="http://schemas.microsoft.com/office/drawing/2014/main" id="{E7455B32-2A5A-C3B4-9155-EB4BB83C774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922629" y="1032382"/>
              <a:ext cx="165093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D6D6FCC7-82F4-0746-62D9-25CA0D2F9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60" y="61470"/>
            <a:ext cx="4304383" cy="58477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/>
              <a:t>二、初步感知平移现象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6E65015-5C56-05D2-3FEE-AD8842C1F7A7}"/>
              </a:ext>
            </a:extLst>
          </p:cNvPr>
          <p:cNvSpPr/>
          <p:nvPr/>
        </p:nvSpPr>
        <p:spPr>
          <a:xfrm>
            <a:off x="1707076" y="3507854"/>
            <a:ext cx="449191" cy="584775"/>
          </a:xfrm>
          <a:prstGeom prst="rect">
            <a:avLst/>
          </a:prstGeom>
          <a:noFill/>
          <a:ln w="38100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5F1664DE-E573-8920-E6E2-60E2775AB8D6}"/>
              </a:ext>
            </a:extLst>
          </p:cNvPr>
          <p:cNvCxnSpPr>
            <a:cxnSpLocks/>
          </p:cNvCxnSpPr>
          <p:nvPr/>
        </p:nvCxnSpPr>
        <p:spPr>
          <a:xfrm flipH="1">
            <a:off x="2075705" y="2789240"/>
            <a:ext cx="1" cy="668734"/>
          </a:xfrm>
          <a:prstGeom prst="straightConnector1">
            <a:avLst/>
          </a:prstGeom>
          <a:ln w="57150">
            <a:solidFill>
              <a:srgbClr val="0000FF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95473041-5F95-BA90-F9EB-CE90D2300D9F}"/>
              </a:ext>
            </a:extLst>
          </p:cNvPr>
          <p:cNvCxnSpPr/>
          <p:nvPr/>
        </p:nvCxnSpPr>
        <p:spPr>
          <a:xfrm flipV="1">
            <a:off x="1793418" y="2789240"/>
            <a:ext cx="0" cy="668734"/>
          </a:xfrm>
          <a:prstGeom prst="straightConnector1">
            <a:avLst/>
          </a:prstGeom>
          <a:ln w="57150">
            <a:solidFill>
              <a:srgbClr val="0000FF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875CCD7E-F5A5-32F7-7FD6-F4FF36C11BDA}"/>
              </a:ext>
            </a:extLst>
          </p:cNvPr>
          <p:cNvSpPr/>
          <p:nvPr/>
        </p:nvSpPr>
        <p:spPr>
          <a:xfrm>
            <a:off x="1707077" y="2166423"/>
            <a:ext cx="449191" cy="584775"/>
          </a:xfrm>
          <a:prstGeom prst="rect">
            <a:avLst/>
          </a:prstGeom>
          <a:noFill/>
          <a:ln w="38100">
            <a:solidFill>
              <a:srgbClr val="1CA1A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422301A-3787-8881-47BA-A49B0386E922}"/>
              </a:ext>
            </a:extLst>
          </p:cNvPr>
          <p:cNvSpPr/>
          <p:nvPr/>
        </p:nvSpPr>
        <p:spPr>
          <a:xfrm rot="2221163">
            <a:off x="3806191" y="2350105"/>
            <a:ext cx="449191" cy="584775"/>
          </a:xfrm>
          <a:prstGeom prst="rect">
            <a:avLst/>
          </a:prstGeom>
          <a:noFill/>
          <a:ln w="38100">
            <a:solidFill>
              <a:srgbClr val="1CA1A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40210ED-6819-2D36-E5FF-6F891C61DBF4}"/>
              </a:ext>
            </a:extLst>
          </p:cNvPr>
          <p:cNvSpPr/>
          <p:nvPr/>
        </p:nvSpPr>
        <p:spPr>
          <a:xfrm rot="2248811">
            <a:off x="3071918" y="3361562"/>
            <a:ext cx="449191" cy="584775"/>
          </a:xfrm>
          <a:prstGeom prst="rect">
            <a:avLst/>
          </a:prstGeom>
          <a:noFill/>
          <a:ln w="38100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0F1BE215-5E00-E60D-60BF-8A196925B081}"/>
              </a:ext>
            </a:extLst>
          </p:cNvPr>
          <p:cNvCxnSpPr>
            <a:cxnSpLocks/>
          </p:cNvCxnSpPr>
          <p:nvPr/>
        </p:nvCxnSpPr>
        <p:spPr>
          <a:xfrm flipH="1">
            <a:off x="3510364" y="2960141"/>
            <a:ext cx="284589" cy="354555"/>
          </a:xfrm>
          <a:prstGeom prst="straightConnector1">
            <a:avLst/>
          </a:prstGeom>
          <a:ln w="57150">
            <a:solidFill>
              <a:srgbClr val="0000FF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48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1520" y="-452586"/>
            <a:ext cx="4176464" cy="3372454"/>
            <a:chOff x="1746367" y="34149"/>
            <a:chExt cx="4176464" cy="337245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6367" y="34149"/>
              <a:ext cx="4176464" cy="3372454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2394439" y="898245"/>
              <a:ext cx="331236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>
                  <a:latin typeface="+mj-ea"/>
                  <a:ea typeface="+mj-ea"/>
                </a:rPr>
                <a:t>  在生活中，你还见过哪些平移现象？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AB654000-3F66-E56A-E614-332C9C9A0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826" y="987574"/>
            <a:ext cx="3653977" cy="33625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418A792-F416-0DE8-A837-709E58D77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66" y="2355726"/>
            <a:ext cx="3846775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8"/>
          <p:cNvSpPr txBox="1">
            <a:spLocks noChangeArrowheads="1"/>
          </p:cNvSpPr>
          <p:nvPr/>
        </p:nvSpPr>
        <p:spPr bwMode="auto">
          <a:xfrm>
            <a:off x="896789" y="907038"/>
            <a:ext cx="723101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想一想，哪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几座小房子可以通过平移相互重合？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文本框 1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345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74531"/>
            <a:ext cx="5446141" cy="3394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21">
            <a:extLst>
              <a:ext uri="{FF2B5EF4-FFF2-40B4-BE49-F238E27FC236}">
                <a16:creationId xmlns:a16="http://schemas.microsoft.com/office/drawing/2014/main" id="{75F7E6B0-4BBF-459B-36A8-4579F4134E6E}"/>
              </a:ext>
            </a:extLst>
          </p:cNvPr>
          <p:cNvGrpSpPr/>
          <p:nvPr/>
        </p:nvGrpSpPr>
        <p:grpSpPr bwMode="auto">
          <a:xfrm>
            <a:off x="0" y="225425"/>
            <a:ext cx="4211638" cy="739775"/>
            <a:chOff x="1103516" y="1032382"/>
            <a:chExt cx="4212169" cy="738872"/>
          </a:xfrm>
        </p:grpSpPr>
        <p:sp>
          <p:nvSpPr>
            <p:cNvPr id="3" name="MH_SubTitle_1">
              <a:extLst>
                <a:ext uri="{FF2B5EF4-FFF2-40B4-BE49-F238E27FC236}">
                  <a16:creationId xmlns:a16="http://schemas.microsoft.com/office/drawing/2014/main" id="{3D6B8BC7-0684-75F2-0B9F-5F5A219AEB7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087890" y="1129102"/>
              <a:ext cx="3227795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MH_Other_1">
              <a:extLst>
                <a:ext uri="{FF2B5EF4-FFF2-40B4-BE49-F238E27FC236}">
                  <a16:creationId xmlns:a16="http://schemas.microsoft.com/office/drawing/2014/main" id="{84DF36AD-D395-ED24-DA76-BEA4299E05C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103516" y="1038724"/>
              <a:ext cx="819253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MH_Other_2">
              <a:extLst>
                <a:ext uri="{FF2B5EF4-FFF2-40B4-BE49-F238E27FC236}">
                  <a16:creationId xmlns:a16="http://schemas.microsoft.com/office/drawing/2014/main" id="{A169AAB9-7480-78A5-2AD7-A0EEB6C9C76F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922769" y="1032382"/>
              <a:ext cx="165121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11">
            <a:extLst>
              <a:ext uri="{FF2B5EF4-FFF2-40B4-BE49-F238E27FC236}">
                <a16:creationId xmlns:a16="http://schemas.microsoft.com/office/drawing/2014/main" id="{4873257F-95E4-A06F-A065-D41C76214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79400"/>
            <a:ext cx="3892412" cy="58477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/>
              <a:t>三、认识图形</a:t>
            </a:r>
            <a:r>
              <a:rPr lang="zh-CN" altLang="en-US" dirty="0"/>
              <a:t>的平移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B4DB55-3E08-C44B-4AB5-A5F5A92B3D18}"/>
              </a:ext>
            </a:extLst>
          </p:cNvPr>
          <p:cNvSpPr txBox="1"/>
          <p:nvPr/>
        </p:nvSpPr>
        <p:spPr>
          <a:xfrm>
            <a:off x="4711562" y="413821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选自教材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P4 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做一做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47" y="443812"/>
            <a:ext cx="7402765" cy="4613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直接连接符 1"/>
          <p:cNvCxnSpPr/>
          <p:nvPr/>
        </p:nvCxnSpPr>
        <p:spPr>
          <a:xfrm flipV="1">
            <a:off x="5579745" y="1275715"/>
            <a:ext cx="0" cy="2664460"/>
          </a:xfrm>
          <a:prstGeom prst="line">
            <a:avLst/>
          </a:prstGeom>
          <a:ln w="15875">
            <a:solidFill>
              <a:srgbClr val="1634E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777048" y="2956501"/>
            <a:ext cx="3743325" cy="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6" name="图片 17" descr="小房子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410" y="565580"/>
            <a:ext cx="935038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7"/>
          <p:cNvCxnSpPr/>
          <p:nvPr/>
        </p:nvCxnSpPr>
        <p:spPr>
          <a:xfrm flipV="1">
            <a:off x="5515610" y="1056263"/>
            <a:ext cx="0" cy="1908175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 descr="小房子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84" y="2320142"/>
            <a:ext cx="93662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366" y="2326491"/>
            <a:ext cx="9445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 descr="小房子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332" y="3504248"/>
            <a:ext cx="93662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任意多边形: 形状 11"/>
          <p:cNvSpPr/>
          <p:nvPr/>
        </p:nvSpPr>
        <p:spPr>
          <a:xfrm>
            <a:off x="1306397" y="2306166"/>
            <a:ext cx="952500" cy="952500"/>
          </a:xfrm>
          <a:custGeom>
            <a:avLst/>
            <a:gdLst>
              <a:gd name="connsiteX0" fmla="*/ 473868 w 952500"/>
              <a:gd name="connsiteY0" fmla="*/ 0 h 952500"/>
              <a:gd name="connsiteX1" fmla="*/ 2381 w 952500"/>
              <a:gd name="connsiteY1" fmla="*/ 321469 h 952500"/>
              <a:gd name="connsiteX2" fmla="*/ 0 w 952500"/>
              <a:gd name="connsiteY2" fmla="*/ 952500 h 952500"/>
              <a:gd name="connsiteX3" fmla="*/ 952500 w 952500"/>
              <a:gd name="connsiteY3" fmla="*/ 952500 h 952500"/>
              <a:gd name="connsiteX4" fmla="*/ 945356 w 952500"/>
              <a:gd name="connsiteY4" fmla="*/ 319088 h 952500"/>
              <a:gd name="connsiteX5" fmla="*/ 473868 w 952500"/>
              <a:gd name="connsiteY5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2500" h="952500">
                <a:moveTo>
                  <a:pt x="473868" y="0"/>
                </a:moveTo>
                <a:lnTo>
                  <a:pt x="2381" y="321469"/>
                </a:lnTo>
                <a:cubicBezTo>
                  <a:pt x="1587" y="531813"/>
                  <a:pt x="794" y="742156"/>
                  <a:pt x="0" y="952500"/>
                </a:cubicBezTo>
                <a:lnTo>
                  <a:pt x="952500" y="952500"/>
                </a:lnTo>
                <a:cubicBezTo>
                  <a:pt x="950119" y="741363"/>
                  <a:pt x="947737" y="530225"/>
                  <a:pt x="945356" y="319088"/>
                </a:cubicBezTo>
                <a:lnTo>
                  <a:pt x="473868" y="0"/>
                </a:ln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任意多边形: 形状 12"/>
          <p:cNvSpPr/>
          <p:nvPr/>
        </p:nvSpPr>
        <p:spPr>
          <a:xfrm>
            <a:off x="5057006" y="561657"/>
            <a:ext cx="952500" cy="952500"/>
          </a:xfrm>
          <a:custGeom>
            <a:avLst/>
            <a:gdLst>
              <a:gd name="connsiteX0" fmla="*/ 473868 w 952500"/>
              <a:gd name="connsiteY0" fmla="*/ 0 h 952500"/>
              <a:gd name="connsiteX1" fmla="*/ 2381 w 952500"/>
              <a:gd name="connsiteY1" fmla="*/ 321469 h 952500"/>
              <a:gd name="connsiteX2" fmla="*/ 0 w 952500"/>
              <a:gd name="connsiteY2" fmla="*/ 952500 h 952500"/>
              <a:gd name="connsiteX3" fmla="*/ 952500 w 952500"/>
              <a:gd name="connsiteY3" fmla="*/ 952500 h 952500"/>
              <a:gd name="connsiteX4" fmla="*/ 945356 w 952500"/>
              <a:gd name="connsiteY4" fmla="*/ 319088 h 952500"/>
              <a:gd name="connsiteX5" fmla="*/ 473868 w 952500"/>
              <a:gd name="connsiteY5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2500" h="952500">
                <a:moveTo>
                  <a:pt x="473868" y="0"/>
                </a:moveTo>
                <a:lnTo>
                  <a:pt x="2381" y="321469"/>
                </a:lnTo>
                <a:cubicBezTo>
                  <a:pt x="1587" y="531813"/>
                  <a:pt x="794" y="742156"/>
                  <a:pt x="0" y="952500"/>
                </a:cubicBezTo>
                <a:lnTo>
                  <a:pt x="952500" y="952500"/>
                </a:lnTo>
                <a:cubicBezTo>
                  <a:pt x="950119" y="741363"/>
                  <a:pt x="947737" y="530225"/>
                  <a:pt x="945356" y="319088"/>
                </a:cubicBezTo>
                <a:lnTo>
                  <a:pt x="473868" y="0"/>
                </a:ln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任意多边形: 形状 13"/>
          <p:cNvSpPr/>
          <p:nvPr/>
        </p:nvSpPr>
        <p:spPr>
          <a:xfrm>
            <a:off x="5071745" y="3488373"/>
            <a:ext cx="952500" cy="952500"/>
          </a:xfrm>
          <a:custGeom>
            <a:avLst/>
            <a:gdLst>
              <a:gd name="connsiteX0" fmla="*/ 473868 w 952500"/>
              <a:gd name="connsiteY0" fmla="*/ 0 h 952500"/>
              <a:gd name="connsiteX1" fmla="*/ 2381 w 952500"/>
              <a:gd name="connsiteY1" fmla="*/ 321469 h 952500"/>
              <a:gd name="connsiteX2" fmla="*/ 0 w 952500"/>
              <a:gd name="connsiteY2" fmla="*/ 952500 h 952500"/>
              <a:gd name="connsiteX3" fmla="*/ 952500 w 952500"/>
              <a:gd name="connsiteY3" fmla="*/ 952500 h 952500"/>
              <a:gd name="connsiteX4" fmla="*/ 945356 w 952500"/>
              <a:gd name="connsiteY4" fmla="*/ 319088 h 952500"/>
              <a:gd name="connsiteX5" fmla="*/ 473868 w 952500"/>
              <a:gd name="connsiteY5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2500" h="952500">
                <a:moveTo>
                  <a:pt x="473868" y="0"/>
                </a:moveTo>
                <a:lnTo>
                  <a:pt x="2381" y="321469"/>
                </a:lnTo>
                <a:cubicBezTo>
                  <a:pt x="1587" y="531813"/>
                  <a:pt x="794" y="742156"/>
                  <a:pt x="0" y="952500"/>
                </a:cubicBezTo>
                <a:lnTo>
                  <a:pt x="952500" y="952500"/>
                </a:lnTo>
                <a:cubicBezTo>
                  <a:pt x="950119" y="741363"/>
                  <a:pt x="947737" y="530225"/>
                  <a:pt x="945356" y="319088"/>
                </a:cubicBezTo>
                <a:lnTo>
                  <a:pt x="473868" y="0"/>
                </a:ln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74" y="577379"/>
            <a:ext cx="9445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892" y="3510598"/>
            <a:ext cx="9445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0" name="文本框 2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381" name="图片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p30li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C6E5EF"/>
              </a:clrFrom>
              <a:clrTo>
                <a:srgbClr val="C6E5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9" r="25949" b="77567"/>
          <a:stretch>
            <a:fillRect/>
          </a:stretch>
        </p:blipFill>
        <p:spPr bwMode="auto">
          <a:xfrm rot="1805920">
            <a:off x="2930017" y="3081613"/>
            <a:ext cx="1229329" cy="128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16" descr="p30li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9" r="77567" b="60809"/>
          <a:stretch>
            <a:fillRect/>
          </a:stretch>
        </p:blipFill>
        <p:spPr bwMode="auto">
          <a:xfrm>
            <a:off x="5963646" y="1680903"/>
            <a:ext cx="401638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 descr="p30li2">
            <a:extLst>
              <a:ext uri="{FF2B5EF4-FFF2-40B4-BE49-F238E27FC236}">
                <a16:creationId xmlns:a16="http://schemas.microsoft.com/office/drawing/2014/main" id="{F4DF9F87-365E-499D-9AE0-BF21A88CC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C6E5EF"/>
              </a:clrFrom>
              <a:clrTo>
                <a:srgbClr val="C6E5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9" r="25949" b="77567"/>
          <a:stretch>
            <a:fillRect/>
          </a:stretch>
        </p:blipFill>
        <p:spPr bwMode="auto">
          <a:xfrm rot="16200000">
            <a:off x="2382417" y="1281128"/>
            <a:ext cx="916045" cy="95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28"/>
          <p:cNvGrpSpPr/>
          <p:nvPr/>
        </p:nvGrpSpPr>
        <p:grpSpPr bwMode="auto">
          <a:xfrm>
            <a:off x="1814099" y="293216"/>
            <a:ext cx="6288087" cy="1220788"/>
            <a:chOff x="1074" y="983"/>
            <a:chExt cx="3961" cy="769"/>
          </a:xfrm>
        </p:grpSpPr>
        <p:sp>
          <p:nvSpPr>
            <p:cNvPr id="29" name="AutoShape 26"/>
            <p:cNvSpPr>
              <a:spLocks noChangeArrowheads="1"/>
            </p:cNvSpPr>
            <p:nvPr/>
          </p:nvSpPr>
          <p:spPr bwMode="auto">
            <a:xfrm>
              <a:off x="1074" y="983"/>
              <a:ext cx="2968" cy="751"/>
            </a:xfrm>
            <a:prstGeom prst="wedgeRoundRectCallout">
              <a:avLst>
                <a:gd name="adj1" fmla="val 60667"/>
                <a:gd name="adj2" fmla="val 2102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21B8BB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这两座房子能与其他房子通过平移重合吗？</a:t>
              </a:r>
            </a:p>
          </p:txBody>
        </p:sp>
        <p:pic>
          <p:nvPicPr>
            <p:cNvPr id="30" name="Picture 5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2" y="1015"/>
              <a:ext cx="753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23457E-6 L 0.40972 -1.23457E-6 " pathEditMode="relative" rAng="0" ptsTypes="AA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972 -1.23457E-6 L 0.41042 -0.33827 " pathEditMode="relative" rAng="0" ptsTypes="AA">
                                      <p:cBhvr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691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93827E-7 L -0.00087 -0.5713 " pathEditMode="relative" rAng="0" ptsTypes="AA">
                                      <p:cBhvr>
                                        <p:cTn id="4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858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69136E-6 L 0.48872 0.18333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27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矩形 17"/>
          <p:cNvSpPr>
            <a:spLocks noChangeArrowheads="1"/>
          </p:cNvSpPr>
          <p:nvPr/>
        </p:nvSpPr>
        <p:spPr bwMode="auto">
          <a:xfrm>
            <a:off x="828675" y="3452813"/>
            <a:ext cx="74882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无论是横向、纵向还是斜着移动，只要是沿着直线运动，小房子的大小、方向不变，都可以通过平移实现重合。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388" name="图片 16" descr="图片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479425"/>
            <a:ext cx="2060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390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2123728" y="339502"/>
            <a:ext cx="5056187" cy="3151187"/>
            <a:chOff x="939147" y="443812"/>
            <a:chExt cx="7402765" cy="4613654"/>
          </a:xfrm>
        </p:grpSpPr>
        <p:pic>
          <p:nvPicPr>
            <p:cNvPr id="24" name="Picture 17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147" y="443812"/>
              <a:ext cx="7402765" cy="461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图片 24" descr="p30li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C6E5EF"/>
                </a:clrFrom>
                <a:clrTo>
                  <a:srgbClr val="C6E5E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809" r="25949" b="77567"/>
            <a:stretch>
              <a:fillRect/>
            </a:stretch>
          </p:blipFill>
          <p:spPr bwMode="auto">
            <a:xfrm rot="1805920">
              <a:off x="2930017" y="3081613"/>
              <a:ext cx="1229329" cy="1281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图片 16" descr="p30li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949" r="77567" b="60809"/>
            <a:stretch>
              <a:fillRect/>
            </a:stretch>
          </p:blipFill>
          <p:spPr bwMode="auto">
            <a:xfrm>
              <a:off x="5963646" y="1680903"/>
              <a:ext cx="401638" cy="38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95FAACC-5B33-9F3E-E0B7-E2885B023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636" y="1923678"/>
            <a:ext cx="8312727" cy="240725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F645A3D-47AD-51AB-FD50-CFCE37313EAF}"/>
              </a:ext>
            </a:extLst>
          </p:cNvPr>
          <p:cNvSpPr txBox="1"/>
          <p:nvPr/>
        </p:nvSpPr>
        <p:spPr>
          <a:xfrm>
            <a:off x="477593" y="1108563"/>
            <a:ext cx="8188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+mn-ea"/>
                <a:ea typeface="+mn-ea"/>
              </a:rPr>
              <a:t>1.</a:t>
            </a:r>
            <a:r>
              <a:rPr lang="zh-CN" altLang="en-US" sz="3200" b="1">
                <a:latin typeface="+mn-ea"/>
                <a:ea typeface="+mn-ea"/>
              </a:rPr>
              <a:t>下面现象中，哪些是平移现象？在</a:t>
            </a:r>
            <a:r>
              <a:rPr lang="en-US" altLang="zh-CN" sz="3200" b="1">
                <a:latin typeface="+mn-ea"/>
                <a:ea typeface="+mn-ea"/>
              </a:rPr>
              <a:t>(   )</a:t>
            </a:r>
            <a:r>
              <a:rPr lang="zh-CN" altLang="en-US" sz="3200" b="1">
                <a:latin typeface="+mn-ea"/>
                <a:ea typeface="+mn-ea"/>
              </a:rPr>
              <a:t>里画“√”。</a:t>
            </a:r>
            <a:endParaRPr lang="en-US" sz="3200" b="1">
              <a:latin typeface="+mn-ea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13D8E83-1023-2320-4049-84C3112A9409}"/>
              </a:ext>
            </a:extLst>
          </p:cNvPr>
          <p:cNvSpPr txBox="1"/>
          <p:nvPr/>
        </p:nvSpPr>
        <p:spPr>
          <a:xfrm>
            <a:off x="827584" y="3651870"/>
            <a:ext cx="7920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>
                <a:solidFill>
                  <a:srgbClr val="FF0000"/>
                </a:solidFill>
                <a:latin typeface="+mn-ea"/>
                <a:ea typeface="+mn-ea"/>
              </a:rPr>
              <a:t>√</a:t>
            </a:r>
            <a:endParaRPr lang="en-US" sz="600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D1613D-4C7E-B4DA-2AD9-6B1F0F2388AF}"/>
              </a:ext>
            </a:extLst>
          </p:cNvPr>
          <p:cNvSpPr txBox="1"/>
          <p:nvPr/>
        </p:nvSpPr>
        <p:spPr>
          <a:xfrm>
            <a:off x="7092280" y="3527105"/>
            <a:ext cx="7920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000" b="1">
                <a:solidFill>
                  <a:srgbClr val="FF0000"/>
                </a:solidFill>
                <a:latin typeface="+mn-ea"/>
                <a:ea typeface="+mn-ea"/>
              </a:rPr>
              <a:t>√</a:t>
            </a:r>
            <a:endParaRPr lang="en-US" sz="600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EA5999-DFED-B6F6-3795-75F17C0419A9}"/>
              </a:ext>
            </a:extLst>
          </p:cNvPr>
          <p:cNvSpPr txBox="1"/>
          <p:nvPr/>
        </p:nvSpPr>
        <p:spPr>
          <a:xfrm>
            <a:off x="4481100" y="622306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P4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做一做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21"/>
          <p:cNvGrpSpPr/>
          <p:nvPr/>
        </p:nvGrpSpPr>
        <p:grpSpPr bwMode="auto">
          <a:xfrm>
            <a:off x="0" y="225425"/>
            <a:ext cx="3325785" cy="739775"/>
            <a:chOff x="1103516" y="1032382"/>
            <a:chExt cx="4070291" cy="738872"/>
          </a:xfrm>
        </p:grpSpPr>
        <p:sp>
          <p:nvSpPr>
            <p:cNvPr id="5" name="MH_SubTitle_1"/>
            <p:cNvSpPr/>
            <p:nvPr>
              <p:custDataLst>
                <p:tags r:id="rId1"/>
              </p:custDataLst>
            </p:nvPr>
          </p:nvSpPr>
          <p:spPr>
            <a:xfrm>
              <a:off x="2087724" y="1129102"/>
              <a:ext cx="3086083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MH_Other_1"/>
            <p:cNvSpPr/>
            <p:nvPr>
              <p:custDataLst>
                <p:tags r:id="rId2"/>
              </p:custDataLst>
            </p:nvPr>
          </p:nvSpPr>
          <p:spPr>
            <a:xfrm>
              <a:off x="1103516" y="1038724"/>
              <a:ext cx="819113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MH_Other_2"/>
            <p:cNvSpPr/>
            <p:nvPr>
              <p:custDataLst>
                <p:tags r:id="rId3"/>
              </p:custDataLst>
            </p:nvPr>
          </p:nvSpPr>
          <p:spPr>
            <a:xfrm>
              <a:off x="1922629" y="1032382"/>
              <a:ext cx="165093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35542" y="284162"/>
            <a:ext cx="2656496" cy="58477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/>
              <a:t>四、巩固练习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969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A81D775E-37DA-47DB-853B-EBA3D76FA8F0}"/>
              </a:ext>
            </a:extLst>
          </p:cNvPr>
          <p:cNvGrpSpPr/>
          <p:nvPr/>
        </p:nvGrpSpPr>
        <p:grpSpPr>
          <a:xfrm>
            <a:off x="1649871" y="1650040"/>
            <a:ext cx="6084168" cy="1979715"/>
            <a:chOff x="1649871" y="1650040"/>
            <a:chExt cx="6084168" cy="197971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228"/>
            <a:stretch/>
          </p:blipFill>
          <p:spPr>
            <a:xfrm>
              <a:off x="1649871" y="1650040"/>
              <a:ext cx="6084168" cy="1929822"/>
            </a:xfrm>
            <a:prstGeom prst="rect">
              <a:avLst/>
            </a:prstGeom>
          </p:spPr>
        </p:pic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41398076-ADD9-4E72-A085-8CF6ACA1D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35652" y="3229755"/>
              <a:ext cx="657143" cy="400000"/>
            </a:xfrm>
            <a:prstGeom prst="rect">
              <a:avLst/>
            </a:prstGeom>
          </p:spPr>
        </p:pic>
      </p:grpSp>
      <p:sp>
        <p:nvSpPr>
          <p:cNvPr id="18435" name="Rectangle 14"/>
          <p:cNvSpPr>
            <a:spLocks noChangeArrowheads="1"/>
          </p:cNvSpPr>
          <p:nvPr/>
        </p:nvSpPr>
        <p:spPr bwMode="auto">
          <a:xfrm>
            <a:off x="508893" y="483518"/>
            <a:ext cx="8023547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哪些小鱼可以通过平移与红色小鱼重合？把它们涂上颜色。</a:t>
            </a:r>
          </a:p>
        </p:txBody>
      </p:sp>
      <p:sp>
        <p:nvSpPr>
          <p:cNvPr id="18442" name="文本框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43570" y="4620543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44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255" y="4615780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8" t="29207" b="42886"/>
          <a:stretch>
            <a:fillRect/>
          </a:stretch>
        </p:blipFill>
        <p:spPr>
          <a:xfrm>
            <a:off x="3754659" y="1665298"/>
            <a:ext cx="1557091" cy="7946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8" t="29207" b="42886"/>
          <a:stretch>
            <a:fillRect/>
          </a:stretch>
        </p:blipFill>
        <p:spPr>
          <a:xfrm>
            <a:off x="3741272" y="2481423"/>
            <a:ext cx="1557091" cy="7946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8" t="29207" b="42886"/>
          <a:stretch>
            <a:fillRect/>
          </a:stretch>
        </p:blipFill>
        <p:spPr>
          <a:xfrm>
            <a:off x="1580877" y="1665298"/>
            <a:ext cx="1557091" cy="79465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692795" y="1227420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P8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 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683FBBF-86BE-4450-B0BA-81B0C5D3BF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3" t="57104" r="66861"/>
          <a:stretch/>
        </p:blipFill>
        <p:spPr>
          <a:xfrm>
            <a:off x="2939608" y="1990946"/>
            <a:ext cx="720080" cy="1221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14"/>
          <p:cNvSpPr>
            <a:spLocks noChangeArrowheads="1"/>
          </p:cNvSpPr>
          <p:nvPr/>
        </p:nvSpPr>
        <p:spPr bwMode="auto">
          <a:xfrm>
            <a:off x="683568" y="555526"/>
            <a:ext cx="8046218" cy="113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左边的图形经过平移，拼成了一个火箭，在那个火箭下画“√”。</a:t>
            </a:r>
          </a:p>
        </p:txBody>
      </p:sp>
      <p:sp>
        <p:nvSpPr>
          <p:cNvPr id="19463" name="文本框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51446" y="4756051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464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379" y="4751288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8"/>
          <a:stretch>
            <a:fillRect/>
          </a:stretch>
        </p:blipFill>
        <p:spPr>
          <a:xfrm>
            <a:off x="706961" y="1915765"/>
            <a:ext cx="7668344" cy="17464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71" y="1734146"/>
            <a:ext cx="1787025" cy="48398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45409" y="366226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23728" y="723883"/>
            <a:ext cx="5056187" cy="3151187"/>
            <a:chOff x="939147" y="443812"/>
            <a:chExt cx="7402765" cy="4613654"/>
          </a:xfrm>
        </p:grpSpPr>
        <p:pic>
          <p:nvPicPr>
            <p:cNvPr id="28" name="Picture 17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147" y="443812"/>
              <a:ext cx="7402765" cy="461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9" name="直接连接符 28"/>
            <p:cNvCxnSpPr/>
            <p:nvPr/>
          </p:nvCxnSpPr>
          <p:spPr>
            <a:xfrm>
              <a:off x="1777048" y="2956501"/>
              <a:ext cx="3743325" cy="0"/>
            </a:xfrm>
            <a:prstGeom prst="line">
              <a:avLst/>
            </a:prstGeom>
            <a:ln w="15875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5515610" y="1056263"/>
              <a:ext cx="0" cy="1908175"/>
            </a:xfrm>
            <a:prstGeom prst="line">
              <a:avLst/>
            </a:prstGeom>
            <a:ln w="15875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图片 3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3541" y="2332712"/>
              <a:ext cx="944561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3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2812" y="570448"/>
              <a:ext cx="944563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2" name="组合 21"/>
          <p:cNvGrpSpPr/>
          <p:nvPr/>
        </p:nvGrpSpPr>
        <p:grpSpPr bwMode="auto">
          <a:xfrm>
            <a:off x="0" y="225425"/>
            <a:ext cx="2987675" cy="739775"/>
            <a:chOff x="1103516" y="1032382"/>
            <a:chExt cx="2987972" cy="738872"/>
          </a:xfrm>
        </p:grpSpPr>
        <p:sp>
          <p:nvSpPr>
            <p:cNvPr id="19" name="MH_SubTitle_1"/>
            <p:cNvSpPr/>
            <p:nvPr>
              <p:custDataLst>
                <p:tags r:id="rId3"/>
              </p:custDataLst>
            </p:nvPr>
          </p:nvSpPr>
          <p:spPr>
            <a:xfrm>
              <a:off x="2087864" y="1129102"/>
              <a:ext cx="2003624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MH_Other_1"/>
            <p:cNvSpPr/>
            <p:nvPr>
              <p:custDataLst>
                <p:tags r:id="rId4"/>
              </p:custDataLst>
            </p:nvPr>
          </p:nvSpPr>
          <p:spPr>
            <a:xfrm>
              <a:off x="1103516" y="1038724"/>
              <a:ext cx="819231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MH_Other_2"/>
            <p:cNvSpPr/>
            <p:nvPr>
              <p:custDataLst>
                <p:tags r:id="rId5"/>
              </p:custDataLst>
            </p:nvPr>
          </p:nvSpPr>
          <p:spPr>
            <a:xfrm>
              <a:off x="1922747" y="1032382"/>
              <a:ext cx="165116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2719388" y="262855"/>
            <a:ext cx="4162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66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平 移</a:t>
            </a:r>
          </a:p>
        </p:txBody>
      </p:sp>
      <p:sp>
        <p:nvSpPr>
          <p:cNvPr id="20485" name="矩形 19"/>
          <p:cNvSpPr>
            <a:spLocks noChangeArrowheads="1"/>
          </p:cNvSpPr>
          <p:nvPr/>
        </p:nvSpPr>
        <p:spPr bwMode="auto">
          <a:xfrm>
            <a:off x="390252" y="3752308"/>
            <a:ext cx="8380413" cy="110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平移——沿直线运动。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平移没有改变形状、大小和方向。</a:t>
            </a:r>
          </a:p>
        </p:txBody>
      </p:sp>
      <p:sp>
        <p:nvSpPr>
          <p:cNvPr id="19461" name="文本框 21"/>
          <p:cNvSpPr txBox="1">
            <a:spLocks noChangeArrowheads="1"/>
          </p:cNvSpPr>
          <p:nvPr/>
        </p:nvSpPr>
        <p:spPr bwMode="auto">
          <a:xfrm>
            <a:off x="96862" y="273158"/>
            <a:ext cx="2655888" cy="58420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 dirty="0"/>
              <a:t>五、课堂小结</a:t>
            </a:r>
          </a:p>
        </p:txBody>
      </p:sp>
      <p:sp>
        <p:nvSpPr>
          <p:cNvPr id="20487" name="文本框 2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488" name="图片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82850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/>
          <p:nvPr/>
        </p:nvCxnSpPr>
        <p:spPr>
          <a:xfrm flipV="1">
            <a:off x="5330190" y="1466180"/>
            <a:ext cx="6985" cy="1375410"/>
          </a:xfrm>
          <a:prstGeom prst="line">
            <a:avLst/>
          </a:prstGeom>
          <a:ln w="15875">
            <a:solidFill>
              <a:srgbClr val="1634E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1CA1A4"/>
          </a:solidFill>
        </a:ln>
      </a:spPr>
      <a:bodyPr rtlCol="0" anchor="ctr"/>
      <a:lstStyle>
        <a:defPPr algn="l">
          <a:defRPr sz="3000" b="1" smtClean="0">
            <a:solidFill>
              <a:schemeClr val="tx1"/>
            </a:solidFill>
            <a:latin typeface="+mj-ea"/>
            <a:ea typeface="+mj-ea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rgbClr val="0000FF"/>
          </a:solidFill>
          <a:prstDash val="solid"/>
          <a:headEnd type="none" w="med" len="med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12700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l">
          <a:spcBef>
            <a:spcPct val="50000"/>
          </a:spcBef>
          <a:buFont typeface="Arial" panose="020B0604020202020204" pitchFamily="34" charset="0"/>
          <a:buNone/>
          <a:defRPr sz="3200" b="1"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356</Words>
  <Application>Microsoft Office PowerPoint</Application>
  <PresentationFormat>全屏显示(16:9)</PresentationFormat>
  <Paragraphs>52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E-BZ</vt:lpstr>
      <vt:lpstr>FZSSK--GBK1-0</vt:lpstr>
      <vt:lpstr>等线</vt:lpstr>
      <vt:lpstr>等线 Light</vt:lpstr>
      <vt:lpstr>方正粗黑繁体</vt:lpstr>
      <vt:lpstr>黑体</vt:lpstr>
      <vt:lpstr>楷体</vt:lpstr>
      <vt:lpstr>微软雅黑</vt:lpstr>
      <vt:lpstr>Arial</vt:lpstr>
      <vt:lpstr>Impact</vt:lpstr>
      <vt:lpstr>Times New Roman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</cp:lastModifiedBy>
  <cp:revision>85</cp:revision>
  <dcterms:created xsi:type="dcterms:W3CDTF">2015-08-27T07:30:00Z</dcterms:created>
  <dcterms:modified xsi:type="dcterms:W3CDTF">2025-11-29T08:36:00Z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