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63" r:id="rId2"/>
    <p:sldId id="264" r:id="rId3"/>
    <p:sldId id="365" r:id="rId4"/>
    <p:sldId id="355" r:id="rId5"/>
    <p:sldId id="347" r:id="rId6"/>
    <p:sldId id="366" r:id="rId7"/>
    <p:sldId id="352" r:id="rId8"/>
    <p:sldId id="359" r:id="rId9"/>
    <p:sldId id="364" r:id="rId10"/>
    <p:sldId id="357" r:id="rId11"/>
    <p:sldId id="363" r:id="rId12"/>
    <p:sldId id="358" r:id="rId13"/>
    <p:sldId id="367" r:id="rId14"/>
    <p:sldId id="353" r:id="rId15"/>
    <p:sldId id="329" r:id="rId16"/>
    <p:sldId id="354" r:id="rId1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6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3001">
          <p15:clr>
            <a:srgbClr val="A4A3A4"/>
          </p15:clr>
        </p15:guide>
        <p15:guide id="4" pos="184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21B8BB"/>
    <a:srgbClr val="22C0C4"/>
    <a:srgbClr val="25D1D5"/>
    <a:srgbClr val="F00C08"/>
    <a:srgbClr val="E84235"/>
    <a:srgbClr val="F49800"/>
    <a:srgbClr val="FDA343"/>
    <a:srgbClr val="6B5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6208" autoAdjust="0"/>
  </p:normalViewPr>
  <p:slideViewPr>
    <p:cSldViewPr>
      <p:cViewPr varScale="1">
        <p:scale>
          <a:sx n="80" d="100"/>
          <a:sy n="80" d="100"/>
        </p:scale>
        <p:origin x="102" y="1146"/>
      </p:cViewPr>
      <p:guideLst>
        <p:guide orient="horz" pos="1626"/>
        <p:guide orient="horz" pos="713"/>
        <p:guide orient="horz" pos="3001"/>
        <p:guide pos="184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2826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B226B30-5361-474C-9155-D24F393E1EB4}" type="datetimeFigureOut">
              <a:rPr lang="zh-CN" altLang="en-US"/>
              <a:t>2025/11/11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fld id="{7617C6C8-CCCC-4E09-AFEF-4DB11166DC2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3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A179BC6D-C5D8-4A6D-9608-F3D5866C0BED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2355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4D8F2CE-7249-41DD-A186-649D70B0BBED}" type="slidenum">
              <a:rPr lang="zh-CN" altLang="en-US">
                <a:latin typeface="Arial" panose="020B0604020202020204" pitchFamily="34" charset="0"/>
                <a:ea typeface="黑体" panose="02010609060101010101" pitchFamily="49" charset="-122"/>
              </a:rPr>
              <a:t>17</a:t>
            </a:fld>
            <a:endParaRPr lang="zh-CN" altLang="en-US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0" b="24400"/>
          <a:stretch>
            <a:fillRect/>
          </a:stretch>
        </p:blipFill>
        <p:spPr bwMode="auto">
          <a:xfrm>
            <a:off x="611188" y="842963"/>
            <a:ext cx="7921625" cy="399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4502" y="3175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print"/>
          <a:srcRect l="-18964" t="-37852"/>
          <a:stretch>
            <a:fillRect/>
          </a:stretch>
        </p:blipFill>
        <p:spPr>
          <a:xfrm>
            <a:off x="1331640" y="2499742"/>
            <a:ext cx="1486816" cy="1722880"/>
          </a:xfrm>
          <a:custGeom>
            <a:avLst/>
            <a:gdLst>
              <a:gd name="connsiteX0" fmla="*/ 1530865 w 1584176"/>
              <a:gd name="connsiteY0" fmla="*/ 504056 h 1835698"/>
              <a:gd name="connsiteX1" fmla="*/ 1584176 w 1584176"/>
              <a:gd name="connsiteY1" fmla="*/ 504056 h 1835698"/>
              <a:gd name="connsiteX2" fmla="*/ 1584176 w 1584176"/>
              <a:gd name="connsiteY2" fmla="*/ 509734 h 1835698"/>
              <a:gd name="connsiteX3" fmla="*/ 1360684 w 1584176"/>
              <a:gd name="connsiteY3" fmla="*/ 558643 h 1835698"/>
              <a:gd name="connsiteX4" fmla="*/ 1368152 w 1584176"/>
              <a:gd name="connsiteY4" fmla="*/ 504056 h 1835698"/>
              <a:gd name="connsiteX5" fmla="*/ 1530865 w 1584176"/>
              <a:gd name="connsiteY5" fmla="*/ 504056 h 1835698"/>
              <a:gd name="connsiteX6" fmla="*/ 1411472 w 1584176"/>
              <a:gd name="connsiteY6" fmla="*/ 529520 h 1835698"/>
              <a:gd name="connsiteX7" fmla="*/ 252534 w 1584176"/>
              <a:gd name="connsiteY7" fmla="*/ 1835698 h 1835698"/>
              <a:gd name="connsiteX8" fmla="*/ 252534 w 1584176"/>
              <a:gd name="connsiteY8" fmla="*/ 892196 h 1835698"/>
              <a:gd name="connsiteX9" fmla="*/ 301603 w 1584176"/>
              <a:gd name="connsiteY9" fmla="*/ 922027 h 1835698"/>
              <a:gd name="connsiteX10" fmla="*/ 684076 w 1584176"/>
              <a:gd name="connsiteY10" fmla="*/ 1008112 h 1835698"/>
              <a:gd name="connsiteX11" fmla="*/ 1167791 w 1584176"/>
              <a:gd name="connsiteY11" fmla="*/ 860477 h 1835698"/>
              <a:gd name="connsiteX12" fmla="*/ 1226007 w 1584176"/>
              <a:gd name="connsiteY12" fmla="*/ 808487 h 1835698"/>
              <a:gd name="connsiteX13" fmla="*/ 1224136 w 1584176"/>
              <a:gd name="connsiteY13" fmla="*/ 828092 h 1835698"/>
              <a:gd name="connsiteX14" fmla="*/ 1530865 w 1584176"/>
              <a:gd name="connsiteY14" fmla="*/ 1152128 h 1835698"/>
              <a:gd name="connsiteX15" fmla="*/ 1584176 w 1584176"/>
              <a:gd name="connsiteY15" fmla="*/ 1146451 h 1835698"/>
              <a:gd name="connsiteX16" fmla="*/ 1584176 w 1584176"/>
              <a:gd name="connsiteY16" fmla="*/ 1835698 h 1835698"/>
              <a:gd name="connsiteX17" fmla="*/ 0 w 1584176"/>
              <a:gd name="connsiteY17" fmla="*/ 504056 h 1835698"/>
              <a:gd name="connsiteX18" fmla="*/ 684076 w 1584176"/>
              <a:gd name="connsiteY18" fmla="*/ 0 h 1835698"/>
              <a:gd name="connsiteX19" fmla="*/ 1368152 w 1584176"/>
              <a:gd name="connsiteY19" fmla="*/ 504056 h 1835698"/>
              <a:gd name="connsiteX20" fmla="*/ 252534 w 1584176"/>
              <a:gd name="connsiteY20" fmla="*/ 504056 h 1835698"/>
              <a:gd name="connsiteX21" fmla="*/ 252534 w 1584176"/>
              <a:gd name="connsiteY21" fmla="*/ 892196 h 1835698"/>
              <a:gd name="connsiteX22" fmla="*/ 200361 w 1584176"/>
              <a:gd name="connsiteY22" fmla="*/ 860477 h 1835698"/>
              <a:gd name="connsiteX23" fmla="*/ 0 w 1584176"/>
              <a:gd name="connsiteY23" fmla="*/ 504056 h 183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84176" h="1835698">
                <a:moveTo>
                  <a:pt x="1530865" y="504056"/>
                </a:moveTo>
                <a:lnTo>
                  <a:pt x="1584176" y="504056"/>
                </a:lnTo>
                <a:lnTo>
                  <a:pt x="1584176" y="509734"/>
                </a:lnTo>
                <a:close/>
                <a:moveTo>
                  <a:pt x="1360684" y="558643"/>
                </a:moveTo>
                <a:lnTo>
                  <a:pt x="1368152" y="504056"/>
                </a:lnTo>
                <a:lnTo>
                  <a:pt x="1530865" y="504056"/>
                </a:lnTo>
                <a:cubicBezTo>
                  <a:pt x="1488515" y="504056"/>
                  <a:pt x="1448169" y="513123"/>
                  <a:pt x="1411472" y="529520"/>
                </a:cubicBezTo>
                <a:close/>
                <a:moveTo>
                  <a:pt x="252534" y="1835698"/>
                </a:moveTo>
                <a:lnTo>
                  <a:pt x="252534" y="892196"/>
                </a:lnTo>
                <a:lnTo>
                  <a:pt x="301603" y="922027"/>
                </a:lnTo>
                <a:cubicBezTo>
                  <a:pt x="410782" y="976377"/>
                  <a:pt x="542399" y="1008112"/>
                  <a:pt x="684076" y="1008112"/>
                </a:cubicBezTo>
                <a:cubicBezTo>
                  <a:pt x="872978" y="1008112"/>
                  <a:pt x="1043997" y="951694"/>
                  <a:pt x="1167791" y="860477"/>
                </a:cubicBezTo>
                <a:lnTo>
                  <a:pt x="1226007" y="808487"/>
                </a:lnTo>
                <a:lnTo>
                  <a:pt x="1224136" y="828092"/>
                </a:lnTo>
                <a:cubicBezTo>
                  <a:pt x="1224136" y="1007052"/>
                  <a:pt x="1361463" y="1152128"/>
                  <a:pt x="1530865" y="1152128"/>
                </a:cubicBezTo>
                <a:lnTo>
                  <a:pt x="1584176" y="1146451"/>
                </a:lnTo>
                <a:lnTo>
                  <a:pt x="1584176" y="1835698"/>
                </a:lnTo>
                <a:close/>
                <a:moveTo>
                  <a:pt x="0" y="504056"/>
                </a:moveTo>
                <a:cubicBezTo>
                  <a:pt x="0" y="225674"/>
                  <a:pt x="306271" y="0"/>
                  <a:pt x="684076" y="0"/>
                </a:cubicBezTo>
                <a:cubicBezTo>
                  <a:pt x="1061881" y="0"/>
                  <a:pt x="1368152" y="225674"/>
                  <a:pt x="1368152" y="504056"/>
                </a:cubicBezTo>
                <a:lnTo>
                  <a:pt x="252534" y="504056"/>
                </a:lnTo>
                <a:lnTo>
                  <a:pt x="252534" y="892196"/>
                </a:lnTo>
                <a:lnTo>
                  <a:pt x="200361" y="860477"/>
                </a:lnTo>
                <a:cubicBezTo>
                  <a:pt x="76568" y="769261"/>
                  <a:pt x="0" y="643247"/>
                  <a:pt x="0" y="504056"/>
                </a:cubicBez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22238"/>
            <a:ext cx="9242425" cy="54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3677" y="195263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22238"/>
            <a:ext cx="9242425" cy="54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3677" y="195263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/>
          <a:srcRect l="-18964" t="-37852"/>
          <a:stretch>
            <a:fillRect/>
          </a:stretch>
        </p:blipFill>
        <p:spPr>
          <a:xfrm rot="5400000">
            <a:off x="91229" y="-327792"/>
            <a:ext cx="1149183" cy="1331642"/>
          </a:xfrm>
          <a:custGeom>
            <a:avLst/>
            <a:gdLst>
              <a:gd name="connsiteX0" fmla="*/ 1530865 w 1584176"/>
              <a:gd name="connsiteY0" fmla="*/ 504056 h 1835698"/>
              <a:gd name="connsiteX1" fmla="*/ 1584176 w 1584176"/>
              <a:gd name="connsiteY1" fmla="*/ 504056 h 1835698"/>
              <a:gd name="connsiteX2" fmla="*/ 1584176 w 1584176"/>
              <a:gd name="connsiteY2" fmla="*/ 509734 h 1835698"/>
              <a:gd name="connsiteX3" fmla="*/ 1360684 w 1584176"/>
              <a:gd name="connsiteY3" fmla="*/ 558643 h 1835698"/>
              <a:gd name="connsiteX4" fmla="*/ 1368152 w 1584176"/>
              <a:gd name="connsiteY4" fmla="*/ 504056 h 1835698"/>
              <a:gd name="connsiteX5" fmla="*/ 1530865 w 1584176"/>
              <a:gd name="connsiteY5" fmla="*/ 504056 h 1835698"/>
              <a:gd name="connsiteX6" fmla="*/ 1411472 w 1584176"/>
              <a:gd name="connsiteY6" fmla="*/ 529520 h 1835698"/>
              <a:gd name="connsiteX7" fmla="*/ 252534 w 1584176"/>
              <a:gd name="connsiteY7" fmla="*/ 1835698 h 1835698"/>
              <a:gd name="connsiteX8" fmla="*/ 252534 w 1584176"/>
              <a:gd name="connsiteY8" fmla="*/ 892196 h 1835698"/>
              <a:gd name="connsiteX9" fmla="*/ 301603 w 1584176"/>
              <a:gd name="connsiteY9" fmla="*/ 922027 h 1835698"/>
              <a:gd name="connsiteX10" fmla="*/ 684076 w 1584176"/>
              <a:gd name="connsiteY10" fmla="*/ 1008112 h 1835698"/>
              <a:gd name="connsiteX11" fmla="*/ 1167791 w 1584176"/>
              <a:gd name="connsiteY11" fmla="*/ 860477 h 1835698"/>
              <a:gd name="connsiteX12" fmla="*/ 1226007 w 1584176"/>
              <a:gd name="connsiteY12" fmla="*/ 808487 h 1835698"/>
              <a:gd name="connsiteX13" fmla="*/ 1224136 w 1584176"/>
              <a:gd name="connsiteY13" fmla="*/ 828092 h 1835698"/>
              <a:gd name="connsiteX14" fmla="*/ 1530865 w 1584176"/>
              <a:gd name="connsiteY14" fmla="*/ 1152128 h 1835698"/>
              <a:gd name="connsiteX15" fmla="*/ 1584176 w 1584176"/>
              <a:gd name="connsiteY15" fmla="*/ 1146451 h 1835698"/>
              <a:gd name="connsiteX16" fmla="*/ 1584176 w 1584176"/>
              <a:gd name="connsiteY16" fmla="*/ 1835698 h 1835698"/>
              <a:gd name="connsiteX17" fmla="*/ 0 w 1584176"/>
              <a:gd name="connsiteY17" fmla="*/ 504056 h 1835698"/>
              <a:gd name="connsiteX18" fmla="*/ 684076 w 1584176"/>
              <a:gd name="connsiteY18" fmla="*/ 0 h 1835698"/>
              <a:gd name="connsiteX19" fmla="*/ 1368152 w 1584176"/>
              <a:gd name="connsiteY19" fmla="*/ 504056 h 1835698"/>
              <a:gd name="connsiteX20" fmla="*/ 252534 w 1584176"/>
              <a:gd name="connsiteY20" fmla="*/ 504056 h 1835698"/>
              <a:gd name="connsiteX21" fmla="*/ 252534 w 1584176"/>
              <a:gd name="connsiteY21" fmla="*/ 892196 h 1835698"/>
              <a:gd name="connsiteX22" fmla="*/ 200361 w 1584176"/>
              <a:gd name="connsiteY22" fmla="*/ 860477 h 1835698"/>
              <a:gd name="connsiteX23" fmla="*/ 0 w 1584176"/>
              <a:gd name="connsiteY23" fmla="*/ 504056 h 183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84176" h="1835698">
                <a:moveTo>
                  <a:pt x="1530865" y="504056"/>
                </a:moveTo>
                <a:lnTo>
                  <a:pt x="1584176" y="504056"/>
                </a:lnTo>
                <a:lnTo>
                  <a:pt x="1584176" y="509734"/>
                </a:lnTo>
                <a:close/>
                <a:moveTo>
                  <a:pt x="1360684" y="558643"/>
                </a:moveTo>
                <a:lnTo>
                  <a:pt x="1368152" y="504056"/>
                </a:lnTo>
                <a:lnTo>
                  <a:pt x="1530865" y="504056"/>
                </a:lnTo>
                <a:cubicBezTo>
                  <a:pt x="1488515" y="504056"/>
                  <a:pt x="1448169" y="513123"/>
                  <a:pt x="1411472" y="529520"/>
                </a:cubicBezTo>
                <a:close/>
                <a:moveTo>
                  <a:pt x="252534" y="1835698"/>
                </a:moveTo>
                <a:lnTo>
                  <a:pt x="252534" y="892196"/>
                </a:lnTo>
                <a:lnTo>
                  <a:pt x="301603" y="922027"/>
                </a:lnTo>
                <a:cubicBezTo>
                  <a:pt x="410782" y="976377"/>
                  <a:pt x="542399" y="1008112"/>
                  <a:pt x="684076" y="1008112"/>
                </a:cubicBezTo>
                <a:cubicBezTo>
                  <a:pt x="872978" y="1008112"/>
                  <a:pt x="1043997" y="951694"/>
                  <a:pt x="1167791" y="860477"/>
                </a:cubicBezTo>
                <a:lnTo>
                  <a:pt x="1226007" y="808487"/>
                </a:lnTo>
                <a:lnTo>
                  <a:pt x="1224136" y="828092"/>
                </a:lnTo>
                <a:cubicBezTo>
                  <a:pt x="1224136" y="1007052"/>
                  <a:pt x="1361463" y="1152128"/>
                  <a:pt x="1530865" y="1152128"/>
                </a:cubicBezTo>
                <a:lnTo>
                  <a:pt x="1584176" y="1146451"/>
                </a:lnTo>
                <a:lnTo>
                  <a:pt x="1584176" y="1835698"/>
                </a:lnTo>
                <a:close/>
                <a:moveTo>
                  <a:pt x="0" y="504056"/>
                </a:moveTo>
                <a:cubicBezTo>
                  <a:pt x="0" y="225674"/>
                  <a:pt x="306271" y="0"/>
                  <a:pt x="684076" y="0"/>
                </a:cubicBezTo>
                <a:cubicBezTo>
                  <a:pt x="1061881" y="0"/>
                  <a:pt x="1368152" y="225674"/>
                  <a:pt x="1368152" y="504056"/>
                </a:cubicBezTo>
                <a:lnTo>
                  <a:pt x="252534" y="504056"/>
                </a:lnTo>
                <a:lnTo>
                  <a:pt x="252534" y="892196"/>
                </a:lnTo>
                <a:lnTo>
                  <a:pt x="200361" y="860477"/>
                </a:lnTo>
                <a:cubicBezTo>
                  <a:pt x="76568" y="769261"/>
                  <a:pt x="0" y="643247"/>
                  <a:pt x="0" y="504056"/>
                </a:cubicBez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3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21B8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48584" y="10092818"/>
                  <a:ext cx="188382" cy="141827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8723" y="9094788"/>
                  <a:ext cx="768349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91882" y="9189475"/>
                  <a:ext cx="753532" cy="842501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52964" y="9185311"/>
                  <a:ext cx="764115" cy="842501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35939" y="10200212"/>
                  <a:ext cx="457199" cy="1299738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21B8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9494" y="9080809"/>
                  <a:ext cx="952498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901821" y="3932505"/>
                <a:ext cx="1248832" cy="1212949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8" y="3487053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7" y="13258318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91" y="13911118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2" y="13828974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6353" y="13817169"/>
                  <a:ext cx="146670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76030" y="13736108"/>
                  <a:ext cx="149928" cy="218356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404537" y="13640953"/>
                  <a:ext cx="146668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43683" y="13576603"/>
                  <a:ext cx="146670" cy="221614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61001" y="13499294"/>
                  <a:ext cx="149928" cy="218354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5" y="13376960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7" y="13300570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8506" y="14333187"/>
                  <a:ext cx="146670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3092" y="14257930"/>
                  <a:ext cx="14992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4970" y="14175233"/>
                  <a:ext cx="149928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52792" y="14150677"/>
                  <a:ext cx="149928" cy="211838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70228" y="14053802"/>
                  <a:ext cx="149928" cy="211836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84029" y="13641614"/>
                  <a:ext cx="2949672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4860" y="3797977"/>
                  <a:ext cx="1980780" cy="347580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4860" y="3797977"/>
                  <a:ext cx="1980780" cy="347580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60140" y="3809471"/>
                  <a:ext cx="431173" cy="339739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087917F-E0D8-5F9E-2F17-D5225A044D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" y="1"/>
            <a:ext cx="9144000" cy="51435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E1F37A4-E87A-23C3-9C06-BD2950A770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0" b="24400"/>
          <a:stretch>
            <a:fillRect/>
          </a:stretch>
        </p:blipFill>
        <p:spPr bwMode="auto">
          <a:xfrm>
            <a:off x="611188" y="842963"/>
            <a:ext cx="7921625" cy="399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124CE77-E4AE-431B-B76E-3F422FF58D86}"/>
              </a:ext>
            </a:extLst>
          </p:cNvPr>
          <p:cNvSpPr/>
          <p:nvPr userDrawn="1"/>
        </p:nvSpPr>
        <p:spPr>
          <a:xfrm>
            <a:off x="0" y="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0BCA6367-37B3-40FB-A9C2-FA9D572310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22238"/>
            <a:ext cx="9242425" cy="54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42A6BE03-3E70-4471-A947-6F9CF72478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3677" y="195263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04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tags" Target="../tags/tag5.xml"/><Relationship Id="rId7" Type="http://schemas.openxmlformats.org/officeDocument/2006/relationships/image" Target="../media/image12.jpeg"/><Relationship Id="rId12" Type="http://schemas.openxmlformats.org/officeDocument/2006/relationships/image" Target="../media/image16.jpe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1.png"/><Relationship Id="rId5" Type="http://schemas.openxmlformats.org/officeDocument/2006/relationships/tags" Target="../tags/tag7.xml"/><Relationship Id="rId10" Type="http://schemas.openxmlformats.org/officeDocument/2006/relationships/image" Target="../media/image15.jpeg"/><Relationship Id="rId4" Type="http://schemas.openxmlformats.org/officeDocument/2006/relationships/tags" Target="../tags/tag6.xml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0.xml"/><Relationship Id="rId7" Type="http://schemas.openxmlformats.org/officeDocument/2006/relationships/image" Target="../media/image18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.xml"/><Relationship Id="rId10" Type="http://schemas.openxmlformats.org/officeDocument/2006/relationships/image" Target="../media/image20.png"/><Relationship Id="rId4" Type="http://schemas.openxmlformats.org/officeDocument/2006/relationships/tags" Target="../tags/tag11.xml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9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1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0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6.jpe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1.png"/><Relationship Id="rId5" Type="http://schemas.openxmlformats.org/officeDocument/2006/relationships/image" Target="../media/image21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11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33.png"/><Relationship Id="rId5" Type="http://schemas.openxmlformats.org/officeDocument/2006/relationships/image" Target="../media/image11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1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3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7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32.png"/><Relationship Id="rId5" Type="http://schemas.openxmlformats.org/officeDocument/2006/relationships/image" Target="../media/image35.png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11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1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34.xml"/><Relationship Id="rId7" Type="http://schemas.openxmlformats.org/officeDocument/2006/relationships/image" Target="../media/image21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6.xml"/><Relationship Id="rId10" Type="http://schemas.openxmlformats.org/officeDocument/2006/relationships/image" Target="../media/image30.png"/><Relationship Id="rId4" Type="http://schemas.openxmlformats.org/officeDocument/2006/relationships/tags" Target="../tags/tag35.xml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5"/>
          <p:cNvSpPr txBox="1">
            <a:spLocks noChangeArrowheads="1"/>
          </p:cNvSpPr>
          <p:nvPr/>
        </p:nvSpPr>
        <p:spPr bwMode="auto">
          <a:xfrm>
            <a:off x="3419921" y="1563638"/>
            <a:ext cx="2304157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zh-CN" altLang="en-US" sz="5400" b="1">
                <a:latin typeface="Times New Roman" panose="02020603050405020304" pitchFamily="18" charset="0"/>
                <a:ea typeface="黑体" panose="02010609060101010101" pitchFamily="49" charset="-122"/>
              </a:rPr>
              <a:t>剪纸</a:t>
            </a:r>
            <a:endParaRPr lang="zh-CN" altLang="en-US" sz="5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695253" y="3363838"/>
            <a:ext cx="20288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zh-CN" sz="2000">
                <a:latin typeface="Times New Roman" panose="02020603050405020304" pitchFamily="18" charset="0"/>
                <a:ea typeface="楷体" panose="02010609060101010101" pitchFamily="49" charset="-122"/>
              </a:rPr>
              <a:t>R</a:t>
            </a:r>
            <a:r>
              <a:rPr lang="zh-CN" altLang="en-US" sz="2000">
                <a:latin typeface="Times New Roman" panose="02020603050405020304" pitchFamily="18" charset="0"/>
                <a:ea typeface="楷体" panose="02010609060101010101" pitchFamily="49" charset="-122"/>
              </a:rPr>
              <a:t>·三年级下册</a:t>
            </a:r>
          </a:p>
        </p:txBody>
      </p:sp>
      <p:sp>
        <p:nvSpPr>
          <p:cNvPr id="7173" name="文本框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174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21"/>
          <p:cNvGrpSpPr/>
          <p:nvPr/>
        </p:nvGrpSpPr>
        <p:grpSpPr bwMode="auto">
          <a:xfrm>
            <a:off x="0" y="225425"/>
            <a:ext cx="5867400" cy="739775"/>
            <a:chOff x="1103516" y="1032382"/>
            <a:chExt cx="5868435" cy="738872"/>
          </a:xfrm>
        </p:grpSpPr>
        <p:sp>
          <p:nvSpPr>
            <p:cNvPr id="16" name="MH_SubTitle_1"/>
            <p:cNvSpPr/>
            <p:nvPr>
              <p:custDataLst>
                <p:tags r:id="rId3"/>
              </p:custDataLst>
            </p:nvPr>
          </p:nvSpPr>
          <p:spPr>
            <a:xfrm>
              <a:off x="2087940" y="1129102"/>
              <a:ext cx="4884011" cy="551776"/>
            </a:xfrm>
            <a:prstGeom prst="homePlate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MH_Other_1"/>
            <p:cNvSpPr/>
            <p:nvPr>
              <p:custDataLst>
                <p:tags r:id="rId4"/>
              </p:custDataLst>
            </p:nvPr>
          </p:nvSpPr>
          <p:spPr>
            <a:xfrm>
              <a:off x="1103516" y="1038724"/>
              <a:ext cx="819294" cy="732530"/>
            </a:xfrm>
            <a:prstGeom prst="rect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MH_Other_2"/>
            <p:cNvSpPr/>
            <p:nvPr>
              <p:custDataLst>
                <p:tags r:id="rId5"/>
              </p:custDataLst>
            </p:nvPr>
          </p:nvSpPr>
          <p:spPr>
            <a:xfrm>
              <a:off x="1922810" y="1032382"/>
              <a:ext cx="165129" cy="732530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rgbClr val="178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220" name="矩形 1"/>
          <p:cNvSpPr>
            <a:spLocks noChangeArrowheads="1"/>
          </p:cNvSpPr>
          <p:nvPr/>
        </p:nvSpPr>
        <p:spPr bwMode="auto">
          <a:xfrm>
            <a:off x="700463" y="928361"/>
            <a:ext cx="7803647" cy="157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剪纸是我国一种历史悠久的民间艺术。下面这些美丽的剪纸中，有一些图案是轴对称的。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你能画出轴对称图形的对称轴吗？</a:t>
            </a:r>
            <a:endParaRPr lang="zh-CN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221" name="图片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49" y="2994714"/>
            <a:ext cx="16637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图片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50" y="2610539"/>
            <a:ext cx="1482725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图片 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092" y="2781989"/>
            <a:ext cx="1322388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Line 26"/>
          <p:cNvSpPr>
            <a:spLocks noChangeShapeType="1"/>
          </p:cNvSpPr>
          <p:nvPr/>
        </p:nvSpPr>
        <p:spPr bwMode="auto">
          <a:xfrm>
            <a:off x="1094339" y="2929627"/>
            <a:ext cx="0" cy="1387475"/>
          </a:xfrm>
          <a:prstGeom prst="line">
            <a:avLst/>
          </a:prstGeom>
          <a:noFill/>
          <a:ln w="25400">
            <a:solidFill>
              <a:srgbClr val="3399FF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>
            <a:off x="2960687" y="2593871"/>
            <a:ext cx="0" cy="2058987"/>
          </a:xfrm>
          <a:prstGeom prst="line">
            <a:avLst/>
          </a:prstGeom>
          <a:noFill/>
          <a:ln w="25400">
            <a:solidFill>
              <a:srgbClr val="3399FF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9226" name="图片 4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79" y="2868508"/>
            <a:ext cx="1630363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Line 28"/>
          <p:cNvSpPr>
            <a:spLocks noChangeShapeType="1"/>
          </p:cNvSpPr>
          <p:nvPr/>
        </p:nvSpPr>
        <p:spPr bwMode="auto">
          <a:xfrm flipH="1">
            <a:off x="7901904" y="2728014"/>
            <a:ext cx="0" cy="1790700"/>
          </a:xfrm>
          <a:prstGeom prst="line">
            <a:avLst/>
          </a:prstGeom>
          <a:noFill/>
          <a:ln w="25400">
            <a:solidFill>
              <a:srgbClr val="3399FF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4" name="文本框 14"/>
          <p:cNvSpPr txBox="1">
            <a:spLocks noChangeArrowheads="1"/>
          </p:cNvSpPr>
          <p:nvPr/>
        </p:nvSpPr>
        <p:spPr bwMode="auto">
          <a:xfrm>
            <a:off x="111125" y="275036"/>
            <a:ext cx="5540375" cy="58420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r>
              <a:rPr lang="zh-CN" altLang="en-US" dirty="0"/>
              <a:t>一、欣赏剪纸图片，激趣导入</a:t>
            </a:r>
          </a:p>
        </p:txBody>
      </p:sp>
      <p:sp>
        <p:nvSpPr>
          <p:cNvPr id="9230" name="文本框 1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6" y="4977284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231" name="图片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49" y="4972521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37" y="2703408"/>
            <a:ext cx="1228725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剪纸_batch">
            <a:hlinkClick r:id="" action="ppaction://media"/>
            <a:extLst>
              <a:ext uri="{FF2B5EF4-FFF2-40B4-BE49-F238E27FC236}">
                <a16:creationId xmlns:a16="http://schemas.microsoft.com/office/drawing/2014/main" id="{3BCA2401-99BE-D456-C6AC-6B0DF18F5A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7545" y="951570"/>
            <a:ext cx="5760640" cy="324036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0EF87790-CD81-5FE0-0F2D-6F64BBFE02AB}"/>
              </a:ext>
            </a:extLst>
          </p:cNvPr>
          <p:cNvSpPr/>
          <p:nvPr/>
        </p:nvSpPr>
        <p:spPr>
          <a:xfrm>
            <a:off x="6372200" y="1491630"/>
            <a:ext cx="2421012" cy="1584176"/>
          </a:xfrm>
          <a:prstGeom prst="wedgeRoundRectCallout">
            <a:avLst>
              <a:gd name="adj1" fmla="val -54681"/>
              <a:gd name="adj2" fmla="val 35601"/>
              <a:gd name="adj3" fmla="val 16667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600" b="1" i="0" u="none" strike="noStrike" baseline="0">
                <a:latin typeface="楷体" panose="02010609060101010101" pitchFamily="49" charset="-122"/>
                <a:ea typeface="楷体" panose="02010609060101010101" pitchFamily="49" charset="-122"/>
              </a:rPr>
              <a:t>折叠剪纸就运用了轴对称图形的原理。</a:t>
            </a:r>
            <a:endParaRPr lang="en-US" sz="2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847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21"/>
          <p:cNvGrpSpPr/>
          <p:nvPr/>
        </p:nvGrpSpPr>
        <p:grpSpPr bwMode="auto">
          <a:xfrm>
            <a:off x="0" y="225425"/>
            <a:ext cx="5003800" cy="739775"/>
            <a:chOff x="1103516" y="1032382"/>
            <a:chExt cx="5004048" cy="738872"/>
          </a:xfrm>
        </p:grpSpPr>
        <p:sp>
          <p:nvSpPr>
            <p:cNvPr id="10" name="MH_SubTitle_1"/>
            <p:cNvSpPr/>
            <p:nvPr>
              <p:custDataLst>
                <p:tags r:id="rId3"/>
              </p:custDataLst>
            </p:nvPr>
          </p:nvSpPr>
          <p:spPr>
            <a:xfrm>
              <a:off x="2087815" y="1129102"/>
              <a:ext cx="4019749" cy="551776"/>
            </a:xfrm>
            <a:prstGeom prst="homePlate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MH_Other_1"/>
            <p:cNvSpPr/>
            <p:nvPr>
              <p:custDataLst>
                <p:tags r:id="rId4"/>
              </p:custDataLst>
            </p:nvPr>
          </p:nvSpPr>
          <p:spPr>
            <a:xfrm>
              <a:off x="1103516" y="1038724"/>
              <a:ext cx="819191" cy="732530"/>
            </a:xfrm>
            <a:prstGeom prst="rect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MH_Other_2"/>
            <p:cNvSpPr/>
            <p:nvPr>
              <p:custDataLst>
                <p:tags r:id="rId5"/>
              </p:custDataLst>
            </p:nvPr>
          </p:nvSpPr>
          <p:spPr>
            <a:xfrm>
              <a:off x="1922707" y="1032382"/>
              <a:ext cx="165108" cy="732530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rgbClr val="178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267" name="Rectangle 21"/>
          <p:cNvSpPr>
            <a:spLocks noChangeArrowheads="1"/>
          </p:cNvSpPr>
          <p:nvPr/>
        </p:nvSpPr>
        <p:spPr bwMode="auto">
          <a:xfrm>
            <a:off x="690563" y="1078261"/>
            <a:ext cx="7632700" cy="119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试一试：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你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能剪出一个像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这样             的纸人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吗？</a:t>
            </a:r>
          </a:p>
        </p:txBody>
      </p:sp>
      <p:pic>
        <p:nvPicPr>
          <p:cNvPr id="11268" name="Picture 4" descr="对折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710" y="676838"/>
            <a:ext cx="1057275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文本框 8"/>
          <p:cNvSpPr txBox="1">
            <a:spLocks noChangeArrowheads="1"/>
          </p:cNvSpPr>
          <p:nvPr/>
        </p:nvSpPr>
        <p:spPr bwMode="auto">
          <a:xfrm>
            <a:off x="107504" y="270669"/>
            <a:ext cx="4716463" cy="58420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r>
              <a:rPr lang="zh-CN" altLang="en-US" dirty="0"/>
              <a:t>二、动手操作，解决问题</a:t>
            </a:r>
          </a:p>
        </p:txBody>
      </p:sp>
      <p:sp>
        <p:nvSpPr>
          <p:cNvPr id="11271" name="文本框 1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272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403" y="4853454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56B86DB6-3B0A-4846-2F3F-D1FBC555703F}"/>
              </a:ext>
            </a:extLst>
          </p:cNvPr>
          <p:cNvGrpSpPr/>
          <p:nvPr/>
        </p:nvGrpSpPr>
        <p:grpSpPr>
          <a:xfrm>
            <a:off x="447053" y="2471511"/>
            <a:ext cx="3922267" cy="2106977"/>
            <a:chOff x="901699" y="2553005"/>
            <a:chExt cx="3922267" cy="2106977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17CA6466-070F-CAA2-7083-42DD251C7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01699" y="2553005"/>
              <a:ext cx="3720059" cy="2106977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EE2C7DF1-51E5-7FBE-AFC2-6350699356AD}"/>
                </a:ext>
              </a:extLst>
            </p:cNvPr>
            <p:cNvSpPr txBox="1"/>
            <p:nvPr/>
          </p:nvSpPr>
          <p:spPr>
            <a:xfrm>
              <a:off x="1103907" y="2877082"/>
              <a:ext cx="3720059" cy="1610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想一想：</a:t>
              </a:r>
              <a:endParaRPr lang="en-US" altLang="zh-CN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折叠几次？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画一半是什么样的？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7" name="Picture 50" descr="未标题-23">
            <a:extLst>
              <a:ext uri="{FF2B5EF4-FFF2-40B4-BE49-F238E27FC236}">
                <a16:creationId xmlns:a16="http://schemas.microsoft.com/office/drawing/2014/main" id="{0D5FC3A0-91EB-42BE-F1FE-D292C67BF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23"/>
          <a:stretch>
            <a:fillRect/>
          </a:stretch>
        </p:blipFill>
        <p:spPr bwMode="auto">
          <a:xfrm>
            <a:off x="4369320" y="1934835"/>
            <a:ext cx="3846513" cy="189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1">
            <a:extLst>
              <a:ext uri="{FF2B5EF4-FFF2-40B4-BE49-F238E27FC236}">
                <a16:creationId xmlns:a16="http://schemas.microsoft.com/office/drawing/2014/main" id="{8DACA45A-F88C-11FC-FE05-8A6CC0DEE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4088" y="3825548"/>
            <a:ext cx="2160239" cy="85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先对折，再画出半个图案。</a:t>
            </a:r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D2071659-FE97-B284-ACC5-B743F9367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4327" y="3827535"/>
            <a:ext cx="2160239" cy="85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纸人从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折痕处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画起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04607670-2FF3-2337-FC0C-94CE6DBAD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279" y="2248584"/>
            <a:ext cx="4201194" cy="646331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rgbClr val="0000FF"/>
                </a:solidFill>
                <a:ea typeface="楷体" panose="02010609060101010101" pitchFamily="49" charset="-122"/>
              </a:rPr>
              <a:t>一折，二画，三剪</a:t>
            </a:r>
            <a:endParaRPr lang="en-US" altLang="zh-CN" sz="36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框 22"/>
          <p:cNvSpPr txBox="1">
            <a:spLocks noChangeArrowheads="1"/>
          </p:cNvSpPr>
          <p:nvPr/>
        </p:nvSpPr>
        <p:spPr bwMode="auto">
          <a:xfrm>
            <a:off x="1338263" y="485775"/>
            <a:ext cx="1835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探究新知</a:t>
            </a:r>
          </a:p>
        </p:txBody>
      </p:sp>
      <p:sp>
        <p:nvSpPr>
          <p:cNvPr id="12291" name="Rectangle 21"/>
          <p:cNvSpPr>
            <a:spLocks noChangeArrowheads="1"/>
          </p:cNvSpPr>
          <p:nvPr/>
        </p:nvSpPr>
        <p:spPr bwMode="auto">
          <a:xfrm>
            <a:off x="899592" y="324802"/>
            <a:ext cx="80279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你能剪出下面这样手拉手的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个纸人吗？</a:t>
            </a:r>
          </a:p>
        </p:txBody>
      </p:sp>
      <p:pic>
        <p:nvPicPr>
          <p:cNvPr id="12292" name="Picture 39" descr="未标题-2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06"/>
          <a:stretch>
            <a:fillRect/>
          </a:stretch>
        </p:blipFill>
        <p:spPr bwMode="auto">
          <a:xfrm>
            <a:off x="539552" y="922971"/>
            <a:ext cx="246017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27"/>
          <p:cNvGrpSpPr/>
          <p:nvPr/>
        </p:nvGrpSpPr>
        <p:grpSpPr bwMode="auto">
          <a:xfrm>
            <a:off x="4868863" y="2662531"/>
            <a:ext cx="4275138" cy="2151063"/>
            <a:chOff x="2654" y="1539"/>
            <a:chExt cx="2693" cy="1355"/>
          </a:xfrm>
        </p:grpSpPr>
        <p:sp>
          <p:nvSpPr>
            <p:cNvPr id="12300" name="AutoShape 25"/>
            <p:cNvSpPr>
              <a:spLocks noChangeArrowheads="1"/>
            </p:cNvSpPr>
            <p:nvPr/>
          </p:nvSpPr>
          <p:spPr bwMode="auto">
            <a:xfrm>
              <a:off x="2654" y="1539"/>
              <a:ext cx="1905" cy="1266"/>
            </a:xfrm>
            <a:prstGeom prst="wedgeRoundRectCallout">
              <a:avLst>
                <a:gd name="adj1" fmla="val 56929"/>
                <a:gd name="adj2" fmla="val 22881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21B8B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试一试吧！如果剪的展开不对，多次尝试并思考总结下原因。</a:t>
              </a:r>
              <a:endParaRPr lang="zh-CN" altLang="zh-CN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12301" name="Picture 5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2" y="1941"/>
              <a:ext cx="975" cy="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296" name="文本框 1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297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1040093C-DD59-5244-4CBB-32CD62A48CAA}"/>
              </a:ext>
            </a:extLst>
          </p:cNvPr>
          <p:cNvGrpSpPr/>
          <p:nvPr/>
        </p:nvGrpSpPr>
        <p:grpSpPr>
          <a:xfrm>
            <a:off x="455240" y="2550748"/>
            <a:ext cx="4544825" cy="2106977"/>
            <a:chOff x="901699" y="2553005"/>
            <a:chExt cx="4544825" cy="210697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3B2BE865-E4D4-4C19-75E2-A1F50F804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01699" y="2553005"/>
              <a:ext cx="4313485" cy="2106977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5693AC9A-062C-934D-A495-2A78A972F775}"/>
                </a:ext>
              </a:extLst>
            </p:cNvPr>
            <p:cNvSpPr txBox="1"/>
            <p:nvPr/>
          </p:nvSpPr>
          <p:spPr>
            <a:xfrm>
              <a:off x="975207" y="2882546"/>
              <a:ext cx="4471317" cy="1574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想一想：</a:t>
              </a:r>
              <a:endParaRPr lang="en-US" altLang="zh-CN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折叠几次？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每次对折后是什么样的？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93BBDFB5-624F-22B4-1906-B417566CA9BC}"/>
              </a:ext>
            </a:extLst>
          </p:cNvPr>
          <p:cNvCxnSpPr>
            <a:cxnSpLocks/>
          </p:cNvCxnSpPr>
          <p:nvPr/>
        </p:nvCxnSpPr>
        <p:spPr>
          <a:xfrm>
            <a:off x="3302767" y="1707654"/>
            <a:ext cx="108012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88188DCB-218A-9E59-2DA6-91FFB23C4F5E}"/>
              </a:ext>
            </a:extLst>
          </p:cNvPr>
          <p:cNvSpPr txBox="1"/>
          <p:nvPr/>
        </p:nvSpPr>
        <p:spPr>
          <a:xfrm>
            <a:off x="3251968" y="1209520"/>
            <a:ext cx="1233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对折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次</a:t>
            </a:r>
            <a:endParaRPr 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" name="Picture 4" descr="对折1">
            <a:extLst>
              <a:ext uri="{FF2B5EF4-FFF2-40B4-BE49-F238E27FC236}">
                <a16:creationId xmlns:a16="http://schemas.microsoft.com/office/drawing/2014/main" id="{1E3FE3A2-E187-DC85-F7E8-3AD1A81DE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671" y="1000956"/>
            <a:ext cx="1233711" cy="1413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0" descr="未标题-23">
            <a:extLst>
              <a:ext uri="{FF2B5EF4-FFF2-40B4-BE49-F238E27FC236}">
                <a16:creationId xmlns:a16="http://schemas.microsoft.com/office/drawing/2014/main" id="{848A917B-6F28-8FDA-19FD-8BF2C660E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02"/>
          <a:stretch>
            <a:fillRect/>
          </a:stretch>
        </p:blipFill>
        <p:spPr bwMode="auto">
          <a:xfrm>
            <a:off x="7133179" y="923605"/>
            <a:ext cx="1570861" cy="185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84FCACFC-B547-49B1-4A77-C90CCF336DC4}"/>
              </a:ext>
            </a:extLst>
          </p:cNvPr>
          <p:cNvCxnSpPr>
            <a:cxnSpLocks/>
          </p:cNvCxnSpPr>
          <p:nvPr/>
        </p:nvCxnSpPr>
        <p:spPr>
          <a:xfrm>
            <a:off x="6053059" y="1685629"/>
            <a:ext cx="108012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BAF1D29A-3F12-1483-517A-E9FD0689A266}"/>
              </a:ext>
            </a:extLst>
          </p:cNvPr>
          <p:cNvSpPr txBox="1"/>
          <p:nvPr/>
        </p:nvSpPr>
        <p:spPr>
          <a:xfrm>
            <a:off x="5976860" y="1200195"/>
            <a:ext cx="1233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对折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次</a:t>
            </a:r>
            <a:endParaRPr 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5">
            <a:extLst>
              <a:ext uri="{FF2B5EF4-FFF2-40B4-BE49-F238E27FC236}">
                <a16:creationId xmlns:a16="http://schemas.microsoft.com/office/drawing/2014/main" id="{F90AFDC2-9144-6B34-25B9-3B227998E346}"/>
              </a:ext>
            </a:extLst>
          </p:cNvPr>
          <p:cNvGrpSpPr/>
          <p:nvPr/>
        </p:nvGrpSpPr>
        <p:grpSpPr bwMode="auto">
          <a:xfrm>
            <a:off x="1008254" y="2643758"/>
            <a:ext cx="4135438" cy="1992313"/>
            <a:chOff x="2935" y="3067"/>
            <a:chExt cx="2350" cy="1065"/>
          </a:xfrm>
        </p:grpSpPr>
        <p:pic>
          <p:nvPicPr>
            <p:cNvPr id="3" name="Picture 51" descr="未标题-24">
              <a:extLst>
                <a:ext uri="{FF2B5EF4-FFF2-40B4-BE49-F238E27FC236}">
                  <a16:creationId xmlns:a16="http://schemas.microsoft.com/office/drawing/2014/main" id="{37C9AE75-049C-FADD-448F-CCA6880C47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5" y="3089"/>
              <a:ext cx="560" cy="1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54">
              <a:extLst>
                <a:ext uri="{FF2B5EF4-FFF2-40B4-BE49-F238E27FC236}">
                  <a16:creationId xmlns:a16="http://schemas.microsoft.com/office/drawing/2014/main" id="{DF7E9D5A-51B3-C065-EA0D-59871F521CDA}"/>
                </a:ext>
              </a:extLst>
            </p:cNvPr>
            <p:cNvGrpSpPr/>
            <p:nvPr/>
          </p:nvGrpSpPr>
          <p:grpSpPr bwMode="auto">
            <a:xfrm>
              <a:off x="3470" y="3067"/>
              <a:ext cx="1815" cy="944"/>
              <a:chOff x="2653" y="3022"/>
              <a:chExt cx="1815" cy="944"/>
            </a:xfrm>
          </p:grpSpPr>
          <p:pic>
            <p:nvPicPr>
              <p:cNvPr id="5" name="Picture 52" descr="未标题-22">
                <a:extLst>
                  <a:ext uri="{FF2B5EF4-FFF2-40B4-BE49-F238E27FC236}">
                    <a16:creationId xmlns:a16="http://schemas.microsoft.com/office/drawing/2014/main" id="{30D0C79E-C3F6-5002-78C2-669944B42E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550" r="14117"/>
              <a:stretch>
                <a:fillRect/>
              </a:stretch>
            </p:blipFill>
            <p:spPr bwMode="auto">
              <a:xfrm>
                <a:off x="2971" y="3022"/>
                <a:ext cx="1497" cy="9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" name="Picture 53" descr="未标题-23">
                <a:extLst>
                  <a:ext uri="{FF2B5EF4-FFF2-40B4-BE49-F238E27FC236}">
                    <a16:creationId xmlns:a16="http://schemas.microsoft.com/office/drawing/2014/main" id="{92926AE3-9EFB-7B93-D1D4-F448FFBE62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213" t="32039" r="44466" b="43954"/>
              <a:stretch>
                <a:fillRect/>
              </a:stretch>
            </p:blipFill>
            <p:spPr bwMode="auto">
              <a:xfrm>
                <a:off x="2653" y="3430"/>
                <a:ext cx="272" cy="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7" name="Group 44">
            <a:extLst>
              <a:ext uri="{FF2B5EF4-FFF2-40B4-BE49-F238E27FC236}">
                <a16:creationId xmlns:a16="http://schemas.microsoft.com/office/drawing/2014/main" id="{F9E34D03-3493-D0CC-AAF1-9694D4E2CFCF}"/>
              </a:ext>
            </a:extLst>
          </p:cNvPr>
          <p:cNvGrpSpPr/>
          <p:nvPr/>
        </p:nvGrpSpPr>
        <p:grpSpPr bwMode="auto">
          <a:xfrm flipH="1">
            <a:off x="5448938" y="750887"/>
            <a:ext cx="3041650" cy="1820863"/>
            <a:chOff x="2706" y="2797"/>
            <a:chExt cx="1916" cy="1147"/>
          </a:xfrm>
        </p:grpSpPr>
        <p:sp>
          <p:nvSpPr>
            <p:cNvPr id="8" name="AutoShape 27">
              <a:extLst>
                <a:ext uri="{FF2B5EF4-FFF2-40B4-BE49-F238E27FC236}">
                  <a16:creationId xmlns:a16="http://schemas.microsoft.com/office/drawing/2014/main" id="{42AAE04F-FA4B-A714-7122-1EFDEF571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0" y="2876"/>
              <a:ext cx="1372" cy="751"/>
            </a:xfrm>
            <a:prstGeom prst="wedgeRoundRectCallout">
              <a:avLst>
                <a:gd name="adj1" fmla="val -55932"/>
                <a:gd name="adj2" fmla="val -276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21B8B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2 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个纸人剪断了。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pic>
          <p:nvPicPr>
            <p:cNvPr id="9" name="Picture 31">
              <a:extLst>
                <a:ext uri="{FF2B5EF4-FFF2-40B4-BE49-F238E27FC236}">
                  <a16:creationId xmlns:a16="http://schemas.microsoft.com/office/drawing/2014/main" id="{939578F8-146B-9316-B8B7-89E572A92AD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5" b="37406"/>
            <a:stretch>
              <a:fillRect/>
            </a:stretch>
          </p:blipFill>
          <p:spPr bwMode="auto">
            <a:xfrm>
              <a:off x="2706" y="2797"/>
              <a:ext cx="544" cy="1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44">
            <a:extLst>
              <a:ext uri="{FF2B5EF4-FFF2-40B4-BE49-F238E27FC236}">
                <a16:creationId xmlns:a16="http://schemas.microsoft.com/office/drawing/2014/main" id="{CDF9557E-7F60-62E0-DEBE-9F642E1922EF}"/>
              </a:ext>
            </a:extLst>
          </p:cNvPr>
          <p:cNvGrpSpPr/>
          <p:nvPr/>
        </p:nvGrpSpPr>
        <p:grpSpPr bwMode="auto">
          <a:xfrm flipH="1">
            <a:off x="5448938" y="2699821"/>
            <a:ext cx="3311642" cy="1652589"/>
            <a:chOff x="1038" y="2950"/>
            <a:chExt cx="1932" cy="1041"/>
          </a:xfrm>
        </p:grpSpPr>
        <p:pic>
          <p:nvPicPr>
            <p:cNvPr id="12" name="Picture 31">
              <a:extLst>
                <a:ext uri="{FF2B5EF4-FFF2-40B4-BE49-F238E27FC236}">
                  <a16:creationId xmlns:a16="http://schemas.microsoft.com/office/drawing/2014/main" id="{5D6DCB10-50C2-94CD-0DC9-9EAB2B36CE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828" b="39134"/>
            <a:stretch>
              <a:fillRect/>
            </a:stretch>
          </p:blipFill>
          <p:spPr bwMode="auto">
            <a:xfrm>
              <a:off x="1038" y="2971"/>
              <a:ext cx="661" cy="1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AutoShape 27">
              <a:extLst>
                <a:ext uri="{FF2B5EF4-FFF2-40B4-BE49-F238E27FC236}">
                  <a16:creationId xmlns:a16="http://schemas.microsoft.com/office/drawing/2014/main" id="{BBE58C6B-59A3-3C7D-6BFC-C7DEDF8B49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950"/>
              <a:ext cx="1386" cy="751"/>
            </a:xfrm>
            <a:prstGeom prst="wedgeRoundRectCallout">
              <a:avLst>
                <a:gd name="adj1" fmla="val -58301"/>
                <a:gd name="adj2" fmla="val 23898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21B8BB"/>
              </a:solidFill>
              <a:miter lim="800000"/>
            </a:ln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怎么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出现半个纸人了？</a:t>
              </a:r>
            </a:p>
          </p:txBody>
        </p:sp>
      </p:grpSp>
      <p:pic>
        <p:nvPicPr>
          <p:cNvPr id="14" name="Picture 4" descr="对折1">
            <a:extLst>
              <a:ext uri="{FF2B5EF4-FFF2-40B4-BE49-F238E27FC236}">
                <a16:creationId xmlns:a16="http://schemas.microsoft.com/office/drawing/2014/main" id="{08BE989C-D775-474C-1458-F9FCCE295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365" y="740521"/>
            <a:ext cx="1384491" cy="158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对折1">
            <a:extLst>
              <a:ext uri="{FF2B5EF4-FFF2-40B4-BE49-F238E27FC236}">
                <a16:creationId xmlns:a16="http://schemas.microsoft.com/office/drawing/2014/main" id="{ED60114D-5CA0-E097-48E2-A743D6F02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658" y="710480"/>
            <a:ext cx="1384491" cy="158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13825B5C-0475-40FA-5BD7-F4199BC8E8CA}"/>
              </a:ext>
            </a:extLst>
          </p:cNvPr>
          <p:cNvSpPr txBox="1"/>
          <p:nvPr/>
        </p:nvSpPr>
        <p:spPr>
          <a:xfrm>
            <a:off x="399436" y="2967994"/>
            <a:ext cx="6088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/>
              <a:t>错误</a:t>
            </a:r>
            <a:r>
              <a:rPr lang="en-US" altLang="zh-CN" sz="2800" b="1"/>
              <a:t>2</a:t>
            </a:r>
            <a:endParaRPr lang="en-US" sz="2800" b="1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CCD5001-0CC3-E465-594B-6841725439DA}"/>
              </a:ext>
            </a:extLst>
          </p:cNvPr>
          <p:cNvSpPr txBox="1"/>
          <p:nvPr/>
        </p:nvSpPr>
        <p:spPr>
          <a:xfrm>
            <a:off x="437704" y="940245"/>
            <a:ext cx="5701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/>
              <a:t>错误</a:t>
            </a:r>
            <a:r>
              <a:rPr lang="en-US" altLang="zh-CN" sz="2800" b="1"/>
              <a:t>1</a:t>
            </a:r>
            <a:endParaRPr lang="en-US" sz="2800" b="1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28BA9AC-D604-7E39-550D-121F029D5E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52"/>
          <a:stretch/>
        </p:blipFill>
        <p:spPr>
          <a:xfrm>
            <a:off x="1031427" y="468082"/>
            <a:ext cx="1065002" cy="2020467"/>
          </a:xfrm>
          <a:prstGeom prst="rect">
            <a:avLst/>
          </a:prstGeom>
        </p:spPr>
      </p:pic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5E43D78C-852A-B72E-2315-A56B37D314A4}"/>
              </a:ext>
            </a:extLst>
          </p:cNvPr>
          <p:cNvCxnSpPr/>
          <p:nvPr/>
        </p:nvCxnSpPr>
        <p:spPr>
          <a:xfrm flipH="1">
            <a:off x="1200093" y="2024284"/>
            <a:ext cx="720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7E6BE3C-9CF9-85FF-EF69-AE52F0A40693}"/>
              </a:ext>
            </a:extLst>
          </p:cNvPr>
          <p:cNvCxnSpPr>
            <a:cxnSpLocks/>
          </p:cNvCxnSpPr>
          <p:nvPr/>
        </p:nvCxnSpPr>
        <p:spPr>
          <a:xfrm>
            <a:off x="1800908" y="1471965"/>
            <a:ext cx="0" cy="160778"/>
          </a:xfrm>
          <a:prstGeom prst="line">
            <a:avLst/>
          </a:prstGeom>
          <a:ln w="127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68647750-C852-8CBB-6895-3F2363C2D6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4126" y="1367180"/>
            <a:ext cx="124055" cy="18097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A25BDE4C-CC2E-492A-C37D-CFF22D8A7A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1316" y="1548155"/>
            <a:ext cx="124055" cy="180975"/>
          </a:xfrm>
          <a:prstGeom prst="rect">
            <a:avLst/>
          </a:prstGeom>
        </p:spPr>
      </p:pic>
      <p:sp>
        <p:nvSpPr>
          <p:cNvPr id="26" name="对话气泡: 圆角矩形 25">
            <a:extLst>
              <a:ext uri="{FF2B5EF4-FFF2-40B4-BE49-F238E27FC236}">
                <a16:creationId xmlns:a16="http://schemas.microsoft.com/office/drawing/2014/main" id="{1E9EAD59-A1DE-6800-00E3-352AA8A1DABD}"/>
              </a:ext>
            </a:extLst>
          </p:cNvPr>
          <p:cNvSpPr/>
          <p:nvPr/>
        </p:nvSpPr>
        <p:spPr>
          <a:xfrm>
            <a:off x="2063904" y="297714"/>
            <a:ext cx="4668335" cy="412766"/>
          </a:xfrm>
          <a:prstGeom prst="wedgeRoundRectCallout">
            <a:avLst>
              <a:gd name="adj1" fmla="val -52269"/>
              <a:gd name="adj2" fmla="val 26457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把“手”画到边，剪到边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27" name="对话气泡: 圆角矩形 26">
            <a:extLst>
              <a:ext uri="{FF2B5EF4-FFF2-40B4-BE49-F238E27FC236}">
                <a16:creationId xmlns:a16="http://schemas.microsoft.com/office/drawing/2014/main" id="{A3A740FD-A5CF-1081-4BB4-424F0C99D600}"/>
              </a:ext>
            </a:extLst>
          </p:cNvPr>
          <p:cNvSpPr/>
          <p:nvPr/>
        </p:nvSpPr>
        <p:spPr>
          <a:xfrm>
            <a:off x="2016240" y="4437799"/>
            <a:ext cx="5508088" cy="412766"/>
          </a:xfrm>
          <a:prstGeom prst="wedgeRoundRectCallout">
            <a:avLst>
              <a:gd name="adj1" fmla="val -51407"/>
              <a:gd name="adj2" fmla="val -47387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纸人的身体必须画在纸的折痕处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81271DCA-5E28-CF5B-61A1-085A2AEF8A95}"/>
              </a:ext>
            </a:extLst>
          </p:cNvPr>
          <p:cNvSpPr/>
          <p:nvPr/>
        </p:nvSpPr>
        <p:spPr>
          <a:xfrm>
            <a:off x="1619672" y="1059582"/>
            <a:ext cx="523748" cy="10631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DF58D177-83B9-4165-4168-AA4A8E210E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6618" y="2996993"/>
            <a:ext cx="663989" cy="144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2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圆角矩形 3"/>
          <p:cNvSpPr>
            <a:spLocks noChangeArrowheads="1"/>
          </p:cNvSpPr>
          <p:nvPr/>
        </p:nvSpPr>
        <p:spPr bwMode="auto">
          <a:xfrm>
            <a:off x="690562" y="342602"/>
            <a:ext cx="4673525" cy="604837"/>
          </a:xfrm>
          <a:prstGeom prst="roundRect">
            <a:avLst>
              <a:gd name="adj" fmla="val 44500"/>
            </a:avLst>
          </a:prstGeom>
          <a:solidFill>
            <a:srgbClr val="21B8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多种方法都试一试吧！</a:t>
            </a:r>
          </a:p>
        </p:txBody>
      </p:sp>
      <p:grpSp>
        <p:nvGrpSpPr>
          <p:cNvPr id="6" name="Group 47"/>
          <p:cNvGrpSpPr/>
          <p:nvPr/>
        </p:nvGrpSpPr>
        <p:grpSpPr bwMode="auto">
          <a:xfrm flipH="1">
            <a:off x="467257" y="1347911"/>
            <a:ext cx="2293938" cy="3046415"/>
            <a:chOff x="3694" y="2612"/>
            <a:chExt cx="1445" cy="1919"/>
          </a:xfrm>
        </p:grpSpPr>
        <p:sp>
          <p:nvSpPr>
            <p:cNvPr id="17418" name="AutoShape 27"/>
            <p:cNvSpPr>
              <a:spLocks noChangeArrowheads="1"/>
            </p:cNvSpPr>
            <p:nvPr/>
          </p:nvSpPr>
          <p:spPr bwMode="auto">
            <a:xfrm>
              <a:off x="3694" y="2612"/>
              <a:ext cx="1297" cy="665"/>
            </a:xfrm>
            <a:prstGeom prst="wedgeRoundRectCallout">
              <a:avLst>
                <a:gd name="adj1" fmla="val 37879"/>
                <a:gd name="adj2" fmla="val 56749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21B8BB"/>
              </a:solidFill>
              <a:miter lim="800000"/>
            </a:ln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Arial" panose="020B0604020202020204" pitchFamily="34" charset="0"/>
                  <a:ea typeface="黑体" panose="02010609060101010101" pitchFamily="49" charset="-122"/>
                </a:rPr>
                <a:t>折纸的方法不止</a:t>
              </a:r>
              <a:r>
                <a:rPr lang="en-US" altLang="zh-CN" sz="2800" b="1" dirty="0">
                  <a:latin typeface="Arial" panose="020B0604020202020204" pitchFamily="34" charset="0"/>
                  <a:ea typeface="黑体" panose="02010609060101010101" pitchFamily="49" charset="-122"/>
                </a:rPr>
                <a:t>1</a:t>
              </a:r>
              <a:r>
                <a:rPr lang="zh-CN" altLang="en-US" sz="2800" b="1" dirty="0">
                  <a:latin typeface="Arial" panose="020B0604020202020204" pitchFamily="34" charset="0"/>
                  <a:ea typeface="黑体" panose="02010609060101010101" pitchFamily="49" charset="-122"/>
                </a:rPr>
                <a:t>种。</a:t>
              </a:r>
            </a:p>
          </p:txBody>
        </p:sp>
        <p:pic>
          <p:nvPicPr>
            <p:cNvPr id="17419" name="Picture 31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527" b="33724"/>
            <a:stretch>
              <a:fillRect/>
            </a:stretch>
          </p:blipFill>
          <p:spPr bwMode="auto">
            <a:xfrm flipH="1">
              <a:off x="4412" y="3383"/>
              <a:ext cx="727" cy="1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43" descr="未标题-2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7" r="48823"/>
          <a:stretch>
            <a:fillRect/>
          </a:stretch>
        </p:blipFill>
        <p:spPr bwMode="auto">
          <a:xfrm>
            <a:off x="5328140" y="320008"/>
            <a:ext cx="2795589" cy="1555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文本框 1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417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487" y="492127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792" y="1844873"/>
            <a:ext cx="3167435" cy="2845167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A7B33B96-380C-9E77-E665-3F4E517363B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9292" y="1844873"/>
            <a:ext cx="2795589" cy="29687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900113" y="1492250"/>
            <a:ext cx="7556500" cy="258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手拉手纸人的剪法：一折，二画，三剪。</a:t>
            </a:r>
            <a:endParaRPr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纸人的身体必须画在纸的折痕处。</a:t>
            </a:r>
            <a:endParaRPr lang="en-US" altLang="zh-CN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纸人是手拉手的必须要把“手”画到边，剪的时候也要一直剪到边。</a:t>
            </a:r>
          </a:p>
        </p:txBody>
      </p:sp>
      <p:pic>
        <p:nvPicPr>
          <p:cNvPr id="18435" name="图片 2" descr="图片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27063"/>
            <a:ext cx="20605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文本框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437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7" descr="未标题-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384213"/>
            <a:ext cx="4105275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469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25"/>
          <p:cNvGrpSpPr/>
          <p:nvPr/>
        </p:nvGrpSpPr>
        <p:grpSpPr bwMode="auto">
          <a:xfrm>
            <a:off x="1043608" y="1007850"/>
            <a:ext cx="7492998" cy="1376363"/>
            <a:chOff x="632" y="3102"/>
            <a:chExt cx="4720" cy="867"/>
          </a:xfrm>
        </p:grpSpPr>
        <p:sp>
          <p:nvSpPr>
            <p:cNvPr id="19474" name="AutoShape 23"/>
            <p:cNvSpPr>
              <a:spLocks noChangeArrowheads="1"/>
            </p:cNvSpPr>
            <p:nvPr/>
          </p:nvSpPr>
          <p:spPr bwMode="auto">
            <a:xfrm>
              <a:off x="632" y="3331"/>
              <a:ext cx="3732" cy="408"/>
            </a:xfrm>
            <a:prstGeom prst="wedgeRoundRectCallout">
              <a:avLst>
                <a:gd name="adj1" fmla="val 55977"/>
                <a:gd name="adj2" fmla="val -8523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21B8B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>
                <a:buFont typeface="Arial" panose="020B0604020202020204" pitchFamily="34" charset="0"/>
                <a:buNone/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你能剪出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个手拉手的纸人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吗？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pic>
          <p:nvPicPr>
            <p:cNvPr id="19475" name="Picture 5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6" y="3102"/>
              <a:ext cx="886" cy="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6"/>
          <p:cNvSpPr>
            <a:spLocks noChangeArrowheads="1"/>
          </p:cNvSpPr>
          <p:nvPr/>
        </p:nvSpPr>
        <p:spPr bwMode="auto">
          <a:xfrm>
            <a:off x="1853307" y="1130672"/>
            <a:ext cx="20542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对折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次</a:t>
            </a:r>
          </a:p>
        </p:txBody>
      </p:sp>
      <p:sp>
        <p:nvSpPr>
          <p:cNvPr id="7" name="Rectangle 86"/>
          <p:cNvSpPr>
            <a:spLocks noChangeArrowheads="1"/>
          </p:cNvSpPr>
          <p:nvPr/>
        </p:nvSpPr>
        <p:spPr bwMode="auto">
          <a:xfrm>
            <a:off x="2893119" y="2160960"/>
            <a:ext cx="20081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对折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次</a:t>
            </a:r>
          </a:p>
        </p:txBody>
      </p:sp>
      <p:sp>
        <p:nvSpPr>
          <p:cNvPr id="8" name="Rectangle 86"/>
          <p:cNvSpPr>
            <a:spLocks noChangeArrowheads="1"/>
          </p:cNvSpPr>
          <p:nvPr/>
        </p:nvSpPr>
        <p:spPr bwMode="auto">
          <a:xfrm>
            <a:off x="4860032" y="3219822"/>
            <a:ext cx="2005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对折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次</a:t>
            </a:r>
          </a:p>
        </p:txBody>
      </p:sp>
      <p:pic>
        <p:nvPicPr>
          <p:cNvPr id="13" name="Picture 34" descr="未标题-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16"/>
          <a:stretch>
            <a:fillRect/>
          </a:stretch>
        </p:blipFill>
        <p:spPr bwMode="auto">
          <a:xfrm>
            <a:off x="821432" y="830635"/>
            <a:ext cx="10382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5" descr="未标题-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26" b="-5072"/>
          <a:stretch>
            <a:fillRect/>
          </a:stretch>
        </p:blipFill>
        <p:spPr bwMode="auto">
          <a:xfrm>
            <a:off x="813494" y="1841872"/>
            <a:ext cx="2016125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7" descr="未标题-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32" y="2891210"/>
            <a:ext cx="4105275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469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25"/>
          <p:cNvGrpSpPr/>
          <p:nvPr/>
        </p:nvGrpSpPr>
        <p:grpSpPr bwMode="auto">
          <a:xfrm>
            <a:off x="4923616" y="1040977"/>
            <a:ext cx="3436938" cy="2847977"/>
            <a:chOff x="3081" y="3236"/>
            <a:chExt cx="2165" cy="1794"/>
          </a:xfrm>
        </p:grpSpPr>
        <p:sp>
          <p:nvSpPr>
            <p:cNvPr id="19474" name="AutoShape 23"/>
            <p:cNvSpPr>
              <a:spLocks noChangeArrowheads="1"/>
            </p:cNvSpPr>
            <p:nvPr/>
          </p:nvSpPr>
          <p:spPr bwMode="auto">
            <a:xfrm>
              <a:off x="3081" y="3236"/>
              <a:ext cx="2099" cy="751"/>
            </a:xfrm>
            <a:prstGeom prst="wedgeRoundRectCallout">
              <a:avLst>
                <a:gd name="adj1" fmla="val 35167"/>
                <a:gd name="adj2" fmla="val 68814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21B8B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对折三次就能得到四个纸人啦！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pic>
          <p:nvPicPr>
            <p:cNvPr id="19475" name="Picture 5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464" y="4163"/>
              <a:ext cx="782" cy="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6"/>
          <p:cNvSpPr>
            <a:spLocks noChangeArrowheads="1"/>
          </p:cNvSpPr>
          <p:nvPr/>
        </p:nvSpPr>
        <p:spPr bwMode="auto">
          <a:xfrm>
            <a:off x="1385888" y="676275"/>
            <a:ext cx="20542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对折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次</a:t>
            </a:r>
          </a:p>
        </p:txBody>
      </p:sp>
      <p:sp>
        <p:nvSpPr>
          <p:cNvPr id="7" name="Rectangle 86"/>
          <p:cNvSpPr>
            <a:spLocks noChangeArrowheads="1"/>
          </p:cNvSpPr>
          <p:nvPr/>
        </p:nvSpPr>
        <p:spPr bwMode="auto">
          <a:xfrm>
            <a:off x="2425700" y="1706563"/>
            <a:ext cx="20081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对折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次</a:t>
            </a:r>
          </a:p>
        </p:txBody>
      </p:sp>
      <p:sp>
        <p:nvSpPr>
          <p:cNvPr id="8" name="Rectangle 86"/>
          <p:cNvSpPr>
            <a:spLocks noChangeArrowheads="1"/>
          </p:cNvSpPr>
          <p:nvPr/>
        </p:nvSpPr>
        <p:spPr bwMode="auto">
          <a:xfrm>
            <a:off x="4392613" y="2765425"/>
            <a:ext cx="2005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对折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次</a:t>
            </a:r>
          </a:p>
        </p:txBody>
      </p:sp>
      <p:sp>
        <p:nvSpPr>
          <p:cNvPr id="9" name="Rectangle 86"/>
          <p:cNvSpPr>
            <a:spLocks noChangeArrowheads="1"/>
          </p:cNvSpPr>
          <p:nvPr/>
        </p:nvSpPr>
        <p:spPr bwMode="auto">
          <a:xfrm>
            <a:off x="7058025" y="3009900"/>
            <a:ext cx="17795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对折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次</a:t>
            </a:r>
          </a:p>
        </p:txBody>
      </p:sp>
      <p:pic>
        <p:nvPicPr>
          <p:cNvPr id="13" name="Picture 34" descr="未标题-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16"/>
          <a:stretch>
            <a:fillRect/>
          </a:stretch>
        </p:blipFill>
        <p:spPr bwMode="auto">
          <a:xfrm>
            <a:off x="354013" y="376238"/>
            <a:ext cx="10382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5" descr="未标题-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26" b="-5072"/>
          <a:stretch>
            <a:fillRect/>
          </a:stretch>
        </p:blipFill>
        <p:spPr bwMode="auto">
          <a:xfrm>
            <a:off x="346075" y="1387475"/>
            <a:ext cx="2016125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7" descr="未标题-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2436813"/>
            <a:ext cx="4105275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39"/>
          <p:cNvGrpSpPr/>
          <p:nvPr/>
        </p:nvGrpSpPr>
        <p:grpSpPr bwMode="auto">
          <a:xfrm>
            <a:off x="354013" y="3519488"/>
            <a:ext cx="8137525" cy="1246187"/>
            <a:chOff x="204" y="3294"/>
            <a:chExt cx="5126" cy="785"/>
          </a:xfrm>
        </p:grpSpPr>
        <p:pic>
          <p:nvPicPr>
            <p:cNvPr id="19472" name="Picture 36" descr="未标题-2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3294"/>
              <a:ext cx="2631" cy="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3" name="Picture 38" descr="未标题-2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" y="3294"/>
              <a:ext cx="2631" cy="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68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469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25"/>
          <p:cNvGrpSpPr/>
          <p:nvPr/>
        </p:nvGrpSpPr>
        <p:grpSpPr bwMode="auto">
          <a:xfrm>
            <a:off x="1392470" y="906463"/>
            <a:ext cx="6840536" cy="1665288"/>
            <a:chOff x="1137" y="3011"/>
            <a:chExt cx="4309" cy="1049"/>
          </a:xfrm>
        </p:grpSpPr>
        <p:sp>
          <p:nvSpPr>
            <p:cNvPr id="19474" name="AutoShape 23"/>
            <p:cNvSpPr>
              <a:spLocks noChangeArrowheads="1"/>
            </p:cNvSpPr>
            <p:nvPr/>
          </p:nvSpPr>
          <p:spPr bwMode="auto">
            <a:xfrm>
              <a:off x="1137" y="3212"/>
              <a:ext cx="3331" cy="751"/>
            </a:xfrm>
            <a:prstGeom prst="wedgeRoundRectCallout">
              <a:avLst>
                <a:gd name="adj1" fmla="val 55977"/>
                <a:gd name="adj2" fmla="val -8523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21B8B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你能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剪出一排手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拉手的纸人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吗？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8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个怎么剪？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16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个呢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？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pic>
          <p:nvPicPr>
            <p:cNvPr id="19475" name="Picture 5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3" y="3011"/>
              <a:ext cx="1073" cy="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33"/>
          <p:cNvGrpSpPr/>
          <p:nvPr/>
        </p:nvGrpSpPr>
        <p:grpSpPr bwMode="auto">
          <a:xfrm>
            <a:off x="1294073" y="1071564"/>
            <a:ext cx="7197466" cy="1625600"/>
            <a:chOff x="2115" y="1567"/>
            <a:chExt cx="3280" cy="1024"/>
          </a:xfrm>
        </p:grpSpPr>
        <p:sp>
          <p:nvSpPr>
            <p:cNvPr id="19470" name="AutoShape 31"/>
            <p:cNvSpPr>
              <a:spLocks noChangeArrowheads="1"/>
            </p:cNvSpPr>
            <p:nvPr/>
          </p:nvSpPr>
          <p:spPr bwMode="auto">
            <a:xfrm>
              <a:off x="2115" y="1662"/>
              <a:ext cx="2503" cy="751"/>
            </a:xfrm>
            <a:prstGeom prst="wedgeRoundRectCallout">
              <a:avLst>
                <a:gd name="adj1" fmla="val 60490"/>
                <a:gd name="adj2" fmla="val 13981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21B8BB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看来要剪出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16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个手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拉手的纸人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，我们对折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次就可以啦！</a:t>
              </a:r>
              <a:endPara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pic>
          <p:nvPicPr>
            <p:cNvPr id="19471" name="Picture 5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1" y="1567"/>
              <a:ext cx="744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21"/>
          <p:cNvGrpSpPr/>
          <p:nvPr/>
        </p:nvGrpSpPr>
        <p:grpSpPr bwMode="auto">
          <a:xfrm>
            <a:off x="0" y="225425"/>
            <a:ext cx="5003800" cy="739775"/>
            <a:chOff x="1103516" y="1032382"/>
            <a:chExt cx="5004048" cy="738872"/>
          </a:xfrm>
        </p:grpSpPr>
        <p:sp>
          <p:nvSpPr>
            <p:cNvPr id="7" name="MH_SubTitle_1"/>
            <p:cNvSpPr/>
            <p:nvPr>
              <p:custDataLst>
                <p:tags r:id="rId3"/>
              </p:custDataLst>
            </p:nvPr>
          </p:nvSpPr>
          <p:spPr>
            <a:xfrm>
              <a:off x="2087815" y="1129102"/>
              <a:ext cx="4019749" cy="551776"/>
            </a:xfrm>
            <a:prstGeom prst="homePlate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MH_Other_1"/>
            <p:cNvSpPr/>
            <p:nvPr>
              <p:custDataLst>
                <p:tags r:id="rId4"/>
              </p:custDataLst>
            </p:nvPr>
          </p:nvSpPr>
          <p:spPr>
            <a:xfrm>
              <a:off x="1103516" y="1038724"/>
              <a:ext cx="819191" cy="732530"/>
            </a:xfrm>
            <a:prstGeom prst="rect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9" name="MH_Other_2"/>
            <p:cNvSpPr/>
            <p:nvPr>
              <p:custDataLst>
                <p:tags r:id="rId5"/>
              </p:custDataLst>
            </p:nvPr>
          </p:nvSpPr>
          <p:spPr>
            <a:xfrm>
              <a:off x="1922707" y="1032382"/>
              <a:ext cx="165108" cy="732530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rgbClr val="178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652463" y="1059582"/>
            <a:ext cx="8753475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你能剪出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个手拉手的纸人吗？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个呢？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484" name="文本框 8"/>
          <p:cNvSpPr txBox="1">
            <a:spLocks noChangeArrowheads="1"/>
          </p:cNvSpPr>
          <p:nvPr/>
        </p:nvSpPr>
        <p:spPr bwMode="auto">
          <a:xfrm>
            <a:off x="996950" y="1563638"/>
            <a:ext cx="5127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翻折和对折有什么区别吗？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52463" y="2211710"/>
            <a:ext cx="76644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剪</a:t>
            </a:r>
            <a:r>
              <a:rPr lang="en-US" altLang="zh-CN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个手拉手的纸人和</a:t>
            </a:r>
            <a:r>
              <a:rPr lang="en-US" altLang="zh-CN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个手拉手的纸人都需要翻折。</a:t>
            </a:r>
          </a:p>
        </p:txBody>
      </p:sp>
      <p:sp>
        <p:nvSpPr>
          <p:cNvPr id="19461" name="文本框 7"/>
          <p:cNvSpPr txBox="1">
            <a:spLocks noChangeArrowheads="1"/>
          </p:cNvSpPr>
          <p:nvPr/>
        </p:nvSpPr>
        <p:spPr bwMode="auto">
          <a:xfrm>
            <a:off x="82550" y="278961"/>
            <a:ext cx="4716463" cy="58420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r>
              <a:rPr lang="zh-CN" altLang="en-US" dirty="0"/>
              <a:t>三、巩固应用，强化提高</a:t>
            </a:r>
          </a:p>
        </p:txBody>
      </p:sp>
      <p:sp>
        <p:nvSpPr>
          <p:cNvPr id="20487" name="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488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37369" y="3282319"/>
            <a:ext cx="777954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对折需要折的次数少，但厚度增加，后期不好折，而且得不到</a:t>
            </a:r>
            <a:r>
              <a:rPr lang="en-US" altLang="zh-CN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个、</a:t>
            </a:r>
            <a:r>
              <a:rPr lang="en-US" altLang="zh-CN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个等。翻折的次数多，但可以根据需要得到相应的个数。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5725FBB-8F2E-9CCF-4892-8C513AE0181E}"/>
              </a:ext>
            </a:extLst>
          </p:cNvPr>
          <p:cNvSpPr txBox="1"/>
          <p:nvPr/>
        </p:nvSpPr>
        <p:spPr>
          <a:xfrm>
            <a:off x="755576" y="195486"/>
            <a:ext cx="7704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拿两张正方形的纸，按下面的方式折一折、剪一剪。指出不同剪法展开后分别得到的图案。</a:t>
            </a:r>
            <a:endParaRPr 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EA98BE3-8F7E-7E22-34A9-74CD4B95C74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5052"/>
          <a:stretch/>
        </p:blipFill>
        <p:spPr>
          <a:xfrm>
            <a:off x="251520" y="1900479"/>
            <a:ext cx="8312727" cy="295575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F6B7308-783A-87B6-0515-7F344841D800}"/>
              </a:ext>
            </a:extLst>
          </p:cNvPr>
          <p:cNvSpPr txBox="1"/>
          <p:nvPr/>
        </p:nvSpPr>
        <p:spPr>
          <a:xfrm>
            <a:off x="2944728" y="1347508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选自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教材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P9 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练习一 第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1CA1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470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3" descr="未标题-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1" r="4375"/>
          <a:stretch>
            <a:fillRect/>
          </a:stretch>
        </p:blipFill>
        <p:spPr bwMode="auto">
          <a:xfrm>
            <a:off x="3095625" y="1563688"/>
            <a:ext cx="2952750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674688" y="700088"/>
            <a:ext cx="6777037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>
                <a:latin typeface="Arial" panose="020B0604020202020204" pitchFamily="34" charset="0"/>
                <a:ea typeface="黑体" panose="02010609060101010101" pitchFamily="49" charset="-122"/>
              </a:rPr>
              <a:t> 你能剪出下面这样的图案吗？</a:t>
            </a:r>
            <a:endParaRPr lang="zh-CN" altLang="zh-CN" sz="3200" b="1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3556" name="文本框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3557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">
            <a:extLst>
              <a:ext uri="{FF2B5EF4-FFF2-40B4-BE49-F238E27FC236}">
                <a16:creationId xmlns:a16="http://schemas.microsoft.com/office/drawing/2014/main" id="{0D3C7430-FED9-4921-BE59-B7B1C9424C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"/>
          <a:stretch/>
        </p:blipFill>
        <p:spPr bwMode="auto">
          <a:xfrm>
            <a:off x="683568" y="337989"/>
            <a:ext cx="7232646" cy="335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图片 2">
            <a:extLst>
              <a:ext uri="{FF2B5EF4-FFF2-40B4-BE49-F238E27FC236}">
                <a16:creationId xmlns:a16="http://schemas.microsoft.com/office/drawing/2014/main" id="{CBC1CBB6-6139-4CE3-A649-D8A8F624F6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391" y="3783806"/>
            <a:ext cx="27305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图片 3">
            <a:extLst>
              <a:ext uri="{FF2B5EF4-FFF2-40B4-BE49-F238E27FC236}">
                <a16:creationId xmlns:a16="http://schemas.microsoft.com/office/drawing/2014/main" id="{7952FCD9-B47F-4034-83DC-259B830A1A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675" y="3697288"/>
            <a:ext cx="2528888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5118520-856B-4CA9-83F7-DA9E81242119}"/>
              </a:ext>
            </a:extLst>
          </p:cNvPr>
          <p:cNvSpPr txBox="1"/>
          <p:nvPr/>
        </p:nvSpPr>
        <p:spPr>
          <a:xfrm>
            <a:off x="4178300" y="-327025"/>
            <a:ext cx="896938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E607D5D-8347-4FC2-B4B5-738656179770}"/>
              </a:ext>
            </a:extLst>
          </p:cNvPr>
          <p:cNvSpPr txBox="1"/>
          <p:nvPr/>
        </p:nvSpPr>
        <p:spPr>
          <a:xfrm>
            <a:off x="-306388" y="1927225"/>
            <a:ext cx="306388" cy="939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1511" name="图片 6">
            <a:extLst>
              <a:ext uri="{FF2B5EF4-FFF2-40B4-BE49-F238E27FC236}">
                <a16:creationId xmlns:a16="http://schemas.microsoft.com/office/drawing/2014/main" id="{F593C167-0F3D-4122-BA8D-C84F045A6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850" y="5143500"/>
            <a:ext cx="901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图片 7">
            <a:extLst>
              <a:ext uri="{FF2B5EF4-FFF2-40B4-BE49-F238E27FC236}">
                <a16:creationId xmlns:a16="http://schemas.microsoft.com/office/drawing/2014/main" id="{03C074E5-78E7-453B-BED7-89CD229BF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643063"/>
            <a:ext cx="3175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图片 8">
            <a:extLst>
              <a:ext uri="{FF2B5EF4-FFF2-40B4-BE49-F238E27FC236}">
                <a16:creationId xmlns:a16="http://schemas.microsoft.com/office/drawing/2014/main" id="{77BC7E47-DE5A-41D5-B802-CAD37C337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50" y="4922838"/>
            <a:ext cx="654050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21"/>
          <p:cNvGrpSpPr/>
          <p:nvPr/>
        </p:nvGrpSpPr>
        <p:grpSpPr bwMode="auto">
          <a:xfrm>
            <a:off x="0" y="225425"/>
            <a:ext cx="3059113" cy="739775"/>
            <a:chOff x="1103516" y="1032382"/>
            <a:chExt cx="3059984" cy="738872"/>
          </a:xfrm>
        </p:grpSpPr>
        <p:sp>
          <p:nvSpPr>
            <p:cNvPr id="12" name="MH_SubTitle_1"/>
            <p:cNvSpPr/>
            <p:nvPr>
              <p:custDataLst>
                <p:tags r:id="rId3"/>
              </p:custDataLst>
            </p:nvPr>
          </p:nvSpPr>
          <p:spPr>
            <a:xfrm>
              <a:off x="2088046" y="1129102"/>
              <a:ext cx="2075454" cy="551776"/>
            </a:xfrm>
            <a:prstGeom prst="homePlate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MH_Other_1"/>
            <p:cNvSpPr/>
            <p:nvPr>
              <p:custDataLst>
                <p:tags r:id="rId4"/>
              </p:custDataLst>
            </p:nvPr>
          </p:nvSpPr>
          <p:spPr>
            <a:xfrm>
              <a:off x="1103516" y="1038724"/>
              <a:ext cx="819383" cy="732530"/>
            </a:xfrm>
            <a:prstGeom prst="rect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MH_Other_2"/>
            <p:cNvSpPr/>
            <p:nvPr>
              <p:custDataLst>
                <p:tags r:id="rId5"/>
              </p:custDataLst>
            </p:nvPr>
          </p:nvSpPr>
          <p:spPr>
            <a:xfrm>
              <a:off x="1922899" y="1032382"/>
              <a:ext cx="165147" cy="732530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rgbClr val="178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矩形 19"/>
          <p:cNvSpPr>
            <a:spLocks noChangeArrowheads="1"/>
          </p:cNvSpPr>
          <p:nvPr/>
        </p:nvSpPr>
        <p:spPr bwMode="auto">
          <a:xfrm>
            <a:off x="3304927" y="3089305"/>
            <a:ext cx="6192837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对折。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从闭口处画图案。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连接处不能剪断。</a:t>
            </a:r>
          </a:p>
        </p:txBody>
      </p:sp>
      <p:pic>
        <p:nvPicPr>
          <p:cNvPr id="8" name="Picture 43" descr="未标题-2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39"/>
          <a:stretch>
            <a:fillRect/>
          </a:stretch>
        </p:blipFill>
        <p:spPr bwMode="auto">
          <a:xfrm>
            <a:off x="5868144" y="1187728"/>
            <a:ext cx="2783755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9"/>
          <p:cNvSpPr>
            <a:spLocks noChangeArrowheads="1"/>
          </p:cNvSpPr>
          <p:nvPr/>
        </p:nvSpPr>
        <p:spPr bwMode="auto">
          <a:xfrm>
            <a:off x="819150" y="3089305"/>
            <a:ext cx="3140820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剪纸人注意事项：</a:t>
            </a:r>
          </a:p>
        </p:txBody>
      </p:sp>
      <p:sp>
        <p:nvSpPr>
          <p:cNvPr id="23562" name="文本框 12"/>
          <p:cNvSpPr txBox="1">
            <a:spLocks noChangeArrowheads="1"/>
          </p:cNvSpPr>
          <p:nvPr/>
        </p:nvSpPr>
        <p:spPr bwMode="auto">
          <a:xfrm>
            <a:off x="117474" y="300037"/>
            <a:ext cx="2655888" cy="58420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r>
              <a:rPr lang="zh-CN" altLang="en-US" dirty="0"/>
              <a:t>四、课堂小结</a:t>
            </a:r>
          </a:p>
        </p:txBody>
      </p:sp>
      <p:sp>
        <p:nvSpPr>
          <p:cNvPr id="24588" name="文本框 1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4589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6769CD3-B05E-9201-6AB5-54359A7D264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10" y="1079908"/>
            <a:ext cx="2055097" cy="18460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A08A521-FB0C-6494-E460-09C52E487BE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65082" y="1039812"/>
            <a:ext cx="1813836" cy="1926197"/>
          </a:xfrm>
          <a:prstGeom prst="rect">
            <a:avLst/>
          </a:prstGeom>
        </p:spPr>
      </p:pic>
      <p:sp>
        <p:nvSpPr>
          <p:cNvPr id="15" name="Text Box 3">
            <a:extLst>
              <a:ext uri="{FF2B5EF4-FFF2-40B4-BE49-F238E27FC236}">
                <a16:creationId xmlns:a16="http://schemas.microsoft.com/office/drawing/2014/main" id="{896F73B0-6941-CF26-53B9-E69831EE6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8321" y="285839"/>
            <a:ext cx="4201194" cy="646331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rgbClr val="0000FF"/>
                </a:solidFill>
                <a:ea typeface="楷体" panose="02010609060101010101" pitchFamily="49" charset="-122"/>
              </a:rPr>
              <a:t>一折，二画，三剪</a:t>
            </a:r>
            <a:endParaRPr lang="en-US" altLang="zh-CN" sz="36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SubTitle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SubTitle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SubTitle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586</Words>
  <Application>Microsoft Office PowerPoint</Application>
  <PresentationFormat>全屏显示(16:9)</PresentationFormat>
  <Paragraphs>76</Paragraphs>
  <Slides>18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等线</vt:lpstr>
      <vt:lpstr>等线 Light</vt:lpstr>
      <vt:lpstr>方正粗黑繁体</vt:lpstr>
      <vt:lpstr>黑体</vt:lpstr>
      <vt:lpstr>楷体</vt:lpstr>
      <vt:lpstr>微软雅黑</vt:lpstr>
      <vt:lpstr>Arial</vt:lpstr>
      <vt:lpstr>Impact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59</cp:revision>
  <dcterms:created xsi:type="dcterms:W3CDTF">2015-08-27T07:30:00Z</dcterms:created>
  <dcterms:modified xsi:type="dcterms:W3CDTF">2025-11-11T02:09:31Z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