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74" r:id="rId6"/>
    <p:sldId id="276" r:id="rId7"/>
    <p:sldId id="278" r:id="rId8"/>
    <p:sldId id="275" r:id="rId9"/>
    <p:sldId id="277" r:id="rId10"/>
    <p:sldId id="284" r:id="rId11"/>
    <p:sldId id="270" r:id="rId12"/>
    <p:sldId id="271" r:id="rId13"/>
    <p:sldId id="281" r:id="rId14"/>
    <p:sldId id="282" r:id="rId15"/>
    <p:sldId id="272" r:id="rId16"/>
    <p:sldId id="285" r:id="rId17"/>
    <p:sldId id="260" r:id="rId18"/>
    <p:sldId id="26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0"/>
    <a:srgbClr val="EE1D23"/>
    <a:srgbClr val="3333FF"/>
    <a:srgbClr val="FF7C80"/>
    <a:srgbClr val="F5822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94595D-A9A6-65CC-BBC1-8EB20F27191A}"/>
              </a:ext>
            </a:extLst>
          </p:cNvPr>
          <p:cNvSpPr txBox="1"/>
          <p:nvPr/>
        </p:nvSpPr>
        <p:spPr>
          <a:xfrm>
            <a:off x="2418975" y="2702051"/>
            <a:ext cx="64234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数学广角：重叠问题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5DE8AE6-6716-854C-060D-22D0B9FC806A}"/>
              </a:ext>
            </a:extLst>
          </p:cNvPr>
          <p:cNvSpPr>
            <a:spLocks noChangeAspect="1"/>
          </p:cNvSpPr>
          <p:nvPr/>
        </p:nvSpPr>
        <p:spPr>
          <a:xfrm>
            <a:off x="1801664" y="2655884"/>
            <a:ext cx="923331" cy="923331"/>
          </a:xfrm>
          <a:prstGeom prst="ellipse">
            <a:avLst/>
          </a:prstGeom>
          <a:solidFill>
            <a:srgbClr val="0079AD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5A9E6AD-DE3B-DFE9-82B4-BBEF336B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176" y="2836478"/>
            <a:ext cx="566305" cy="5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E5AC07-23F2-A8AF-119B-83FDB810D757}"/>
              </a:ext>
            </a:extLst>
          </p:cNvPr>
          <p:cNvSpPr/>
          <p:nvPr/>
        </p:nvSpPr>
        <p:spPr>
          <a:xfrm>
            <a:off x="298168" y="1219799"/>
            <a:ext cx="3979548" cy="1221843"/>
          </a:xfrm>
          <a:prstGeom prst="rect">
            <a:avLst/>
          </a:prstGeom>
          <a:noFill/>
          <a:effectLst>
            <a:glow rad="63500">
              <a:srgbClr val="A5A5A5">
                <a:satMod val="175000"/>
                <a:alpha val="40000"/>
              </a:srgbClr>
            </a:glow>
          </a:effectLst>
        </p:spPr>
        <p:txBody>
          <a:bodyPr wrap="none">
            <a:prstTxWarp prst="textDoubleWave1">
              <a:avLst/>
            </a:prstTxWarp>
            <a:spAutoFit/>
            <a:scene3d>
              <a:camera prst="perspectiveHeroicExtremeRightFacing"/>
              <a:lightRig rig="flat" dir="tl">
                <a:rot lat="0" lon="0" rev="7200000"/>
              </a:lightRig>
            </a:scene3d>
            <a:sp3d extrusionH="38100" contourW="8890">
              <a:bevelT w="38100" h="31750" prst="hardEdge"/>
              <a:bevelB w="38100" h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 w="11430"/>
                <a:solidFill>
                  <a:srgbClr val="FF0066"/>
                </a:solidFill>
                <a:effectLst>
                  <a:glow rad="63500">
                    <a:srgbClr val="70AD47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ea typeface="宋体" panose="02010600030101010101" pitchFamily="2" charset="-122"/>
              </a:rPr>
              <a:t>脑筋急转弯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E5CD3F7-5EA4-84A2-87D7-C8935AEE3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070" y="1821833"/>
            <a:ext cx="2276116" cy="2446086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E1BC5571-E3D7-F546-436F-1EA56E409E40}"/>
              </a:ext>
            </a:extLst>
          </p:cNvPr>
          <p:cNvSpPr/>
          <p:nvPr/>
        </p:nvSpPr>
        <p:spPr>
          <a:xfrm>
            <a:off x="2936365" y="2467366"/>
            <a:ext cx="5924145" cy="1454285"/>
          </a:xfrm>
          <a:prstGeom prst="wedgeRoundRectCallout">
            <a:avLst>
              <a:gd name="adj1" fmla="val 58961"/>
              <a:gd name="adj2" fmla="val 1481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两个爸爸和两个儿子一同去看电影，他们需要买几张票？</a:t>
            </a:r>
          </a:p>
        </p:txBody>
      </p:sp>
      <p:sp>
        <p:nvSpPr>
          <p:cNvPr id="38" name="对话气泡: 圆角矩形 37">
            <a:extLst>
              <a:ext uri="{FF2B5EF4-FFF2-40B4-BE49-F238E27FC236}">
                <a16:creationId xmlns:a16="http://schemas.microsoft.com/office/drawing/2014/main" id="{09C13AD2-2B97-B99B-EF45-0A77DBD55FC8}"/>
              </a:ext>
            </a:extLst>
          </p:cNvPr>
          <p:cNvSpPr/>
          <p:nvPr/>
        </p:nvSpPr>
        <p:spPr>
          <a:xfrm>
            <a:off x="2936365" y="2467366"/>
            <a:ext cx="5924145" cy="1454285"/>
          </a:xfrm>
          <a:prstGeom prst="wedgeRoundRectCallout">
            <a:avLst>
              <a:gd name="adj1" fmla="val 58961"/>
              <a:gd name="adj2" fmla="val 1481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可是他们只买了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张票，便顺利进入电影院，这是为什么？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E1F83AE-2348-4048-8BB4-0A0C19D3E98F}"/>
              </a:ext>
            </a:extLst>
          </p:cNvPr>
          <p:cNvSpPr/>
          <p:nvPr/>
        </p:nvSpPr>
        <p:spPr>
          <a:xfrm>
            <a:off x="1428919" y="5598710"/>
            <a:ext cx="1792084" cy="733391"/>
          </a:xfrm>
          <a:prstGeom prst="rect">
            <a:avLst/>
          </a:prstGeom>
          <a:solidFill>
            <a:srgbClr val="FFFFC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爸爸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5ADBC93-B3B8-615A-3BEE-3D7ACC72CBB0}"/>
              </a:ext>
            </a:extLst>
          </p:cNvPr>
          <p:cNvSpPr/>
          <p:nvPr/>
        </p:nvSpPr>
        <p:spPr>
          <a:xfrm>
            <a:off x="3790304" y="5598710"/>
            <a:ext cx="1792084" cy="733391"/>
          </a:xfrm>
          <a:prstGeom prst="rect">
            <a:avLst/>
          </a:prstGeom>
          <a:solidFill>
            <a:srgbClr val="FFFFC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爸爸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15810E6-38B9-EF97-24FB-2D968BD63D4D}"/>
              </a:ext>
            </a:extLst>
          </p:cNvPr>
          <p:cNvSpPr/>
          <p:nvPr/>
        </p:nvSpPr>
        <p:spPr>
          <a:xfrm>
            <a:off x="6151689" y="5598710"/>
            <a:ext cx="1789616" cy="733391"/>
          </a:xfrm>
          <a:prstGeom prst="rect">
            <a:avLst/>
          </a:prstGeom>
          <a:solidFill>
            <a:srgbClr val="FFFFC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儿子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8463629-0E9B-FD52-0C16-6CD76ACB63F2}"/>
              </a:ext>
            </a:extLst>
          </p:cNvPr>
          <p:cNvSpPr/>
          <p:nvPr/>
        </p:nvSpPr>
        <p:spPr>
          <a:xfrm>
            <a:off x="8510605" y="5598710"/>
            <a:ext cx="1792084" cy="733391"/>
          </a:xfrm>
          <a:prstGeom prst="rect">
            <a:avLst/>
          </a:prstGeom>
          <a:solidFill>
            <a:srgbClr val="FFFFC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儿子</a:t>
            </a: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2B654D0A-DB01-2EC9-58B4-2BB252CB3EDB}"/>
              </a:ext>
            </a:extLst>
          </p:cNvPr>
          <p:cNvSpPr/>
          <p:nvPr/>
        </p:nvSpPr>
        <p:spPr>
          <a:xfrm>
            <a:off x="1275066" y="4419894"/>
            <a:ext cx="2099789" cy="99193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爷爷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581358B6-C155-9869-4A7F-C9647A0FBB9F}"/>
              </a:ext>
            </a:extLst>
          </p:cNvPr>
          <p:cNvSpPr/>
          <p:nvPr/>
        </p:nvSpPr>
        <p:spPr>
          <a:xfrm>
            <a:off x="4811019" y="4419894"/>
            <a:ext cx="2099789" cy="99436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爸爸</a:t>
            </a: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49B1EFC6-3550-DA83-496B-08C8509555E4}"/>
              </a:ext>
            </a:extLst>
          </p:cNvPr>
          <p:cNvSpPr/>
          <p:nvPr/>
        </p:nvSpPr>
        <p:spPr>
          <a:xfrm>
            <a:off x="8346972" y="4419894"/>
            <a:ext cx="2099789" cy="99193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孙子</a:t>
            </a: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9675 2.59259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831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09674 2.59259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8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8" grpId="0" animBg="1"/>
      <p:bldP spid="39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4" grpId="0" animBg="1"/>
      <p:bldP spid="45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7EA363-7AFB-1F42-13FC-AF8D11AE0FCA}"/>
              </a:ext>
            </a:extLst>
          </p:cNvPr>
          <p:cNvSpPr txBox="1"/>
          <p:nvPr/>
        </p:nvSpPr>
        <p:spPr>
          <a:xfrm>
            <a:off x="407671" y="1097481"/>
            <a:ext cx="11376658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lt"/>
                <a:ea typeface="+mj-ea"/>
              </a:rPr>
              <a:t>        下面是某校科技节中三（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）班、三（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）班航空模型比赛、机器人比赛获奖学生名单。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062DA8-DDD2-110E-8A0E-0F60B9B548B5}"/>
              </a:ext>
            </a:extLst>
          </p:cNvPr>
          <p:cNvSpPr txBox="1"/>
          <p:nvPr/>
        </p:nvSpPr>
        <p:spPr>
          <a:xfrm>
            <a:off x="1030890" y="5741654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lt"/>
                <a:ea typeface="+mj-ea"/>
              </a:defRPr>
            </a:lvl1pPr>
          </a:lstStyle>
          <a:p>
            <a:r>
              <a:rPr lang="zh-CN" altLang="en-US" dirty="0"/>
              <a:t>从表中你们获得了哪些信息？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D5DC08C-9A6B-08F0-6579-4B834D51B1D6}"/>
              </a:ext>
            </a:extLst>
          </p:cNvPr>
          <p:cNvSpPr txBox="1"/>
          <p:nvPr/>
        </p:nvSpPr>
        <p:spPr>
          <a:xfrm>
            <a:off x="6458923" y="5741653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lt"/>
                <a:ea typeface="+mj-ea"/>
              </a:defRPr>
            </a:lvl1pPr>
          </a:lstStyle>
          <a:p>
            <a:r>
              <a:rPr lang="zh-CN" altLang="en-US" dirty="0"/>
              <a:t>你能提出一个数学问题吗？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B1BA760-5992-09D2-33AF-D3EDAC99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4" y="2363821"/>
            <a:ext cx="5796130" cy="316975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5969D18-D50A-EFC7-80EC-4BA3D2FA8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226" y="2363821"/>
            <a:ext cx="5796130" cy="316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794B611-EB74-EE29-FC5F-456623B51276}"/>
              </a:ext>
            </a:extLst>
          </p:cNvPr>
          <p:cNvSpPr txBox="1"/>
          <p:nvPr/>
        </p:nvSpPr>
        <p:spPr>
          <a:xfrm>
            <a:off x="725887" y="3162458"/>
            <a:ext cx="10740227" cy="3411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lt"/>
                <a:ea typeface="+mj-ea"/>
              </a:rPr>
              <a:t>        三（</a:t>
            </a:r>
            <a:r>
              <a:rPr lang="en-US" altLang="zh-CN" sz="3200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）班航空模型比赛获奖的有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人，机器人比赛获奖的有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人，三（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dirty="0">
                <a:latin typeface="+mj-lt"/>
                <a:ea typeface="+mj-ea"/>
              </a:rPr>
              <a:t>）班航空模型比赛、机器人比赛获奖的共有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人。</a:t>
            </a:r>
          </a:p>
          <a:p>
            <a:pPr>
              <a:lnSpc>
                <a:spcPct val="114000"/>
              </a:lnSpc>
            </a:pPr>
            <a:r>
              <a:rPr lang="zh-CN" altLang="en-US" sz="3200" dirty="0">
                <a:latin typeface="+mj-lt"/>
                <a:ea typeface="+mj-ea"/>
              </a:rPr>
              <a:t>        三（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）班航空模型比赛获奖的有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人，机器人比赛获奖的有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人，三（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dirty="0">
                <a:latin typeface="+mj-lt"/>
                <a:ea typeface="+mj-ea"/>
              </a:rPr>
              <a:t>）班航空模型比赛、机器人比赛获奖的共有</a:t>
            </a:r>
            <a:r>
              <a:rPr lang="en-US" altLang="zh-CN" sz="3200" dirty="0">
                <a:latin typeface="+mn-ea"/>
              </a:rPr>
              <a:t>(    )</a:t>
            </a:r>
            <a:r>
              <a:rPr lang="zh-CN" altLang="en-US" sz="3200" dirty="0">
                <a:latin typeface="+mj-lt"/>
                <a:ea typeface="+mj-ea"/>
              </a:rPr>
              <a:t>人。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C1586C2-7CF9-DE78-C7D3-FB8657B581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261" y="313344"/>
            <a:ext cx="10201478" cy="274573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97763E4-CC1A-29E7-7A47-4C00A0EA23F9}"/>
              </a:ext>
            </a:extLst>
          </p:cNvPr>
          <p:cNvSpPr txBox="1"/>
          <p:nvPr/>
        </p:nvSpPr>
        <p:spPr>
          <a:xfrm>
            <a:off x="7937769" y="3193635"/>
            <a:ext cx="70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D63EE7-F420-061B-383F-4EE693A3420C}"/>
              </a:ext>
            </a:extLst>
          </p:cNvPr>
          <p:cNvSpPr txBox="1"/>
          <p:nvPr/>
        </p:nvSpPr>
        <p:spPr>
          <a:xfrm>
            <a:off x="3281242" y="3750197"/>
            <a:ext cx="70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ACA7B83-203E-AD0F-CF9D-798715720536}"/>
              </a:ext>
            </a:extLst>
          </p:cNvPr>
          <p:cNvSpPr txBox="1"/>
          <p:nvPr/>
        </p:nvSpPr>
        <p:spPr>
          <a:xfrm>
            <a:off x="7937769" y="4844858"/>
            <a:ext cx="70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6A556FF-EA06-B234-8A2F-39DAD1B64556}"/>
              </a:ext>
            </a:extLst>
          </p:cNvPr>
          <p:cNvSpPr txBox="1"/>
          <p:nvPr/>
        </p:nvSpPr>
        <p:spPr>
          <a:xfrm>
            <a:off x="3281242" y="5400449"/>
            <a:ext cx="70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1431381-8E72-7F21-6C35-5849161BABA1}"/>
              </a:ext>
            </a:extLst>
          </p:cNvPr>
          <p:cNvSpPr txBox="1"/>
          <p:nvPr/>
        </p:nvSpPr>
        <p:spPr>
          <a:xfrm>
            <a:off x="3573069" y="4306099"/>
            <a:ext cx="1144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4CE104-B900-E41E-43F9-CC437EA35BF8}"/>
              </a:ext>
            </a:extLst>
          </p:cNvPr>
          <p:cNvSpPr txBox="1"/>
          <p:nvPr/>
        </p:nvSpPr>
        <p:spPr>
          <a:xfrm>
            <a:off x="3551994" y="5989130"/>
            <a:ext cx="859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752E289-CD19-313B-A6E5-A051BFC0931D}"/>
              </a:ext>
            </a:extLst>
          </p:cNvPr>
          <p:cNvSpPr/>
          <p:nvPr/>
        </p:nvSpPr>
        <p:spPr>
          <a:xfrm>
            <a:off x="1984443" y="269456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9F1985C4-F4B5-D4A0-7D22-EEFA3A6958B2}"/>
              </a:ext>
            </a:extLst>
          </p:cNvPr>
          <p:cNvSpPr/>
          <p:nvPr/>
        </p:nvSpPr>
        <p:spPr>
          <a:xfrm>
            <a:off x="1984443" y="128740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233D0F2-150A-590D-215D-2DEFBD68ACB6}"/>
              </a:ext>
            </a:extLst>
          </p:cNvPr>
          <p:cNvSpPr/>
          <p:nvPr/>
        </p:nvSpPr>
        <p:spPr>
          <a:xfrm>
            <a:off x="7145005" y="96355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03D433F4-AB02-FBF9-B5E3-302BB4302CF5}"/>
              </a:ext>
            </a:extLst>
          </p:cNvPr>
          <p:cNvSpPr/>
          <p:nvPr/>
        </p:nvSpPr>
        <p:spPr>
          <a:xfrm>
            <a:off x="9650461" y="96355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8638EAB-D5D4-B416-9113-59679E707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98744">
            <a:off x="3624031" y="5709093"/>
            <a:ext cx="1144846" cy="114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5" grpId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07FA36B-0FC7-E45F-6C0D-483633ACFF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5261" y="313344"/>
            <a:ext cx="10201478" cy="2745739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AA194D29-AB50-8D1B-E716-17E62E125721}"/>
              </a:ext>
            </a:extLst>
          </p:cNvPr>
          <p:cNvSpPr/>
          <p:nvPr/>
        </p:nvSpPr>
        <p:spPr>
          <a:xfrm>
            <a:off x="1984443" y="269456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5463C8C-F765-69C7-7D2B-BDA585F5E187}"/>
              </a:ext>
            </a:extLst>
          </p:cNvPr>
          <p:cNvSpPr/>
          <p:nvPr/>
        </p:nvSpPr>
        <p:spPr>
          <a:xfrm>
            <a:off x="1984443" y="128740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0FE5C0DC-86E8-BBE3-EB1B-8CD1AC394629}"/>
              </a:ext>
            </a:extLst>
          </p:cNvPr>
          <p:cNvSpPr/>
          <p:nvPr/>
        </p:nvSpPr>
        <p:spPr>
          <a:xfrm>
            <a:off x="7145005" y="96355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4152BE4-6ADD-F6FA-F894-6A13F6E006EF}"/>
              </a:ext>
            </a:extLst>
          </p:cNvPr>
          <p:cNvSpPr/>
          <p:nvPr/>
        </p:nvSpPr>
        <p:spPr>
          <a:xfrm>
            <a:off x="9650461" y="963552"/>
            <a:ext cx="1395027" cy="364521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9B9F369-59CF-B134-6688-D6A8B8609349}"/>
              </a:ext>
            </a:extLst>
          </p:cNvPr>
          <p:cNvSpPr txBox="1"/>
          <p:nvPr/>
        </p:nvSpPr>
        <p:spPr>
          <a:xfrm>
            <a:off x="1984444" y="3286135"/>
            <a:ext cx="96093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231F20"/>
                </a:solidFill>
                <a:effectLst/>
                <a:latin typeface="+mj-lt"/>
                <a:ea typeface="+mj-ea"/>
              </a:rPr>
              <a:t>怎样才能清楚地表示三（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231F20"/>
                </a:solidFill>
                <a:effectLst/>
                <a:latin typeface="+mj-lt"/>
                <a:ea typeface="+mj-ea"/>
              </a:rPr>
              <a:t>）班获奖学生的情况呢？</a:t>
            </a:r>
            <a:endParaRPr lang="zh-CN" altLang="en-US" sz="4000" dirty="0">
              <a:latin typeface="+mj-lt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F0DCCA6-6D0F-5689-B884-90EAD8932527}"/>
              </a:ext>
            </a:extLst>
          </p:cNvPr>
          <p:cNvSpPr txBox="1"/>
          <p:nvPr/>
        </p:nvSpPr>
        <p:spPr>
          <a:xfrm>
            <a:off x="844582" y="4097962"/>
            <a:ext cx="10502833" cy="1874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任务：画一画，写一写，表示出你的思考过程。</a:t>
            </a:r>
            <a:endParaRPr lang="en-US" altLang="zh-CN" sz="3200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要求：能直观区分获得两项比赛奖项的人员与仅获一项奖项的人员。</a:t>
            </a:r>
            <a:endParaRPr lang="en-US" altLang="zh-CN" sz="3200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D9C06CC-E160-BF68-22BC-4C71859D0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55" y="3287388"/>
            <a:ext cx="1302371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15E0983-FBAD-F424-AC67-E98A2584FDAA}"/>
              </a:ext>
            </a:extLst>
          </p:cNvPr>
          <p:cNvSpPr txBox="1"/>
          <p:nvPr/>
        </p:nvSpPr>
        <p:spPr>
          <a:xfrm>
            <a:off x="603116" y="486385"/>
            <a:ext cx="4173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FF"/>
                </a:solidFill>
                <a:latin typeface="+mj-ea"/>
                <a:ea typeface="+mj-ea"/>
              </a:rPr>
              <a:t>方法一：连线法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8E71B1-236C-AD7D-0818-172622193CD5}"/>
              </a:ext>
            </a:extLst>
          </p:cNvPr>
          <p:cNvSpPr txBox="1"/>
          <p:nvPr/>
        </p:nvSpPr>
        <p:spPr>
          <a:xfrm>
            <a:off x="603116" y="1553272"/>
            <a:ext cx="3278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航空模型比赛</a:t>
            </a:r>
            <a:endParaRPr lang="zh-CN" altLang="en-US" sz="4800" dirty="0"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408161-0E42-7CF1-F601-F122C6B2E168}"/>
              </a:ext>
            </a:extLst>
          </p:cNvPr>
          <p:cNvSpPr txBox="1"/>
          <p:nvPr/>
        </p:nvSpPr>
        <p:spPr>
          <a:xfrm>
            <a:off x="603116" y="3438181"/>
            <a:ext cx="3278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机器人比赛</a:t>
            </a:r>
            <a:endParaRPr lang="zh-CN" altLang="en-US" sz="4800" dirty="0"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C4AF07-CF6A-FCCC-6F5E-FD0EEA1EAE68}"/>
              </a:ext>
            </a:extLst>
          </p:cNvPr>
          <p:cNvSpPr txBox="1"/>
          <p:nvPr/>
        </p:nvSpPr>
        <p:spPr>
          <a:xfrm>
            <a:off x="3518873" y="1614828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杨明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261F39-ECB9-413C-9478-78E0FE60FFAD}"/>
              </a:ext>
            </a:extLst>
          </p:cNvPr>
          <p:cNvSpPr txBox="1"/>
          <p:nvPr/>
        </p:nvSpPr>
        <p:spPr>
          <a:xfrm>
            <a:off x="4777627" y="1614828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王爱华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CA1380-7585-EBC4-7046-FD8DD4731B0E}"/>
              </a:ext>
            </a:extLst>
          </p:cNvPr>
          <p:cNvSpPr txBox="1"/>
          <p:nvPr/>
        </p:nvSpPr>
        <p:spPr>
          <a:xfrm>
            <a:off x="6559251" y="1615978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罗阳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724753-DBE2-1D1B-B2EB-5F07FE00062D}"/>
              </a:ext>
            </a:extLst>
          </p:cNvPr>
          <p:cNvSpPr txBox="1"/>
          <p:nvPr/>
        </p:nvSpPr>
        <p:spPr>
          <a:xfrm>
            <a:off x="7816996" y="1622515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陈东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5F100C-51F4-F695-3624-4226656F26DE}"/>
              </a:ext>
            </a:extLst>
          </p:cNvPr>
          <p:cNvSpPr txBox="1"/>
          <p:nvPr/>
        </p:nvSpPr>
        <p:spPr>
          <a:xfrm>
            <a:off x="9074741" y="1622514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马超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1F9366-2378-2B53-53E9-BAA1D4E4FC1F}"/>
              </a:ext>
            </a:extLst>
          </p:cNvPr>
          <p:cNvSpPr txBox="1"/>
          <p:nvPr/>
        </p:nvSpPr>
        <p:spPr>
          <a:xfrm>
            <a:off x="10332484" y="1622513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丁旭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16307C-1A6D-07E3-28C4-7B9C63C3ACD8}"/>
              </a:ext>
            </a:extLst>
          </p:cNvPr>
          <p:cNvSpPr txBox="1"/>
          <p:nvPr/>
        </p:nvSpPr>
        <p:spPr>
          <a:xfrm>
            <a:off x="3518873" y="3499737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罗阳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CDFB9D-E8CA-5F78-B834-E9B0A9D4A64D}"/>
              </a:ext>
            </a:extLst>
          </p:cNvPr>
          <p:cNvSpPr txBox="1"/>
          <p:nvPr/>
        </p:nvSpPr>
        <p:spPr>
          <a:xfrm>
            <a:off x="4776517" y="3499737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于力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05024C-B5D7-8628-F160-D34DF0428011}"/>
              </a:ext>
            </a:extLst>
          </p:cNvPr>
          <p:cNvSpPr txBox="1"/>
          <p:nvPr/>
        </p:nvSpPr>
        <p:spPr>
          <a:xfrm>
            <a:off x="6034161" y="3499737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周晓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86C8D0-1DB2-48FF-5933-B19161BF4963}"/>
              </a:ext>
            </a:extLst>
          </p:cNvPr>
          <p:cNvSpPr txBox="1"/>
          <p:nvPr/>
        </p:nvSpPr>
        <p:spPr>
          <a:xfrm>
            <a:off x="7291805" y="3499737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杨明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EDC4F8-1F9E-C7AA-1EA0-D394C0A828BC}"/>
              </a:ext>
            </a:extLst>
          </p:cNvPr>
          <p:cNvSpPr txBox="1"/>
          <p:nvPr/>
        </p:nvSpPr>
        <p:spPr>
          <a:xfrm>
            <a:off x="10331979" y="3499737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陶伟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D21A0D7-23B2-4647-E2D7-C0A8DBD3D8B2}"/>
              </a:ext>
            </a:extLst>
          </p:cNvPr>
          <p:cNvSpPr txBox="1"/>
          <p:nvPr/>
        </p:nvSpPr>
        <p:spPr>
          <a:xfrm>
            <a:off x="8550458" y="3499737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朱小东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621D867-B179-3781-9B2E-F1BF85322D01}"/>
              </a:ext>
            </a:extLst>
          </p:cNvPr>
          <p:cNvSpPr txBox="1"/>
          <p:nvPr/>
        </p:nvSpPr>
        <p:spPr>
          <a:xfrm>
            <a:off x="3518873" y="1614828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杨明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22F42F4-5835-2452-4554-9C40C8BDD489}"/>
              </a:ext>
            </a:extLst>
          </p:cNvPr>
          <p:cNvSpPr txBox="1"/>
          <p:nvPr/>
        </p:nvSpPr>
        <p:spPr>
          <a:xfrm>
            <a:off x="7291805" y="3501239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杨明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57A8496-8BF9-4F68-E5EB-328FFF489265}"/>
              </a:ext>
            </a:extLst>
          </p:cNvPr>
          <p:cNvCxnSpPr/>
          <p:nvPr/>
        </p:nvCxnSpPr>
        <p:spPr>
          <a:xfrm>
            <a:off x="4343400" y="2207288"/>
            <a:ext cx="3375660" cy="1230893"/>
          </a:xfrm>
          <a:prstGeom prst="line">
            <a:avLst/>
          </a:prstGeom>
          <a:ln w="19050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7B062E40-55ED-6F7C-6321-91A45007F3DB}"/>
              </a:ext>
            </a:extLst>
          </p:cNvPr>
          <p:cNvSpPr txBox="1"/>
          <p:nvPr/>
        </p:nvSpPr>
        <p:spPr>
          <a:xfrm>
            <a:off x="6559251" y="1615978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/>
              <a:t>罗阳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A10124E-7BDA-7D3E-AA3E-BD3B49ACEE83}"/>
              </a:ext>
            </a:extLst>
          </p:cNvPr>
          <p:cNvSpPr txBox="1"/>
          <p:nvPr/>
        </p:nvSpPr>
        <p:spPr>
          <a:xfrm>
            <a:off x="3518873" y="3499737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/>
              <a:t>罗阳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937B74BE-0E43-F616-7743-C8796117D313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4147073" y="2200753"/>
            <a:ext cx="3040378" cy="1298984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0D1B89E4-5DF4-EE46-DD22-3D99BBC18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36" y="4426952"/>
            <a:ext cx="1502163" cy="1986827"/>
          </a:xfrm>
          <a:prstGeom prst="rect">
            <a:avLst/>
          </a:prstGeom>
        </p:spPr>
      </p:pic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FF5BFA3D-ED54-2C42-CE56-1826F900870C}"/>
              </a:ext>
            </a:extLst>
          </p:cNvPr>
          <p:cNvSpPr/>
          <p:nvPr/>
        </p:nvSpPr>
        <p:spPr>
          <a:xfrm>
            <a:off x="3154542" y="4514879"/>
            <a:ext cx="6806727" cy="1454285"/>
          </a:xfrm>
          <a:prstGeom prst="wedgeRoundRectCallout">
            <a:avLst>
              <a:gd name="adj1" fmla="val -56981"/>
              <a:gd name="adj2" fmla="val 1146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把两项比赛都获奖的学生只数一次，就知道一共有多少人了。</a:t>
            </a: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0.15118 0.133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2" y="666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15794 -0.14167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4" y="-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24974 -0.1412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7" y="-706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-0.00013 0.13357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7" grpId="0"/>
      <p:bldP spid="26" grpId="0"/>
      <p:bldP spid="26" grpId="1"/>
      <p:bldP spid="27" grpId="0"/>
      <p:bldP spid="27" grpId="1"/>
      <p:bldP spid="30" grpId="0"/>
      <p:bldP spid="30" grpId="1"/>
      <p:bldP spid="31" grpId="0"/>
      <p:bldP spid="31" grpId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424E70C-6242-B6EE-8CB4-248A22BBDF13}"/>
              </a:ext>
            </a:extLst>
          </p:cNvPr>
          <p:cNvSpPr txBox="1"/>
          <p:nvPr/>
        </p:nvSpPr>
        <p:spPr>
          <a:xfrm>
            <a:off x="603116" y="486385"/>
            <a:ext cx="4173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FF"/>
                </a:solidFill>
                <a:latin typeface="+mj-ea"/>
                <a:ea typeface="+mj-ea"/>
              </a:rPr>
              <a:t>方法二：画图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0D80D0A-E857-D0BA-E5ED-CA553F43BFE6}"/>
              </a:ext>
            </a:extLst>
          </p:cNvPr>
          <p:cNvSpPr/>
          <p:nvPr/>
        </p:nvSpPr>
        <p:spPr>
          <a:xfrm>
            <a:off x="807397" y="2178996"/>
            <a:ext cx="4464996" cy="2937753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F985EC8-049F-F0CA-9DE0-B01025A245FA}"/>
              </a:ext>
            </a:extLst>
          </p:cNvPr>
          <p:cNvSpPr/>
          <p:nvPr/>
        </p:nvSpPr>
        <p:spPr>
          <a:xfrm>
            <a:off x="6919609" y="2178996"/>
            <a:ext cx="4464996" cy="2937753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07F645-FC1A-045A-CB0B-CA3CE13B89DE}"/>
              </a:ext>
            </a:extLst>
          </p:cNvPr>
          <p:cNvSpPr txBox="1"/>
          <p:nvPr/>
        </p:nvSpPr>
        <p:spPr>
          <a:xfrm>
            <a:off x="1553890" y="1459148"/>
            <a:ext cx="297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航空模型比赛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0CCD9C-EC33-4BA4-483B-DD98E9391D90}"/>
              </a:ext>
            </a:extLst>
          </p:cNvPr>
          <p:cNvSpPr txBox="1"/>
          <p:nvPr/>
        </p:nvSpPr>
        <p:spPr>
          <a:xfrm>
            <a:off x="7666102" y="1459148"/>
            <a:ext cx="297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机器人比赛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62C4BF-38D7-A986-4330-15F17F5C0484}"/>
              </a:ext>
            </a:extLst>
          </p:cNvPr>
          <p:cNvSpPr txBox="1"/>
          <p:nvPr/>
        </p:nvSpPr>
        <p:spPr>
          <a:xfrm>
            <a:off x="1135596" y="2937790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杨明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AFD90A-D5A8-4308-26EF-4276DA7506E9}"/>
              </a:ext>
            </a:extLst>
          </p:cNvPr>
          <p:cNvSpPr txBox="1"/>
          <p:nvPr/>
        </p:nvSpPr>
        <p:spPr>
          <a:xfrm>
            <a:off x="2076032" y="2937790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王爱华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6E996A-D49E-B64C-4A82-94B3A1E6B7D7}"/>
              </a:ext>
            </a:extLst>
          </p:cNvPr>
          <p:cNvSpPr txBox="1"/>
          <p:nvPr/>
        </p:nvSpPr>
        <p:spPr>
          <a:xfrm>
            <a:off x="3617159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罗阳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A8FB21-4C4C-CE98-48DE-8C5183DC7638}"/>
              </a:ext>
            </a:extLst>
          </p:cNvPr>
          <p:cNvSpPr txBox="1"/>
          <p:nvPr/>
        </p:nvSpPr>
        <p:spPr>
          <a:xfrm>
            <a:off x="1136605" y="3773791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陈东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1F7853-BD8D-82AD-20F2-8AA11925917E}"/>
              </a:ext>
            </a:extLst>
          </p:cNvPr>
          <p:cNvSpPr txBox="1"/>
          <p:nvPr/>
        </p:nvSpPr>
        <p:spPr>
          <a:xfrm>
            <a:off x="2394350" y="3773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马超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B4819CE-63F8-D99E-31A3-79B8ABD79791}"/>
              </a:ext>
            </a:extLst>
          </p:cNvPr>
          <p:cNvSpPr txBox="1"/>
          <p:nvPr/>
        </p:nvSpPr>
        <p:spPr>
          <a:xfrm>
            <a:off x="3609970" y="3773789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丁旭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6264D46-8667-1F82-4B26-67FEAA160584}"/>
              </a:ext>
            </a:extLst>
          </p:cNvPr>
          <p:cNvSpPr txBox="1"/>
          <p:nvPr/>
        </p:nvSpPr>
        <p:spPr>
          <a:xfrm>
            <a:off x="7206666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罗阳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973730-571E-A649-C1E3-0FBF221AC209}"/>
              </a:ext>
            </a:extLst>
          </p:cNvPr>
          <p:cNvSpPr txBox="1"/>
          <p:nvPr/>
        </p:nvSpPr>
        <p:spPr>
          <a:xfrm>
            <a:off x="8503335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于力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D737594-F709-C7BC-4D6E-651A79632CFE}"/>
              </a:ext>
            </a:extLst>
          </p:cNvPr>
          <p:cNvSpPr txBox="1"/>
          <p:nvPr/>
        </p:nvSpPr>
        <p:spPr>
          <a:xfrm>
            <a:off x="9800004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周晓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6AD992A-F19C-8943-82D3-048A735504DE}"/>
              </a:ext>
            </a:extLst>
          </p:cNvPr>
          <p:cNvSpPr txBox="1"/>
          <p:nvPr/>
        </p:nvSpPr>
        <p:spPr>
          <a:xfrm>
            <a:off x="9797650" y="3773789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陶伟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B521456-CF6E-CCA5-E565-56489635E5E7}"/>
              </a:ext>
            </a:extLst>
          </p:cNvPr>
          <p:cNvSpPr txBox="1"/>
          <p:nvPr/>
        </p:nvSpPr>
        <p:spPr>
          <a:xfrm>
            <a:off x="8241395" y="3773789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朱小东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255E4A2-BF11-9254-4928-4C314FA37115}"/>
              </a:ext>
            </a:extLst>
          </p:cNvPr>
          <p:cNvSpPr txBox="1"/>
          <p:nvPr/>
        </p:nvSpPr>
        <p:spPr>
          <a:xfrm>
            <a:off x="7205657" y="3773819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杨明</a:t>
            </a:r>
          </a:p>
        </p:txBody>
      </p:sp>
      <p:sp>
        <p:nvSpPr>
          <p:cNvPr id="23" name="!!11">
            <a:extLst>
              <a:ext uri="{FF2B5EF4-FFF2-40B4-BE49-F238E27FC236}">
                <a16:creationId xmlns:a16="http://schemas.microsoft.com/office/drawing/2014/main" id="{BC0979C7-81A6-2BC1-A72D-459997231F8C}"/>
              </a:ext>
            </a:extLst>
          </p:cNvPr>
          <p:cNvSpPr txBox="1"/>
          <p:nvPr/>
        </p:nvSpPr>
        <p:spPr>
          <a:xfrm>
            <a:off x="1135595" y="2937790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杨明</a:t>
            </a:r>
          </a:p>
        </p:txBody>
      </p:sp>
      <p:sp>
        <p:nvSpPr>
          <p:cNvPr id="24" name="!!22">
            <a:extLst>
              <a:ext uri="{FF2B5EF4-FFF2-40B4-BE49-F238E27FC236}">
                <a16:creationId xmlns:a16="http://schemas.microsoft.com/office/drawing/2014/main" id="{BB7E92E6-3F8B-85E2-6A51-ED5FA1F8B4CE}"/>
              </a:ext>
            </a:extLst>
          </p:cNvPr>
          <p:cNvSpPr txBox="1"/>
          <p:nvPr/>
        </p:nvSpPr>
        <p:spPr>
          <a:xfrm>
            <a:off x="3617158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/>
              <a:t>罗阳</a:t>
            </a:r>
          </a:p>
        </p:txBody>
      </p:sp>
      <p:sp>
        <p:nvSpPr>
          <p:cNvPr id="25" name="!!11">
            <a:extLst>
              <a:ext uri="{FF2B5EF4-FFF2-40B4-BE49-F238E27FC236}">
                <a16:creationId xmlns:a16="http://schemas.microsoft.com/office/drawing/2014/main" id="{69A8C6DB-5B71-BE52-B612-6AFCDC6657C1}"/>
              </a:ext>
            </a:extLst>
          </p:cNvPr>
          <p:cNvSpPr txBox="1"/>
          <p:nvPr/>
        </p:nvSpPr>
        <p:spPr>
          <a:xfrm>
            <a:off x="7204648" y="3773826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杨明</a:t>
            </a:r>
          </a:p>
        </p:txBody>
      </p:sp>
      <p:sp>
        <p:nvSpPr>
          <p:cNvPr id="26" name="!!22">
            <a:extLst>
              <a:ext uri="{FF2B5EF4-FFF2-40B4-BE49-F238E27FC236}">
                <a16:creationId xmlns:a16="http://schemas.microsoft.com/office/drawing/2014/main" id="{5CB9F516-FED7-92D9-02F3-4E68E8867927}"/>
              </a:ext>
            </a:extLst>
          </p:cNvPr>
          <p:cNvSpPr txBox="1"/>
          <p:nvPr/>
        </p:nvSpPr>
        <p:spPr>
          <a:xfrm>
            <a:off x="7205657" y="293779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/>
              <a:t>罗阳</a:t>
            </a: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B3103AC0-55D1-ED31-A805-1472146B3D9A}"/>
              </a:ext>
            </a:extLst>
          </p:cNvPr>
          <p:cNvSpPr/>
          <p:nvPr/>
        </p:nvSpPr>
        <p:spPr>
          <a:xfrm>
            <a:off x="5256178" y="2500935"/>
            <a:ext cx="1679644" cy="2293876"/>
          </a:xfrm>
          <a:custGeom>
            <a:avLst/>
            <a:gdLst>
              <a:gd name="connsiteX0" fmla="*/ 839822 w 1679644"/>
              <a:gd name="connsiteY0" fmla="*/ 0 h 2293876"/>
              <a:gd name="connsiteX1" fmla="*/ 867222 w 1679644"/>
              <a:gd name="connsiteY1" fmla="*/ 13481 h 2293876"/>
              <a:gd name="connsiteX2" fmla="*/ 1679644 w 1679644"/>
              <a:gd name="connsiteY2" fmla="*/ 1146938 h 2293876"/>
              <a:gd name="connsiteX3" fmla="*/ 867222 w 1679644"/>
              <a:gd name="connsiteY3" fmla="*/ 2280395 h 2293876"/>
              <a:gd name="connsiteX4" fmla="*/ 839822 w 1679644"/>
              <a:gd name="connsiteY4" fmla="*/ 2293876 h 2293876"/>
              <a:gd name="connsiteX5" fmla="*/ 812422 w 1679644"/>
              <a:gd name="connsiteY5" fmla="*/ 2280395 h 2293876"/>
              <a:gd name="connsiteX6" fmla="*/ 0 w 1679644"/>
              <a:gd name="connsiteY6" fmla="*/ 1146938 h 2293876"/>
              <a:gd name="connsiteX7" fmla="*/ 812422 w 1679644"/>
              <a:gd name="connsiteY7" fmla="*/ 13481 h 229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9644" h="2293876">
                <a:moveTo>
                  <a:pt x="839822" y="0"/>
                </a:moveTo>
                <a:lnTo>
                  <a:pt x="867222" y="13481"/>
                </a:lnTo>
                <a:cubicBezTo>
                  <a:pt x="1363389" y="282895"/>
                  <a:pt x="1679644" y="690617"/>
                  <a:pt x="1679644" y="1146938"/>
                </a:cubicBezTo>
                <a:cubicBezTo>
                  <a:pt x="1679644" y="1603259"/>
                  <a:pt x="1363389" y="2010981"/>
                  <a:pt x="867222" y="2280395"/>
                </a:cubicBezTo>
                <a:lnTo>
                  <a:pt x="839822" y="2293876"/>
                </a:lnTo>
                <a:lnTo>
                  <a:pt x="812422" y="2280395"/>
                </a:lnTo>
                <a:cubicBezTo>
                  <a:pt x="316256" y="2010981"/>
                  <a:pt x="0" y="1603259"/>
                  <a:pt x="0" y="1146938"/>
                </a:cubicBezTo>
                <a:cubicBezTo>
                  <a:pt x="0" y="690617"/>
                  <a:pt x="316256" y="282895"/>
                  <a:pt x="812422" y="13481"/>
                </a:cubicBezTo>
                <a:close/>
              </a:path>
            </a:pathLst>
          </a:custGeom>
          <a:solidFill>
            <a:srgbClr val="FFFC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9CAB36E-4499-7305-3793-1176444165F8}"/>
              </a:ext>
            </a:extLst>
          </p:cNvPr>
          <p:cNvSpPr/>
          <p:nvPr/>
        </p:nvSpPr>
        <p:spPr>
          <a:xfrm>
            <a:off x="2470826" y="2178996"/>
            <a:ext cx="4464996" cy="2937753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3F9D202-012A-367A-A774-F2CA67F3F0FC}"/>
              </a:ext>
            </a:extLst>
          </p:cNvPr>
          <p:cNvSpPr/>
          <p:nvPr/>
        </p:nvSpPr>
        <p:spPr>
          <a:xfrm>
            <a:off x="5256178" y="2178996"/>
            <a:ext cx="4464996" cy="2937753"/>
          </a:xfrm>
          <a:prstGeom prst="ellipse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44FF1C-B68C-78B0-EF80-CD13F4F4B290}"/>
              </a:ext>
            </a:extLst>
          </p:cNvPr>
          <p:cNvSpPr txBox="1"/>
          <p:nvPr/>
        </p:nvSpPr>
        <p:spPr>
          <a:xfrm>
            <a:off x="603116" y="486385"/>
            <a:ext cx="4173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33FF"/>
                </a:solidFill>
                <a:latin typeface="+mj-ea"/>
                <a:ea typeface="+mj-ea"/>
              </a:rPr>
              <a:t>方法二：画图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1BECA5-D6F0-D9E3-BA76-FE4E6DFE4D14}"/>
              </a:ext>
            </a:extLst>
          </p:cNvPr>
          <p:cNvSpPr txBox="1"/>
          <p:nvPr/>
        </p:nvSpPr>
        <p:spPr>
          <a:xfrm>
            <a:off x="2575294" y="1459148"/>
            <a:ext cx="297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航空模型比赛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5B6280-70F0-EAEF-1B6D-7961C68CF3D0}"/>
              </a:ext>
            </a:extLst>
          </p:cNvPr>
          <p:cNvSpPr txBox="1"/>
          <p:nvPr/>
        </p:nvSpPr>
        <p:spPr>
          <a:xfrm>
            <a:off x="6644698" y="1459148"/>
            <a:ext cx="297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机器人比赛</a:t>
            </a:r>
          </a:p>
        </p:txBody>
      </p:sp>
      <p:sp>
        <p:nvSpPr>
          <p:cNvPr id="8" name="!!11">
            <a:extLst>
              <a:ext uri="{FF2B5EF4-FFF2-40B4-BE49-F238E27FC236}">
                <a16:creationId xmlns:a16="http://schemas.microsoft.com/office/drawing/2014/main" id="{3B8CF408-7930-F2C3-D72C-4FED31FF4F92}"/>
              </a:ext>
            </a:extLst>
          </p:cNvPr>
          <p:cNvSpPr txBox="1"/>
          <p:nvPr/>
        </p:nvSpPr>
        <p:spPr>
          <a:xfrm>
            <a:off x="5467295" y="3043641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杨明</a:t>
            </a:r>
          </a:p>
        </p:txBody>
      </p:sp>
      <p:sp>
        <p:nvSpPr>
          <p:cNvPr id="9" name="!!22">
            <a:extLst>
              <a:ext uri="{FF2B5EF4-FFF2-40B4-BE49-F238E27FC236}">
                <a16:creationId xmlns:a16="http://schemas.microsoft.com/office/drawing/2014/main" id="{4FFCFC9D-D4B1-9D3B-535F-8A1548E53B9C}"/>
              </a:ext>
            </a:extLst>
          </p:cNvPr>
          <p:cNvSpPr txBox="1"/>
          <p:nvPr/>
        </p:nvSpPr>
        <p:spPr>
          <a:xfrm>
            <a:off x="5467295" y="3763489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</a:defRPr>
            </a:lvl1pPr>
          </a:lstStyle>
          <a:p>
            <a:r>
              <a:rPr lang="zh-CN" altLang="en-US" dirty="0"/>
              <a:t>罗阳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2BD9CF-556F-3507-A277-ED6B2C55ECE4}"/>
              </a:ext>
            </a:extLst>
          </p:cNvPr>
          <p:cNvSpPr txBox="1"/>
          <p:nvPr/>
        </p:nvSpPr>
        <p:spPr>
          <a:xfrm>
            <a:off x="3391241" y="2625066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王爱华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86FFC22-6A29-BFEA-AF54-A4BBD806222C}"/>
              </a:ext>
            </a:extLst>
          </p:cNvPr>
          <p:cNvSpPr txBox="1"/>
          <p:nvPr/>
        </p:nvSpPr>
        <p:spPr>
          <a:xfrm>
            <a:off x="3603597" y="3315460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陈东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ADC2B05-93A1-D9A5-8F6D-722BBEB8F8F6}"/>
              </a:ext>
            </a:extLst>
          </p:cNvPr>
          <p:cNvSpPr txBox="1"/>
          <p:nvPr/>
        </p:nvSpPr>
        <p:spPr>
          <a:xfrm>
            <a:off x="3024980" y="4005855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马超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78761E9-0896-4DB2-0ECE-CE77147F5B9B}"/>
              </a:ext>
            </a:extLst>
          </p:cNvPr>
          <p:cNvSpPr txBox="1"/>
          <p:nvPr/>
        </p:nvSpPr>
        <p:spPr>
          <a:xfrm>
            <a:off x="4125228" y="4005854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丁旭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19F83B-6213-B38D-F370-D97CFA5CC526}"/>
              </a:ext>
            </a:extLst>
          </p:cNvPr>
          <p:cNvSpPr txBox="1"/>
          <p:nvPr/>
        </p:nvSpPr>
        <p:spPr>
          <a:xfrm>
            <a:off x="6825922" y="2625066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于力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1D1785-50E3-583E-B2A9-CA273FF40FCA}"/>
              </a:ext>
            </a:extLst>
          </p:cNvPr>
          <p:cNvSpPr txBox="1"/>
          <p:nvPr/>
        </p:nvSpPr>
        <p:spPr>
          <a:xfrm>
            <a:off x="7956872" y="2625066"/>
            <a:ext cx="125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周晓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B250C6-7165-B68A-F9B7-12A1A80955B0}"/>
              </a:ext>
            </a:extLst>
          </p:cNvPr>
          <p:cNvSpPr txBox="1"/>
          <p:nvPr/>
        </p:nvSpPr>
        <p:spPr>
          <a:xfrm>
            <a:off x="7453617" y="4005854"/>
            <a:ext cx="1257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陶伟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F967F00-3C0B-A1E4-43C0-755A23D36E99}"/>
              </a:ext>
            </a:extLst>
          </p:cNvPr>
          <p:cNvSpPr txBox="1"/>
          <p:nvPr/>
        </p:nvSpPr>
        <p:spPr>
          <a:xfrm>
            <a:off x="7261290" y="3287962"/>
            <a:ext cx="1780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朱小东</a:t>
            </a:r>
          </a:p>
        </p:txBody>
      </p:sp>
      <p:pic>
        <p:nvPicPr>
          <p:cNvPr id="21" name="Picture 60">
            <a:extLst>
              <a:ext uri="{FF2B5EF4-FFF2-40B4-BE49-F238E27FC236}">
                <a16:creationId xmlns:a16="http://schemas.microsoft.com/office/drawing/2014/main" id="{644B5D35-553F-92FE-0114-81BC19168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34322" y="1333009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09261778-AFEC-EF1F-2044-6BE892F8DC24}"/>
              </a:ext>
            </a:extLst>
          </p:cNvPr>
          <p:cNvSpPr/>
          <p:nvPr/>
        </p:nvSpPr>
        <p:spPr>
          <a:xfrm>
            <a:off x="4281731" y="503131"/>
            <a:ext cx="6488349" cy="668645"/>
          </a:xfrm>
          <a:prstGeom prst="wedgeRoundRectCallout">
            <a:avLst>
              <a:gd name="adj1" fmla="val 41411"/>
              <a:gd name="adj2" fmla="val 1092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下图重叠的部分表示什么意思呢？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40D2ABB-DE21-F5F9-619C-E27E3235D211}"/>
              </a:ext>
            </a:extLst>
          </p:cNvPr>
          <p:cNvCxnSpPr>
            <a:cxnSpLocks/>
          </p:cNvCxnSpPr>
          <p:nvPr/>
        </p:nvCxnSpPr>
        <p:spPr>
          <a:xfrm flipV="1">
            <a:off x="6095495" y="4435813"/>
            <a:ext cx="0" cy="1215957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6F673914-CA11-253B-EE1D-C9452BB2C01A}"/>
              </a:ext>
            </a:extLst>
          </p:cNvPr>
          <p:cNvSpPr txBox="1"/>
          <p:nvPr/>
        </p:nvSpPr>
        <p:spPr>
          <a:xfrm>
            <a:off x="3728578" y="5786838"/>
            <a:ext cx="4733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</a:rPr>
              <a:t>两项比赛都获奖的同学</a:t>
            </a:r>
          </a:p>
        </p:txBody>
      </p:sp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BF02648-487D-1893-AE43-EC7FB24CB429}"/>
              </a:ext>
            </a:extLst>
          </p:cNvPr>
          <p:cNvSpPr txBox="1"/>
          <p:nvPr/>
        </p:nvSpPr>
        <p:spPr>
          <a:xfrm>
            <a:off x="737478" y="4004284"/>
            <a:ext cx="107170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231F20"/>
                </a:solidFill>
                <a:effectLst/>
                <a:latin typeface="+mj-lt"/>
                <a:ea typeface="+mj-ea"/>
              </a:rPr>
              <a:t>         三（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231F20"/>
                </a:solidFill>
                <a:effectLst/>
                <a:latin typeface="+mj-lt"/>
                <a:ea typeface="+mj-ea"/>
              </a:rPr>
              <a:t>）班航空模型比赛、机器人比赛获奖的共有多少人？你会怎样列式？</a:t>
            </a:r>
            <a:endParaRPr lang="zh-CN" altLang="en-US" sz="3200" dirty="0">
              <a:latin typeface="+mj-lt"/>
              <a:ea typeface="+mj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69B368F-E603-A158-35A3-D704DF35A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168" y="460710"/>
            <a:ext cx="4967665" cy="354357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D15E38C-6AF9-CC46-1ACB-73D7E0D48D08}"/>
              </a:ext>
            </a:extLst>
          </p:cNvPr>
          <p:cNvSpPr txBox="1"/>
          <p:nvPr/>
        </p:nvSpPr>
        <p:spPr>
          <a:xfrm>
            <a:off x="4275306" y="5121209"/>
            <a:ext cx="385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6+6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2=10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（人）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859B8C6-FD40-F58E-CDF5-37351BF5AE13}"/>
              </a:ext>
            </a:extLst>
          </p:cNvPr>
          <p:cNvSpPr txBox="1"/>
          <p:nvPr/>
        </p:nvSpPr>
        <p:spPr>
          <a:xfrm>
            <a:off x="737478" y="5745690"/>
            <a:ext cx="11568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航空模型比赛人数</a:t>
            </a:r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+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机器人比赛人数</a:t>
            </a:r>
            <a:r>
              <a:rPr lang="en-US" altLang="zh-CN" sz="28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重复人数</a:t>
            </a:r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=</a:t>
            </a:r>
            <a:r>
              <a:rPr lang="zh-CN" altLang="en-US" sz="2800" b="1" dirty="0">
                <a:solidFill>
                  <a:srgbClr val="EE1D23"/>
                </a:solidFill>
                <a:latin typeface="+mj-lt"/>
              </a:rPr>
              <a:t>两项比赛都获奖人数</a:t>
            </a:r>
          </a:p>
        </p:txBody>
      </p:sp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3361B4-6D33-9333-2E72-2428499BB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26" y="723155"/>
            <a:ext cx="1321300" cy="58937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4D6C8F0-894F-BB67-BE68-CA688E389530}"/>
              </a:ext>
            </a:extLst>
          </p:cNvPr>
          <p:cNvSpPr txBox="1"/>
          <p:nvPr/>
        </p:nvSpPr>
        <p:spPr>
          <a:xfrm>
            <a:off x="579326" y="870621"/>
            <a:ext cx="1101442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231F20"/>
                </a:solidFill>
                <a:latin typeface="+mj-lt"/>
                <a:ea typeface="+mj-ea"/>
              </a:rPr>
              <a:t>              为什么三（</a:t>
            </a:r>
            <a:r>
              <a:rPr lang="en-US" altLang="zh-CN" sz="3200" b="1" dirty="0">
                <a:solidFill>
                  <a:srgbClr val="231F2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231F20"/>
                </a:solidFill>
                <a:latin typeface="+mj-lt"/>
                <a:ea typeface="+mj-ea"/>
              </a:rPr>
              <a:t>）班获奖总人数不能直接相加？像这样的情况，在你身边还有哪些？</a:t>
            </a:r>
            <a:endParaRPr lang="zh-CN" altLang="en-US" sz="4000" dirty="0">
              <a:latin typeface="+mj-lt"/>
              <a:ea typeface="+mj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60DFC2-506F-CD85-BE5E-B638AF518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43" y="2391139"/>
            <a:ext cx="1522678" cy="2047862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9BBF7FE-FB6C-53B8-0D88-A81F0F395AD1}"/>
              </a:ext>
            </a:extLst>
          </p:cNvPr>
          <p:cNvSpPr/>
          <p:nvPr/>
        </p:nvSpPr>
        <p:spPr>
          <a:xfrm>
            <a:off x="2965548" y="2391139"/>
            <a:ext cx="5993626" cy="1454285"/>
          </a:xfrm>
          <a:prstGeom prst="wedgeRoundRectCallout">
            <a:avLst>
              <a:gd name="adj1" fmla="val -59101"/>
              <a:gd name="adj2" fmla="val 2752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有的同学在两项比赛中都获奖了，直接相加就重复了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+mn-ea"/>
              <a:sym typeface="+mn-ea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9D69C0E-7BB0-32E8-8F88-3DE432CDD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2767" y="3751145"/>
            <a:ext cx="1750979" cy="2315923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E565DF07-B2C5-F124-10C8-ACD91E648A2D}"/>
              </a:ext>
            </a:extLst>
          </p:cNvPr>
          <p:cNvSpPr/>
          <p:nvPr/>
        </p:nvSpPr>
        <p:spPr>
          <a:xfrm>
            <a:off x="2340313" y="4439001"/>
            <a:ext cx="7060657" cy="1454285"/>
          </a:xfrm>
          <a:prstGeom prst="wedgeRoundRectCallout">
            <a:avLst>
              <a:gd name="adj1" fmla="val 57997"/>
              <a:gd name="adj2" fmla="val -279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sym typeface="+mn-ea"/>
              </a:rPr>
              <a:t>计算参加兴趣班人数时，有人同时参加美术兴趣班和舞蹈兴趣班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+mn-ea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747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挑战自我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16246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两个长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厘米的长方形按下图的样子重叠在一起，这个图形的面积是多少？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21531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6C73392-CC2C-6C0E-47B2-424BCEFDE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53958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B39A733-8E8C-95A4-2471-E243F0B2D361}"/>
              </a:ext>
            </a:extLst>
          </p:cNvPr>
          <p:cNvSpPr txBox="1"/>
          <p:nvPr/>
        </p:nvSpPr>
        <p:spPr>
          <a:xfrm>
            <a:off x="1658565" y="3660311"/>
            <a:ext cx="5355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8×3=24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（平方厘米）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87D21F0-FC39-D613-0840-13601F224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31" y="2387348"/>
            <a:ext cx="2715397" cy="27080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D474390-79C6-CE97-733A-5F3F7E572641}"/>
              </a:ext>
            </a:extLst>
          </p:cNvPr>
          <p:cNvSpPr txBox="1"/>
          <p:nvPr/>
        </p:nvSpPr>
        <p:spPr>
          <a:xfrm>
            <a:off x="1658565" y="4449085"/>
            <a:ext cx="6308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24×2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3×3=39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（平方厘米）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3D54E7-24F1-EA6C-EE4B-1CDAB778F9D0}"/>
              </a:ext>
            </a:extLst>
          </p:cNvPr>
          <p:cNvSpPr txBox="1"/>
          <p:nvPr/>
        </p:nvSpPr>
        <p:spPr>
          <a:xfrm>
            <a:off x="1088572" y="5363308"/>
            <a:ext cx="807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答：这个图形的面积是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平方厘米。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:a16="http://schemas.microsoft.com/office/drawing/2014/main" id="{C51DB4BB-CD37-95E9-9076-D68411E21271}"/>
              </a:ext>
            </a:extLst>
          </p:cNvPr>
          <p:cNvSpPr/>
          <p:nvPr/>
        </p:nvSpPr>
        <p:spPr>
          <a:xfrm>
            <a:off x="1300264" y="3015836"/>
            <a:ext cx="4698460" cy="29481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97ACBD3-23E7-DEBE-8F94-BFF6C168CD90}"/>
              </a:ext>
            </a:extLst>
          </p:cNvPr>
          <p:cNvSpPr/>
          <p:nvPr/>
        </p:nvSpPr>
        <p:spPr>
          <a:xfrm>
            <a:off x="6780526" y="3015836"/>
            <a:ext cx="4698460" cy="294816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1176121" y="86676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在下面的圈中填上所有适合的整数。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91960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ED9BBC02-EFDA-2449-589F-879AF4E17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8647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00876A0-530C-27F9-AE8A-D2652126B978}"/>
              </a:ext>
            </a:extLst>
          </p:cNvPr>
          <p:cNvSpPr txBox="1"/>
          <p:nvPr/>
        </p:nvSpPr>
        <p:spPr>
          <a:xfrm>
            <a:off x="2125088" y="2294389"/>
            <a:ext cx="3048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+mj-lt"/>
              </a:rPr>
              <a:t>大于</a:t>
            </a:r>
            <a:r>
              <a:rPr lang="en-US" altLang="zh-CN" sz="2800" b="1" dirty="0">
                <a:solidFill>
                  <a:srgbClr val="231F20"/>
                </a:solidFill>
                <a:effectLst/>
                <a:latin typeface="+mj-lt"/>
              </a:rPr>
              <a:t>50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+mj-lt"/>
              </a:rPr>
              <a:t>小于</a:t>
            </a:r>
            <a:r>
              <a:rPr lang="en-US" altLang="zh-CN" sz="2800" b="1" dirty="0">
                <a:solidFill>
                  <a:srgbClr val="231F20"/>
                </a:solidFill>
                <a:effectLst/>
                <a:latin typeface="+mj-lt"/>
              </a:rPr>
              <a:t>70</a:t>
            </a:r>
            <a:endParaRPr lang="zh-CN" altLang="en-US" sz="4000" b="1" dirty="0"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666F1F-8E7B-1C3F-7C61-8AC227F58D49}"/>
              </a:ext>
            </a:extLst>
          </p:cNvPr>
          <p:cNvSpPr txBox="1"/>
          <p:nvPr/>
        </p:nvSpPr>
        <p:spPr>
          <a:xfrm>
            <a:off x="7605350" y="2294389"/>
            <a:ext cx="3048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+mj-lt"/>
              </a:rPr>
              <a:t>大于</a:t>
            </a:r>
            <a:r>
              <a:rPr lang="en-US" altLang="zh-CN" sz="2800" b="1" dirty="0">
                <a:solidFill>
                  <a:srgbClr val="231F20"/>
                </a:solidFill>
                <a:effectLst/>
                <a:latin typeface="+mj-lt"/>
              </a:rPr>
              <a:t>60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+mj-lt"/>
              </a:rPr>
              <a:t>小于</a:t>
            </a:r>
            <a:r>
              <a:rPr lang="en-US" altLang="zh-CN" sz="2800" b="1" dirty="0">
                <a:solidFill>
                  <a:srgbClr val="231F20"/>
                </a:solidFill>
                <a:effectLst/>
                <a:latin typeface="+mj-lt"/>
              </a:rPr>
              <a:t>80</a:t>
            </a:r>
            <a:endParaRPr lang="zh-CN" altLang="en-US" sz="4000" b="1" dirty="0"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BEB302F-BDA9-E1BB-0514-82F08E750DD8}"/>
              </a:ext>
            </a:extLst>
          </p:cNvPr>
          <p:cNvSpPr txBox="1"/>
          <p:nvPr/>
        </p:nvSpPr>
        <p:spPr>
          <a:xfrm>
            <a:off x="1762675" y="3623749"/>
            <a:ext cx="3773636" cy="173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51,52,53,54,55,56,57,58,59,60,61,62,63,64,65,66,67,68,69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C431339-784D-BC6A-3BF8-70820605AF84}"/>
              </a:ext>
            </a:extLst>
          </p:cNvPr>
          <p:cNvSpPr txBox="1"/>
          <p:nvPr/>
        </p:nvSpPr>
        <p:spPr>
          <a:xfrm>
            <a:off x="7242937" y="3623749"/>
            <a:ext cx="3773636" cy="1732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61,62,63,64,65,66,67,68,69,70,71,72,73,74,75,76,77,78,79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59C90F0-BDE0-C5C0-E8D9-6F2CFC2775E9}"/>
              </a:ext>
            </a:extLst>
          </p:cNvPr>
          <p:cNvSpPr txBox="1"/>
          <p:nvPr/>
        </p:nvSpPr>
        <p:spPr>
          <a:xfrm>
            <a:off x="420141" y="2324617"/>
            <a:ext cx="1133087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）两个圈里都出现的数有多少个？请你用画图的方法表示出来。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91653A2-CB8B-FF18-1251-B0FE3BD97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27" y="222899"/>
            <a:ext cx="5757347" cy="2123303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FFBFF4F8-B84B-2693-F960-35B1EEDA8283}"/>
              </a:ext>
            </a:extLst>
          </p:cNvPr>
          <p:cNvGrpSpPr/>
          <p:nvPr/>
        </p:nvGrpSpPr>
        <p:grpSpPr>
          <a:xfrm>
            <a:off x="1331069" y="2991804"/>
            <a:ext cx="7136859" cy="3616442"/>
            <a:chOff x="2527571" y="3038494"/>
            <a:chExt cx="7136859" cy="361644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1DC89A7-B695-5286-0F19-C3D362C494A7}"/>
                </a:ext>
              </a:extLst>
            </p:cNvPr>
            <p:cNvSpPr/>
            <p:nvPr/>
          </p:nvSpPr>
          <p:spPr>
            <a:xfrm>
              <a:off x="2527571" y="3662282"/>
              <a:ext cx="4666034" cy="2349410"/>
            </a:xfrm>
            <a:prstGeom prst="ellips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5E76905-5337-ACFB-7BBF-93CA7EF24325}"/>
                </a:ext>
              </a:extLst>
            </p:cNvPr>
            <p:cNvSpPr txBox="1"/>
            <p:nvPr/>
          </p:nvSpPr>
          <p:spPr>
            <a:xfrm>
              <a:off x="2950667" y="4073316"/>
              <a:ext cx="2047729" cy="1527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51,52,53,54,55,56,57,58,59,60</a:t>
              </a:r>
              <a:endParaRPr lang="zh-CN" altLang="en-US" sz="2800" b="1" dirty="0">
                <a:solidFill>
                  <a:srgbClr val="EE1D23"/>
                </a:solidFill>
                <a:latin typeface="+mj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2B09B58-A7C7-D6CD-F2E0-8176F22C0ECE}"/>
                </a:ext>
              </a:extLst>
            </p:cNvPr>
            <p:cNvSpPr/>
            <p:nvPr/>
          </p:nvSpPr>
          <p:spPr>
            <a:xfrm>
              <a:off x="4998396" y="3662282"/>
              <a:ext cx="4666034" cy="2349410"/>
            </a:xfrm>
            <a:prstGeom prst="ellips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71741D9-8BDF-1BE0-773B-1FE44BDEC8F3}"/>
                </a:ext>
              </a:extLst>
            </p:cNvPr>
            <p:cNvSpPr txBox="1"/>
            <p:nvPr/>
          </p:nvSpPr>
          <p:spPr>
            <a:xfrm>
              <a:off x="5361270" y="4073316"/>
              <a:ext cx="1684855" cy="1527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61,62,63,64,65,66,67,68,69</a:t>
              </a:r>
              <a:endParaRPr lang="zh-CN" altLang="en-US" sz="2800" b="1" dirty="0">
                <a:solidFill>
                  <a:srgbClr val="EE1D23"/>
                </a:solidFill>
                <a:latin typeface="+mj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B9A66D9-6666-D643-810F-834FACF4A26F}"/>
                </a:ext>
              </a:extLst>
            </p:cNvPr>
            <p:cNvSpPr txBox="1"/>
            <p:nvPr/>
          </p:nvSpPr>
          <p:spPr>
            <a:xfrm>
              <a:off x="7216360" y="4073315"/>
              <a:ext cx="2024974" cy="1527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70,71,72,73,74,75,76,77,78,79</a:t>
              </a:r>
              <a:endParaRPr lang="zh-CN" altLang="en-US" sz="2800" b="1" dirty="0">
                <a:solidFill>
                  <a:srgbClr val="EE1D23"/>
                </a:solidFill>
                <a:latin typeface="+mj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CDB7119-8F19-39EA-3863-F2F19B582FBE}"/>
                </a:ext>
              </a:extLst>
            </p:cNvPr>
            <p:cNvSpPr txBox="1"/>
            <p:nvPr/>
          </p:nvSpPr>
          <p:spPr>
            <a:xfrm>
              <a:off x="2828221" y="3038494"/>
              <a:ext cx="304881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大于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50</a:t>
              </a:r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小于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70</a:t>
              </a:r>
              <a:endParaRPr lang="zh-CN" altLang="en-US" sz="4000" b="1" dirty="0">
                <a:solidFill>
                  <a:srgbClr val="EE1D23"/>
                </a:solidFill>
                <a:latin typeface="+mj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F7B1D92-83B9-5DF3-0C46-44E0EAB4AB4B}"/>
                </a:ext>
              </a:extLst>
            </p:cNvPr>
            <p:cNvSpPr txBox="1"/>
            <p:nvPr/>
          </p:nvSpPr>
          <p:spPr>
            <a:xfrm>
              <a:off x="6314970" y="3038494"/>
              <a:ext cx="304881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大于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60</a:t>
              </a:r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小于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80</a:t>
              </a:r>
              <a:endParaRPr lang="zh-CN" altLang="en-US" sz="4000" b="1" dirty="0">
                <a:solidFill>
                  <a:srgbClr val="EE1D23"/>
                </a:solidFill>
                <a:latin typeface="+mj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606E558-CFA6-DB36-7A35-6E65CA3A1E0D}"/>
                </a:ext>
              </a:extLst>
            </p:cNvPr>
            <p:cNvSpPr txBox="1"/>
            <p:nvPr/>
          </p:nvSpPr>
          <p:spPr>
            <a:xfrm>
              <a:off x="4571594" y="6131716"/>
              <a:ext cx="304881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大于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60</a:t>
              </a:r>
              <a:r>
                <a:rPr lang="zh-CN" altLang="en-US" sz="2800" b="1" dirty="0">
                  <a:solidFill>
                    <a:srgbClr val="EE1D23"/>
                  </a:solidFill>
                  <a:effectLst/>
                  <a:latin typeface="+mj-lt"/>
                </a:rPr>
                <a:t>小于</a:t>
              </a:r>
              <a:r>
                <a:rPr lang="en-US" altLang="zh-CN" sz="2800" b="1" dirty="0">
                  <a:solidFill>
                    <a:srgbClr val="EE1D23"/>
                  </a:solidFill>
                  <a:effectLst/>
                  <a:latin typeface="+mj-lt"/>
                </a:rPr>
                <a:t>70</a:t>
              </a:r>
              <a:endParaRPr lang="zh-CN" altLang="en-US" sz="4000" b="1" dirty="0">
                <a:solidFill>
                  <a:srgbClr val="EE1D23"/>
                </a:solidFill>
                <a:latin typeface="+mj-lt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52845F2E-0617-9E59-EFCB-52992F8206DD}"/>
                </a:ext>
              </a:extLst>
            </p:cNvPr>
            <p:cNvCxnSpPr>
              <a:cxnSpLocks/>
              <a:stCxn id="16" idx="0"/>
            </p:cNvCxnSpPr>
            <p:nvPr/>
          </p:nvCxnSpPr>
          <p:spPr>
            <a:xfrm flipV="1">
              <a:off x="6096000" y="5540645"/>
              <a:ext cx="0" cy="591071"/>
            </a:xfrm>
            <a:prstGeom prst="straightConnector1">
              <a:avLst/>
            </a:prstGeom>
            <a:ln>
              <a:solidFill>
                <a:srgbClr val="EE1D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536D1AB-00B7-15AA-08D5-D43209A00554}"/>
              </a:ext>
            </a:extLst>
          </p:cNvPr>
          <p:cNvSpPr txBox="1"/>
          <p:nvPr/>
        </p:nvSpPr>
        <p:spPr>
          <a:xfrm>
            <a:off x="8599251" y="4003012"/>
            <a:ext cx="3041169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EE1D23"/>
                </a:solidFill>
                <a:effectLst/>
                <a:latin typeface="+mj-l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/>
              <a:t>两个圈都出现的数是</a:t>
            </a:r>
            <a:r>
              <a:rPr lang="en-US" altLang="zh-CN" dirty="0"/>
              <a:t>61~69</a:t>
            </a:r>
            <a:r>
              <a:rPr lang="zh-CN" altLang="en-US" dirty="0"/>
              <a:t>的整数，共</a:t>
            </a:r>
            <a:r>
              <a:rPr lang="en-US" altLang="zh-CN" dirty="0"/>
              <a:t>9</a:t>
            </a:r>
            <a:r>
              <a:rPr lang="zh-CN" altLang="en-US" dirty="0"/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5264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DAEC252-98D5-C91F-9B19-0BCF3575B43B}"/>
              </a:ext>
            </a:extLst>
          </p:cNvPr>
          <p:cNvSpPr txBox="1"/>
          <p:nvPr/>
        </p:nvSpPr>
        <p:spPr>
          <a:xfrm>
            <a:off x="420141" y="2596992"/>
            <a:ext cx="1133087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）请提出其他数学问题并解答。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209C48-D36B-47AA-A488-42138B15E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27" y="222899"/>
            <a:ext cx="5757347" cy="212330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46BAFF-63B6-A8CB-3E69-076B7C49C98F}"/>
              </a:ext>
            </a:extLst>
          </p:cNvPr>
          <p:cNvSpPr txBox="1"/>
          <p:nvPr/>
        </p:nvSpPr>
        <p:spPr>
          <a:xfrm>
            <a:off x="1034358" y="3474492"/>
            <a:ext cx="10123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答案不唯一，例：大于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50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小于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80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的整数一共有多少个？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9BDF8C-EB1A-CCE3-B6B6-8CA7908FF36C}"/>
              </a:ext>
            </a:extLst>
          </p:cNvPr>
          <p:cNvSpPr txBox="1"/>
          <p:nvPr/>
        </p:nvSpPr>
        <p:spPr>
          <a:xfrm>
            <a:off x="3378724" y="4310057"/>
            <a:ext cx="434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19+19</a:t>
            </a:r>
            <a:r>
              <a:rPr lang="en-US" altLang="zh-CN" sz="32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9=29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63411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5997D35-C2C8-6070-AE4A-9F9CD222AFE8}"/>
              </a:ext>
            </a:extLst>
          </p:cNvPr>
          <p:cNvSpPr txBox="1"/>
          <p:nvPr/>
        </p:nvSpPr>
        <p:spPr>
          <a:xfrm>
            <a:off x="1176121" y="524612"/>
            <a:ext cx="10515136" cy="2563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三个小朋友比赛，看谁写出带“春”字的成语多。小亮写出了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个，小丽写出了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个，小红写出了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个。小丽写出的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个成语小亮都写出来了，小红写出的成语中有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个小亮也写出来了。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FAF0866-600C-AA69-FDFC-8A4B1B87EE4D}"/>
              </a:ext>
            </a:extLst>
          </p:cNvPr>
          <p:cNvSpPr/>
          <p:nvPr/>
        </p:nvSpPr>
        <p:spPr>
          <a:xfrm>
            <a:off x="500743" y="5774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972354E-A9B3-D874-A9C9-635D69FE7D1A}"/>
              </a:ext>
            </a:extLst>
          </p:cNvPr>
          <p:cNvSpPr txBox="1"/>
          <p:nvPr/>
        </p:nvSpPr>
        <p:spPr>
          <a:xfrm>
            <a:off x="1176121" y="3199719"/>
            <a:ext cx="1051513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）小亮和小丽一共写出了多少个成语？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Picture 60">
            <a:extLst>
              <a:ext uri="{FF2B5EF4-FFF2-40B4-BE49-F238E27FC236}">
                <a16:creationId xmlns:a16="http://schemas.microsoft.com/office/drawing/2014/main" id="{C1D1B7C9-4BB8-9840-92F6-31B45302C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58770" y="3952596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185188EA-4409-A1FE-D3F2-39524E7AF11A}"/>
              </a:ext>
            </a:extLst>
          </p:cNvPr>
          <p:cNvSpPr/>
          <p:nvPr/>
        </p:nvSpPr>
        <p:spPr>
          <a:xfrm>
            <a:off x="7455457" y="3994864"/>
            <a:ext cx="2709948" cy="668645"/>
          </a:xfrm>
          <a:prstGeom prst="wedgeRoundRectCallout">
            <a:avLst>
              <a:gd name="adj1" fmla="val 64350"/>
              <a:gd name="adj2" fmla="val 292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画图试一试。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3E9B45-CC74-7AC8-01E8-AC45DABEFB7C}"/>
              </a:ext>
            </a:extLst>
          </p:cNvPr>
          <p:cNvGrpSpPr/>
          <p:nvPr/>
        </p:nvGrpSpPr>
        <p:grpSpPr>
          <a:xfrm>
            <a:off x="1367546" y="4169962"/>
            <a:ext cx="4234776" cy="1909825"/>
            <a:chOff x="1601010" y="4121323"/>
            <a:chExt cx="4234776" cy="1909825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3011B73-C37C-826F-D987-B41B0C978632}"/>
                </a:ext>
              </a:extLst>
            </p:cNvPr>
            <p:cNvSpPr/>
            <p:nvPr/>
          </p:nvSpPr>
          <p:spPr>
            <a:xfrm>
              <a:off x="1601010" y="4121323"/>
              <a:ext cx="4234776" cy="1909825"/>
            </a:xfrm>
            <a:prstGeom prst="ellips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316AC26-034D-3FD1-FED0-1C9595E458F9}"/>
                </a:ext>
              </a:extLst>
            </p:cNvPr>
            <p:cNvSpPr txBox="1"/>
            <p:nvPr/>
          </p:nvSpPr>
          <p:spPr>
            <a:xfrm>
              <a:off x="4151669" y="4814625"/>
              <a:ext cx="16626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小亮</a:t>
              </a: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15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个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B6EA6B8-649F-4F9E-75F4-3D34717A010C}"/>
                </a:ext>
              </a:extLst>
            </p:cNvPr>
            <p:cNvSpPr/>
            <p:nvPr/>
          </p:nvSpPr>
          <p:spPr>
            <a:xfrm>
              <a:off x="1867710" y="4346661"/>
              <a:ext cx="2283960" cy="1459148"/>
            </a:xfrm>
            <a:prstGeom prst="ellipse">
              <a:avLst/>
            </a:prstGeom>
            <a:noFill/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577E05E-554E-22B2-841D-B2734E6EF329}"/>
                </a:ext>
              </a:extLst>
            </p:cNvPr>
            <p:cNvSpPr txBox="1"/>
            <p:nvPr/>
          </p:nvSpPr>
          <p:spPr>
            <a:xfrm>
              <a:off x="2256138" y="4814625"/>
              <a:ext cx="14622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小丽</a:t>
              </a: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8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个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E632D5E-8EDE-85B4-5BFE-87017946F358}"/>
              </a:ext>
            </a:extLst>
          </p:cNvPr>
          <p:cNvSpPr txBox="1"/>
          <p:nvPr/>
        </p:nvSpPr>
        <p:spPr>
          <a:xfrm>
            <a:off x="5409192" y="5854448"/>
            <a:ext cx="6585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小亮和小丽一共写出了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15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个成语。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CB6920AC-444E-4A58-BFD4-A37917E71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124" y="25299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AE63AD5-40DD-C6EF-5034-E7065F8DC666}"/>
              </a:ext>
            </a:extLst>
          </p:cNvPr>
          <p:cNvSpPr txBox="1"/>
          <p:nvPr/>
        </p:nvSpPr>
        <p:spPr>
          <a:xfrm>
            <a:off x="1176121" y="524612"/>
            <a:ext cx="10515136" cy="2563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三个小朋友比赛，看谁写出带“春”字的成语多。小亮写出了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个，小丽写出了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个，小红写出了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个。小丽写出的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个成语小亮都写出来了，小红写出的成语中有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个小亮也写出来了。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2026E43-137B-A41A-9DA2-805BA539955A}"/>
              </a:ext>
            </a:extLst>
          </p:cNvPr>
          <p:cNvSpPr/>
          <p:nvPr/>
        </p:nvSpPr>
        <p:spPr>
          <a:xfrm>
            <a:off x="500743" y="5774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A68C820-3D07-8258-27D1-DE3CFE7F89BD}"/>
              </a:ext>
            </a:extLst>
          </p:cNvPr>
          <p:cNvSpPr txBox="1"/>
          <p:nvPr/>
        </p:nvSpPr>
        <p:spPr>
          <a:xfrm>
            <a:off x="1176121" y="3199719"/>
            <a:ext cx="1051513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）小亮和小红一共写出了多少个成语？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57A6C4-B229-4F4F-5E1F-A2442DE87DB0}"/>
              </a:ext>
            </a:extLst>
          </p:cNvPr>
          <p:cNvSpPr txBox="1"/>
          <p:nvPr/>
        </p:nvSpPr>
        <p:spPr>
          <a:xfrm>
            <a:off x="2872885" y="4105776"/>
            <a:ext cx="4345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15+10</a:t>
            </a:r>
            <a:r>
              <a:rPr lang="en-US" altLang="zh-CN" sz="36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5=20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A25C4F-53BB-D1A7-761C-19738A907C07}"/>
              </a:ext>
            </a:extLst>
          </p:cNvPr>
          <p:cNvSpPr txBox="1"/>
          <p:nvPr/>
        </p:nvSpPr>
        <p:spPr>
          <a:xfrm>
            <a:off x="1976634" y="4989519"/>
            <a:ext cx="870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答：小亮和小红一共写出了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20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个成语。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39134145-A979-4BA3-B9E7-6F38D97EE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6124" y="25299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挑战自我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48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DEE4700-AC89-6987-67E6-D79ECD720E88}"/>
              </a:ext>
            </a:extLst>
          </p:cNvPr>
          <p:cNvSpPr txBox="1"/>
          <p:nvPr/>
        </p:nvSpPr>
        <p:spPr>
          <a:xfrm>
            <a:off x="537452" y="1104249"/>
            <a:ext cx="6787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说一说这节课你有什么收获？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6E1B5B-3FD1-4E06-0162-5C7EF616A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017" y="1748816"/>
            <a:ext cx="5464432" cy="38979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C21E000-7A50-94B9-BD0F-C2AA3D1E0C54}"/>
              </a:ext>
            </a:extLst>
          </p:cNvPr>
          <p:cNvSpPr txBox="1"/>
          <p:nvPr/>
        </p:nvSpPr>
        <p:spPr>
          <a:xfrm>
            <a:off x="712551" y="2885331"/>
            <a:ext cx="4871126" cy="2212722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       求</a:t>
            </a:r>
            <a:r>
              <a:rPr lang="zh-CN" altLang="en-US" sz="3200" b="1" dirty="0">
                <a:solidFill>
                  <a:srgbClr val="EE1D23"/>
                </a:solidFill>
              </a:rPr>
              <a:t>重叠问题</a:t>
            </a:r>
            <a:r>
              <a:rPr lang="zh-CN" altLang="en-US" sz="3200" b="1" dirty="0"/>
              <a:t>常用“</a:t>
            </a:r>
            <a:r>
              <a:rPr lang="zh-CN" altLang="en-US" sz="3200" b="1" dirty="0">
                <a:solidFill>
                  <a:srgbClr val="EE1D23"/>
                </a:solidFill>
              </a:rPr>
              <a:t>两种量先相加，再减去重叠的数量</a:t>
            </a:r>
            <a:r>
              <a:rPr lang="zh-CN" altLang="en-US" sz="3200" b="1" dirty="0"/>
              <a:t>”的方法。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DD6A857-C910-E468-A7DB-041925EF9E00}"/>
              </a:ext>
            </a:extLst>
          </p:cNvPr>
          <p:cNvSpPr txBox="1"/>
          <p:nvPr/>
        </p:nvSpPr>
        <p:spPr>
          <a:xfrm>
            <a:off x="7110918" y="5751582"/>
            <a:ext cx="385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6+6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2=10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（人）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964</Words>
  <Application>Microsoft Office PowerPoint</Application>
  <PresentationFormat>宽屏</PresentationFormat>
  <Paragraphs>133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黑体</vt:lpstr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60</cp:revision>
  <dcterms:created xsi:type="dcterms:W3CDTF">2025-11-01T01:48:06Z</dcterms:created>
  <dcterms:modified xsi:type="dcterms:W3CDTF">2026-02-28T09:11:46Z</dcterms:modified>
</cp:coreProperties>
</file>