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74" r:id="rId6"/>
    <p:sldId id="276" r:id="rId7"/>
    <p:sldId id="278" r:id="rId8"/>
    <p:sldId id="270" r:id="rId9"/>
    <p:sldId id="271" r:id="rId10"/>
    <p:sldId id="272" r:id="rId11"/>
    <p:sldId id="281" r:id="rId12"/>
    <p:sldId id="282" r:id="rId13"/>
    <p:sldId id="283" r:id="rId14"/>
    <p:sldId id="260" r:id="rId15"/>
    <p:sldId id="26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220"/>
    <a:srgbClr val="FEEFD0"/>
    <a:srgbClr val="EE1D23"/>
    <a:srgbClr val="3333FF"/>
    <a:srgbClr val="FFFCE0"/>
    <a:srgbClr val="FF7C80"/>
    <a:srgbClr val="FFFFFF"/>
    <a:srgbClr val="DFEDDC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2908159"/>
            <a:ext cx="719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数与运算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DCD49C-5591-3843-1567-499EC0C64AD4}"/>
              </a:ext>
            </a:extLst>
          </p:cNvPr>
          <p:cNvGrpSpPr/>
          <p:nvPr/>
        </p:nvGrpSpPr>
        <p:grpSpPr>
          <a:xfrm>
            <a:off x="2724254" y="1673390"/>
            <a:ext cx="5077327" cy="923331"/>
            <a:chOff x="2763166" y="1673390"/>
            <a:chExt cx="5077327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224832" y="1719557"/>
              <a:ext cx="46156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3166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5D4321B-06DB-EDB0-0DC4-65FC13D14EE4}"/>
              </a:ext>
            </a:extLst>
          </p:cNvPr>
          <p:cNvGrpSpPr/>
          <p:nvPr/>
        </p:nvGrpSpPr>
        <p:grpSpPr>
          <a:xfrm>
            <a:off x="5417286" y="1177079"/>
            <a:ext cx="5972251" cy="5397165"/>
            <a:chOff x="5214026" y="801172"/>
            <a:chExt cx="5972251" cy="53971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BA36848-B29A-4AF0-EBD2-BE7A53B71225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F8CD1A7-EDF0-8245-10B5-EA9C2C68966A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生活中的运动现象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0701C60-C155-129D-8848-BF07A53E300B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除数是一位数的除法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AD80301-300C-D40D-14B9-695D2BA2DD1E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B21C4BC-D2FE-88F4-291E-0C91622FE40A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F2EE8C5-46FF-FA3F-CC33-450E4DDA0877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71A7CD-6C42-B4F1-9D0B-C863714FD718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年、月、日的秘密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F1D0072-0AD6-E36E-F354-8F9FDDF43ABC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7EA2747-68A0-15E8-F22B-76C0773498D0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23FE9BF-71A0-8CDF-76C9-B8A7F2DC261A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CB0F9A0-A156-9063-2595-30A4BCF67C8C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BFA0CAA-735F-B0A7-43C7-0AE52BD7B03F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ED7A970-8561-D33E-BCEB-0F06317DDAB0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4EB3F93-1F9F-BB5C-D9E5-A0C60541A8C4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217C7AF-0A40-3BD9-4B21-4F8556070907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9F706AC-DDC9-6F19-B39E-368D14DB8D61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86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0487042-0C1D-9630-164C-0EC75DA455C5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565B3C4-8A6B-73EA-3C82-071D6BA5827B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BCD71B0-5312-8B96-8C44-FF8C8902D66B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A54B9F76-7AA5-E166-A418-2A941F8FE43E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E79D6B4E-8A1D-423D-3D17-1E99B674D517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53116AF0-9F9D-5747-941C-46F48090DAB1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E96CE61-82DB-3355-B343-4D21F5611DBC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7EF13065-7DD5-0812-7A38-25E29F7364D2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3F2A049-12EA-E69C-53DF-9A146AAD143D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A87D873C-365F-205A-68C5-90712E6E8FBE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5DFA300D-D439-4C9F-E23F-AE50B8872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D3DFADD0-4C05-7C9B-9E2F-353B56BCF340}"/>
              </a:ext>
            </a:extLst>
          </p:cNvPr>
          <p:cNvSpPr/>
          <p:nvPr/>
        </p:nvSpPr>
        <p:spPr>
          <a:xfrm>
            <a:off x="1040799" y="1942014"/>
            <a:ext cx="4075361" cy="2097401"/>
          </a:xfrm>
          <a:prstGeom prst="wedgeRoundRectCallout">
            <a:avLst>
              <a:gd name="adj1" fmla="val -35127"/>
              <a:gd name="adj2" fmla="val 730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数与运算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我们本学期学习了哪些相关的知识？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B8A7EF4-F13C-684B-373A-908CBD7925AF}"/>
              </a:ext>
            </a:extLst>
          </p:cNvPr>
          <p:cNvSpPr/>
          <p:nvPr/>
        </p:nvSpPr>
        <p:spPr>
          <a:xfrm>
            <a:off x="5604165" y="1994913"/>
            <a:ext cx="5618480" cy="585728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80FB2B9-FC1E-26CE-91CE-C26456969801}"/>
              </a:ext>
            </a:extLst>
          </p:cNvPr>
          <p:cNvSpPr/>
          <p:nvPr/>
        </p:nvSpPr>
        <p:spPr>
          <a:xfrm>
            <a:off x="5604165" y="5049521"/>
            <a:ext cx="5618480" cy="629920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372F378F-DD1D-D685-436F-6ACF1CEEA4EA}"/>
              </a:ext>
            </a:extLst>
          </p:cNvPr>
          <p:cNvSpPr txBox="1"/>
          <p:nvPr/>
        </p:nvSpPr>
        <p:spPr>
          <a:xfrm>
            <a:off x="756797" y="291527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3C4FD96-57A0-306D-318A-DA199C974881}"/>
              </a:ext>
            </a:extLst>
          </p:cNvPr>
          <p:cNvSpPr txBox="1"/>
          <p:nvPr/>
        </p:nvSpPr>
        <p:spPr>
          <a:xfrm>
            <a:off x="756797" y="969603"/>
            <a:ext cx="1067840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en-US" altLang="zh-CN" sz="3600" dirty="0">
                <a:solidFill>
                  <a:prstClr val="black"/>
                </a:solidFill>
                <a:latin typeface="Times New Roman"/>
                <a:ea typeface="黑体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独立思考；</a:t>
            </a:r>
          </a:p>
          <a:p>
            <a:pPr defTabSz="121914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r>
              <a:rPr lang="en-US" altLang="zh-CN" sz="3600" dirty="0">
                <a:solidFill>
                  <a:prstClr val="black"/>
                </a:solidFill>
                <a:latin typeface="Times New Roman"/>
                <a:ea typeface="黑体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画一画，写一写，在作业纸上试着用自己的方法整理出这些内容的“知识结构图”。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E0F2F4A8-2F7F-C514-85B2-8B5C7F6D0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725" y="3024466"/>
            <a:ext cx="3864549" cy="34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69CAEF61-CD33-BE61-9AA1-201C946A788B}"/>
              </a:ext>
            </a:extLst>
          </p:cNvPr>
          <p:cNvSpPr/>
          <p:nvPr/>
        </p:nvSpPr>
        <p:spPr>
          <a:xfrm>
            <a:off x="291588" y="3334944"/>
            <a:ext cx="1478604" cy="707886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小数</a:t>
            </a:r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A63300D4-980F-BDCB-8890-415081223EDA}"/>
              </a:ext>
            </a:extLst>
          </p:cNvPr>
          <p:cNvGrpSpPr/>
          <p:nvPr/>
        </p:nvGrpSpPr>
        <p:grpSpPr>
          <a:xfrm>
            <a:off x="1770192" y="1664652"/>
            <a:ext cx="2893897" cy="2024235"/>
            <a:chOff x="1770192" y="1609046"/>
            <a:chExt cx="2893897" cy="2024235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CBCCA02B-18C2-5218-EB00-D979148EE072}"/>
                </a:ext>
              </a:extLst>
            </p:cNvPr>
            <p:cNvSpPr/>
            <p:nvPr/>
          </p:nvSpPr>
          <p:spPr>
            <a:xfrm>
              <a:off x="2426728" y="1609046"/>
              <a:ext cx="2237361" cy="5933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582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认识小数</a:t>
              </a:r>
            </a:p>
          </p:txBody>
        </p:sp>
        <p:cxnSp>
          <p:nvCxnSpPr>
            <p:cNvPr id="27" name="连接符: 肘形 26">
              <a:extLst>
                <a:ext uri="{FF2B5EF4-FFF2-40B4-BE49-F238E27FC236}">
                  <a16:creationId xmlns:a16="http://schemas.microsoft.com/office/drawing/2014/main" id="{D405994D-F602-6EA7-C0AF-498CA341F9A1}"/>
                </a:ext>
              </a:extLst>
            </p:cNvPr>
            <p:cNvCxnSpPr>
              <a:cxnSpLocks/>
              <a:stCxn id="23" idx="3"/>
              <a:endCxn id="25" idx="1"/>
            </p:cNvCxnSpPr>
            <p:nvPr/>
          </p:nvCxnSpPr>
          <p:spPr>
            <a:xfrm flipV="1">
              <a:off x="1770192" y="1905739"/>
              <a:ext cx="656536" cy="1727542"/>
            </a:xfrm>
            <a:prstGeom prst="bentConnector3">
              <a:avLst/>
            </a:prstGeom>
            <a:ln>
              <a:solidFill>
                <a:srgbClr val="F5822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左大括号 28">
            <a:extLst>
              <a:ext uri="{FF2B5EF4-FFF2-40B4-BE49-F238E27FC236}">
                <a16:creationId xmlns:a16="http://schemas.microsoft.com/office/drawing/2014/main" id="{2BAF4874-8430-E07D-6303-E2A92F3917CA}"/>
              </a:ext>
            </a:extLst>
          </p:cNvPr>
          <p:cNvSpPr/>
          <p:nvPr/>
        </p:nvSpPr>
        <p:spPr>
          <a:xfrm>
            <a:off x="4742234" y="1335504"/>
            <a:ext cx="243191" cy="1284052"/>
          </a:xfrm>
          <a:prstGeom prst="leftBrace">
            <a:avLst>
              <a:gd name="adj1" fmla="val 32333"/>
              <a:gd name="adj2" fmla="val 50000"/>
            </a:avLst>
          </a:prstGeom>
          <a:ln>
            <a:solidFill>
              <a:srgbClr val="F582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69BA00D-11F5-778E-A420-7E6FDCF171A8}"/>
              </a:ext>
            </a:extLst>
          </p:cNvPr>
          <p:cNvSpPr txBox="1"/>
          <p:nvPr/>
        </p:nvSpPr>
        <p:spPr>
          <a:xfrm>
            <a:off x="4969216" y="1188949"/>
            <a:ext cx="2237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一位小数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FC5F4F4-8889-7A71-58DF-1D3BE2B92ECC}"/>
              </a:ext>
            </a:extLst>
          </p:cNvPr>
          <p:cNvSpPr txBox="1"/>
          <p:nvPr/>
        </p:nvSpPr>
        <p:spPr>
          <a:xfrm>
            <a:off x="4969215" y="2184198"/>
            <a:ext cx="2237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/>
              <a:t>两位小数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D05046AE-27EA-AC08-F6BF-13978FD08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6" r="27269"/>
          <a:stretch/>
        </p:blipFill>
        <p:spPr>
          <a:xfrm>
            <a:off x="8531995" y="866557"/>
            <a:ext cx="3354617" cy="1168005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B809A43D-A4A1-3E7B-81BB-B70C5BFE9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r="9096"/>
          <a:stretch/>
        </p:blipFill>
        <p:spPr>
          <a:xfrm>
            <a:off x="8531995" y="1862608"/>
            <a:ext cx="3385179" cy="1166400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F4DC3AE7-46EC-0F0C-A72C-C2B3663BA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r="15886"/>
          <a:stretch/>
        </p:blipFill>
        <p:spPr>
          <a:xfrm>
            <a:off x="6691459" y="1862608"/>
            <a:ext cx="1685262" cy="1166400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679CC97F-6A5E-9010-7B38-4921B49519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7" r="23393"/>
          <a:stretch/>
        </p:blipFill>
        <p:spPr>
          <a:xfrm>
            <a:off x="6691457" y="867359"/>
            <a:ext cx="1457418" cy="1166400"/>
          </a:xfrm>
          <a:prstGeom prst="rect">
            <a:avLst/>
          </a:prstGeom>
        </p:spPr>
      </p:pic>
      <p:sp>
        <p:nvSpPr>
          <p:cNvPr id="72" name="文本框 71">
            <a:extLst>
              <a:ext uri="{FF2B5EF4-FFF2-40B4-BE49-F238E27FC236}">
                <a16:creationId xmlns:a16="http://schemas.microsoft.com/office/drawing/2014/main" id="{FBD89ACE-8365-2BEA-5B66-B99F4D5C5D52}"/>
              </a:ext>
            </a:extLst>
          </p:cNvPr>
          <p:cNvSpPr txBox="1"/>
          <p:nvPr/>
        </p:nvSpPr>
        <p:spPr>
          <a:xfrm>
            <a:off x="5941980" y="3015254"/>
            <a:ext cx="6051441" cy="1001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spcBef>
                <a:spcPts val="600"/>
              </a:spcBef>
              <a:defRPr/>
            </a:pPr>
            <a:r>
              <a:rPr kumimoji="0" lang="zh-CN" altLang="en-US" sz="2800" b="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</a:t>
            </a:r>
            <a:r>
              <a:rPr kumimoji="0" lang="zh-CN" altLang="en-US" sz="2800" b="0" i="0" u="none" strike="noStrike" kern="1200" cap="none" spc="-20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kumimoji="0" lang="zh-CN" altLang="en-US" sz="2800" b="0" i="0" u="sng" strike="noStrike" kern="1200" cap="none" spc="-20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分数的另一种表现形式</a:t>
            </a:r>
            <a:r>
              <a:rPr lang="zh-CN" altLang="en-US" sz="2800" spc="-2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，通过单位转换，小数和整数可以相互转化。</a:t>
            </a:r>
            <a:endParaRPr kumimoji="0" lang="en-US" altLang="zh-CN" sz="2800" b="0" i="0" u="none" strike="noStrike" kern="1200" cap="none" spc="-20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21EDA3B6-53A2-BFB4-3274-348419E5997F}"/>
              </a:ext>
            </a:extLst>
          </p:cNvPr>
          <p:cNvSpPr/>
          <p:nvPr/>
        </p:nvSpPr>
        <p:spPr>
          <a:xfrm>
            <a:off x="6654882" y="926592"/>
            <a:ext cx="5254108" cy="1972598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CCB0B966-8415-C099-09CA-77EB3F42A604}"/>
              </a:ext>
            </a:extLst>
          </p:cNvPr>
          <p:cNvGrpSpPr/>
          <p:nvPr/>
        </p:nvGrpSpPr>
        <p:grpSpPr>
          <a:xfrm>
            <a:off x="1770192" y="3688887"/>
            <a:ext cx="3093638" cy="1447758"/>
            <a:chOff x="1770192" y="3024683"/>
            <a:chExt cx="3093638" cy="1447758"/>
          </a:xfrm>
        </p:grpSpPr>
        <p:sp>
          <p:nvSpPr>
            <p:cNvPr id="89" name="矩形: 圆角 88">
              <a:extLst>
                <a:ext uri="{FF2B5EF4-FFF2-40B4-BE49-F238E27FC236}">
                  <a16:creationId xmlns:a16="http://schemas.microsoft.com/office/drawing/2014/main" id="{C7066BBB-263D-9EBF-D406-8A480F882864}"/>
                </a:ext>
              </a:extLst>
            </p:cNvPr>
            <p:cNvSpPr/>
            <p:nvPr/>
          </p:nvSpPr>
          <p:spPr>
            <a:xfrm>
              <a:off x="2426728" y="3502006"/>
              <a:ext cx="2437102" cy="9704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582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小数的大小比较</a:t>
              </a:r>
            </a:p>
          </p:txBody>
        </p:sp>
        <p:cxnSp>
          <p:nvCxnSpPr>
            <p:cNvPr id="92" name="连接符: 肘形 91">
              <a:extLst>
                <a:ext uri="{FF2B5EF4-FFF2-40B4-BE49-F238E27FC236}">
                  <a16:creationId xmlns:a16="http://schemas.microsoft.com/office/drawing/2014/main" id="{8EBB1988-F0B5-C4EA-F172-19B97DA7D565}"/>
                </a:ext>
              </a:extLst>
            </p:cNvPr>
            <p:cNvCxnSpPr>
              <a:cxnSpLocks/>
              <a:stCxn id="23" idx="3"/>
              <a:endCxn id="89" idx="1"/>
            </p:cNvCxnSpPr>
            <p:nvPr/>
          </p:nvCxnSpPr>
          <p:spPr>
            <a:xfrm>
              <a:off x="1770192" y="3024683"/>
              <a:ext cx="656536" cy="962541"/>
            </a:xfrm>
            <a:prstGeom prst="bentConnector3">
              <a:avLst/>
            </a:prstGeom>
            <a:ln>
              <a:solidFill>
                <a:srgbClr val="F5822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53087B3A-D1D6-24DA-13AB-F401468CCDCB}"/>
              </a:ext>
            </a:extLst>
          </p:cNvPr>
          <p:cNvGrpSpPr/>
          <p:nvPr/>
        </p:nvGrpSpPr>
        <p:grpSpPr>
          <a:xfrm>
            <a:off x="1770192" y="3688887"/>
            <a:ext cx="3353600" cy="2482074"/>
            <a:chOff x="1770192" y="3537994"/>
            <a:chExt cx="3353600" cy="2482074"/>
          </a:xfrm>
        </p:grpSpPr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id="{6105B4E6-B585-CCF2-FFA4-9D9ABC816C81}"/>
                </a:ext>
              </a:extLst>
            </p:cNvPr>
            <p:cNvSpPr/>
            <p:nvPr/>
          </p:nvSpPr>
          <p:spPr>
            <a:xfrm>
              <a:off x="2431267" y="5426682"/>
              <a:ext cx="2692525" cy="5933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582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小数加、减法</a:t>
              </a:r>
            </a:p>
          </p:txBody>
        </p:sp>
        <p:cxnSp>
          <p:nvCxnSpPr>
            <p:cNvPr id="95" name="连接符: 肘形 94">
              <a:extLst>
                <a:ext uri="{FF2B5EF4-FFF2-40B4-BE49-F238E27FC236}">
                  <a16:creationId xmlns:a16="http://schemas.microsoft.com/office/drawing/2014/main" id="{FB5A646C-A7B9-16A1-7C37-C9A63FA69C75}"/>
                </a:ext>
              </a:extLst>
            </p:cNvPr>
            <p:cNvCxnSpPr>
              <a:cxnSpLocks/>
              <a:stCxn id="23" idx="3"/>
              <a:endCxn id="91" idx="1"/>
            </p:cNvCxnSpPr>
            <p:nvPr/>
          </p:nvCxnSpPr>
          <p:spPr>
            <a:xfrm>
              <a:off x="1770192" y="3537994"/>
              <a:ext cx="661075" cy="2185381"/>
            </a:xfrm>
            <a:prstGeom prst="bentConnector3">
              <a:avLst/>
            </a:prstGeom>
            <a:ln>
              <a:solidFill>
                <a:srgbClr val="F5822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箭头: 右 106">
            <a:extLst>
              <a:ext uri="{FF2B5EF4-FFF2-40B4-BE49-F238E27FC236}">
                <a16:creationId xmlns:a16="http://schemas.microsoft.com/office/drawing/2014/main" id="{A6603189-23D6-43D1-EE4C-8A738B8432F1}"/>
              </a:ext>
            </a:extLst>
          </p:cNvPr>
          <p:cNvSpPr/>
          <p:nvPr/>
        </p:nvSpPr>
        <p:spPr>
          <a:xfrm>
            <a:off x="4969215" y="4461738"/>
            <a:ext cx="534941" cy="379379"/>
          </a:xfrm>
          <a:prstGeom prst="rightArrow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1CF26419-432A-16A9-2FFC-FDB0957C9BCB}"/>
              </a:ext>
            </a:extLst>
          </p:cNvPr>
          <p:cNvSpPr txBox="1"/>
          <p:nvPr/>
        </p:nvSpPr>
        <p:spPr>
          <a:xfrm>
            <a:off x="5609541" y="4359039"/>
            <a:ext cx="55480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同整数的大小比较方法类似</a:t>
            </a:r>
          </a:p>
        </p:txBody>
      </p:sp>
      <p:sp>
        <p:nvSpPr>
          <p:cNvPr id="111" name="箭头: 右 110">
            <a:extLst>
              <a:ext uri="{FF2B5EF4-FFF2-40B4-BE49-F238E27FC236}">
                <a16:creationId xmlns:a16="http://schemas.microsoft.com/office/drawing/2014/main" id="{CCE3B67A-FFE0-5FB8-2985-2D16DA5933BA}"/>
              </a:ext>
            </a:extLst>
          </p:cNvPr>
          <p:cNvSpPr/>
          <p:nvPr/>
        </p:nvSpPr>
        <p:spPr>
          <a:xfrm>
            <a:off x="5205705" y="5684578"/>
            <a:ext cx="534941" cy="379379"/>
          </a:xfrm>
          <a:prstGeom prst="rightArrow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795FEFD0-0388-A3FC-097C-4AF4649B2396}"/>
              </a:ext>
            </a:extLst>
          </p:cNvPr>
          <p:cNvSpPr txBox="1"/>
          <p:nvPr/>
        </p:nvSpPr>
        <p:spPr>
          <a:xfrm>
            <a:off x="5782670" y="5181767"/>
            <a:ext cx="32137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从低位算起，相同数位上的数相加减，小数点对齐</a:t>
            </a:r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8B810E43-173E-9C29-5647-B8D3F7652839}"/>
              </a:ext>
            </a:extLst>
          </p:cNvPr>
          <p:cNvGrpSpPr/>
          <p:nvPr/>
        </p:nvGrpSpPr>
        <p:grpSpPr>
          <a:xfrm>
            <a:off x="8975373" y="5126076"/>
            <a:ext cx="2877296" cy="1496379"/>
            <a:chOff x="9012899" y="5126076"/>
            <a:chExt cx="2877296" cy="1496379"/>
          </a:xfrm>
        </p:grpSpPr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id="{33E9AAA2-B887-9A85-E316-531B0F259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12899" y="5126076"/>
              <a:ext cx="2877296" cy="1496379"/>
            </a:xfrm>
            <a:prstGeom prst="rect">
              <a:avLst/>
            </a:prstGeom>
          </p:spPr>
        </p:pic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56FB9BD4-2ABF-86FA-7FC5-A85F73AA2369}"/>
                </a:ext>
              </a:extLst>
            </p:cNvPr>
            <p:cNvSpPr/>
            <p:nvPr/>
          </p:nvSpPr>
          <p:spPr>
            <a:xfrm>
              <a:off x="9682480" y="5652135"/>
              <a:ext cx="213066" cy="766028"/>
            </a:xfrm>
            <a:prstGeom prst="rect">
              <a:avLst/>
            </a:prstGeom>
            <a:noFill/>
            <a:ln w="1270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8E9DC757-93B3-18D9-B775-1A43792B739A}"/>
                </a:ext>
              </a:extLst>
            </p:cNvPr>
            <p:cNvSpPr/>
            <p:nvPr/>
          </p:nvSpPr>
          <p:spPr>
            <a:xfrm>
              <a:off x="11307445" y="5652133"/>
              <a:ext cx="213066" cy="766029"/>
            </a:xfrm>
            <a:prstGeom prst="rect">
              <a:avLst/>
            </a:prstGeom>
            <a:noFill/>
            <a:ln w="1270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32" grpId="0"/>
      <p:bldP spid="72" grpId="0"/>
      <p:bldP spid="73" grpId="0" animBg="1"/>
      <p:bldP spid="107" grpId="0" animBg="1"/>
      <p:bldP spid="109" grpId="0"/>
      <p:bldP spid="111" grpId="0" animBg="1"/>
      <p:bldP spid="1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0">
            <a:extLst>
              <a:ext uri="{FF2B5EF4-FFF2-40B4-BE49-F238E27FC236}">
                <a16:creationId xmlns:a16="http://schemas.microsoft.com/office/drawing/2014/main" id="{9D668B72-04AB-336F-7D6C-6F23B023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91" y="331921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F5C8CE26-27EC-0481-4DB5-EB0B4D5B66CD}"/>
              </a:ext>
            </a:extLst>
          </p:cNvPr>
          <p:cNvSpPr/>
          <p:nvPr/>
        </p:nvSpPr>
        <p:spPr>
          <a:xfrm>
            <a:off x="2393002" y="516596"/>
            <a:ext cx="7771620" cy="759455"/>
          </a:xfrm>
          <a:prstGeom prst="wedgeRoundRectCallout">
            <a:avLst>
              <a:gd name="adj1" fmla="val -54677"/>
              <a:gd name="adj2" fmla="val 187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计算除数是一位数的除法时要注意什么？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D2DAE8D-14A3-0FDF-147C-67766F37FC52}"/>
              </a:ext>
            </a:extLst>
          </p:cNvPr>
          <p:cNvSpPr txBox="1"/>
          <p:nvPr/>
        </p:nvSpPr>
        <p:spPr>
          <a:xfrm>
            <a:off x="4410892" y="2527900"/>
            <a:ext cx="5306438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effectLst/>
                <a:latin typeface="+mj-lt"/>
              </a:rPr>
              <a:t>①从被除数的最高位除起；</a:t>
            </a:r>
            <a:endParaRPr lang="zh-CN" altLang="en-US" sz="4800" b="1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FB0A641-3FF8-689F-EC09-3C4289E922D3}"/>
              </a:ext>
            </a:extLst>
          </p:cNvPr>
          <p:cNvSpPr txBox="1"/>
          <p:nvPr/>
        </p:nvSpPr>
        <p:spPr>
          <a:xfrm>
            <a:off x="4410892" y="3221304"/>
            <a:ext cx="7213060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+mj-lt"/>
              </a:rPr>
              <a:t>②除到哪一位，商就写在那一位上面；</a:t>
            </a:r>
            <a:endParaRPr lang="zh-CN" altLang="en-US" sz="4800" b="1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8D6A5EF-F5D7-4E4A-6861-DA92D5490999}"/>
              </a:ext>
            </a:extLst>
          </p:cNvPr>
          <p:cNvSpPr txBox="1"/>
          <p:nvPr/>
        </p:nvSpPr>
        <p:spPr>
          <a:xfrm>
            <a:off x="4410892" y="3914708"/>
            <a:ext cx="6532124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+mj-lt"/>
              </a:rPr>
              <a:t>③若哪一位不够商</a:t>
            </a:r>
            <a:r>
              <a:rPr lang="en-US" altLang="zh-CN" sz="3200" b="1" dirty="0">
                <a:solidFill>
                  <a:srgbClr val="3333FF"/>
                </a:solidFill>
                <a:latin typeface="+mj-lt"/>
              </a:rPr>
              <a:t>1</a:t>
            </a:r>
            <a:r>
              <a:rPr lang="zh-CN" altLang="en-US" sz="3200" b="1" dirty="0">
                <a:solidFill>
                  <a:srgbClr val="3333FF"/>
                </a:solidFill>
                <a:latin typeface="+mj-lt"/>
              </a:rPr>
              <a:t>，就商</a:t>
            </a:r>
            <a:r>
              <a:rPr lang="en-US" altLang="zh-CN" sz="3200" b="1" dirty="0">
                <a:solidFill>
                  <a:srgbClr val="3333FF"/>
                </a:solidFill>
                <a:latin typeface="+mj-lt"/>
              </a:rPr>
              <a:t>0</a:t>
            </a:r>
            <a:r>
              <a:rPr lang="zh-CN" altLang="en-US" sz="3200" b="1" dirty="0">
                <a:solidFill>
                  <a:srgbClr val="3333FF"/>
                </a:solidFill>
                <a:latin typeface="+mj-lt"/>
              </a:rPr>
              <a:t>占位；</a:t>
            </a:r>
            <a:endParaRPr lang="zh-CN" altLang="en-US" sz="4800" b="1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7C44F30-208A-CA5F-3178-4285DF13E1AB}"/>
              </a:ext>
            </a:extLst>
          </p:cNvPr>
          <p:cNvSpPr txBox="1"/>
          <p:nvPr/>
        </p:nvSpPr>
        <p:spPr>
          <a:xfrm>
            <a:off x="4410892" y="4608114"/>
            <a:ext cx="5236122" cy="584775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+mj-lt"/>
              </a:rPr>
              <a:t>④除得的余数应比除数小。</a:t>
            </a:r>
            <a:endParaRPr lang="zh-CN" altLang="en-US" sz="4800" b="1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A1AC42C-E949-29D4-31F5-53046D65C0C5}"/>
              </a:ext>
            </a:extLst>
          </p:cNvPr>
          <p:cNvSpPr txBox="1"/>
          <p:nvPr/>
        </p:nvSpPr>
        <p:spPr>
          <a:xfrm>
            <a:off x="2910610" y="5732039"/>
            <a:ext cx="67364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怎么检验除法计算是否正确呢</a:t>
            </a:r>
            <a:r>
              <a:rPr lang="zh-CN" altLang="en-US" sz="3200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7200" dirty="0">
              <a:solidFill>
                <a:srgbClr val="EE1D2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D19F697-7FD8-452A-1755-169644716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88" y="1903937"/>
            <a:ext cx="3645829" cy="341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B67F729-DD5C-5245-AD73-BB0AC6249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88" y="1903937"/>
            <a:ext cx="3645829" cy="34174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53DE4E9-1107-F07C-35C4-6287EB8EC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71111" y="1029185"/>
            <a:ext cx="1550801" cy="2051158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189A8BCA-67E8-F071-9D51-39A0FAF40FD8}"/>
              </a:ext>
            </a:extLst>
          </p:cNvPr>
          <p:cNvSpPr/>
          <p:nvPr/>
        </p:nvSpPr>
        <p:spPr>
          <a:xfrm>
            <a:off x="4215917" y="439841"/>
            <a:ext cx="5654263" cy="1394948"/>
          </a:xfrm>
          <a:prstGeom prst="wedgeRoundRectCallout">
            <a:avLst>
              <a:gd name="adj1" fmla="val 56404"/>
              <a:gd name="adj2" fmla="val 4106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sym typeface="+mn-ea"/>
              </a:rPr>
              <a:t>减法可以用加法来验算，除法可以用乘法来验算</a:t>
            </a:r>
            <a:r>
              <a:rPr lang="en-US" altLang="zh-CN" sz="3200" b="1" dirty="0">
                <a:solidFill>
                  <a:prstClr val="black"/>
                </a:solidFill>
                <a:latin typeface="+mn-ea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+mn-ea"/>
              <a:sym typeface="+mn-e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21752F5-6617-4107-E8B2-7B1702A1A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509" y="1903937"/>
            <a:ext cx="3630717" cy="341740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29DF8DC-B415-24A5-B90E-2EFBC7A7DD9B}"/>
              </a:ext>
            </a:extLst>
          </p:cNvPr>
          <p:cNvSpPr txBox="1"/>
          <p:nvPr/>
        </p:nvSpPr>
        <p:spPr>
          <a:xfrm>
            <a:off x="2836156" y="5390491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无余数：商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×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除数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=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被除数</a:t>
            </a:r>
            <a:endParaRPr lang="zh-CN" altLang="en-US" sz="4800" b="1" dirty="0"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4BE3F8-F960-184D-34AB-05402285232B}"/>
              </a:ext>
            </a:extLst>
          </p:cNvPr>
          <p:cNvSpPr txBox="1"/>
          <p:nvPr/>
        </p:nvSpPr>
        <p:spPr>
          <a:xfrm>
            <a:off x="2830269" y="6044415"/>
            <a:ext cx="67455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有余数：商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×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除数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+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余数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=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被除数</a:t>
            </a:r>
            <a:endParaRPr lang="zh-CN" altLang="en-US" sz="4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706FFBAC-9A7B-8F21-6FE4-8CF8DE6A5380}"/>
              </a:ext>
            </a:extLst>
          </p:cNvPr>
          <p:cNvSpPr/>
          <p:nvPr/>
        </p:nvSpPr>
        <p:spPr>
          <a:xfrm>
            <a:off x="454452" y="2198451"/>
            <a:ext cx="622571" cy="2791838"/>
          </a:xfrm>
          <a:prstGeom prst="roundRect">
            <a:avLst/>
          </a:prstGeom>
          <a:solidFill>
            <a:srgbClr val="FEEFD0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数与运算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DDA70BD-EDCD-7C67-4E5A-FD973072C56F}"/>
              </a:ext>
            </a:extLst>
          </p:cNvPr>
          <p:cNvSpPr/>
          <p:nvPr/>
        </p:nvSpPr>
        <p:spPr>
          <a:xfrm>
            <a:off x="1609604" y="1425103"/>
            <a:ext cx="1337877" cy="1079768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数的认识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0893742-415B-7D93-D1D4-91EF2AFA5AC3}"/>
              </a:ext>
            </a:extLst>
          </p:cNvPr>
          <p:cNvSpPr/>
          <p:nvPr/>
        </p:nvSpPr>
        <p:spPr>
          <a:xfrm>
            <a:off x="1609603" y="4119663"/>
            <a:ext cx="705578" cy="2208178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数的运算</a:t>
            </a:r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303D2992-C15B-B6D1-479D-8180C2C54EFF}"/>
              </a:ext>
            </a:extLst>
          </p:cNvPr>
          <p:cNvSpPr/>
          <p:nvPr/>
        </p:nvSpPr>
        <p:spPr>
          <a:xfrm>
            <a:off x="1231574" y="1964987"/>
            <a:ext cx="228278" cy="3258766"/>
          </a:xfrm>
          <a:prstGeom prst="leftBrace">
            <a:avLst>
              <a:gd name="adj1" fmla="val 37262"/>
              <a:gd name="adj2" fmla="val 50000"/>
            </a:avLst>
          </a:prstGeom>
          <a:ln>
            <a:solidFill>
              <a:srgbClr val="F5822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268D12DB-7FAC-118B-5BEC-4C8B426202C7}"/>
              </a:ext>
            </a:extLst>
          </p:cNvPr>
          <p:cNvSpPr/>
          <p:nvPr/>
        </p:nvSpPr>
        <p:spPr>
          <a:xfrm>
            <a:off x="3059155" y="1061547"/>
            <a:ext cx="228278" cy="1806879"/>
          </a:xfrm>
          <a:prstGeom prst="leftBrace">
            <a:avLst>
              <a:gd name="adj1" fmla="val 37262"/>
              <a:gd name="adj2" fmla="val 50000"/>
            </a:avLst>
          </a:prstGeom>
          <a:ln>
            <a:solidFill>
              <a:srgbClr val="F5822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99B035E-3004-5006-9D87-282C70A1F9D1}"/>
              </a:ext>
            </a:extLst>
          </p:cNvPr>
          <p:cNvSpPr txBox="1"/>
          <p:nvPr/>
        </p:nvSpPr>
        <p:spPr>
          <a:xfrm>
            <a:off x="3173294" y="938161"/>
            <a:ext cx="1991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认识小数</a:t>
            </a: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B61B5144-4378-9399-A6A3-B15AB680EB7C}"/>
              </a:ext>
            </a:extLst>
          </p:cNvPr>
          <p:cNvSpPr/>
          <p:nvPr/>
        </p:nvSpPr>
        <p:spPr>
          <a:xfrm>
            <a:off x="5043437" y="601114"/>
            <a:ext cx="243191" cy="1284052"/>
          </a:xfrm>
          <a:prstGeom prst="leftBrace">
            <a:avLst>
              <a:gd name="adj1" fmla="val 32333"/>
              <a:gd name="adj2" fmla="val 50000"/>
            </a:avLst>
          </a:prstGeom>
          <a:ln>
            <a:solidFill>
              <a:srgbClr val="F582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3B47EC-7E03-2F6F-1494-4048C313CF1D}"/>
              </a:ext>
            </a:extLst>
          </p:cNvPr>
          <p:cNvSpPr txBox="1"/>
          <p:nvPr/>
        </p:nvSpPr>
        <p:spPr>
          <a:xfrm>
            <a:off x="5270419" y="454559"/>
            <a:ext cx="2237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一位小数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B1B1D79-0829-4B82-8A12-8ED2B5F59D80}"/>
              </a:ext>
            </a:extLst>
          </p:cNvPr>
          <p:cNvSpPr txBox="1"/>
          <p:nvPr/>
        </p:nvSpPr>
        <p:spPr>
          <a:xfrm>
            <a:off x="5270418" y="1449808"/>
            <a:ext cx="2237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/>
              <a:t>两位小数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32E1519-5D53-72B4-529F-6FD1ABB2FB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6" r="27269"/>
          <a:stretch/>
        </p:blipFill>
        <p:spPr>
          <a:xfrm>
            <a:off x="8157557" y="279173"/>
            <a:ext cx="2772411" cy="9652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33D4018-C66B-2829-C7E3-776B0EC7A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r="9096"/>
          <a:stretch/>
        </p:blipFill>
        <p:spPr>
          <a:xfrm>
            <a:off x="8415757" y="1229434"/>
            <a:ext cx="2797669" cy="96396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4215401-7F12-E4D6-E406-5C6AD9122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r="15886"/>
          <a:stretch/>
        </p:blipFill>
        <p:spPr>
          <a:xfrm>
            <a:off x="6905540" y="1234484"/>
            <a:ext cx="1392778" cy="96396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5A7127A-F716-8643-8ECB-242F782504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7" r="23393"/>
          <a:stretch/>
        </p:blipFill>
        <p:spPr>
          <a:xfrm>
            <a:off x="6905540" y="279173"/>
            <a:ext cx="1204477" cy="963967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C6A7FD02-7DFE-1025-9D51-E318C0DB193B}"/>
              </a:ext>
            </a:extLst>
          </p:cNvPr>
          <p:cNvSpPr txBox="1"/>
          <p:nvPr/>
        </p:nvSpPr>
        <p:spPr>
          <a:xfrm>
            <a:off x="3287433" y="2414795"/>
            <a:ext cx="92223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小数的大小比较</a:t>
            </a:r>
            <a:r>
              <a:rPr lang="zh-CN" altLang="en-US" sz="3200" b="1" dirty="0">
                <a:solidFill>
                  <a:prstClr val="black"/>
                </a:solidFill>
                <a:latin typeface="Arial"/>
                <a:ea typeface="楷体"/>
              </a:rPr>
              <a:t>：同整数的大小比较</a:t>
            </a:r>
            <a:r>
              <a:rPr lang="zh-CN" altLang="en-US" sz="3200" b="1" dirty="0">
                <a:solidFill>
                  <a:prstClr val="black"/>
                </a:solidFill>
              </a:rPr>
              <a:t>方法类似</a:t>
            </a:r>
            <a:endParaRPr lang="zh-CN" altLang="en-US" sz="3200" b="1" dirty="0">
              <a:solidFill>
                <a:prstClr val="black"/>
              </a:solidFill>
              <a:latin typeface="Arial"/>
              <a:ea typeface="楷体"/>
            </a:endParaRPr>
          </a:p>
        </p:txBody>
      </p:sp>
      <p:sp>
        <p:nvSpPr>
          <p:cNvPr id="28" name="左大括号 27">
            <a:extLst>
              <a:ext uri="{FF2B5EF4-FFF2-40B4-BE49-F238E27FC236}">
                <a16:creationId xmlns:a16="http://schemas.microsoft.com/office/drawing/2014/main" id="{AFE27BBE-C9D2-27FF-D058-276B680F1047}"/>
              </a:ext>
            </a:extLst>
          </p:cNvPr>
          <p:cNvSpPr/>
          <p:nvPr/>
        </p:nvSpPr>
        <p:spPr>
          <a:xfrm>
            <a:off x="2464932" y="4320313"/>
            <a:ext cx="228278" cy="1806879"/>
          </a:xfrm>
          <a:prstGeom prst="leftBrace">
            <a:avLst>
              <a:gd name="adj1" fmla="val 37262"/>
              <a:gd name="adj2" fmla="val 50000"/>
            </a:avLst>
          </a:prstGeom>
          <a:ln>
            <a:solidFill>
              <a:srgbClr val="F5822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A51F028-750F-A58D-2903-9E70E5AF7BB4}"/>
              </a:ext>
            </a:extLst>
          </p:cNvPr>
          <p:cNvSpPr txBox="1"/>
          <p:nvPr/>
        </p:nvSpPr>
        <p:spPr>
          <a:xfrm>
            <a:off x="2693211" y="3781704"/>
            <a:ext cx="2412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除数是一位数的除法</a:t>
            </a:r>
            <a:endParaRPr lang="zh-CN" altLang="en-US" sz="3200" b="1" dirty="0">
              <a:solidFill>
                <a:prstClr val="black"/>
              </a:solidFill>
              <a:latin typeface="Arial"/>
              <a:ea typeface="楷体"/>
            </a:endParaRPr>
          </a:p>
        </p:txBody>
      </p:sp>
      <p:sp>
        <p:nvSpPr>
          <p:cNvPr id="30" name="左大括号 29">
            <a:extLst>
              <a:ext uri="{FF2B5EF4-FFF2-40B4-BE49-F238E27FC236}">
                <a16:creationId xmlns:a16="http://schemas.microsoft.com/office/drawing/2014/main" id="{2C256CB3-7FC1-ED50-CAC2-943000B4FCB0}"/>
              </a:ext>
            </a:extLst>
          </p:cNvPr>
          <p:cNvSpPr/>
          <p:nvPr/>
        </p:nvSpPr>
        <p:spPr>
          <a:xfrm>
            <a:off x="5043437" y="3244285"/>
            <a:ext cx="228278" cy="2152056"/>
          </a:xfrm>
          <a:prstGeom prst="leftBrace">
            <a:avLst>
              <a:gd name="adj1" fmla="val 32333"/>
              <a:gd name="adj2" fmla="val 50000"/>
            </a:avLst>
          </a:prstGeom>
          <a:ln>
            <a:solidFill>
              <a:srgbClr val="F582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AC0DC83-4560-116D-C0CE-F2DEBEC72D71}"/>
              </a:ext>
            </a:extLst>
          </p:cNvPr>
          <p:cNvSpPr txBox="1"/>
          <p:nvPr/>
        </p:nvSpPr>
        <p:spPr>
          <a:xfrm>
            <a:off x="5254594" y="3215914"/>
            <a:ext cx="4029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运用乘法口诀口算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8B52B27-5734-1F35-B6BC-2E85F3AC1E93}"/>
              </a:ext>
            </a:extLst>
          </p:cNvPr>
          <p:cNvSpPr txBox="1"/>
          <p:nvPr/>
        </p:nvSpPr>
        <p:spPr>
          <a:xfrm>
            <a:off x="5254594" y="3821974"/>
            <a:ext cx="58050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800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从高位除起，除到哪一位商就写在那一位上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CF68BB6-B1CD-A8E0-3062-4A0C97CE8948}"/>
              </a:ext>
            </a:extLst>
          </p:cNvPr>
          <p:cNvSpPr txBox="1"/>
          <p:nvPr/>
        </p:nvSpPr>
        <p:spPr>
          <a:xfrm>
            <a:off x="5254594" y="4858922"/>
            <a:ext cx="2663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2800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用乘法验算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309C1B4-EFB7-9A10-3BC6-EEA4FF092CF2}"/>
              </a:ext>
            </a:extLst>
          </p:cNvPr>
          <p:cNvSpPr txBox="1"/>
          <p:nvPr/>
        </p:nvSpPr>
        <p:spPr>
          <a:xfrm>
            <a:off x="2693210" y="5834804"/>
            <a:ext cx="99041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小数加、减法</a:t>
            </a:r>
            <a:r>
              <a:rPr lang="zh-CN" altLang="en-US" sz="3000" b="1" dirty="0">
                <a:solidFill>
                  <a:prstClr val="black"/>
                </a:solidFill>
                <a:latin typeface="Arial"/>
                <a:ea typeface="楷体"/>
              </a:rPr>
              <a:t>：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相同数位上的数相加减，小数点对齐</a:t>
            </a:r>
            <a:endParaRPr lang="zh-CN" altLang="en-US" sz="3000" b="1" dirty="0">
              <a:solidFill>
                <a:prstClr val="black"/>
              </a:solidFill>
              <a:latin typeface="Arial"/>
              <a:ea typeface="楷体"/>
            </a:endParaRPr>
          </a:p>
        </p:txBody>
      </p:sp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巩固提升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07581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）三个家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月份用电情况见下表，请将表格填写</a:t>
            </a:r>
          </a:p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完整。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0758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6C73392-CC2C-6C0E-47B2-424BCEFDE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258" y="196348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应用提升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59D1313-4F4D-3474-3B20-0D2946C8D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654563"/>
              </p:ext>
            </p:extLst>
          </p:nvPr>
        </p:nvGraphicFramePr>
        <p:xfrm>
          <a:off x="838432" y="2551309"/>
          <a:ext cx="10515136" cy="38601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8428">
                  <a:extLst>
                    <a:ext uri="{9D8B030D-6E8A-4147-A177-3AD203B41FA5}">
                      <a16:colId xmlns:a16="http://schemas.microsoft.com/office/drawing/2014/main" val="217884479"/>
                    </a:ext>
                  </a:extLst>
                </a:gridCol>
                <a:gridCol w="2820094">
                  <a:extLst>
                    <a:ext uri="{9D8B030D-6E8A-4147-A177-3AD203B41FA5}">
                      <a16:colId xmlns:a16="http://schemas.microsoft.com/office/drawing/2014/main" val="2306976144"/>
                    </a:ext>
                  </a:extLst>
                </a:gridCol>
                <a:gridCol w="2603307">
                  <a:extLst>
                    <a:ext uri="{9D8B030D-6E8A-4147-A177-3AD203B41FA5}">
                      <a16:colId xmlns:a16="http://schemas.microsoft.com/office/drawing/2014/main" val="781732882"/>
                    </a:ext>
                  </a:extLst>
                </a:gridCol>
                <a:gridCol w="2603307">
                  <a:extLst>
                    <a:ext uri="{9D8B030D-6E8A-4147-A177-3AD203B41FA5}">
                      <a16:colId xmlns:a16="http://schemas.microsoft.com/office/drawing/2014/main" val="3797757007"/>
                    </a:ext>
                  </a:extLst>
                </a:gridCol>
              </a:tblGrid>
              <a:tr h="1087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项目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小红家</a:t>
                      </a:r>
                      <a:r>
                        <a:rPr lang="en-US" altLang="zh-CN" sz="2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2800" b="1" dirty="0">
                          <a:latin typeface="+mj-lt"/>
                        </a:rPr>
                        <a:t>3</a:t>
                      </a:r>
                      <a:r>
                        <a:rPr lang="zh-CN" altLang="en-US" sz="2800" b="1" dirty="0">
                          <a:latin typeface="+mj-lt"/>
                        </a:rPr>
                        <a:t>口人</a:t>
                      </a:r>
                      <a:r>
                        <a:rPr lang="en-US" altLang="zh-CN" sz="2800" b="1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用电情况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小丽家</a:t>
                      </a:r>
                      <a:r>
                        <a:rPr lang="en-US" altLang="zh-CN" sz="2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28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口人</a:t>
                      </a:r>
                      <a:r>
                        <a:rPr lang="en-US" altLang="zh-CN" sz="2800" b="1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用电情况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小军家</a:t>
                      </a:r>
                      <a:r>
                        <a:rPr kumimoji="0" lang="en-US" altLang="zh-CN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楷体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zh-CN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CN" alt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口人</a:t>
                      </a:r>
                      <a:r>
                        <a:rPr kumimoji="0" lang="en-US" altLang="zh-CN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楷体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用电情况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596819"/>
                  </a:ext>
                </a:extLst>
              </a:tr>
              <a:tr h="596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5</a:t>
                      </a:r>
                      <a:r>
                        <a:rPr lang="zh-CN" altLang="en-US" sz="2800" b="1" dirty="0">
                          <a:latin typeface="+mj-lt"/>
                        </a:rPr>
                        <a:t>月份用电量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189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276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</a:rPr>
                        <a:t>260</a:t>
                      </a:r>
                      <a:endParaRPr lang="zh-CN" altLang="en-US" sz="28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387677"/>
                  </a:ext>
                </a:extLst>
              </a:tr>
              <a:tr h="1087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平均每人</a:t>
                      </a:r>
                      <a:endParaRPr lang="en-US" altLang="zh-CN" sz="2800" b="1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用电量</a:t>
                      </a:r>
                      <a:r>
                        <a:rPr lang="en-US" altLang="zh-CN" sz="2800" b="1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altLang="en-US" sz="2800" b="1" dirty="0">
                          <a:latin typeface="+mn-ea"/>
                          <a:ea typeface="+mn-ea"/>
                        </a:rPr>
                        <a:t>估计</a:t>
                      </a:r>
                      <a:r>
                        <a:rPr lang="en-US" altLang="zh-CN" sz="2800" b="1" dirty="0">
                          <a:latin typeface="+mn-ea"/>
                          <a:ea typeface="+mn-ea"/>
                        </a:rPr>
                        <a:t>)</a:t>
                      </a:r>
                      <a:endParaRPr lang="zh-CN" altLang="en-US" sz="28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+mj-lt"/>
                        </a:rPr>
                        <a:t>60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+mj-lt"/>
                        </a:rPr>
                        <a:t>70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+mj-lt"/>
                        </a:rPr>
                        <a:t>50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156338"/>
                  </a:ext>
                </a:extLst>
              </a:tr>
              <a:tr h="1087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lt"/>
                        </a:rPr>
                        <a:t>平均每人</a:t>
                      </a:r>
                      <a:endParaRPr lang="en-US" altLang="zh-CN" sz="2800" b="1" dirty="0">
                        <a:latin typeface="+mj-lt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用电量</a:t>
                      </a:r>
                      <a:r>
                        <a:rPr lang="en-US" altLang="zh-CN" sz="2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计算</a:t>
                      </a:r>
                      <a:r>
                        <a:rPr lang="en-US" altLang="zh-CN" sz="2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zh-CN" altLang="en-US" sz="28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+mj-lt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+mj-lt"/>
                        </a:rPr>
                        <a:t>69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+mj-lt"/>
                        </a:rPr>
                        <a:t>52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634280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E311EC65-690E-5A15-8BE3-A4471C85FCBD}"/>
              </a:ext>
            </a:extLst>
          </p:cNvPr>
          <p:cNvSpPr txBox="1"/>
          <p:nvPr/>
        </p:nvSpPr>
        <p:spPr>
          <a:xfrm>
            <a:off x="8496068" y="1963480"/>
            <a:ext cx="2857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单位：千瓦时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D121A8B-859D-C065-DCA2-91D13380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129" y="4481395"/>
            <a:ext cx="902075" cy="58671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5D4B96-D80F-6808-FFD5-BC24DAF6D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129" y="5622310"/>
            <a:ext cx="902075" cy="5867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425530A-8224-FC1A-9573-33A768BA6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773" y="4481395"/>
            <a:ext cx="902075" cy="58671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F2427E0-741B-C7B9-9503-C3079740F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773" y="5622310"/>
            <a:ext cx="902075" cy="58671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1361B3A-3043-212A-ADDC-174B0EA80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4973" y="4481395"/>
            <a:ext cx="902075" cy="58671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B326712-5AD8-A569-3ADC-B6C303D7C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4973" y="5622310"/>
            <a:ext cx="902075" cy="5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E79367A-5B26-165F-59E5-CF184B0A736F}"/>
              </a:ext>
            </a:extLst>
          </p:cNvPr>
          <p:cNvSpPr txBox="1"/>
          <p:nvPr/>
        </p:nvSpPr>
        <p:spPr>
          <a:xfrm>
            <a:off x="556793" y="1844300"/>
            <a:ext cx="1107841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）小红家去年平均每个月用水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吨，半年水费一共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元。每吨水多少钱？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A7A6C01-046B-F520-ADFA-273D11E396DB}"/>
              </a:ext>
            </a:extLst>
          </p:cNvPr>
          <p:cNvCxnSpPr>
            <a:cxnSpLocks/>
          </p:cNvCxnSpPr>
          <p:nvPr/>
        </p:nvCxnSpPr>
        <p:spPr>
          <a:xfrm>
            <a:off x="4980562" y="2509737"/>
            <a:ext cx="307394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BD66E6CD-658B-60D8-0EB2-EBD130FD7FE5}"/>
              </a:ext>
            </a:extLst>
          </p:cNvPr>
          <p:cNvSpPr/>
          <p:nvPr/>
        </p:nvSpPr>
        <p:spPr>
          <a:xfrm>
            <a:off x="8356060" y="1809345"/>
            <a:ext cx="1964987" cy="797668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EBD269D-C5E2-1031-6716-B72415DC0F92}"/>
              </a:ext>
            </a:extLst>
          </p:cNvPr>
          <p:cNvSpPr txBox="1"/>
          <p:nvPr/>
        </p:nvSpPr>
        <p:spPr>
          <a:xfrm>
            <a:off x="1906622" y="3380675"/>
            <a:ext cx="4990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270÷6÷9=5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1B9ED64-FA13-EEEF-ED5C-FE737C05409F}"/>
              </a:ext>
            </a:extLst>
          </p:cNvPr>
          <p:cNvSpPr txBox="1"/>
          <p:nvPr/>
        </p:nvSpPr>
        <p:spPr>
          <a:xfrm>
            <a:off x="1906622" y="4135635"/>
            <a:ext cx="4990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答：每吨水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F608151-D7ED-AF14-6BDE-954C9D8A6C97}"/>
              </a:ext>
            </a:extLst>
          </p:cNvPr>
          <p:cNvSpPr txBox="1"/>
          <p:nvPr/>
        </p:nvSpPr>
        <p:spPr>
          <a:xfrm>
            <a:off x="1176121" y="96881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口算。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84FAFF44-F91B-AFD1-D087-792C47248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258" y="115652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6ED9D41-4401-DD01-0456-046C6523A99C}"/>
              </a:ext>
            </a:extLst>
          </p:cNvPr>
          <p:cNvSpPr/>
          <p:nvPr/>
        </p:nvSpPr>
        <p:spPr>
          <a:xfrm>
            <a:off x="500743" y="102165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AC499F-3448-9419-09AB-E699D01AA945}"/>
              </a:ext>
            </a:extLst>
          </p:cNvPr>
          <p:cNvSpPr txBox="1"/>
          <p:nvPr/>
        </p:nvSpPr>
        <p:spPr>
          <a:xfrm>
            <a:off x="838432" y="1793697"/>
            <a:ext cx="10515136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30×5=		210÷7=		440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70=		180+50=</a:t>
            </a: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39÷3=		240×4=		260+500=	300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40=</a:t>
            </a: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25+7=		84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65=		540÷6=		17×4=</a:t>
            </a: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41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6=		59+34=		14×5=		84÷4=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2EC34D-77C4-502F-55AB-A6768FA7C2D1}"/>
              </a:ext>
            </a:extLst>
          </p:cNvPr>
          <p:cNvSpPr txBox="1"/>
          <p:nvPr/>
        </p:nvSpPr>
        <p:spPr>
          <a:xfrm>
            <a:off x="2294435" y="195490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150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9100327-2454-5486-6CDE-326F064E5281}"/>
              </a:ext>
            </a:extLst>
          </p:cNvPr>
          <p:cNvSpPr txBox="1"/>
          <p:nvPr/>
        </p:nvSpPr>
        <p:spPr>
          <a:xfrm>
            <a:off x="5285825" y="195490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CE95C03-EF4E-C2B1-6162-A4593FBB66CA}"/>
              </a:ext>
            </a:extLst>
          </p:cNvPr>
          <p:cNvSpPr txBox="1"/>
          <p:nvPr/>
        </p:nvSpPr>
        <p:spPr>
          <a:xfrm>
            <a:off x="8019298" y="195490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370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6E6C9F-F083-C383-AD97-228DB62618DD}"/>
              </a:ext>
            </a:extLst>
          </p:cNvPr>
          <p:cNvSpPr txBox="1"/>
          <p:nvPr/>
        </p:nvSpPr>
        <p:spPr>
          <a:xfrm>
            <a:off x="10765045" y="195490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230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811372A-0469-6BD2-55F7-E479939E25DC}"/>
              </a:ext>
            </a:extLst>
          </p:cNvPr>
          <p:cNvSpPr txBox="1"/>
          <p:nvPr/>
        </p:nvSpPr>
        <p:spPr>
          <a:xfrm>
            <a:off x="2294435" y="278266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C43935-352A-44A1-6467-EFBED6321732}"/>
              </a:ext>
            </a:extLst>
          </p:cNvPr>
          <p:cNvSpPr txBox="1"/>
          <p:nvPr/>
        </p:nvSpPr>
        <p:spPr>
          <a:xfrm>
            <a:off x="5285825" y="278266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960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E4E1C05-DA6D-1F31-7ED0-8C98550746F1}"/>
              </a:ext>
            </a:extLst>
          </p:cNvPr>
          <p:cNvSpPr txBox="1"/>
          <p:nvPr/>
        </p:nvSpPr>
        <p:spPr>
          <a:xfrm>
            <a:off x="8257759" y="278266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760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998185E-2C0C-FE11-9CF6-BE6259B9395C}"/>
              </a:ext>
            </a:extLst>
          </p:cNvPr>
          <p:cNvSpPr txBox="1"/>
          <p:nvPr/>
        </p:nvSpPr>
        <p:spPr>
          <a:xfrm>
            <a:off x="10755317" y="2782669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260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BF74558-821D-312A-00F9-A78512A9D0ED}"/>
              </a:ext>
            </a:extLst>
          </p:cNvPr>
          <p:cNvSpPr txBox="1"/>
          <p:nvPr/>
        </p:nvSpPr>
        <p:spPr>
          <a:xfrm>
            <a:off x="2097166" y="3620598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32B38E4-AB82-D2B5-9BC8-035830269133}"/>
              </a:ext>
            </a:extLst>
          </p:cNvPr>
          <p:cNvSpPr txBox="1"/>
          <p:nvPr/>
        </p:nvSpPr>
        <p:spPr>
          <a:xfrm>
            <a:off x="5072738" y="3620598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5991EBE-1E11-BAD1-A33F-137D830DFC29}"/>
              </a:ext>
            </a:extLst>
          </p:cNvPr>
          <p:cNvSpPr txBox="1"/>
          <p:nvPr/>
        </p:nvSpPr>
        <p:spPr>
          <a:xfrm>
            <a:off x="8019298" y="3620598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DA82773-A359-5421-21BC-FB26520311A7}"/>
              </a:ext>
            </a:extLst>
          </p:cNvPr>
          <p:cNvSpPr txBox="1"/>
          <p:nvPr/>
        </p:nvSpPr>
        <p:spPr>
          <a:xfrm>
            <a:off x="10521293" y="3620598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88F914-D2F7-4A59-5866-D73F375319C6}"/>
              </a:ext>
            </a:extLst>
          </p:cNvPr>
          <p:cNvSpPr txBox="1"/>
          <p:nvPr/>
        </p:nvSpPr>
        <p:spPr>
          <a:xfrm>
            <a:off x="2097166" y="4430494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3143758-D3ED-8046-9AE1-1919908E144B}"/>
              </a:ext>
            </a:extLst>
          </p:cNvPr>
          <p:cNvSpPr txBox="1"/>
          <p:nvPr/>
        </p:nvSpPr>
        <p:spPr>
          <a:xfrm>
            <a:off x="5072738" y="4430494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C29793E-AF03-DE86-580B-F37CDD72B5CD}"/>
              </a:ext>
            </a:extLst>
          </p:cNvPr>
          <p:cNvSpPr txBox="1"/>
          <p:nvPr/>
        </p:nvSpPr>
        <p:spPr>
          <a:xfrm>
            <a:off x="7786755" y="4430494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70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C31B7E2-C5E0-622C-58DC-AFB2598DB233}"/>
              </a:ext>
            </a:extLst>
          </p:cNvPr>
          <p:cNvSpPr txBox="1"/>
          <p:nvPr/>
        </p:nvSpPr>
        <p:spPr>
          <a:xfrm>
            <a:off x="10521293" y="4430494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00615A4-F40C-29EA-6197-3EF7615B4BBC}"/>
              </a:ext>
            </a:extLst>
          </p:cNvPr>
          <p:cNvSpPr txBox="1"/>
          <p:nvPr/>
        </p:nvSpPr>
        <p:spPr>
          <a:xfrm>
            <a:off x="1176121" y="45324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737B2D0-34F7-A383-C63D-2A4A93F5D34F}"/>
              </a:ext>
            </a:extLst>
          </p:cNvPr>
          <p:cNvSpPr/>
          <p:nvPr/>
        </p:nvSpPr>
        <p:spPr>
          <a:xfrm>
            <a:off x="500743" y="50608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DD8499-C0C6-87C5-DEC4-AF60EF12F8E6}"/>
              </a:ext>
            </a:extLst>
          </p:cNvPr>
          <p:cNvSpPr txBox="1"/>
          <p:nvPr/>
        </p:nvSpPr>
        <p:spPr>
          <a:xfrm>
            <a:off x="1037182" y="1290368"/>
            <a:ext cx="2474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528÷3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宋体" panose="02010600030101010101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0255F1B-8AC5-D3FD-A25E-9230B908AAC4}"/>
              </a:ext>
            </a:extLst>
          </p:cNvPr>
          <p:cNvGrpSpPr/>
          <p:nvPr/>
        </p:nvGrpSpPr>
        <p:grpSpPr>
          <a:xfrm>
            <a:off x="658441" y="2080302"/>
            <a:ext cx="2561473" cy="4387439"/>
            <a:chOff x="969523" y="2114260"/>
            <a:chExt cx="2561473" cy="438743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9FFF943-6B26-F2A5-1038-4C1F1FDD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2486" y="2689958"/>
              <a:ext cx="1907798" cy="684000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22336D5-DA1B-8741-C653-F6991B1CFBDB}"/>
                </a:ext>
              </a:extLst>
            </p:cNvPr>
            <p:cNvSpPr txBox="1"/>
            <p:nvPr/>
          </p:nvSpPr>
          <p:spPr>
            <a:xfrm>
              <a:off x="1599161" y="2743253"/>
              <a:ext cx="19077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rPr>
                <a:t>5   2   8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5AF2C66-7B61-479E-4662-C6F73632086C}"/>
                </a:ext>
              </a:extLst>
            </p:cNvPr>
            <p:cNvSpPr txBox="1"/>
            <p:nvPr/>
          </p:nvSpPr>
          <p:spPr>
            <a:xfrm>
              <a:off x="969523" y="2743253"/>
              <a:ext cx="7459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82C2278-E964-EFA2-F4AE-A92A5203778D}"/>
                </a:ext>
              </a:extLst>
            </p:cNvPr>
            <p:cNvSpPr txBox="1"/>
            <p:nvPr/>
          </p:nvSpPr>
          <p:spPr>
            <a:xfrm>
              <a:off x="1618615" y="2116378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1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C27E616-339A-1414-324C-8F76FD4CFDE8}"/>
                </a:ext>
              </a:extLst>
            </p:cNvPr>
            <p:cNvSpPr txBox="1"/>
            <p:nvPr/>
          </p:nvSpPr>
          <p:spPr>
            <a:xfrm>
              <a:off x="1599161" y="3206434"/>
              <a:ext cx="1003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1059B813-CB73-3FCD-223C-1DBA06FCF75F}"/>
                </a:ext>
              </a:extLst>
            </p:cNvPr>
            <p:cNvCxnSpPr>
              <a:cxnSpLocks/>
            </p:cNvCxnSpPr>
            <p:nvPr/>
          </p:nvCxnSpPr>
          <p:spPr>
            <a:xfrm>
              <a:off x="1353099" y="3814001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4690820-D012-F224-95DC-DEC13FDCC4B8}"/>
                </a:ext>
              </a:extLst>
            </p:cNvPr>
            <p:cNvSpPr txBox="1"/>
            <p:nvPr/>
          </p:nvSpPr>
          <p:spPr>
            <a:xfrm>
              <a:off x="1599161" y="3794545"/>
              <a:ext cx="13668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2   2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06EA2C7-1E5C-5471-0781-E3DCA930BA92}"/>
                </a:ext>
              </a:extLst>
            </p:cNvPr>
            <p:cNvSpPr txBox="1"/>
            <p:nvPr/>
          </p:nvSpPr>
          <p:spPr>
            <a:xfrm>
              <a:off x="2178321" y="2114260"/>
              <a:ext cx="7877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7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111D5D40-0DC0-9A04-5D0D-1E3A6B380DD6}"/>
                </a:ext>
              </a:extLst>
            </p:cNvPr>
            <p:cNvSpPr txBox="1"/>
            <p:nvPr/>
          </p:nvSpPr>
          <p:spPr>
            <a:xfrm>
              <a:off x="1599161" y="4257726"/>
              <a:ext cx="13673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2   1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32DBDDE1-4B99-D3F7-B096-9520A88D25BA}"/>
                </a:ext>
              </a:extLst>
            </p:cNvPr>
            <p:cNvCxnSpPr>
              <a:cxnSpLocks/>
            </p:cNvCxnSpPr>
            <p:nvPr/>
          </p:nvCxnSpPr>
          <p:spPr>
            <a:xfrm>
              <a:off x="1353099" y="4896917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632DCA8-5DE6-E030-22C6-DB3920570C35}"/>
                </a:ext>
              </a:extLst>
            </p:cNvPr>
            <p:cNvSpPr txBox="1"/>
            <p:nvPr/>
          </p:nvSpPr>
          <p:spPr>
            <a:xfrm>
              <a:off x="2178321" y="4865293"/>
              <a:ext cx="1272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1   8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D1CC3DD-95E1-93CB-830A-6CAAEB5CBF1D}"/>
                </a:ext>
              </a:extLst>
            </p:cNvPr>
            <p:cNvSpPr txBox="1"/>
            <p:nvPr/>
          </p:nvSpPr>
          <p:spPr>
            <a:xfrm>
              <a:off x="2743270" y="2114260"/>
              <a:ext cx="7877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6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148756C-87AB-8700-1323-614A984FF007}"/>
                </a:ext>
              </a:extLst>
            </p:cNvPr>
            <p:cNvSpPr txBox="1"/>
            <p:nvPr/>
          </p:nvSpPr>
          <p:spPr>
            <a:xfrm>
              <a:off x="2178321" y="5299745"/>
              <a:ext cx="13497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1   8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C0BDF412-7B7B-EA7B-A47F-5183BDE603A0}"/>
                </a:ext>
              </a:extLst>
            </p:cNvPr>
            <p:cNvCxnSpPr>
              <a:cxnSpLocks/>
            </p:cNvCxnSpPr>
            <p:nvPr/>
          </p:nvCxnSpPr>
          <p:spPr>
            <a:xfrm>
              <a:off x="1353099" y="5886992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8B6F7AC-2327-3151-F855-E85B9D581FAA}"/>
                </a:ext>
              </a:extLst>
            </p:cNvPr>
            <p:cNvSpPr txBox="1"/>
            <p:nvPr/>
          </p:nvSpPr>
          <p:spPr>
            <a:xfrm>
              <a:off x="2740382" y="5855368"/>
              <a:ext cx="7877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0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A1AC3305-FB68-1909-E0EE-E7C00F35BEB9}"/>
              </a:ext>
            </a:extLst>
          </p:cNvPr>
          <p:cNvSpPr txBox="1"/>
          <p:nvPr/>
        </p:nvSpPr>
        <p:spPr>
          <a:xfrm>
            <a:off x="2461925" y="1290368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=176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4129955-C2BA-646D-0880-01DCA38524C9}"/>
              </a:ext>
            </a:extLst>
          </p:cNvPr>
          <p:cNvSpPr txBox="1"/>
          <p:nvPr/>
        </p:nvSpPr>
        <p:spPr>
          <a:xfrm>
            <a:off x="3714766" y="1290368"/>
            <a:ext cx="2474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228÷6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宋体" panose="02010600030101010101" pitchFamily="2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B4F3E2F-EC30-C56A-1E64-A2AF47278EF5}"/>
              </a:ext>
            </a:extLst>
          </p:cNvPr>
          <p:cNvGrpSpPr/>
          <p:nvPr/>
        </p:nvGrpSpPr>
        <p:grpSpPr>
          <a:xfrm>
            <a:off x="3329534" y="2076186"/>
            <a:ext cx="2537436" cy="3496607"/>
            <a:chOff x="1674922" y="1190000"/>
            <a:chExt cx="2537436" cy="3496607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9B96B395-A153-7334-079C-E96D1F66F358}"/>
                </a:ext>
              </a:extLst>
            </p:cNvPr>
            <p:cNvGrpSpPr/>
            <p:nvPr/>
          </p:nvGrpSpPr>
          <p:grpSpPr>
            <a:xfrm>
              <a:off x="1674922" y="1771706"/>
              <a:ext cx="2537436" cy="699626"/>
              <a:chOff x="6096000" y="1207502"/>
              <a:chExt cx="2537436" cy="699626"/>
            </a:xfrm>
          </p:grpSpPr>
          <p:pic>
            <p:nvPicPr>
              <p:cNvPr id="68" name="图片 67">
                <a:extLst>
                  <a:ext uri="{FF2B5EF4-FFF2-40B4-BE49-F238E27FC236}">
                    <a16:creationId xmlns:a16="http://schemas.microsoft.com/office/drawing/2014/main" id="{151A020E-5D3A-6870-7A28-A1302384E5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8963" y="1207502"/>
                <a:ext cx="1907798" cy="684000"/>
              </a:xfrm>
              <a:prstGeom prst="rect">
                <a:avLst/>
              </a:prstGeom>
            </p:spPr>
          </p:pic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5315B055-2BA5-1B1E-590E-580C173EC78A}"/>
                  </a:ext>
                </a:extLst>
              </p:cNvPr>
              <p:cNvSpPr txBox="1"/>
              <p:nvPr/>
            </p:nvSpPr>
            <p:spPr>
              <a:xfrm>
                <a:off x="6725638" y="1260797"/>
                <a:ext cx="19077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914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2   2   8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endParaRPr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49958747-F8CD-4F0A-4D56-9CBDD8B4C54C}"/>
                  </a:ext>
                </a:extLst>
              </p:cNvPr>
              <p:cNvSpPr txBox="1"/>
              <p:nvPr/>
            </p:nvSpPr>
            <p:spPr>
              <a:xfrm>
                <a:off x="6096000" y="1260797"/>
                <a:ext cx="7459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914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6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endParaRPr>
              </a:p>
            </p:txBody>
          </p:sp>
        </p:grp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9CCD30EF-11FB-3C83-9164-601FFF2485E7}"/>
                </a:ext>
              </a:extLst>
            </p:cNvPr>
            <p:cNvSpPr txBox="1"/>
            <p:nvPr/>
          </p:nvSpPr>
          <p:spPr>
            <a:xfrm>
              <a:off x="2876142" y="1190000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00C683A-E65E-7F00-BE56-3FE7092057D8}"/>
                </a:ext>
              </a:extLst>
            </p:cNvPr>
            <p:cNvSpPr txBox="1"/>
            <p:nvPr/>
          </p:nvSpPr>
          <p:spPr>
            <a:xfrm>
              <a:off x="2304560" y="2299307"/>
              <a:ext cx="1298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1   8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2D4B9DF9-E6AA-7388-1BE0-BD660A1DA343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85" y="2914772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0824250-688A-07DD-49CE-FD453C30A9FB}"/>
                </a:ext>
              </a:extLst>
            </p:cNvPr>
            <p:cNvSpPr txBox="1"/>
            <p:nvPr/>
          </p:nvSpPr>
          <p:spPr>
            <a:xfrm>
              <a:off x="2876141" y="2871507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B071CC7B-9888-AA8E-0BF2-BD8A597C899E}"/>
                </a:ext>
              </a:extLst>
            </p:cNvPr>
            <p:cNvSpPr txBox="1"/>
            <p:nvPr/>
          </p:nvSpPr>
          <p:spPr>
            <a:xfrm>
              <a:off x="3448927" y="2871507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DE06B7B3-B41C-92F7-2E37-CCB807812970}"/>
                </a:ext>
              </a:extLst>
            </p:cNvPr>
            <p:cNvSpPr txBox="1"/>
            <p:nvPr/>
          </p:nvSpPr>
          <p:spPr>
            <a:xfrm>
              <a:off x="3448927" y="1190000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C95A2815-2E5A-9633-99EA-4E5E309E4136}"/>
                </a:ext>
              </a:extLst>
            </p:cNvPr>
            <p:cNvSpPr txBox="1"/>
            <p:nvPr/>
          </p:nvSpPr>
          <p:spPr>
            <a:xfrm>
              <a:off x="2876141" y="3436072"/>
              <a:ext cx="12761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4   8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11EF88DB-447F-FC7D-88BA-7D2C9519AC1C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85" y="4067163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5C62137F-5FB1-0AB1-5FC1-B46D8D157063}"/>
                </a:ext>
              </a:extLst>
            </p:cNvPr>
            <p:cNvSpPr txBox="1"/>
            <p:nvPr/>
          </p:nvSpPr>
          <p:spPr>
            <a:xfrm>
              <a:off x="3448927" y="4040276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0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id="{8022A27A-B87E-1CFB-BC2C-1C30DE7ED357}"/>
              </a:ext>
            </a:extLst>
          </p:cNvPr>
          <p:cNvSpPr txBox="1"/>
          <p:nvPr/>
        </p:nvSpPr>
        <p:spPr>
          <a:xfrm>
            <a:off x="5117842" y="1290368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=38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92E97582-4B27-95C6-D588-51A36E224659}"/>
              </a:ext>
            </a:extLst>
          </p:cNvPr>
          <p:cNvSpPr txBox="1"/>
          <p:nvPr/>
        </p:nvSpPr>
        <p:spPr>
          <a:xfrm>
            <a:off x="6392350" y="1290368"/>
            <a:ext cx="2474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504÷8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75" name="TextBox 11">
            <a:extLst>
              <a:ext uri="{FF2B5EF4-FFF2-40B4-BE49-F238E27FC236}">
                <a16:creationId xmlns:a16="http://schemas.microsoft.com/office/drawing/2014/main" id="{4E162AC6-1C08-682A-EBAF-50AFF347D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1657" y="70478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D2398769-676D-D2EA-B31D-7FD21AC78E9B}"/>
              </a:ext>
            </a:extLst>
          </p:cNvPr>
          <p:cNvGrpSpPr/>
          <p:nvPr/>
        </p:nvGrpSpPr>
        <p:grpSpPr>
          <a:xfrm>
            <a:off x="5976591" y="2076186"/>
            <a:ext cx="2537436" cy="3496607"/>
            <a:chOff x="1674922" y="1190000"/>
            <a:chExt cx="2537436" cy="3496607"/>
          </a:xfrm>
        </p:grpSpPr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3C2210AF-F856-C2D7-3A65-BB5B845E167F}"/>
                </a:ext>
              </a:extLst>
            </p:cNvPr>
            <p:cNvGrpSpPr/>
            <p:nvPr/>
          </p:nvGrpSpPr>
          <p:grpSpPr>
            <a:xfrm>
              <a:off x="1674922" y="1771706"/>
              <a:ext cx="2537436" cy="699626"/>
              <a:chOff x="6096000" y="1207502"/>
              <a:chExt cx="2537436" cy="699626"/>
            </a:xfrm>
          </p:grpSpPr>
          <p:pic>
            <p:nvPicPr>
              <p:cNvPr id="87" name="图片 86">
                <a:extLst>
                  <a:ext uri="{FF2B5EF4-FFF2-40B4-BE49-F238E27FC236}">
                    <a16:creationId xmlns:a16="http://schemas.microsoft.com/office/drawing/2014/main" id="{5773B7CD-372A-8FE8-CE2F-D572DD8E8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8963" y="1207502"/>
                <a:ext cx="1907798" cy="684000"/>
              </a:xfrm>
              <a:prstGeom prst="rect">
                <a:avLst/>
              </a:prstGeom>
            </p:spPr>
          </p:pic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7A8AA1C8-3245-7BE9-830F-1C53394536D1}"/>
                  </a:ext>
                </a:extLst>
              </p:cNvPr>
              <p:cNvSpPr txBox="1"/>
              <p:nvPr/>
            </p:nvSpPr>
            <p:spPr>
              <a:xfrm>
                <a:off x="6725638" y="1260797"/>
                <a:ext cx="19077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914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5   0   4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endParaRPr>
              </a:p>
            </p:txBody>
          </p:sp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27AC1CDE-E717-0454-A463-00103996BAC7}"/>
                  </a:ext>
                </a:extLst>
              </p:cNvPr>
              <p:cNvSpPr txBox="1"/>
              <p:nvPr/>
            </p:nvSpPr>
            <p:spPr>
              <a:xfrm>
                <a:off x="6096000" y="1260797"/>
                <a:ext cx="7459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914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8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endParaRPr>
              </a:p>
            </p:txBody>
          </p:sp>
        </p:grp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EBFE9A7A-9C4A-2BC8-7544-56F4CD794878}"/>
                </a:ext>
              </a:extLst>
            </p:cNvPr>
            <p:cNvSpPr txBox="1"/>
            <p:nvPr/>
          </p:nvSpPr>
          <p:spPr>
            <a:xfrm>
              <a:off x="2876142" y="1190000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6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4232CFFF-84FE-A481-29C9-36DA5A296F06}"/>
                </a:ext>
              </a:extLst>
            </p:cNvPr>
            <p:cNvSpPr txBox="1"/>
            <p:nvPr/>
          </p:nvSpPr>
          <p:spPr>
            <a:xfrm>
              <a:off x="2304560" y="2299307"/>
              <a:ext cx="1298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4   8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9D70B091-F8D8-B4E7-327C-9A9D8DA47D2B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85" y="2914772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7C54FF97-F53A-636B-764D-6B5815DB673A}"/>
                </a:ext>
              </a:extLst>
            </p:cNvPr>
            <p:cNvSpPr txBox="1"/>
            <p:nvPr/>
          </p:nvSpPr>
          <p:spPr>
            <a:xfrm>
              <a:off x="2876141" y="2871507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2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7A1351D8-2EF7-9391-EEE1-6FEA46A2D7FE}"/>
                </a:ext>
              </a:extLst>
            </p:cNvPr>
            <p:cNvSpPr txBox="1"/>
            <p:nvPr/>
          </p:nvSpPr>
          <p:spPr>
            <a:xfrm>
              <a:off x="3448927" y="2871507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18A1E44A-9FA6-DA17-4BC3-B1A610D21205}"/>
                </a:ext>
              </a:extLst>
            </p:cNvPr>
            <p:cNvSpPr txBox="1"/>
            <p:nvPr/>
          </p:nvSpPr>
          <p:spPr>
            <a:xfrm>
              <a:off x="3448927" y="1190000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414B9F45-E50E-6B23-F990-F46324D8853E}"/>
                </a:ext>
              </a:extLst>
            </p:cNvPr>
            <p:cNvSpPr txBox="1"/>
            <p:nvPr/>
          </p:nvSpPr>
          <p:spPr>
            <a:xfrm>
              <a:off x="2876141" y="3436072"/>
              <a:ext cx="12761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2   4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0AED8656-0084-311D-24F0-4E72B2EADF77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85" y="4067163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EAD6E5C6-9EF2-9DB4-90D8-67C89257D8BF}"/>
                </a:ext>
              </a:extLst>
            </p:cNvPr>
            <p:cNvSpPr txBox="1"/>
            <p:nvPr/>
          </p:nvSpPr>
          <p:spPr>
            <a:xfrm>
              <a:off x="3448927" y="4040276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0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</p:grpSp>
      <p:sp>
        <p:nvSpPr>
          <p:cNvPr id="90" name="文本框 89">
            <a:extLst>
              <a:ext uri="{FF2B5EF4-FFF2-40B4-BE49-F238E27FC236}">
                <a16:creationId xmlns:a16="http://schemas.microsoft.com/office/drawing/2014/main" id="{791EDBFD-5CDA-072C-3CCE-B43AEC9E766E}"/>
              </a:ext>
            </a:extLst>
          </p:cNvPr>
          <p:cNvSpPr txBox="1"/>
          <p:nvPr/>
        </p:nvSpPr>
        <p:spPr>
          <a:xfrm>
            <a:off x="7791563" y="1290368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=63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20FC8617-E140-999B-1E4E-8989061226F1}"/>
              </a:ext>
            </a:extLst>
          </p:cNvPr>
          <p:cNvSpPr txBox="1"/>
          <p:nvPr/>
        </p:nvSpPr>
        <p:spPr>
          <a:xfrm>
            <a:off x="9069934" y="1290368"/>
            <a:ext cx="2474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414÷9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宋体" panose="02010600030101010101" pitchFamily="2" charset="-122"/>
            </a:endParaRPr>
          </a:p>
        </p:txBody>
      </p: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83DE898-EFB4-E612-E6A9-31BD2171B672}"/>
              </a:ext>
            </a:extLst>
          </p:cNvPr>
          <p:cNvGrpSpPr/>
          <p:nvPr/>
        </p:nvGrpSpPr>
        <p:grpSpPr>
          <a:xfrm>
            <a:off x="8475624" y="2076186"/>
            <a:ext cx="2537436" cy="3496607"/>
            <a:chOff x="1674922" y="1190000"/>
            <a:chExt cx="2537436" cy="3496607"/>
          </a:xfrm>
        </p:grpSpPr>
        <p:grpSp>
          <p:nvGrpSpPr>
            <p:cNvPr id="93" name="组合 92">
              <a:extLst>
                <a:ext uri="{FF2B5EF4-FFF2-40B4-BE49-F238E27FC236}">
                  <a16:creationId xmlns:a16="http://schemas.microsoft.com/office/drawing/2014/main" id="{41EA78C1-EFA7-C466-8418-0AC948E827EE}"/>
                </a:ext>
              </a:extLst>
            </p:cNvPr>
            <p:cNvGrpSpPr/>
            <p:nvPr/>
          </p:nvGrpSpPr>
          <p:grpSpPr>
            <a:xfrm>
              <a:off x="1674922" y="1771706"/>
              <a:ext cx="2537436" cy="699626"/>
              <a:chOff x="6096000" y="1207502"/>
              <a:chExt cx="2537436" cy="699626"/>
            </a:xfrm>
          </p:grpSpPr>
          <p:pic>
            <p:nvPicPr>
              <p:cNvPr id="103" name="图片 102">
                <a:extLst>
                  <a:ext uri="{FF2B5EF4-FFF2-40B4-BE49-F238E27FC236}">
                    <a16:creationId xmlns:a16="http://schemas.microsoft.com/office/drawing/2014/main" id="{ADB52D9B-6D12-AF80-1FFD-9CC00BA0C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8963" y="1207502"/>
                <a:ext cx="1907798" cy="684000"/>
              </a:xfrm>
              <a:prstGeom prst="rect">
                <a:avLst/>
              </a:prstGeom>
            </p:spPr>
          </p:pic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id="{C1550FF4-D436-8A9D-972A-39E521A95621}"/>
                  </a:ext>
                </a:extLst>
              </p:cNvPr>
              <p:cNvSpPr txBox="1"/>
              <p:nvPr/>
            </p:nvSpPr>
            <p:spPr>
              <a:xfrm>
                <a:off x="6725638" y="1260797"/>
                <a:ext cx="19077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914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4   1   4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endParaRPr>
              </a:p>
            </p:txBody>
          </p:sp>
          <p:sp>
            <p:nvSpPr>
              <p:cNvPr id="105" name="文本框 104">
                <a:extLst>
                  <a:ext uri="{FF2B5EF4-FFF2-40B4-BE49-F238E27FC236}">
                    <a16:creationId xmlns:a16="http://schemas.microsoft.com/office/drawing/2014/main" id="{2A6A31A1-88BA-29CF-DC31-CB27C1056436}"/>
                  </a:ext>
                </a:extLst>
              </p:cNvPr>
              <p:cNvSpPr txBox="1"/>
              <p:nvPr/>
            </p:nvSpPr>
            <p:spPr>
              <a:xfrm>
                <a:off x="6096000" y="1260797"/>
                <a:ext cx="7459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914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9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</a:endParaRPr>
              </a:p>
            </p:txBody>
          </p:sp>
        </p:grp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7AC7FDFD-2B5F-1DBD-E268-0174947DBE1C}"/>
                </a:ext>
              </a:extLst>
            </p:cNvPr>
            <p:cNvSpPr txBox="1"/>
            <p:nvPr/>
          </p:nvSpPr>
          <p:spPr>
            <a:xfrm>
              <a:off x="2876142" y="1190000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023D5786-F00B-5FAA-5044-7277249AE9AC}"/>
                </a:ext>
              </a:extLst>
            </p:cNvPr>
            <p:cNvSpPr txBox="1"/>
            <p:nvPr/>
          </p:nvSpPr>
          <p:spPr>
            <a:xfrm>
              <a:off x="2304560" y="2299307"/>
              <a:ext cx="1298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3   6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id="{A4C3EA4A-3FEE-D82A-A9CF-6291E2F8A805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85" y="2914772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AF6F4DCB-FB6E-1446-5618-6E3A31C52C66}"/>
                </a:ext>
              </a:extLst>
            </p:cNvPr>
            <p:cNvSpPr txBox="1"/>
            <p:nvPr/>
          </p:nvSpPr>
          <p:spPr>
            <a:xfrm>
              <a:off x="2876141" y="2871507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5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E212700C-841D-20AE-3222-483D631B0181}"/>
                </a:ext>
              </a:extLst>
            </p:cNvPr>
            <p:cNvSpPr txBox="1"/>
            <p:nvPr/>
          </p:nvSpPr>
          <p:spPr>
            <a:xfrm>
              <a:off x="3448927" y="2871507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5FAC6F6C-DCB9-9417-1393-A9DB24CA7E50}"/>
                </a:ext>
              </a:extLst>
            </p:cNvPr>
            <p:cNvSpPr txBox="1"/>
            <p:nvPr/>
          </p:nvSpPr>
          <p:spPr>
            <a:xfrm>
              <a:off x="3448927" y="1190000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6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F6379464-72D2-E730-33C3-CD7D4248C095}"/>
                </a:ext>
              </a:extLst>
            </p:cNvPr>
            <p:cNvSpPr txBox="1"/>
            <p:nvPr/>
          </p:nvSpPr>
          <p:spPr>
            <a:xfrm>
              <a:off x="2876141" y="3436072"/>
              <a:ext cx="12761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5   4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187BBD6F-FF01-A61D-033A-A1330B18D939}"/>
                </a:ext>
              </a:extLst>
            </p:cNvPr>
            <p:cNvCxnSpPr>
              <a:cxnSpLocks/>
            </p:cNvCxnSpPr>
            <p:nvPr/>
          </p:nvCxnSpPr>
          <p:spPr>
            <a:xfrm>
              <a:off x="2047885" y="4067163"/>
              <a:ext cx="187157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33411E8F-5222-4C3D-C10B-ADBAEC218680}"/>
                </a:ext>
              </a:extLst>
            </p:cNvPr>
            <p:cNvSpPr txBox="1"/>
            <p:nvPr/>
          </p:nvSpPr>
          <p:spPr>
            <a:xfrm>
              <a:off x="3448927" y="4040276"/>
              <a:ext cx="726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0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endParaRPr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BAED3018-F7AE-5B48-4795-E910D35D0617}"/>
              </a:ext>
            </a:extLst>
          </p:cNvPr>
          <p:cNvSpPr txBox="1"/>
          <p:nvPr/>
        </p:nvSpPr>
        <p:spPr>
          <a:xfrm>
            <a:off x="10465284" y="1290368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=46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64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71" grpId="0"/>
      <p:bldP spid="90" grpId="0"/>
      <p:bldP spid="1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76536DC-5F2F-7200-FCB1-01FE4CA4D19F}"/>
              </a:ext>
            </a:extLst>
          </p:cNvPr>
          <p:cNvSpPr txBox="1"/>
          <p:nvPr/>
        </p:nvSpPr>
        <p:spPr>
          <a:xfrm>
            <a:off x="1176121" y="107581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写出箭头所指的小数。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E59921E-B434-2584-473A-18476F91FC7E}"/>
              </a:ext>
            </a:extLst>
          </p:cNvPr>
          <p:cNvSpPr/>
          <p:nvPr/>
        </p:nvSpPr>
        <p:spPr>
          <a:xfrm>
            <a:off x="500743" y="11286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AEA2968-39A7-7E85-836E-652F39A15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4236" y="132058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9F4B6B8-F578-97DA-923A-8DD6D5637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64" y="2610755"/>
            <a:ext cx="10494873" cy="163648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063E452-4F6C-6A79-ED2A-1C13BDDE5E71}"/>
              </a:ext>
            </a:extLst>
          </p:cNvPr>
          <p:cNvSpPr txBox="1"/>
          <p:nvPr/>
        </p:nvSpPr>
        <p:spPr>
          <a:xfrm>
            <a:off x="1575107" y="2491357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0.4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80A52DA-0F50-CB15-404A-9F89569EFD96}"/>
              </a:ext>
            </a:extLst>
          </p:cNvPr>
          <p:cNvSpPr txBox="1"/>
          <p:nvPr/>
        </p:nvSpPr>
        <p:spPr>
          <a:xfrm>
            <a:off x="2993805" y="2489450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EDB217-436D-D4E1-CAA2-4EBA4AAF43D8}"/>
              </a:ext>
            </a:extLst>
          </p:cNvPr>
          <p:cNvSpPr txBox="1"/>
          <p:nvPr/>
        </p:nvSpPr>
        <p:spPr>
          <a:xfrm>
            <a:off x="5893609" y="2489450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2.6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A0610A1-5F52-A77E-0DE2-7B9230E21284}"/>
              </a:ext>
            </a:extLst>
          </p:cNvPr>
          <p:cNvSpPr txBox="1"/>
          <p:nvPr/>
        </p:nvSpPr>
        <p:spPr>
          <a:xfrm>
            <a:off x="8412781" y="2489450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3.9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12AECC-B9E9-45D3-BC5F-3666E03802BD}"/>
              </a:ext>
            </a:extLst>
          </p:cNvPr>
          <p:cNvSpPr txBox="1"/>
          <p:nvPr/>
        </p:nvSpPr>
        <p:spPr>
          <a:xfrm>
            <a:off x="9910673" y="2489450"/>
            <a:ext cx="117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4.7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970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97CEEE-E73A-FDD9-7C97-989620887E49}"/>
              </a:ext>
            </a:extLst>
          </p:cNvPr>
          <p:cNvSpPr txBox="1"/>
          <p:nvPr/>
        </p:nvSpPr>
        <p:spPr>
          <a:xfrm>
            <a:off x="1176121" y="107019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6DC69EF-BCD7-51C4-71A0-38BCBEF60789}"/>
              </a:ext>
            </a:extLst>
          </p:cNvPr>
          <p:cNvSpPr/>
          <p:nvPr/>
        </p:nvSpPr>
        <p:spPr>
          <a:xfrm>
            <a:off x="500743" y="112304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B4863A5-1887-9DE6-65DF-33CDAB152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1657" y="129130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01E5CBF-C5AA-5572-499B-FDBAF5BF75A3}"/>
              </a:ext>
            </a:extLst>
          </p:cNvPr>
          <p:cNvSpPr txBox="1"/>
          <p:nvPr/>
        </p:nvSpPr>
        <p:spPr>
          <a:xfrm>
            <a:off x="838432" y="1979931"/>
            <a:ext cx="10515136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0.8			7.8+0.5			3.8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1.9</a:t>
            </a: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6+0.6			5.3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cs typeface="+mn-ea"/>
                <a:sym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1.7			4.6+2.7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94E3E83-CE48-2E05-0150-F3B8F876161A}"/>
              </a:ext>
            </a:extLst>
          </p:cNvPr>
          <p:cNvSpPr txBox="1"/>
          <p:nvPr/>
        </p:nvSpPr>
        <p:spPr>
          <a:xfrm>
            <a:off x="2277100" y="2146090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=0.6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1769CF7-DDC3-C681-A1B5-E8A8E4EAAC2E}"/>
              </a:ext>
            </a:extLst>
          </p:cNvPr>
          <p:cNvSpPr txBox="1"/>
          <p:nvPr/>
        </p:nvSpPr>
        <p:spPr>
          <a:xfrm>
            <a:off x="5944427" y="2146090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=8.3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FCBFD8A-A0C8-378E-9C67-AB154D251DE8}"/>
              </a:ext>
            </a:extLst>
          </p:cNvPr>
          <p:cNvSpPr txBox="1"/>
          <p:nvPr/>
        </p:nvSpPr>
        <p:spPr>
          <a:xfrm>
            <a:off x="9611754" y="2148420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=1.9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D64E909-1052-5555-0778-2C2692C20245}"/>
              </a:ext>
            </a:extLst>
          </p:cNvPr>
          <p:cNvSpPr txBox="1"/>
          <p:nvPr/>
        </p:nvSpPr>
        <p:spPr>
          <a:xfrm>
            <a:off x="1959870" y="3820237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=6.6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E6B119B-29C4-8ADF-AF60-BAB228FB262F}"/>
              </a:ext>
            </a:extLst>
          </p:cNvPr>
          <p:cNvSpPr txBox="1"/>
          <p:nvPr/>
        </p:nvSpPr>
        <p:spPr>
          <a:xfrm>
            <a:off x="5944427" y="3820237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=3.6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2416C5C-AF4E-FC4E-C26B-AE2A58657B2E}"/>
              </a:ext>
            </a:extLst>
          </p:cNvPr>
          <p:cNvSpPr txBox="1"/>
          <p:nvPr/>
        </p:nvSpPr>
        <p:spPr>
          <a:xfrm>
            <a:off x="9611754" y="3820237"/>
            <a:ext cx="150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宋体" panose="02010600030101010101" pitchFamily="2" charset="-122"/>
              </a:rPr>
              <a:t>=7.3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291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D71E90-69CB-C460-A06A-C143E71C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8430E5FC-C9DD-93F4-7C59-2291972F9460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738</Words>
  <Application>Microsoft Office PowerPoint</Application>
  <PresentationFormat>宽屏</PresentationFormat>
  <Paragraphs>189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Q</cp:lastModifiedBy>
  <cp:revision>54</cp:revision>
  <dcterms:created xsi:type="dcterms:W3CDTF">2025-11-01T01:48:06Z</dcterms:created>
  <dcterms:modified xsi:type="dcterms:W3CDTF">2026-01-31T09:29:10Z</dcterms:modified>
</cp:coreProperties>
</file>