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7" r:id="rId5"/>
    <p:sldId id="274" r:id="rId6"/>
    <p:sldId id="276" r:id="rId7"/>
    <p:sldId id="270" r:id="rId8"/>
    <p:sldId id="271" r:id="rId9"/>
    <p:sldId id="272" r:id="rId10"/>
    <p:sldId id="281" r:id="rId11"/>
    <p:sldId id="278" r:id="rId12"/>
    <p:sldId id="275" r:id="rId13"/>
    <p:sldId id="277" r:id="rId14"/>
    <p:sldId id="282" r:id="rId15"/>
    <p:sldId id="283" r:id="rId16"/>
    <p:sldId id="260" r:id="rId17"/>
    <p:sldId id="261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FFFCE0"/>
    <a:srgbClr val="3333FF"/>
    <a:srgbClr val="FF7C80"/>
    <a:srgbClr val="F58220"/>
    <a:srgbClr val="FFFFFF"/>
    <a:srgbClr val="DFEDDC"/>
    <a:srgbClr val="B0D1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163C57-AFAB-9511-F8C9-45D160E77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5493C7C-B0AC-B03E-1AD3-3F40AA7697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3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1E49251-FDA7-07E1-E725-66DD56B48181}"/>
              </a:ext>
            </a:extLst>
          </p:cNvPr>
          <p:cNvGrpSpPr/>
          <p:nvPr userDrawn="1"/>
        </p:nvGrpSpPr>
        <p:grpSpPr>
          <a:xfrm>
            <a:off x="111616" y="173559"/>
            <a:ext cx="11968769" cy="802790"/>
            <a:chOff x="356175" y="334658"/>
            <a:chExt cx="11968769" cy="802790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C2C86494-5EBC-36B7-4727-5BDD91313928}"/>
                </a:ext>
              </a:extLst>
            </p:cNvPr>
            <p:cNvSpPr/>
            <p:nvPr/>
          </p:nvSpPr>
          <p:spPr>
            <a:xfrm>
              <a:off x="356175" y="334658"/>
              <a:ext cx="11968769" cy="802790"/>
            </a:xfrm>
            <a:prstGeom prst="roundRect">
              <a:avLst>
                <a:gd name="adj" fmla="val 50000"/>
              </a:avLst>
            </a:prstGeom>
            <a:solidFill>
              <a:srgbClr val="61A352">
                <a:alpha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5" name="Rounded Rectangle 176_1">
              <a:extLst>
                <a:ext uri="{FF2B5EF4-FFF2-40B4-BE49-F238E27FC236}">
                  <a16:creationId xmlns:a16="http://schemas.microsoft.com/office/drawing/2014/main" id="{26774E59-4D9B-C1F5-498E-ABE65CDBB581}"/>
                </a:ext>
              </a:extLst>
            </p:cNvPr>
            <p:cNvSpPr/>
            <p:nvPr/>
          </p:nvSpPr>
          <p:spPr>
            <a:xfrm>
              <a:off x="497874" y="443405"/>
              <a:ext cx="4323765" cy="585296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B510CFB4-7017-4F6C-A53C-7283CE9A02DE}"/>
                </a:ext>
              </a:extLst>
            </p:cNvPr>
            <p:cNvSpPr/>
            <p:nvPr/>
          </p:nvSpPr>
          <p:spPr>
            <a:xfrm>
              <a:off x="4414351" y="608759"/>
              <a:ext cx="224769" cy="254588"/>
            </a:xfrm>
            <a:custGeom>
              <a:avLst/>
              <a:gdLst>
                <a:gd name="connsiteX0" fmla="*/ 0 w 477917"/>
                <a:gd name="connsiteY0" fmla="*/ 0 h 541319"/>
                <a:gd name="connsiteX1" fmla="*/ 207258 w 477917"/>
                <a:gd name="connsiteY1" fmla="*/ 0 h 541319"/>
                <a:gd name="connsiteX2" fmla="*/ 477917 w 477917"/>
                <a:gd name="connsiteY2" fmla="*/ 270660 h 541319"/>
                <a:gd name="connsiteX3" fmla="*/ 207258 w 477917"/>
                <a:gd name="connsiteY3" fmla="*/ 541319 h 541319"/>
                <a:gd name="connsiteX4" fmla="*/ 0 w 477917"/>
                <a:gd name="connsiteY4" fmla="*/ 541319 h 541319"/>
                <a:gd name="connsiteX5" fmla="*/ 270659 w 477917"/>
                <a:gd name="connsiteY5" fmla="*/ 270660 h 54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917" h="541319">
                  <a:moveTo>
                    <a:pt x="0" y="0"/>
                  </a:moveTo>
                  <a:lnTo>
                    <a:pt x="207258" y="0"/>
                  </a:lnTo>
                  <a:lnTo>
                    <a:pt x="477917" y="270660"/>
                  </a:lnTo>
                  <a:lnTo>
                    <a:pt x="207258" y="541319"/>
                  </a:lnTo>
                  <a:lnTo>
                    <a:pt x="0" y="541319"/>
                  </a:lnTo>
                  <a:lnTo>
                    <a:pt x="270659" y="270660"/>
                  </a:lnTo>
                  <a:close/>
                </a:path>
              </a:pathLst>
            </a:custGeom>
            <a:solidFill>
              <a:srgbClr val="61A352">
                <a:alpha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思源黑体"/>
                <a:cs typeface="+mn-cs"/>
              </a:endParaRPr>
            </a:p>
          </p:txBody>
        </p:sp>
      </p:grpSp>
      <p:pic>
        <p:nvPicPr>
          <p:cNvPr id="14" name="图片 1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79EBEF8-1EDB-A282-D53C-F454C1BD2D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ACEA86D-E55A-4224-0D7B-3B97A9E10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5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67D0ACF0-9552-AEBC-A43C-ABB93FBD6E20}"/>
              </a:ext>
            </a:extLst>
          </p:cNvPr>
          <p:cNvGrpSpPr/>
          <p:nvPr userDrawn="1"/>
        </p:nvGrpSpPr>
        <p:grpSpPr>
          <a:xfrm>
            <a:off x="10466502" y="128587"/>
            <a:ext cx="1703272" cy="1692862"/>
            <a:chOff x="10466502" y="128587"/>
            <a:chExt cx="1703272" cy="1692862"/>
          </a:xfrm>
        </p:grpSpPr>
        <p:grpSp>
          <p:nvGrpSpPr>
            <p:cNvPr id="24" name="图形 2">
              <a:extLst>
                <a:ext uri="{FF2B5EF4-FFF2-40B4-BE49-F238E27FC236}">
                  <a16:creationId xmlns:a16="http://schemas.microsoft.com/office/drawing/2014/main" id="{81568824-3B53-25AD-2B99-4E9DB9BAF9D0}"/>
                </a:ext>
              </a:extLst>
            </p:cNvPr>
            <p:cNvGrpSpPr/>
            <p:nvPr/>
          </p:nvGrpSpPr>
          <p:grpSpPr>
            <a:xfrm>
              <a:off x="10466502" y="128587"/>
              <a:ext cx="1342793" cy="522424"/>
              <a:chOff x="6643199" y="1758469"/>
              <a:chExt cx="649227" cy="252587"/>
            </a:xfrm>
          </p:grpSpPr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id="{40B04FCB-951D-B0B8-071D-FDC32CFDC45D}"/>
                  </a:ext>
                </a:extLst>
              </p:cNvPr>
              <p:cNvSpPr/>
              <p:nvPr/>
            </p:nvSpPr>
            <p:spPr>
              <a:xfrm>
                <a:off x="6643199" y="1758469"/>
                <a:ext cx="287439" cy="229682"/>
              </a:xfrm>
              <a:custGeom>
                <a:avLst/>
                <a:gdLst>
                  <a:gd name="connsiteX0" fmla="*/ 250626 w 287439"/>
                  <a:gd name="connsiteY0" fmla="*/ 0 h 229682"/>
                  <a:gd name="connsiteX1" fmla="*/ 0 w 287439"/>
                  <a:gd name="connsiteY1" fmla="*/ 229683 h 229682"/>
                  <a:gd name="connsiteX2" fmla="*/ 287439 w 287439"/>
                  <a:gd name="connsiteY2" fmla="*/ 111518 h 229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7439" h="229682">
                    <a:moveTo>
                      <a:pt x="250626" y="0"/>
                    </a:moveTo>
                    <a:lnTo>
                      <a:pt x="0" y="229683"/>
                    </a:lnTo>
                    <a:lnTo>
                      <a:pt x="287439" y="111518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2660662C-DB84-B76B-3043-FD791CB69C45}"/>
                  </a:ext>
                </a:extLst>
              </p:cNvPr>
              <p:cNvSpPr/>
              <p:nvPr/>
            </p:nvSpPr>
            <p:spPr>
              <a:xfrm>
                <a:off x="6643199" y="1889625"/>
                <a:ext cx="649227" cy="98525"/>
              </a:xfrm>
              <a:custGeom>
                <a:avLst/>
                <a:gdLst>
                  <a:gd name="connsiteX0" fmla="*/ 649228 w 649227"/>
                  <a:gd name="connsiteY0" fmla="*/ 51791 h 98525"/>
                  <a:gd name="connsiteX1" fmla="*/ 0 w 649227"/>
                  <a:gd name="connsiteY1" fmla="*/ 98526 h 98525"/>
                  <a:gd name="connsiteX2" fmla="*/ 351122 w 649227"/>
                  <a:gd name="connsiteY2" fmla="*/ 0 h 98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9227" h="98525">
                    <a:moveTo>
                      <a:pt x="649228" y="51791"/>
                    </a:moveTo>
                    <a:lnTo>
                      <a:pt x="0" y="98526"/>
                    </a:lnTo>
                    <a:lnTo>
                      <a:pt x="351122" y="0"/>
                    </a:lnTo>
                    <a:close/>
                  </a:path>
                </a:pathLst>
              </a:custGeom>
              <a:solidFill>
                <a:srgbClr val="61A352">
                  <a:lumMod val="20000"/>
                  <a:lumOff val="80000"/>
                </a:srgbClr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D901B7F4-4BCC-8FDF-4792-CCA91D01148A}"/>
                  </a:ext>
                </a:extLst>
              </p:cNvPr>
              <p:cNvSpPr/>
              <p:nvPr/>
            </p:nvSpPr>
            <p:spPr>
              <a:xfrm>
                <a:off x="6643199" y="1872515"/>
                <a:ext cx="286296" cy="115636"/>
              </a:xfrm>
              <a:custGeom>
                <a:avLst/>
                <a:gdLst>
                  <a:gd name="connsiteX0" fmla="*/ 281293 w 286296"/>
                  <a:gd name="connsiteY0" fmla="*/ 0 h 115636"/>
                  <a:gd name="connsiteX1" fmla="*/ 286297 w 286296"/>
                  <a:gd name="connsiteY1" fmla="*/ 35301 h 115636"/>
                  <a:gd name="connsiteX2" fmla="*/ 0 w 286296"/>
                  <a:gd name="connsiteY2" fmla="*/ 115637 h 115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6296" h="115636">
                    <a:moveTo>
                      <a:pt x="281293" y="0"/>
                    </a:moveTo>
                    <a:lnTo>
                      <a:pt x="286297" y="35301"/>
                    </a:lnTo>
                    <a:lnTo>
                      <a:pt x="0" y="115637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4ADC8C43-C8C9-FF0F-7ECD-35E04B0A9D58}"/>
                  </a:ext>
                </a:extLst>
              </p:cNvPr>
              <p:cNvSpPr/>
              <p:nvPr/>
            </p:nvSpPr>
            <p:spPr>
              <a:xfrm>
                <a:off x="6643199" y="1961112"/>
                <a:ext cx="388818" cy="49944"/>
              </a:xfrm>
              <a:custGeom>
                <a:avLst/>
                <a:gdLst>
                  <a:gd name="connsiteX0" fmla="*/ 0 w 388818"/>
                  <a:gd name="connsiteY0" fmla="*/ 27040 h 49944"/>
                  <a:gd name="connsiteX1" fmla="*/ 388818 w 388818"/>
                  <a:gd name="connsiteY1" fmla="*/ 49944 h 49944"/>
                  <a:gd name="connsiteX2" fmla="*/ 375632 w 388818"/>
                  <a:gd name="connsiteY2" fmla="*/ 0 h 4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818" h="49944">
                    <a:moveTo>
                      <a:pt x="0" y="27040"/>
                    </a:moveTo>
                    <a:lnTo>
                      <a:pt x="388818" y="49944"/>
                    </a:lnTo>
                    <a:lnTo>
                      <a:pt x="375632" y="0"/>
                    </a:lnTo>
                    <a:close/>
                  </a:path>
                </a:pathLst>
              </a:custGeom>
              <a:solidFill>
                <a:srgbClr val="61A352"/>
              </a:solidFill>
              <a:ln w="1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F2F2F"/>
                  </a:solidFill>
                  <a:effectLst/>
                  <a:uLnTx/>
                  <a:uFillTx/>
                  <a:ea typeface="思源黑体"/>
                </a:endParaRPr>
              </a:p>
            </p:txBody>
          </p:sp>
        </p:grp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3CC45D05-2050-6D6C-5D25-B1F5EA39DFD3}"/>
                </a:ext>
              </a:extLst>
            </p:cNvPr>
            <p:cNvSpPr/>
            <p:nvPr/>
          </p:nvSpPr>
          <p:spPr>
            <a:xfrm>
              <a:off x="11137899" y="219124"/>
              <a:ext cx="1031875" cy="1602325"/>
            </a:xfrm>
            <a:custGeom>
              <a:avLst/>
              <a:gdLst>
                <a:gd name="connsiteX0" fmla="*/ 452926 w 1031875"/>
                <a:gd name="connsiteY0" fmla="*/ 1545024 h 1602325"/>
                <a:gd name="connsiteX1" fmla="*/ 462684 w 1031875"/>
                <a:gd name="connsiteY1" fmla="*/ 1549795 h 1602325"/>
                <a:gd name="connsiteX2" fmla="*/ 460087 w 1031875"/>
                <a:gd name="connsiteY2" fmla="*/ 1566660 h 1602325"/>
                <a:gd name="connsiteX3" fmla="*/ 459705 w 1031875"/>
                <a:gd name="connsiteY3" fmla="*/ 1566906 h 1602325"/>
                <a:gd name="connsiteX4" fmla="*/ 405177 w 1031875"/>
                <a:gd name="connsiteY4" fmla="*/ 1600001 h 1602325"/>
                <a:gd name="connsiteX5" fmla="*/ 384477 w 1031875"/>
                <a:gd name="connsiteY5" fmla="*/ 1597274 h 1602325"/>
                <a:gd name="connsiteX6" fmla="*/ 387784 w 1031875"/>
                <a:gd name="connsiteY6" fmla="*/ 1580206 h 1602325"/>
                <a:gd name="connsiteX7" fmla="*/ 441935 w 1031875"/>
                <a:gd name="connsiteY7" fmla="*/ 1547339 h 1602325"/>
                <a:gd name="connsiteX8" fmla="*/ 452926 w 1031875"/>
                <a:gd name="connsiteY8" fmla="*/ 1545024 h 1602325"/>
                <a:gd name="connsiteX9" fmla="*/ 619900 w 1031875"/>
                <a:gd name="connsiteY9" fmla="*/ 1428266 h 1602325"/>
                <a:gd name="connsiteX10" fmla="*/ 640807 w 1031875"/>
                <a:gd name="connsiteY10" fmla="*/ 1429197 h 1602325"/>
                <a:gd name="connsiteX11" fmla="*/ 639813 w 1031875"/>
                <a:gd name="connsiteY11" fmla="*/ 1446617 h 1602325"/>
                <a:gd name="connsiteX12" fmla="*/ 551525 w 1031875"/>
                <a:gd name="connsiteY12" fmla="*/ 1508696 h 1602325"/>
                <a:gd name="connsiteX13" fmla="*/ 551473 w 1031875"/>
                <a:gd name="connsiteY13" fmla="*/ 1508732 h 1602325"/>
                <a:gd name="connsiteX14" fmla="*/ 530512 w 1031875"/>
                <a:gd name="connsiteY14" fmla="*/ 1506696 h 1602325"/>
                <a:gd name="connsiteX15" fmla="*/ 532638 w 1031875"/>
                <a:gd name="connsiteY15" fmla="*/ 1489419 h 1602325"/>
                <a:gd name="connsiteX16" fmla="*/ 619900 w 1031875"/>
                <a:gd name="connsiteY16" fmla="*/ 1428266 h 1602325"/>
                <a:gd name="connsiteX17" fmla="*/ 789235 w 1031875"/>
                <a:gd name="connsiteY17" fmla="*/ 1289178 h 1602325"/>
                <a:gd name="connsiteX18" fmla="*/ 800061 w 1031875"/>
                <a:gd name="connsiteY18" fmla="*/ 1291961 h 1602325"/>
                <a:gd name="connsiteX19" fmla="*/ 801958 w 1031875"/>
                <a:gd name="connsiteY19" fmla="*/ 1309173 h 1602325"/>
                <a:gd name="connsiteX20" fmla="*/ 723751 w 1031875"/>
                <a:gd name="connsiteY20" fmla="*/ 1380299 h 1602325"/>
                <a:gd name="connsiteX21" fmla="*/ 722415 w 1031875"/>
                <a:gd name="connsiteY21" fmla="*/ 1381293 h 1602325"/>
                <a:gd name="connsiteX22" fmla="*/ 702790 w 1031875"/>
                <a:gd name="connsiteY22" fmla="*/ 1380470 h 1602325"/>
                <a:gd name="connsiteX23" fmla="*/ 702577 w 1031875"/>
                <a:gd name="connsiteY23" fmla="*/ 1363187 h 1602325"/>
                <a:gd name="connsiteX24" fmla="*/ 779188 w 1031875"/>
                <a:gd name="connsiteY24" fmla="*/ 1293523 h 1602325"/>
                <a:gd name="connsiteX25" fmla="*/ 789235 w 1031875"/>
                <a:gd name="connsiteY25" fmla="*/ 1289178 h 1602325"/>
                <a:gd name="connsiteX26" fmla="*/ 915429 w 1031875"/>
                <a:gd name="connsiteY26" fmla="*/ 1132655 h 1602325"/>
                <a:gd name="connsiteX27" fmla="*/ 926720 w 1031875"/>
                <a:gd name="connsiteY27" fmla="*/ 1133527 h 1602325"/>
                <a:gd name="connsiteX28" fmla="*/ 932897 w 1031875"/>
                <a:gd name="connsiteY28" fmla="*/ 1150045 h 1602325"/>
                <a:gd name="connsiteX29" fmla="*/ 929641 w 1031875"/>
                <a:gd name="connsiteY29" fmla="*/ 1155066 h 1602325"/>
                <a:gd name="connsiteX30" fmla="*/ 872377 w 1031875"/>
                <a:gd name="connsiteY30" fmla="*/ 1232488 h 1602325"/>
                <a:gd name="connsiteX31" fmla="*/ 869388 w 1031875"/>
                <a:gd name="connsiteY31" fmla="*/ 1235146 h 1602325"/>
                <a:gd name="connsiteX32" fmla="*/ 851778 w 1031875"/>
                <a:gd name="connsiteY32" fmla="*/ 1235696 h 1602325"/>
                <a:gd name="connsiteX33" fmla="*/ 847883 w 1031875"/>
                <a:gd name="connsiteY33" fmla="*/ 1218712 h 1602325"/>
                <a:gd name="connsiteX34" fmla="*/ 903556 w 1031875"/>
                <a:gd name="connsiteY34" fmla="*/ 1143459 h 1602325"/>
                <a:gd name="connsiteX35" fmla="*/ 906692 w 1031875"/>
                <a:gd name="connsiteY35" fmla="*/ 1138620 h 1602325"/>
                <a:gd name="connsiteX36" fmla="*/ 915429 w 1031875"/>
                <a:gd name="connsiteY36" fmla="*/ 1132655 h 1602325"/>
                <a:gd name="connsiteX37" fmla="*/ 1002030 w 1031875"/>
                <a:gd name="connsiteY37" fmla="*/ 954388 h 1602325"/>
                <a:gd name="connsiteX38" fmla="*/ 1013354 w 1031875"/>
                <a:gd name="connsiteY38" fmla="*/ 968933 h 1602325"/>
                <a:gd name="connsiteX39" fmla="*/ 980566 w 1031875"/>
                <a:gd name="connsiteY39" fmla="*/ 1061746 h 1602325"/>
                <a:gd name="connsiteX40" fmla="*/ 975923 w 1031875"/>
                <a:gd name="connsiteY40" fmla="*/ 1067078 h 1602325"/>
                <a:gd name="connsiteX41" fmla="*/ 961548 w 1031875"/>
                <a:gd name="connsiteY41" fmla="*/ 1069016 h 1602325"/>
                <a:gd name="connsiteX42" fmla="*/ 952734 w 1031875"/>
                <a:gd name="connsiteY42" fmla="*/ 1053336 h 1602325"/>
                <a:gd name="connsiteX43" fmla="*/ 984386 w 1031875"/>
                <a:gd name="connsiteY43" fmla="*/ 963725 h 1602325"/>
                <a:gd name="connsiteX44" fmla="*/ 1002030 w 1031875"/>
                <a:gd name="connsiteY44" fmla="*/ 954388 h 1602325"/>
                <a:gd name="connsiteX45" fmla="*/ 1012748 w 1031875"/>
                <a:gd name="connsiteY45" fmla="*/ 765242 h 1602325"/>
                <a:gd name="connsiteX46" fmla="*/ 1028880 w 1031875"/>
                <a:gd name="connsiteY46" fmla="*/ 776279 h 1602325"/>
                <a:gd name="connsiteX47" fmla="*/ 1030070 w 1031875"/>
                <a:gd name="connsiteY47" fmla="*/ 873177 h 1602325"/>
                <a:gd name="connsiteX48" fmla="*/ 1024541 w 1031875"/>
                <a:gd name="connsiteY48" fmla="*/ 881874 h 1602325"/>
                <a:gd name="connsiteX49" fmla="*/ 1014257 w 1031875"/>
                <a:gd name="connsiteY49" fmla="*/ 884522 h 1602325"/>
                <a:gd name="connsiteX50" fmla="*/ 1000496 w 1031875"/>
                <a:gd name="connsiteY50" fmla="*/ 871487 h 1602325"/>
                <a:gd name="connsiteX51" fmla="*/ 999362 w 1031875"/>
                <a:gd name="connsiteY51" fmla="*/ 778542 h 1602325"/>
                <a:gd name="connsiteX52" fmla="*/ 1012748 w 1031875"/>
                <a:gd name="connsiteY52" fmla="*/ 765242 h 1602325"/>
                <a:gd name="connsiteX53" fmla="*/ 684334 w 1031875"/>
                <a:gd name="connsiteY53" fmla="*/ 621237 h 1602325"/>
                <a:gd name="connsiteX54" fmla="*/ 695533 w 1031875"/>
                <a:gd name="connsiteY54" fmla="*/ 622722 h 1602325"/>
                <a:gd name="connsiteX55" fmla="*/ 796220 w 1031875"/>
                <a:gd name="connsiteY55" fmla="*/ 635931 h 1602325"/>
                <a:gd name="connsiteX56" fmla="*/ 813559 w 1031875"/>
                <a:gd name="connsiteY56" fmla="*/ 645641 h 1602325"/>
                <a:gd name="connsiteX57" fmla="*/ 808256 w 1031875"/>
                <a:gd name="connsiteY57" fmla="*/ 657485 h 1602325"/>
                <a:gd name="connsiteX58" fmla="*/ 801783 w 1031875"/>
                <a:gd name="connsiteY58" fmla="*/ 659939 h 1602325"/>
                <a:gd name="connsiteX59" fmla="*/ 679978 w 1031875"/>
                <a:gd name="connsiteY59" fmla="*/ 643531 h 1602325"/>
                <a:gd name="connsiteX60" fmla="*/ 675139 w 1031875"/>
                <a:gd name="connsiteY60" fmla="*/ 626715 h 1602325"/>
                <a:gd name="connsiteX61" fmla="*/ 684334 w 1031875"/>
                <a:gd name="connsiteY61" fmla="*/ 621237 h 1602325"/>
                <a:gd name="connsiteX62" fmla="*/ 955379 w 1031875"/>
                <a:gd name="connsiteY62" fmla="*/ 584233 h 1602325"/>
                <a:gd name="connsiteX63" fmla="*/ 964078 w 1031875"/>
                <a:gd name="connsiteY63" fmla="*/ 590237 h 1602325"/>
                <a:gd name="connsiteX64" fmla="*/ 1007525 w 1031875"/>
                <a:gd name="connsiteY64" fmla="*/ 680764 h 1602325"/>
                <a:gd name="connsiteX65" fmla="*/ 1002517 w 1031875"/>
                <a:gd name="connsiteY65" fmla="*/ 693641 h 1602325"/>
                <a:gd name="connsiteX66" fmla="*/ 997295 w 1031875"/>
                <a:gd name="connsiteY66" fmla="*/ 695854 h 1602325"/>
                <a:gd name="connsiteX67" fmla="*/ 978997 w 1031875"/>
                <a:gd name="connsiteY67" fmla="*/ 687421 h 1602325"/>
                <a:gd name="connsiteX68" fmla="*/ 937794 w 1031875"/>
                <a:gd name="connsiteY68" fmla="*/ 601549 h 1602325"/>
                <a:gd name="connsiteX69" fmla="*/ 944077 w 1031875"/>
                <a:gd name="connsiteY69" fmla="*/ 585058 h 1602325"/>
                <a:gd name="connsiteX70" fmla="*/ 955379 w 1031875"/>
                <a:gd name="connsiteY70" fmla="*/ 584233 h 1602325"/>
                <a:gd name="connsiteX71" fmla="*/ 963150 w 1031875"/>
                <a:gd name="connsiteY71" fmla="*/ 511145 h 1602325"/>
                <a:gd name="connsiteX72" fmla="*/ 972435 w 1031875"/>
                <a:gd name="connsiteY72" fmla="*/ 526640 h 1602325"/>
                <a:gd name="connsiteX73" fmla="*/ 909160 w 1031875"/>
                <a:gd name="connsiteY73" fmla="*/ 611725 h 1602325"/>
                <a:gd name="connsiteX74" fmla="*/ 907938 w 1031875"/>
                <a:gd name="connsiteY74" fmla="*/ 612623 h 1602325"/>
                <a:gd name="connsiteX75" fmla="*/ 888196 w 1031875"/>
                <a:gd name="connsiteY75" fmla="*/ 611701 h 1602325"/>
                <a:gd name="connsiteX76" fmla="*/ 888226 w 1031875"/>
                <a:gd name="connsiteY76" fmla="*/ 594416 h 1602325"/>
                <a:gd name="connsiteX77" fmla="*/ 944357 w 1031875"/>
                <a:gd name="connsiteY77" fmla="*/ 518801 h 1602325"/>
                <a:gd name="connsiteX78" fmla="*/ 963150 w 1031875"/>
                <a:gd name="connsiteY78" fmla="*/ 511145 h 1602325"/>
                <a:gd name="connsiteX79" fmla="*/ 683753 w 1031875"/>
                <a:gd name="connsiteY79" fmla="*/ 463320 h 1602325"/>
                <a:gd name="connsiteX80" fmla="*/ 692797 w 1031875"/>
                <a:gd name="connsiteY80" fmla="*/ 468966 h 1602325"/>
                <a:gd name="connsiteX81" fmla="*/ 687503 w 1031875"/>
                <a:gd name="connsiteY81" fmla="*/ 485690 h 1602325"/>
                <a:gd name="connsiteX82" fmla="*/ 654866 w 1031875"/>
                <a:gd name="connsiteY82" fmla="*/ 512462 h 1602325"/>
                <a:gd name="connsiteX83" fmla="*/ 644606 w 1031875"/>
                <a:gd name="connsiteY83" fmla="*/ 553868 h 1602325"/>
                <a:gd name="connsiteX84" fmla="*/ 639087 w 1031875"/>
                <a:gd name="connsiteY84" fmla="*/ 564429 h 1602325"/>
                <a:gd name="connsiteX85" fmla="*/ 631064 w 1031875"/>
                <a:gd name="connsiteY85" fmla="*/ 567060 h 1602325"/>
                <a:gd name="connsiteX86" fmla="*/ 615063 w 1031875"/>
                <a:gd name="connsiteY86" fmla="*/ 555896 h 1602325"/>
                <a:gd name="connsiteX87" fmla="*/ 629055 w 1031875"/>
                <a:gd name="connsiteY87" fmla="*/ 500437 h 1602325"/>
                <a:gd name="connsiteX88" fmla="*/ 672513 w 1031875"/>
                <a:gd name="connsiteY88" fmla="*/ 464601 h 1602325"/>
                <a:gd name="connsiteX89" fmla="*/ 683753 w 1031875"/>
                <a:gd name="connsiteY89" fmla="*/ 463320 h 1602325"/>
                <a:gd name="connsiteX90" fmla="*/ 795826 w 1031875"/>
                <a:gd name="connsiteY90" fmla="*/ 453556 h 1602325"/>
                <a:gd name="connsiteX91" fmla="*/ 799819 w 1031875"/>
                <a:gd name="connsiteY91" fmla="*/ 454593 h 1602325"/>
                <a:gd name="connsiteX92" fmla="*/ 897126 w 1031875"/>
                <a:gd name="connsiteY92" fmla="*/ 509297 h 1602325"/>
                <a:gd name="connsiteX93" fmla="*/ 896224 w 1031875"/>
                <a:gd name="connsiteY93" fmla="*/ 526564 h 1602325"/>
                <a:gd name="connsiteX94" fmla="*/ 895449 w 1031875"/>
                <a:gd name="connsiteY94" fmla="*/ 527109 h 1602325"/>
                <a:gd name="connsiteX95" fmla="*/ 875276 w 1031875"/>
                <a:gd name="connsiteY95" fmla="*/ 525820 h 1602325"/>
                <a:gd name="connsiteX96" fmla="*/ 790512 w 1031875"/>
                <a:gd name="connsiteY96" fmla="*/ 477801 h 1602325"/>
                <a:gd name="connsiteX97" fmla="*/ 787349 w 1031875"/>
                <a:gd name="connsiteY97" fmla="*/ 476978 h 1602325"/>
                <a:gd name="connsiteX98" fmla="*/ 777385 w 1031875"/>
                <a:gd name="connsiteY98" fmla="*/ 461771 h 1602325"/>
                <a:gd name="connsiteX99" fmla="*/ 795826 w 1031875"/>
                <a:gd name="connsiteY99" fmla="*/ 453556 h 1602325"/>
                <a:gd name="connsiteX100" fmla="*/ 947212 w 1031875"/>
                <a:gd name="connsiteY100" fmla="*/ 324206 h 1602325"/>
                <a:gd name="connsiteX101" fmla="*/ 965847 w 1031875"/>
                <a:gd name="connsiteY101" fmla="*/ 332123 h 1602325"/>
                <a:gd name="connsiteX102" fmla="*/ 987842 w 1031875"/>
                <a:gd name="connsiteY102" fmla="*/ 428411 h 1602325"/>
                <a:gd name="connsiteX103" fmla="*/ 982288 w 1031875"/>
                <a:gd name="connsiteY103" fmla="*/ 438544 h 1602325"/>
                <a:gd name="connsiteX104" fmla="*/ 973748 w 1031875"/>
                <a:gd name="connsiteY104" fmla="*/ 441204 h 1602325"/>
                <a:gd name="connsiteX105" fmla="*/ 958236 w 1031875"/>
                <a:gd name="connsiteY105" fmla="*/ 429580 h 1602325"/>
                <a:gd name="connsiteX106" fmla="*/ 937613 w 1031875"/>
                <a:gd name="connsiteY106" fmla="*/ 339570 h 1602325"/>
                <a:gd name="connsiteX107" fmla="*/ 947212 w 1031875"/>
                <a:gd name="connsiteY107" fmla="*/ 324206 h 1602325"/>
                <a:gd name="connsiteX108" fmla="*/ 828152 w 1031875"/>
                <a:gd name="connsiteY108" fmla="*/ 162884 h 1602325"/>
                <a:gd name="connsiteX109" fmla="*/ 849073 w 1031875"/>
                <a:gd name="connsiteY109" fmla="*/ 163968 h 1602325"/>
                <a:gd name="connsiteX110" fmla="*/ 867465 w 1031875"/>
                <a:gd name="connsiteY110" fmla="*/ 182014 h 1602325"/>
                <a:gd name="connsiteX111" fmla="*/ 917971 w 1031875"/>
                <a:gd name="connsiteY111" fmla="*/ 243017 h 1602325"/>
                <a:gd name="connsiteX112" fmla="*/ 914399 w 1031875"/>
                <a:gd name="connsiteY112" fmla="*/ 258643 h 1602325"/>
                <a:gd name="connsiteX113" fmla="*/ 912517 w 1031875"/>
                <a:gd name="connsiteY113" fmla="*/ 259704 h 1602325"/>
                <a:gd name="connsiteX114" fmla="*/ 892277 w 1031875"/>
                <a:gd name="connsiteY114" fmla="*/ 255205 h 1602325"/>
                <a:gd name="connsiteX115" fmla="*/ 844320 w 1031875"/>
                <a:gd name="connsiteY115" fmla="*/ 197287 h 1602325"/>
                <a:gd name="connsiteX116" fmla="*/ 826841 w 1031875"/>
                <a:gd name="connsiteY116" fmla="*/ 180133 h 1602325"/>
                <a:gd name="connsiteX117" fmla="*/ 828152 w 1031875"/>
                <a:gd name="connsiteY117" fmla="*/ 162884 h 1602325"/>
                <a:gd name="connsiteX118" fmla="*/ 108270 w 1031875"/>
                <a:gd name="connsiteY118" fmla="*/ 74608 h 1602325"/>
                <a:gd name="connsiteX119" fmla="*/ 117547 w 1031875"/>
                <a:gd name="connsiteY119" fmla="*/ 79990 h 1602325"/>
                <a:gd name="connsiteX120" fmla="*/ 114308 w 1031875"/>
                <a:gd name="connsiteY120" fmla="*/ 96069 h 1602325"/>
                <a:gd name="connsiteX121" fmla="*/ 112966 w 1031875"/>
                <a:gd name="connsiteY121" fmla="*/ 96856 h 1602325"/>
                <a:gd name="connsiteX122" fmla="*/ 25210 w 1031875"/>
                <a:gd name="connsiteY122" fmla="*/ 154145 h 1602325"/>
                <a:gd name="connsiteX123" fmla="*/ 4249 w 1031875"/>
                <a:gd name="connsiteY123" fmla="*/ 153994 h 1602325"/>
                <a:gd name="connsiteX124" fmla="*/ 4433 w 1031875"/>
                <a:gd name="connsiteY124" fmla="*/ 136711 h 1602325"/>
                <a:gd name="connsiteX125" fmla="*/ 97092 w 1031875"/>
                <a:gd name="connsiteY125" fmla="*/ 76212 h 1602325"/>
                <a:gd name="connsiteX126" fmla="*/ 108270 w 1031875"/>
                <a:gd name="connsiteY126" fmla="*/ 74608 h 1602325"/>
                <a:gd name="connsiteX127" fmla="*/ 651034 w 1031875"/>
                <a:gd name="connsiteY127" fmla="*/ 45884 h 1602325"/>
                <a:gd name="connsiteX128" fmla="*/ 662360 w 1031875"/>
                <a:gd name="connsiteY128" fmla="*/ 46450 h 1602325"/>
                <a:gd name="connsiteX129" fmla="*/ 762766 w 1031875"/>
                <a:gd name="connsiteY129" fmla="*/ 97627 h 1602325"/>
                <a:gd name="connsiteX130" fmla="*/ 765539 w 1031875"/>
                <a:gd name="connsiteY130" fmla="*/ 114759 h 1602325"/>
                <a:gd name="connsiteX131" fmla="*/ 763022 w 1031875"/>
                <a:gd name="connsiteY131" fmla="*/ 116885 h 1602325"/>
                <a:gd name="connsiteX132" fmla="*/ 744766 w 1031875"/>
                <a:gd name="connsiteY132" fmla="*/ 117046 h 1602325"/>
                <a:gd name="connsiteX133" fmla="*/ 649380 w 1031875"/>
                <a:gd name="connsiteY133" fmla="*/ 68426 h 1602325"/>
                <a:gd name="connsiteX134" fmla="*/ 642545 w 1031875"/>
                <a:gd name="connsiteY134" fmla="*/ 52086 h 1602325"/>
                <a:gd name="connsiteX135" fmla="*/ 651034 w 1031875"/>
                <a:gd name="connsiteY135" fmla="*/ 45884 h 1602325"/>
                <a:gd name="connsiteX136" fmla="*/ 316421 w 1031875"/>
                <a:gd name="connsiteY136" fmla="*/ 6880 h 1602325"/>
                <a:gd name="connsiteX137" fmla="*/ 333537 w 1031875"/>
                <a:gd name="connsiteY137" fmla="*/ 16857 h 1602325"/>
                <a:gd name="connsiteX138" fmla="*/ 328177 w 1031875"/>
                <a:gd name="connsiteY138" fmla="*/ 28475 h 1602325"/>
                <a:gd name="connsiteX139" fmla="*/ 321429 w 1031875"/>
                <a:gd name="connsiteY139" fmla="*/ 30970 h 1602325"/>
                <a:gd name="connsiteX140" fmla="*/ 213220 w 1031875"/>
                <a:gd name="connsiteY140" fmla="*/ 55439 h 1602325"/>
                <a:gd name="connsiteX141" fmla="*/ 194081 w 1031875"/>
                <a:gd name="connsiteY141" fmla="*/ 48392 h 1602325"/>
                <a:gd name="connsiteX142" fmla="*/ 202629 w 1031875"/>
                <a:gd name="connsiteY142" fmla="*/ 32611 h 1602325"/>
                <a:gd name="connsiteX143" fmla="*/ 316421 w 1031875"/>
                <a:gd name="connsiteY143" fmla="*/ 6880 h 1602325"/>
                <a:gd name="connsiteX144" fmla="*/ 434176 w 1031875"/>
                <a:gd name="connsiteY144" fmla="*/ 5 h 1602325"/>
                <a:gd name="connsiteX145" fmla="*/ 546651 w 1031875"/>
                <a:gd name="connsiteY145" fmla="*/ 12200 h 1602325"/>
                <a:gd name="connsiteX146" fmla="*/ 551306 w 1031875"/>
                <a:gd name="connsiteY146" fmla="*/ 13132 h 1602325"/>
                <a:gd name="connsiteX147" fmla="*/ 562131 w 1031875"/>
                <a:gd name="connsiteY147" fmla="*/ 27932 h 1602325"/>
                <a:gd name="connsiteX148" fmla="*/ 557015 w 1031875"/>
                <a:gd name="connsiteY148" fmla="*/ 34532 h 1602325"/>
                <a:gd name="connsiteX149" fmla="*/ 544181 w 1031875"/>
                <a:gd name="connsiteY149" fmla="*/ 36858 h 1602325"/>
                <a:gd name="connsiteX150" fmla="*/ 539798 w 1031875"/>
                <a:gd name="connsiteY150" fmla="*/ 35980 h 1602325"/>
                <a:gd name="connsiteX151" fmla="*/ 433278 w 1031875"/>
                <a:gd name="connsiteY151" fmla="*/ 24438 h 1602325"/>
                <a:gd name="connsiteX152" fmla="*/ 418913 w 1031875"/>
                <a:gd name="connsiteY152" fmla="*/ 11853 h 1602325"/>
                <a:gd name="connsiteX153" fmla="*/ 434176 w 1031875"/>
                <a:gd name="connsiteY153" fmla="*/ 5 h 160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</a:cxnLst>
              <a:rect l="l" t="t" r="r" b="b"/>
              <a:pathLst>
                <a:path w="1031875" h="1602325">
                  <a:moveTo>
                    <a:pt x="452926" y="1545024"/>
                  </a:moveTo>
                  <a:cubicBezTo>
                    <a:pt x="456681" y="1545468"/>
                    <a:pt x="460230" y="1547094"/>
                    <a:pt x="462684" y="1549795"/>
                  </a:cubicBezTo>
                  <a:cubicBezTo>
                    <a:pt x="467496" y="1555092"/>
                    <a:pt x="466308" y="1562560"/>
                    <a:pt x="460087" y="1566660"/>
                  </a:cubicBezTo>
                  <a:cubicBezTo>
                    <a:pt x="459962" y="1566743"/>
                    <a:pt x="459835" y="1566825"/>
                    <a:pt x="459705" y="1566906"/>
                  </a:cubicBezTo>
                  <a:cubicBezTo>
                    <a:pt x="442352" y="1577620"/>
                    <a:pt x="424513" y="1588447"/>
                    <a:pt x="405177" y="1600001"/>
                  </a:cubicBezTo>
                  <a:cubicBezTo>
                    <a:pt x="398550" y="1603960"/>
                    <a:pt x="389278" y="1602740"/>
                    <a:pt x="384477" y="1597274"/>
                  </a:cubicBezTo>
                  <a:cubicBezTo>
                    <a:pt x="379671" y="1591811"/>
                    <a:pt x="381146" y="1584234"/>
                    <a:pt x="387784" y="1580206"/>
                  </a:cubicBezTo>
                  <a:cubicBezTo>
                    <a:pt x="406996" y="1568727"/>
                    <a:pt x="424706" y="1557977"/>
                    <a:pt x="441935" y="1547339"/>
                  </a:cubicBezTo>
                  <a:cubicBezTo>
                    <a:pt x="445211" y="1545316"/>
                    <a:pt x="449171" y="1544579"/>
                    <a:pt x="452926" y="1545024"/>
                  </a:cubicBezTo>
                  <a:close/>
                  <a:moveTo>
                    <a:pt x="619900" y="1428266"/>
                  </a:moveTo>
                  <a:cubicBezTo>
                    <a:pt x="626018" y="1423733"/>
                    <a:pt x="635347" y="1424168"/>
                    <a:pt x="640807" y="1429197"/>
                  </a:cubicBezTo>
                  <a:cubicBezTo>
                    <a:pt x="646271" y="1434223"/>
                    <a:pt x="645913" y="1442117"/>
                    <a:pt x="639813" y="1446617"/>
                  </a:cubicBezTo>
                  <a:cubicBezTo>
                    <a:pt x="612437" y="1466829"/>
                    <a:pt x="582961" y="1487950"/>
                    <a:pt x="551525" y="1508696"/>
                  </a:cubicBezTo>
                  <a:cubicBezTo>
                    <a:pt x="551511" y="1508706"/>
                    <a:pt x="551490" y="1508720"/>
                    <a:pt x="551473" y="1508732"/>
                  </a:cubicBezTo>
                  <a:cubicBezTo>
                    <a:pt x="545106" y="1512931"/>
                    <a:pt x="535643" y="1511931"/>
                    <a:pt x="530512" y="1506696"/>
                  </a:cubicBezTo>
                  <a:cubicBezTo>
                    <a:pt x="525367" y="1501444"/>
                    <a:pt x="526271" y="1493662"/>
                    <a:pt x="532638" y="1489419"/>
                  </a:cubicBezTo>
                  <a:cubicBezTo>
                    <a:pt x="563567" y="1468808"/>
                    <a:pt x="592901" y="1448205"/>
                    <a:pt x="619900" y="1428266"/>
                  </a:cubicBezTo>
                  <a:close/>
                  <a:moveTo>
                    <a:pt x="789235" y="1289178"/>
                  </a:moveTo>
                  <a:cubicBezTo>
                    <a:pt x="793013" y="1288894"/>
                    <a:pt x="796920" y="1289798"/>
                    <a:pt x="800061" y="1291961"/>
                  </a:cubicBezTo>
                  <a:cubicBezTo>
                    <a:pt x="806351" y="1296284"/>
                    <a:pt x="807197" y="1303991"/>
                    <a:pt x="801958" y="1309173"/>
                  </a:cubicBezTo>
                  <a:cubicBezTo>
                    <a:pt x="778004" y="1332869"/>
                    <a:pt x="751689" y="1356799"/>
                    <a:pt x="723751" y="1380299"/>
                  </a:cubicBezTo>
                  <a:cubicBezTo>
                    <a:pt x="723326" y="1380654"/>
                    <a:pt x="722880" y="1380986"/>
                    <a:pt x="722415" y="1381293"/>
                  </a:cubicBezTo>
                  <a:cubicBezTo>
                    <a:pt x="716642" y="1385101"/>
                    <a:pt x="708202" y="1384843"/>
                    <a:pt x="702790" y="1380470"/>
                  </a:cubicBezTo>
                  <a:cubicBezTo>
                    <a:pt x="696944" y="1375743"/>
                    <a:pt x="696850" y="1368006"/>
                    <a:pt x="702577" y="1363187"/>
                  </a:cubicBezTo>
                  <a:cubicBezTo>
                    <a:pt x="729965" y="1340155"/>
                    <a:pt x="755740" y="1316715"/>
                    <a:pt x="779188" y="1293523"/>
                  </a:cubicBezTo>
                  <a:cubicBezTo>
                    <a:pt x="781811" y="1290934"/>
                    <a:pt x="785458" y="1289462"/>
                    <a:pt x="789235" y="1289178"/>
                  </a:cubicBezTo>
                  <a:close/>
                  <a:moveTo>
                    <a:pt x="915429" y="1132655"/>
                  </a:moveTo>
                  <a:cubicBezTo>
                    <a:pt x="919053" y="1131732"/>
                    <a:pt x="923103" y="1131950"/>
                    <a:pt x="926720" y="1133527"/>
                  </a:cubicBezTo>
                  <a:cubicBezTo>
                    <a:pt x="933957" y="1136684"/>
                    <a:pt x="936721" y="1144078"/>
                    <a:pt x="932897" y="1150045"/>
                  </a:cubicBezTo>
                  <a:cubicBezTo>
                    <a:pt x="931819" y="1151723"/>
                    <a:pt x="930733" y="1153398"/>
                    <a:pt x="929641" y="1155066"/>
                  </a:cubicBezTo>
                  <a:cubicBezTo>
                    <a:pt x="912611" y="1181092"/>
                    <a:pt x="893346" y="1207137"/>
                    <a:pt x="872377" y="1232488"/>
                  </a:cubicBezTo>
                  <a:cubicBezTo>
                    <a:pt x="871522" y="1233519"/>
                    <a:pt x="870516" y="1234404"/>
                    <a:pt x="869388" y="1235146"/>
                  </a:cubicBezTo>
                  <a:cubicBezTo>
                    <a:pt x="864441" y="1238412"/>
                    <a:pt x="857290" y="1238796"/>
                    <a:pt x="851778" y="1235696"/>
                  </a:cubicBezTo>
                  <a:cubicBezTo>
                    <a:pt x="845018" y="1231891"/>
                    <a:pt x="843273" y="1224288"/>
                    <a:pt x="847883" y="1218712"/>
                  </a:cubicBezTo>
                  <a:cubicBezTo>
                    <a:pt x="868277" y="1194059"/>
                    <a:pt x="887011" y="1168739"/>
                    <a:pt x="903556" y="1143459"/>
                  </a:cubicBezTo>
                  <a:cubicBezTo>
                    <a:pt x="904608" y="1141852"/>
                    <a:pt x="905652" y="1140237"/>
                    <a:pt x="906692" y="1138620"/>
                  </a:cubicBezTo>
                  <a:cubicBezTo>
                    <a:pt x="908606" y="1135639"/>
                    <a:pt x="911805" y="1133577"/>
                    <a:pt x="915429" y="1132655"/>
                  </a:cubicBezTo>
                  <a:close/>
                  <a:moveTo>
                    <a:pt x="1002030" y="954388"/>
                  </a:moveTo>
                  <a:cubicBezTo>
                    <a:pt x="1010024" y="955824"/>
                    <a:pt x="1015097" y="962336"/>
                    <a:pt x="1013354" y="968933"/>
                  </a:cubicBezTo>
                  <a:cubicBezTo>
                    <a:pt x="1005097" y="1000145"/>
                    <a:pt x="994067" y="1031374"/>
                    <a:pt x="980566" y="1061746"/>
                  </a:cubicBezTo>
                  <a:cubicBezTo>
                    <a:pt x="979597" y="1063917"/>
                    <a:pt x="977964" y="1065732"/>
                    <a:pt x="975923" y="1067078"/>
                  </a:cubicBezTo>
                  <a:cubicBezTo>
                    <a:pt x="972009" y="1069658"/>
                    <a:pt x="966601" y="1070543"/>
                    <a:pt x="961548" y="1069016"/>
                  </a:cubicBezTo>
                  <a:cubicBezTo>
                    <a:pt x="953864" y="1066693"/>
                    <a:pt x="949917" y="1059673"/>
                    <a:pt x="952734" y="1053336"/>
                  </a:cubicBezTo>
                  <a:cubicBezTo>
                    <a:pt x="965770" y="1024002"/>
                    <a:pt x="976419" y="993856"/>
                    <a:pt x="984386" y="963725"/>
                  </a:cubicBezTo>
                  <a:cubicBezTo>
                    <a:pt x="986131" y="957127"/>
                    <a:pt x="994031" y="952953"/>
                    <a:pt x="1002030" y="954388"/>
                  </a:cubicBezTo>
                  <a:close/>
                  <a:moveTo>
                    <a:pt x="1012748" y="765242"/>
                  </a:moveTo>
                  <a:cubicBezTo>
                    <a:pt x="1020901" y="764617"/>
                    <a:pt x="1028120" y="769562"/>
                    <a:pt x="1028880" y="776279"/>
                  </a:cubicBezTo>
                  <a:cubicBezTo>
                    <a:pt x="1032425" y="807762"/>
                    <a:pt x="1032825" y="840362"/>
                    <a:pt x="1030070" y="873177"/>
                  </a:cubicBezTo>
                  <a:cubicBezTo>
                    <a:pt x="1029770" y="876724"/>
                    <a:pt x="1027659" y="879814"/>
                    <a:pt x="1024541" y="881874"/>
                  </a:cubicBezTo>
                  <a:cubicBezTo>
                    <a:pt x="1021740" y="883723"/>
                    <a:pt x="1018123" y="884742"/>
                    <a:pt x="1014257" y="884522"/>
                  </a:cubicBezTo>
                  <a:cubicBezTo>
                    <a:pt x="1006094" y="884056"/>
                    <a:pt x="999929" y="878221"/>
                    <a:pt x="1000496" y="871487"/>
                  </a:cubicBezTo>
                  <a:cubicBezTo>
                    <a:pt x="1003141" y="839984"/>
                    <a:pt x="1002761" y="808713"/>
                    <a:pt x="999362" y="778542"/>
                  </a:cubicBezTo>
                  <a:cubicBezTo>
                    <a:pt x="998604" y="771820"/>
                    <a:pt x="1004601" y="765862"/>
                    <a:pt x="1012748" y="765242"/>
                  </a:cubicBezTo>
                  <a:close/>
                  <a:moveTo>
                    <a:pt x="684334" y="621237"/>
                  </a:moveTo>
                  <a:cubicBezTo>
                    <a:pt x="688024" y="620514"/>
                    <a:pt x="692048" y="620951"/>
                    <a:pt x="695533" y="622722"/>
                  </a:cubicBezTo>
                  <a:cubicBezTo>
                    <a:pt x="723280" y="636823"/>
                    <a:pt x="759981" y="641639"/>
                    <a:pt x="796220" y="635931"/>
                  </a:cubicBezTo>
                  <a:cubicBezTo>
                    <a:pt x="804263" y="634664"/>
                    <a:pt x="812026" y="639010"/>
                    <a:pt x="813559" y="645641"/>
                  </a:cubicBezTo>
                  <a:cubicBezTo>
                    <a:pt x="814628" y="650250"/>
                    <a:pt x="812409" y="654747"/>
                    <a:pt x="808256" y="657485"/>
                  </a:cubicBezTo>
                  <a:cubicBezTo>
                    <a:pt x="806430" y="658688"/>
                    <a:pt x="804238" y="659553"/>
                    <a:pt x="801783" y="659939"/>
                  </a:cubicBezTo>
                  <a:cubicBezTo>
                    <a:pt x="757714" y="666878"/>
                    <a:pt x="714460" y="661053"/>
                    <a:pt x="679978" y="643531"/>
                  </a:cubicBezTo>
                  <a:cubicBezTo>
                    <a:pt x="673009" y="639989"/>
                    <a:pt x="670844" y="632461"/>
                    <a:pt x="675139" y="626715"/>
                  </a:cubicBezTo>
                  <a:cubicBezTo>
                    <a:pt x="677288" y="623844"/>
                    <a:pt x="680644" y="621960"/>
                    <a:pt x="684334" y="621237"/>
                  </a:cubicBezTo>
                  <a:close/>
                  <a:moveTo>
                    <a:pt x="955379" y="584233"/>
                  </a:moveTo>
                  <a:cubicBezTo>
                    <a:pt x="958997" y="585170"/>
                    <a:pt x="962182" y="587246"/>
                    <a:pt x="964078" y="590237"/>
                  </a:cubicBezTo>
                  <a:cubicBezTo>
                    <a:pt x="982023" y="618595"/>
                    <a:pt x="996640" y="649054"/>
                    <a:pt x="1007525" y="680764"/>
                  </a:cubicBezTo>
                  <a:cubicBezTo>
                    <a:pt x="1009193" y="685640"/>
                    <a:pt x="1007031" y="690663"/>
                    <a:pt x="1002517" y="693641"/>
                  </a:cubicBezTo>
                  <a:cubicBezTo>
                    <a:pt x="1001019" y="694631"/>
                    <a:pt x="999258" y="695394"/>
                    <a:pt x="997295" y="695854"/>
                  </a:cubicBezTo>
                  <a:cubicBezTo>
                    <a:pt x="989419" y="697691"/>
                    <a:pt x="981225" y="693916"/>
                    <a:pt x="978997" y="687421"/>
                  </a:cubicBezTo>
                  <a:cubicBezTo>
                    <a:pt x="968665" y="657314"/>
                    <a:pt x="954802" y="628422"/>
                    <a:pt x="937794" y="601549"/>
                  </a:cubicBezTo>
                  <a:cubicBezTo>
                    <a:pt x="934003" y="595564"/>
                    <a:pt x="936833" y="588194"/>
                    <a:pt x="944077" y="585058"/>
                  </a:cubicBezTo>
                  <a:cubicBezTo>
                    <a:pt x="947708" y="583496"/>
                    <a:pt x="951760" y="583295"/>
                    <a:pt x="955379" y="584233"/>
                  </a:cubicBezTo>
                  <a:close/>
                  <a:moveTo>
                    <a:pt x="963150" y="511145"/>
                  </a:moveTo>
                  <a:cubicBezTo>
                    <a:pt x="970903" y="513309"/>
                    <a:pt x="975063" y="520246"/>
                    <a:pt x="972435" y="526640"/>
                  </a:cubicBezTo>
                  <a:cubicBezTo>
                    <a:pt x="959032" y="559279"/>
                    <a:pt x="937148" y="588701"/>
                    <a:pt x="909160" y="611725"/>
                  </a:cubicBezTo>
                  <a:cubicBezTo>
                    <a:pt x="908770" y="612046"/>
                    <a:pt x="908361" y="612345"/>
                    <a:pt x="907938" y="612623"/>
                  </a:cubicBezTo>
                  <a:cubicBezTo>
                    <a:pt x="902116" y="616464"/>
                    <a:pt x="893588" y="616161"/>
                    <a:pt x="888196" y="611701"/>
                  </a:cubicBezTo>
                  <a:cubicBezTo>
                    <a:pt x="882420" y="606924"/>
                    <a:pt x="882430" y="599184"/>
                    <a:pt x="888226" y="594416"/>
                  </a:cubicBezTo>
                  <a:cubicBezTo>
                    <a:pt x="913000" y="574038"/>
                    <a:pt x="932411" y="547892"/>
                    <a:pt x="944357" y="518801"/>
                  </a:cubicBezTo>
                  <a:cubicBezTo>
                    <a:pt x="946978" y="512414"/>
                    <a:pt x="955400" y="508980"/>
                    <a:pt x="963150" y="511145"/>
                  </a:cubicBezTo>
                  <a:close/>
                  <a:moveTo>
                    <a:pt x="683753" y="463320"/>
                  </a:moveTo>
                  <a:cubicBezTo>
                    <a:pt x="687423" y="464110"/>
                    <a:pt x="690727" y="466055"/>
                    <a:pt x="692797" y="468966"/>
                  </a:cubicBezTo>
                  <a:cubicBezTo>
                    <a:pt x="696936" y="474791"/>
                    <a:pt x="694539" y="482288"/>
                    <a:pt x="687503" y="485690"/>
                  </a:cubicBezTo>
                  <a:cubicBezTo>
                    <a:pt x="673409" y="492503"/>
                    <a:pt x="662283" y="501629"/>
                    <a:pt x="654866" y="512462"/>
                  </a:cubicBezTo>
                  <a:cubicBezTo>
                    <a:pt x="646634" y="524475"/>
                    <a:pt x="643082" y="538792"/>
                    <a:pt x="644606" y="553868"/>
                  </a:cubicBezTo>
                  <a:cubicBezTo>
                    <a:pt x="645029" y="558083"/>
                    <a:pt x="642812" y="561972"/>
                    <a:pt x="639087" y="564429"/>
                  </a:cubicBezTo>
                  <a:cubicBezTo>
                    <a:pt x="636866" y="565893"/>
                    <a:pt x="634111" y="566850"/>
                    <a:pt x="631064" y="567060"/>
                  </a:cubicBezTo>
                  <a:cubicBezTo>
                    <a:pt x="622905" y="567618"/>
                    <a:pt x="615742" y="562622"/>
                    <a:pt x="615063" y="555896"/>
                  </a:cubicBezTo>
                  <a:cubicBezTo>
                    <a:pt x="613046" y="535912"/>
                    <a:pt x="617882" y="516737"/>
                    <a:pt x="629055" y="500437"/>
                  </a:cubicBezTo>
                  <a:cubicBezTo>
                    <a:pt x="639048" y="485852"/>
                    <a:pt x="653911" y="473590"/>
                    <a:pt x="672513" y="464601"/>
                  </a:cubicBezTo>
                  <a:cubicBezTo>
                    <a:pt x="676046" y="462894"/>
                    <a:pt x="680083" y="462530"/>
                    <a:pt x="683753" y="463320"/>
                  </a:cubicBezTo>
                  <a:close/>
                  <a:moveTo>
                    <a:pt x="795826" y="453556"/>
                  </a:moveTo>
                  <a:cubicBezTo>
                    <a:pt x="797164" y="453885"/>
                    <a:pt x="798496" y="454229"/>
                    <a:pt x="799819" y="454593"/>
                  </a:cubicBezTo>
                  <a:cubicBezTo>
                    <a:pt x="834495" y="464022"/>
                    <a:pt x="867238" y="482432"/>
                    <a:pt x="897126" y="509297"/>
                  </a:cubicBezTo>
                  <a:cubicBezTo>
                    <a:pt x="902658" y="514269"/>
                    <a:pt x="902251" y="522002"/>
                    <a:pt x="896224" y="526564"/>
                  </a:cubicBezTo>
                  <a:cubicBezTo>
                    <a:pt x="895970" y="526755"/>
                    <a:pt x="895709" y="526937"/>
                    <a:pt x="895449" y="527109"/>
                  </a:cubicBezTo>
                  <a:cubicBezTo>
                    <a:pt x="889416" y="531092"/>
                    <a:pt x="880579" y="530587"/>
                    <a:pt x="875276" y="525820"/>
                  </a:cubicBezTo>
                  <a:cubicBezTo>
                    <a:pt x="848856" y="502069"/>
                    <a:pt x="820339" y="485914"/>
                    <a:pt x="790512" y="477801"/>
                  </a:cubicBezTo>
                  <a:cubicBezTo>
                    <a:pt x="789449" y="477511"/>
                    <a:pt x="788401" y="477238"/>
                    <a:pt x="787349" y="476978"/>
                  </a:cubicBezTo>
                  <a:cubicBezTo>
                    <a:pt x="779504" y="475048"/>
                    <a:pt x="775045" y="468242"/>
                    <a:pt x="777385" y="461771"/>
                  </a:cubicBezTo>
                  <a:cubicBezTo>
                    <a:pt x="779732" y="455305"/>
                    <a:pt x="787984" y="451626"/>
                    <a:pt x="795826" y="453556"/>
                  </a:cubicBezTo>
                  <a:close/>
                  <a:moveTo>
                    <a:pt x="947212" y="324206"/>
                  </a:moveTo>
                  <a:cubicBezTo>
                    <a:pt x="955010" y="322150"/>
                    <a:pt x="963350" y="325695"/>
                    <a:pt x="965847" y="332123"/>
                  </a:cubicBezTo>
                  <a:cubicBezTo>
                    <a:pt x="978649" y="365122"/>
                    <a:pt x="986054" y="397517"/>
                    <a:pt x="987842" y="428411"/>
                  </a:cubicBezTo>
                  <a:cubicBezTo>
                    <a:pt x="988084" y="432484"/>
                    <a:pt x="985872" y="436182"/>
                    <a:pt x="982288" y="438544"/>
                  </a:cubicBezTo>
                  <a:cubicBezTo>
                    <a:pt x="979935" y="440098"/>
                    <a:pt x="976988" y="441074"/>
                    <a:pt x="973748" y="441204"/>
                  </a:cubicBezTo>
                  <a:cubicBezTo>
                    <a:pt x="965570" y="441526"/>
                    <a:pt x="958624" y="436324"/>
                    <a:pt x="958236" y="429580"/>
                  </a:cubicBezTo>
                  <a:cubicBezTo>
                    <a:pt x="956569" y="400818"/>
                    <a:pt x="949625" y="370536"/>
                    <a:pt x="937613" y="339570"/>
                  </a:cubicBezTo>
                  <a:cubicBezTo>
                    <a:pt x="935118" y="333142"/>
                    <a:pt x="939405" y="326267"/>
                    <a:pt x="947212" y="324206"/>
                  </a:cubicBezTo>
                  <a:close/>
                  <a:moveTo>
                    <a:pt x="828152" y="162884"/>
                  </a:moveTo>
                  <a:cubicBezTo>
                    <a:pt x="834366" y="158399"/>
                    <a:pt x="843661" y="158903"/>
                    <a:pt x="849073" y="163968"/>
                  </a:cubicBezTo>
                  <a:cubicBezTo>
                    <a:pt x="855348" y="169835"/>
                    <a:pt x="861538" y="175907"/>
                    <a:pt x="867465" y="182014"/>
                  </a:cubicBezTo>
                  <a:cubicBezTo>
                    <a:pt x="886204" y="201320"/>
                    <a:pt x="903195" y="221845"/>
                    <a:pt x="917971" y="243017"/>
                  </a:cubicBezTo>
                  <a:cubicBezTo>
                    <a:pt x="921670" y="248313"/>
                    <a:pt x="920015" y="254940"/>
                    <a:pt x="914399" y="258643"/>
                  </a:cubicBezTo>
                  <a:cubicBezTo>
                    <a:pt x="913811" y="259032"/>
                    <a:pt x="913186" y="259386"/>
                    <a:pt x="912517" y="259704"/>
                  </a:cubicBezTo>
                  <a:cubicBezTo>
                    <a:pt x="905419" y="263072"/>
                    <a:pt x="896358" y="261056"/>
                    <a:pt x="892277" y="255205"/>
                  </a:cubicBezTo>
                  <a:cubicBezTo>
                    <a:pt x="878249" y="235109"/>
                    <a:pt x="862115" y="215622"/>
                    <a:pt x="844320" y="197287"/>
                  </a:cubicBezTo>
                  <a:cubicBezTo>
                    <a:pt x="838686" y="191482"/>
                    <a:pt x="832803" y="185711"/>
                    <a:pt x="826841" y="180133"/>
                  </a:cubicBezTo>
                  <a:cubicBezTo>
                    <a:pt x="821427" y="175071"/>
                    <a:pt x="822016" y="167347"/>
                    <a:pt x="828152" y="162884"/>
                  </a:cubicBezTo>
                  <a:close/>
                  <a:moveTo>
                    <a:pt x="108270" y="74608"/>
                  </a:moveTo>
                  <a:cubicBezTo>
                    <a:pt x="111972" y="75291"/>
                    <a:pt x="115357" y="77139"/>
                    <a:pt x="117547" y="79990"/>
                  </a:cubicBezTo>
                  <a:cubicBezTo>
                    <a:pt x="121632" y="85305"/>
                    <a:pt x="120129" y="92228"/>
                    <a:pt x="114308" y="96069"/>
                  </a:cubicBezTo>
                  <a:cubicBezTo>
                    <a:pt x="113883" y="96350"/>
                    <a:pt x="113435" y="96612"/>
                    <a:pt x="112966" y="96856"/>
                  </a:cubicBezTo>
                  <a:cubicBezTo>
                    <a:pt x="81166" y="113484"/>
                    <a:pt x="51459" y="132875"/>
                    <a:pt x="25210" y="154145"/>
                  </a:cubicBezTo>
                  <a:cubicBezTo>
                    <a:pt x="19423" y="158851"/>
                    <a:pt x="9989" y="158812"/>
                    <a:pt x="4249" y="153994"/>
                  </a:cubicBezTo>
                  <a:cubicBezTo>
                    <a:pt x="-1486" y="149181"/>
                    <a:pt x="-1407" y="141443"/>
                    <a:pt x="4433" y="136711"/>
                  </a:cubicBezTo>
                  <a:cubicBezTo>
                    <a:pt x="32169" y="114237"/>
                    <a:pt x="63533" y="93757"/>
                    <a:pt x="97092" y="76212"/>
                  </a:cubicBezTo>
                  <a:cubicBezTo>
                    <a:pt x="100549" y="74405"/>
                    <a:pt x="104568" y="73924"/>
                    <a:pt x="108270" y="74608"/>
                  </a:cubicBezTo>
                  <a:close/>
                  <a:moveTo>
                    <a:pt x="651034" y="45884"/>
                  </a:moveTo>
                  <a:cubicBezTo>
                    <a:pt x="654620" y="44864"/>
                    <a:pt x="658679" y="44972"/>
                    <a:pt x="662360" y="46450"/>
                  </a:cubicBezTo>
                  <a:cubicBezTo>
                    <a:pt x="697511" y="60568"/>
                    <a:pt x="731295" y="77787"/>
                    <a:pt x="762766" y="97627"/>
                  </a:cubicBezTo>
                  <a:cubicBezTo>
                    <a:pt x="769268" y="101725"/>
                    <a:pt x="770510" y="109398"/>
                    <a:pt x="765539" y="114759"/>
                  </a:cubicBezTo>
                  <a:cubicBezTo>
                    <a:pt x="764795" y="115567"/>
                    <a:pt x="763947" y="116276"/>
                    <a:pt x="763022" y="116885"/>
                  </a:cubicBezTo>
                  <a:cubicBezTo>
                    <a:pt x="757829" y="120314"/>
                    <a:pt x="750289" y="120526"/>
                    <a:pt x="744766" y="117046"/>
                  </a:cubicBezTo>
                  <a:cubicBezTo>
                    <a:pt x="714856" y="98191"/>
                    <a:pt x="682764" y="81834"/>
                    <a:pt x="649380" y="68426"/>
                  </a:cubicBezTo>
                  <a:cubicBezTo>
                    <a:pt x="642024" y="65470"/>
                    <a:pt x="638960" y="58154"/>
                    <a:pt x="642545" y="52086"/>
                  </a:cubicBezTo>
                  <a:cubicBezTo>
                    <a:pt x="644334" y="49052"/>
                    <a:pt x="647447" y="46905"/>
                    <a:pt x="651034" y="45884"/>
                  </a:cubicBezTo>
                  <a:close/>
                  <a:moveTo>
                    <a:pt x="316421" y="6880"/>
                  </a:moveTo>
                  <a:cubicBezTo>
                    <a:pt x="324488" y="5738"/>
                    <a:pt x="332151" y="10205"/>
                    <a:pt x="333537" y="16857"/>
                  </a:cubicBezTo>
                  <a:cubicBezTo>
                    <a:pt x="334477" y="21399"/>
                    <a:pt x="332253" y="25785"/>
                    <a:pt x="328177" y="28475"/>
                  </a:cubicBezTo>
                  <a:cubicBezTo>
                    <a:pt x="326282" y="29724"/>
                    <a:pt x="323990" y="30607"/>
                    <a:pt x="321429" y="30970"/>
                  </a:cubicBezTo>
                  <a:cubicBezTo>
                    <a:pt x="284569" y="36183"/>
                    <a:pt x="248161" y="44416"/>
                    <a:pt x="213220" y="55439"/>
                  </a:cubicBezTo>
                  <a:cubicBezTo>
                    <a:pt x="205574" y="57853"/>
                    <a:pt x="197006" y="54695"/>
                    <a:pt x="194081" y="48392"/>
                  </a:cubicBezTo>
                  <a:cubicBezTo>
                    <a:pt x="191155" y="42087"/>
                    <a:pt x="194962" y="35028"/>
                    <a:pt x="202629" y="32611"/>
                  </a:cubicBezTo>
                  <a:cubicBezTo>
                    <a:pt x="239370" y="21019"/>
                    <a:pt x="277656" y="12364"/>
                    <a:pt x="316421" y="6880"/>
                  </a:cubicBezTo>
                  <a:close/>
                  <a:moveTo>
                    <a:pt x="434176" y="5"/>
                  </a:moveTo>
                  <a:cubicBezTo>
                    <a:pt x="472399" y="957"/>
                    <a:pt x="510241" y="5061"/>
                    <a:pt x="546651" y="12200"/>
                  </a:cubicBezTo>
                  <a:cubicBezTo>
                    <a:pt x="548203" y="12504"/>
                    <a:pt x="549758" y="12815"/>
                    <a:pt x="551306" y="13132"/>
                  </a:cubicBezTo>
                  <a:cubicBezTo>
                    <a:pt x="559255" y="14755"/>
                    <a:pt x="564098" y="21380"/>
                    <a:pt x="562131" y="27932"/>
                  </a:cubicBezTo>
                  <a:cubicBezTo>
                    <a:pt x="561316" y="30643"/>
                    <a:pt x="559467" y="32913"/>
                    <a:pt x="557015" y="34532"/>
                  </a:cubicBezTo>
                  <a:cubicBezTo>
                    <a:pt x="553534" y="36827"/>
                    <a:pt x="548843" y="37810"/>
                    <a:pt x="544181" y="36858"/>
                  </a:cubicBezTo>
                  <a:cubicBezTo>
                    <a:pt x="542720" y="36558"/>
                    <a:pt x="541264" y="36269"/>
                    <a:pt x="539798" y="35980"/>
                  </a:cubicBezTo>
                  <a:cubicBezTo>
                    <a:pt x="505331" y="29224"/>
                    <a:pt x="469498" y="25340"/>
                    <a:pt x="433278" y="24438"/>
                  </a:cubicBezTo>
                  <a:cubicBezTo>
                    <a:pt x="425098" y="24234"/>
                    <a:pt x="418665" y="18601"/>
                    <a:pt x="418913" y="11853"/>
                  </a:cubicBezTo>
                  <a:cubicBezTo>
                    <a:pt x="419155" y="5110"/>
                    <a:pt x="425990" y="-194"/>
                    <a:pt x="434176" y="5"/>
                  </a:cubicBezTo>
                  <a:close/>
                </a:path>
              </a:pathLst>
            </a:custGeom>
            <a:solidFill>
              <a:srgbClr val="61A352">
                <a:lumMod val="40000"/>
                <a:lumOff val="60000"/>
                <a:alpha val="60000"/>
              </a:srgbClr>
            </a:solidFill>
            <a:ln w="137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2F2F2F"/>
                </a:solidFill>
                <a:effectLst/>
                <a:uLnTx/>
                <a:uFillTx/>
                <a:ea typeface="思源黑体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1F19A914-D346-FF1B-0390-3F6786A810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398" y="192010"/>
            <a:ext cx="781343" cy="765888"/>
          </a:xfrm>
          <a:prstGeom prst="rect">
            <a:avLst/>
          </a:prstGeom>
        </p:spPr>
      </p:pic>
      <p:pic>
        <p:nvPicPr>
          <p:cNvPr id="4" name="图片 3" descr="图片包含 图形用户界面&#10;&#10;AI 生成的内容可能不正确。">
            <a:extLst>
              <a:ext uri="{FF2B5EF4-FFF2-40B4-BE49-F238E27FC236}">
                <a16:creationId xmlns:a16="http://schemas.microsoft.com/office/drawing/2014/main" id="{D887196D-D44C-3016-1920-6FE8035BC8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0" t="50000" r="42250" b="24250"/>
          <a:stretch>
            <a:fillRect/>
          </a:stretch>
        </p:blipFill>
        <p:spPr>
          <a:xfrm>
            <a:off x="243409" y="5945703"/>
            <a:ext cx="508930" cy="73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7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391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742F93A-219F-0261-7A83-7A8D9456D473}"/>
              </a:ext>
            </a:extLst>
          </p:cNvPr>
          <p:cNvSpPr txBox="1"/>
          <p:nvPr/>
        </p:nvSpPr>
        <p:spPr>
          <a:xfrm>
            <a:off x="1501950" y="2908159"/>
            <a:ext cx="71920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1500" b="1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+mj-ea"/>
                <a:ea typeface="+mj-ea"/>
                <a:cs typeface="+mn-e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sz="7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数量关系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17B2BC2-5DAF-6C14-FEDA-ED4DED83B0FC}"/>
              </a:ext>
            </a:extLst>
          </p:cNvPr>
          <p:cNvSpPr txBox="1"/>
          <p:nvPr/>
        </p:nvSpPr>
        <p:spPr>
          <a:xfrm>
            <a:off x="2467610" y="4419926"/>
            <a:ext cx="42595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2F2F2F"/>
                </a:solidFill>
                <a:ea typeface="思源黑体"/>
                <a:cs typeface="+mn-ea"/>
                <a:sym typeface="+mn-lt"/>
              </a:rPr>
              <a:t>R·</a:t>
            </a:r>
            <a:r>
              <a:rPr lang="zh-CN" altLang="en-US" sz="2000" b="1" dirty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三年级数学下册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3DCD49C-5591-3843-1567-499EC0C64AD4}"/>
              </a:ext>
            </a:extLst>
          </p:cNvPr>
          <p:cNvGrpSpPr/>
          <p:nvPr/>
        </p:nvGrpSpPr>
        <p:grpSpPr>
          <a:xfrm>
            <a:off x="2724254" y="1673390"/>
            <a:ext cx="5077327" cy="923331"/>
            <a:chOff x="2763166" y="1673390"/>
            <a:chExt cx="5077327" cy="923331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D94595D-A9A6-65CC-BBC1-8EB20F27191A}"/>
                </a:ext>
              </a:extLst>
            </p:cNvPr>
            <p:cNvSpPr txBox="1"/>
            <p:nvPr/>
          </p:nvSpPr>
          <p:spPr>
            <a:xfrm>
              <a:off x="3224832" y="1719557"/>
              <a:ext cx="461566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48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25DE8AE6-6716-854C-060D-22D0B9FC80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63166" y="1673390"/>
              <a:ext cx="923331" cy="923331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645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49D1D55-6176-4EC5-0B89-71839B5C95B6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新课导入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05776D4-6C1C-EC19-C20D-356A104264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94362" y="1214867"/>
            <a:ext cx="1951660" cy="2097401"/>
          </a:xfrm>
          <a:prstGeom prst="rect">
            <a:avLst/>
          </a:prstGeom>
        </p:spPr>
      </p:pic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DA56026F-E2FB-4F03-5879-B1B95588D122}"/>
              </a:ext>
            </a:extLst>
          </p:cNvPr>
          <p:cNvSpPr/>
          <p:nvPr/>
        </p:nvSpPr>
        <p:spPr>
          <a:xfrm>
            <a:off x="2817359" y="1214867"/>
            <a:ext cx="5918078" cy="707886"/>
          </a:xfrm>
          <a:prstGeom prst="wedgeRoundRectCallout">
            <a:avLst>
              <a:gd name="adj1" fmla="val -56562"/>
              <a:gd name="adj2" fmla="val 4025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学习运算的主要目的是什么？</a:t>
            </a: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9092C9CD-2376-62EA-70ED-987258401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223" y="2422957"/>
            <a:ext cx="1753415" cy="2097400"/>
          </a:xfrm>
          <a:prstGeom prst="rect">
            <a:avLst/>
          </a:prstGeom>
        </p:spPr>
      </p:pic>
      <p:sp>
        <p:nvSpPr>
          <p:cNvPr id="40" name="对话气泡: 圆角矩形 39">
            <a:extLst>
              <a:ext uri="{FF2B5EF4-FFF2-40B4-BE49-F238E27FC236}">
                <a16:creationId xmlns:a16="http://schemas.microsoft.com/office/drawing/2014/main" id="{9F88ADEE-1B6E-4EB8-78D0-79459C40DCCA}"/>
              </a:ext>
            </a:extLst>
          </p:cNvPr>
          <p:cNvSpPr/>
          <p:nvPr/>
        </p:nvSpPr>
        <p:spPr>
          <a:xfrm>
            <a:off x="7003914" y="2763771"/>
            <a:ext cx="2451371" cy="707886"/>
          </a:xfrm>
          <a:prstGeom prst="wedgeRoundRectCallout">
            <a:avLst>
              <a:gd name="adj1" fmla="val 67286"/>
              <a:gd name="adj2" fmla="val 2925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解决问题。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EAC4805-1AFA-07AB-808F-A7FCC44D74E4}"/>
              </a:ext>
            </a:extLst>
          </p:cNvPr>
          <p:cNvSpPr txBox="1"/>
          <p:nvPr/>
        </p:nvSpPr>
        <p:spPr>
          <a:xfrm>
            <a:off x="432374" y="4870689"/>
            <a:ext cx="11327252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rgbClr val="231F20"/>
                </a:solidFill>
                <a:effectLst/>
                <a:latin typeface="+mj-lt"/>
              </a:rPr>
              <a:t>        你会用乘法、除法和小数加</a:t>
            </a:r>
            <a:r>
              <a:rPr lang="zh-CN" altLang="en-US" sz="3200" b="1" dirty="0">
                <a:solidFill>
                  <a:srgbClr val="231F20"/>
                </a:solidFill>
                <a:latin typeface="+mj-lt"/>
              </a:rPr>
              <a:t>、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j-lt"/>
              </a:rPr>
              <a:t>减法解决哪些问题？它们有什么联系？在解决这些问题的时候，你有什么思路和方法？</a:t>
            </a:r>
            <a:endParaRPr lang="zh-CN" alt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0402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0" grpId="0" animBg="1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07DD162-5261-7B1B-C437-CAD93C188DA2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知识梳理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A31ACD9-955F-8465-339D-65E506BF8819}"/>
              </a:ext>
            </a:extLst>
          </p:cNvPr>
          <p:cNvSpPr txBox="1"/>
          <p:nvPr/>
        </p:nvSpPr>
        <p:spPr>
          <a:xfrm>
            <a:off x="615679" y="1071275"/>
            <a:ext cx="109606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新年联欢会，同学们用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张纸做了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12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个纸飞机。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448DF1DF-5EC4-68FD-B082-EC5A8E2AA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78" y="1737697"/>
            <a:ext cx="42286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843C515-514B-D03E-8A9A-0E4F55A44E4C}"/>
              </a:ext>
            </a:extLst>
          </p:cNvPr>
          <p:cNvSpPr txBox="1"/>
          <p:nvPr/>
        </p:nvSpPr>
        <p:spPr>
          <a:xfrm>
            <a:off x="615678" y="2157897"/>
            <a:ext cx="109606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1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）照这样计算，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6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张纸可以做多少个纸飞机？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6CF4894-BB55-D44D-FFEA-19DAF329F384}"/>
              </a:ext>
            </a:extLst>
          </p:cNvPr>
          <p:cNvSpPr txBox="1"/>
          <p:nvPr/>
        </p:nvSpPr>
        <p:spPr>
          <a:xfrm>
            <a:off x="461904" y="2950431"/>
            <a:ext cx="3929932" cy="584775"/>
          </a:xfrm>
          <a:prstGeom prst="rect">
            <a:avLst/>
          </a:prstGeom>
          <a:solidFill>
            <a:srgbClr val="FFFCE0"/>
          </a:solidFill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思路</a:t>
            </a:r>
            <a:r>
              <a:rPr lang="en-US" altLang="zh-CN" sz="3200" dirty="0">
                <a:latin typeface="+mj-ea"/>
                <a:ea typeface="+mj-ea"/>
              </a:rPr>
              <a:t>1</a:t>
            </a:r>
            <a:r>
              <a:rPr lang="zh-CN" altLang="en-US" sz="3200" dirty="0">
                <a:latin typeface="+mj-ea"/>
                <a:ea typeface="+mj-ea"/>
              </a:rPr>
              <a:t>：从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条件</a:t>
            </a:r>
            <a:r>
              <a:rPr lang="zh-CN" altLang="en-US" sz="3200" dirty="0">
                <a:latin typeface="+mj-ea"/>
                <a:ea typeface="+mj-ea"/>
              </a:rPr>
              <a:t>出发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AE4CDB2A-51EB-6F11-7226-EA4EFF246BF0}"/>
              </a:ext>
            </a:extLst>
          </p:cNvPr>
          <p:cNvSpPr/>
          <p:nvPr/>
        </p:nvSpPr>
        <p:spPr>
          <a:xfrm>
            <a:off x="530141" y="3746096"/>
            <a:ext cx="1459391" cy="5847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+mj-lt"/>
              </a:rPr>
              <a:t>4</a:t>
            </a:r>
            <a:r>
              <a:rPr lang="zh-CN" altLang="en-US" sz="3200" b="1" dirty="0">
                <a:latin typeface="+mj-lt"/>
              </a:rPr>
              <a:t>张纸</a:t>
            </a: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DC0443BE-AD01-701A-E81F-242839F051C6}"/>
              </a:ext>
            </a:extLst>
          </p:cNvPr>
          <p:cNvSpPr/>
          <p:nvPr/>
        </p:nvSpPr>
        <p:spPr>
          <a:xfrm>
            <a:off x="2403205" y="3746095"/>
            <a:ext cx="2541106" cy="5847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+mj-lt"/>
              </a:rPr>
              <a:t>12</a:t>
            </a:r>
            <a:r>
              <a:rPr lang="zh-CN" altLang="en-US" sz="3200" b="1" dirty="0">
                <a:latin typeface="+mj-lt"/>
              </a:rPr>
              <a:t>个纸飞机</a:t>
            </a:r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0BFAF60F-9462-4B14-BE6E-21E33FA85119}"/>
              </a:ext>
            </a:extLst>
          </p:cNvPr>
          <p:cNvGrpSpPr/>
          <p:nvPr/>
        </p:nvGrpSpPr>
        <p:grpSpPr>
          <a:xfrm>
            <a:off x="741984" y="4330870"/>
            <a:ext cx="3322442" cy="1008401"/>
            <a:chOff x="741984" y="4330870"/>
            <a:chExt cx="3322442" cy="1008401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55207DEF-95BF-5E9D-ECBC-4ECB22A564F5}"/>
                </a:ext>
              </a:extLst>
            </p:cNvPr>
            <p:cNvSpPr/>
            <p:nvPr/>
          </p:nvSpPr>
          <p:spPr>
            <a:xfrm>
              <a:off x="741984" y="4754496"/>
              <a:ext cx="3322442" cy="58477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latin typeface="+mj-lt"/>
                </a:rPr>
                <a:t>每张纸做多少个</a:t>
              </a: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10F27B05-4B5B-CC8A-DC73-ABED4BC895BF}"/>
                </a:ext>
              </a:extLst>
            </p:cNvPr>
            <p:cNvCxnSpPr>
              <a:cxnSpLocks/>
              <a:stCxn id="18" idx="2"/>
              <a:endCxn id="20" idx="0"/>
            </p:cNvCxnSpPr>
            <p:nvPr/>
          </p:nvCxnSpPr>
          <p:spPr>
            <a:xfrm>
              <a:off x="1259837" y="4330871"/>
              <a:ext cx="1143368" cy="423625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76B7B316-E4E9-B547-106C-AFC565CEBD6E}"/>
                </a:ext>
              </a:extLst>
            </p:cNvPr>
            <p:cNvCxnSpPr>
              <a:cxnSpLocks/>
              <a:stCxn id="19" idx="2"/>
              <a:endCxn id="20" idx="0"/>
            </p:cNvCxnSpPr>
            <p:nvPr/>
          </p:nvCxnSpPr>
          <p:spPr>
            <a:xfrm flipH="1">
              <a:off x="2403205" y="4330870"/>
              <a:ext cx="1270553" cy="423626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30237EB3-C2A7-B22C-68D3-B08EC3B88216}"/>
              </a:ext>
            </a:extLst>
          </p:cNvPr>
          <p:cNvGrpSpPr/>
          <p:nvPr/>
        </p:nvGrpSpPr>
        <p:grpSpPr>
          <a:xfrm>
            <a:off x="1989532" y="4754496"/>
            <a:ext cx="3886655" cy="1593175"/>
            <a:chOff x="1989532" y="4754496"/>
            <a:chExt cx="3886655" cy="1593175"/>
          </a:xfrm>
        </p:grpSpPr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53BD1E4F-07D4-BB00-1307-79BDC5D4537D}"/>
                </a:ext>
              </a:extLst>
            </p:cNvPr>
            <p:cNvSpPr/>
            <p:nvPr/>
          </p:nvSpPr>
          <p:spPr>
            <a:xfrm>
              <a:off x="4416796" y="4754496"/>
              <a:ext cx="1459391" cy="58477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+mj-lt"/>
                </a:rPr>
                <a:t>6</a:t>
              </a:r>
              <a:r>
                <a:rPr lang="zh-CN" altLang="en-US" sz="3200" b="1" dirty="0">
                  <a:latin typeface="+mj-lt"/>
                </a:rPr>
                <a:t>张纸</a:t>
              </a:r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57CB1AEA-BFC7-998F-164C-52F31865483B}"/>
                </a:ext>
              </a:extLst>
            </p:cNvPr>
            <p:cNvSpPr/>
            <p:nvPr/>
          </p:nvSpPr>
          <p:spPr>
            <a:xfrm>
              <a:off x="1989532" y="5762896"/>
              <a:ext cx="3322442" cy="58477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+mj-lt"/>
                </a:rPr>
                <a:t>6</a:t>
              </a:r>
              <a:r>
                <a:rPr lang="zh-CN" altLang="en-US" sz="3200" b="1" dirty="0">
                  <a:latin typeface="+mj-lt"/>
                </a:rPr>
                <a:t>张纸做多少个</a:t>
              </a: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9FE1CE8C-8596-659A-3174-7CDDF34689C3}"/>
                </a:ext>
              </a:extLst>
            </p:cNvPr>
            <p:cNvCxnSpPr>
              <a:cxnSpLocks/>
              <a:stCxn id="20" idx="2"/>
              <a:endCxn id="22" idx="0"/>
            </p:cNvCxnSpPr>
            <p:nvPr/>
          </p:nvCxnSpPr>
          <p:spPr>
            <a:xfrm>
              <a:off x="2403205" y="5339271"/>
              <a:ext cx="1247548" cy="423625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CA6E9F02-4936-20D2-7B7F-382EBD28F071}"/>
                </a:ext>
              </a:extLst>
            </p:cNvPr>
            <p:cNvCxnSpPr>
              <a:cxnSpLocks/>
              <a:stCxn id="21" idx="2"/>
              <a:endCxn id="22" idx="0"/>
            </p:cNvCxnSpPr>
            <p:nvPr/>
          </p:nvCxnSpPr>
          <p:spPr>
            <a:xfrm flipH="1">
              <a:off x="3650753" y="5339271"/>
              <a:ext cx="1495739" cy="423625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0B7076F4-9785-DF46-1A34-F0C10972169F}"/>
              </a:ext>
            </a:extLst>
          </p:cNvPr>
          <p:cNvSpPr txBox="1"/>
          <p:nvPr/>
        </p:nvSpPr>
        <p:spPr>
          <a:xfrm>
            <a:off x="6243500" y="2950431"/>
            <a:ext cx="3861694" cy="584775"/>
          </a:xfrm>
          <a:prstGeom prst="rect">
            <a:avLst/>
          </a:prstGeom>
          <a:solidFill>
            <a:srgbClr val="FFFCE0"/>
          </a:solidFill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思路</a:t>
            </a:r>
            <a:r>
              <a:rPr lang="en-US" altLang="zh-CN" sz="3200" dirty="0">
                <a:latin typeface="+mj-ea"/>
                <a:ea typeface="+mj-ea"/>
              </a:rPr>
              <a:t>2</a:t>
            </a:r>
            <a:r>
              <a:rPr lang="zh-CN" altLang="en-US" sz="3200" dirty="0">
                <a:latin typeface="+mj-ea"/>
                <a:ea typeface="+mj-ea"/>
              </a:rPr>
              <a:t>：从</a:t>
            </a:r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问题</a:t>
            </a:r>
            <a:r>
              <a:rPr lang="zh-CN" altLang="en-US" sz="3200" dirty="0">
                <a:latin typeface="+mj-ea"/>
                <a:ea typeface="+mj-ea"/>
              </a:rPr>
              <a:t>出发</a:t>
            </a: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AC617189-1D14-B856-003A-03D357CD3C17}"/>
              </a:ext>
            </a:extLst>
          </p:cNvPr>
          <p:cNvCxnSpPr>
            <a:cxnSpLocks/>
          </p:cNvCxnSpPr>
          <p:nvPr/>
        </p:nvCxnSpPr>
        <p:spPr>
          <a:xfrm>
            <a:off x="6047362" y="2898843"/>
            <a:ext cx="0" cy="36576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9008EAC0-F3F7-B87F-BE9F-7E09C5BC7F16}"/>
              </a:ext>
            </a:extLst>
          </p:cNvPr>
          <p:cNvSpPr/>
          <p:nvPr/>
        </p:nvSpPr>
        <p:spPr>
          <a:xfrm>
            <a:off x="7702890" y="3746094"/>
            <a:ext cx="3322442" cy="5847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+mj-lt"/>
              </a:rPr>
              <a:t>6</a:t>
            </a:r>
            <a:r>
              <a:rPr lang="zh-CN" altLang="en-US" sz="3200" b="1" dirty="0">
                <a:latin typeface="+mj-lt"/>
              </a:rPr>
              <a:t>张纸做多少个</a:t>
            </a:r>
          </a:p>
        </p:txBody>
      </p: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FE9A510F-6F91-0D80-EA6F-78218096068B}"/>
              </a:ext>
            </a:extLst>
          </p:cNvPr>
          <p:cNvGrpSpPr/>
          <p:nvPr/>
        </p:nvGrpSpPr>
        <p:grpSpPr>
          <a:xfrm>
            <a:off x="6278936" y="4330869"/>
            <a:ext cx="5171641" cy="1008402"/>
            <a:chOff x="6278936" y="4330869"/>
            <a:chExt cx="5171641" cy="1008402"/>
          </a:xfrm>
        </p:grpSpPr>
        <p:sp>
          <p:nvSpPr>
            <p:cNvPr id="47" name="矩形: 圆角 46">
              <a:extLst>
                <a:ext uri="{FF2B5EF4-FFF2-40B4-BE49-F238E27FC236}">
                  <a16:creationId xmlns:a16="http://schemas.microsoft.com/office/drawing/2014/main" id="{5EAFE93D-7467-D83E-6E06-B4F3FAF3DECC}"/>
                </a:ext>
              </a:extLst>
            </p:cNvPr>
            <p:cNvSpPr/>
            <p:nvPr/>
          </p:nvSpPr>
          <p:spPr>
            <a:xfrm>
              <a:off x="6278936" y="4754496"/>
              <a:ext cx="3322442" cy="58477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latin typeface="+mj-lt"/>
                </a:rPr>
                <a:t>每张纸做多少个</a:t>
              </a:r>
            </a:p>
          </p:txBody>
        </p:sp>
        <p:sp>
          <p:nvSpPr>
            <p:cNvPr id="49" name="矩形: 圆角 48">
              <a:extLst>
                <a:ext uri="{FF2B5EF4-FFF2-40B4-BE49-F238E27FC236}">
                  <a16:creationId xmlns:a16="http://schemas.microsoft.com/office/drawing/2014/main" id="{CCDF4610-5140-005C-2C34-969A79246ABE}"/>
                </a:ext>
              </a:extLst>
            </p:cNvPr>
            <p:cNvSpPr/>
            <p:nvPr/>
          </p:nvSpPr>
          <p:spPr>
            <a:xfrm>
              <a:off x="9991186" y="4754496"/>
              <a:ext cx="1459391" cy="58477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+mj-lt"/>
                </a:rPr>
                <a:t>6</a:t>
              </a:r>
              <a:r>
                <a:rPr lang="zh-CN" altLang="en-US" sz="3200" b="1" dirty="0">
                  <a:latin typeface="+mj-lt"/>
                </a:rPr>
                <a:t>张纸</a:t>
              </a:r>
            </a:p>
          </p:txBody>
        </p: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220A526D-6D9D-265D-24BE-FD57EEACB01F}"/>
                </a:ext>
              </a:extLst>
            </p:cNvPr>
            <p:cNvCxnSpPr>
              <a:cxnSpLocks/>
              <a:stCxn id="43" idx="2"/>
              <a:endCxn id="47" idx="0"/>
            </p:cNvCxnSpPr>
            <p:nvPr/>
          </p:nvCxnSpPr>
          <p:spPr>
            <a:xfrm flipH="1">
              <a:off x="7940157" y="4330869"/>
              <a:ext cx="1423954" cy="423627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B7CA5C34-C2C5-6E5A-4356-08DC296B650F}"/>
                </a:ext>
              </a:extLst>
            </p:cNvPr>
            <p:cNvCxnSpPr>
              <a:cxnSpLocks/>
              <a:stCxn id="43" idx="2"/>
              <a:endCxn id="49" idx="0"/>
            </p:cNvCxnSpPr>
            <p:nvPr/>
          </p:nvCxnSpPr>
          <p:spPr>
            <a:xfrm>
              <a:off x="9364111" y="4330869"/>
              <a:ext cx="1356771" cy="423627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2C213DC2-6FFB-6E8F-0B98-5B9246836554}"/>
              </a:ext>
            </a:extLst>
          </p:cNvPr>
          <p:cNvGrpSpPr/>
          <p:nvPr/>
        </p:nvGrpSpPr>
        <p:grpSpPr>
          <a:xfrm>
            <a:off x="6243499" y="5339271"/>
            <a:ext cx="4377402" cy="1008400"/>
            <a:chOff x="6243499" y="5339271"/>
            <a:chExt cx="4377402" cy="1008400"/>
          </a:xfrm>
        </p:grpSpPr>
        <p:sp>
          <p:nvSpPr>
            <p:cNvPr id="51" name="矩形: 圆角 50">
              <a:extLst>
                <a:ext uri="{FF2B5EF4-FFF2-40B4-BE49-F238E27FC236}">
                  <a16:creationId xmlns:a16="http://schemas.microsoft.com/office/drawing/2014/main" id="{BDF30221-2D95-80FC-0E40-5E5205881E3E}"/>
                </a:ext>
              </a:extLst>
            </p:cNvPr>
            <p:cNvSpPr/>
            <p:nvPr/>
          </p:nvSpPr>
          <p:spPr>
            <a:xfrm>
              <a:off x="6243499" y="5762896"/>
              <a:ext cx="1459391" cy="58477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+mj-lt"/>
                </a:rPr>
                <a:t>4</a:t>
              </a:r>
              <a:r>
                <a:rPr lang="zh-CN" altLang="en-US" sz="3200" b="1" dirty="0">
                  <a:latin typeface="+mj-lt"/>
                </a:rPr>
                <a:t>张纸</a:t>
              </a:r>
            </a:p>
          </p:txBody>
        </p:sp>
        <p:sp>
          <p:nvSpPr>
            <p:cNvPr id="53" name="矩形: 圆角 52">
              <a:extLst>
                <a:ext uri="{FF2B5EF4-FFF2-40B4-BE49-F238E27FC236}">
                  <a16:creationId xmlns:a16="http://schemas.microsoft.com/office/drawing/2014/main" id="{0DC85AAA-0199-106E-5E9A-30662B80F3F9}"/>
                </a:ext>
              </a:extLst>
            </p:cNvPr>
            <p:cNvSpPr/>
            <p:nvPr/>
          </p:nvSpPr>
          <p:spPr>
            <a:xfrm>
              <a:off x="8079795" y="5762896"/>
              <a:ext cx="2541106" cy="584775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+mj-lt"/>
                </a:rPr>
                <a:t>12</a:t>
              </a:r>
              <a:r>
                <a:rPr lang="zh-CN" altLang="en-US" sz="3200" b="1" dirty="0">
                  <a:latin typeface="+mj-lt"/>
                </a:rPr>
                <a:t>个纸飞机</a:t>
              </a:r>
            </a:p>
          </p:txBody>
        </p: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8DE42CCC-CD4E-499A-9EA7-E8142E76F483}"/>
                </a:ext>
              </a:extLst>
            </p:cNvPr>
            <p:cNvCxnSpPr>
              <a:cxnSpLocks/>
              <a:stCxn id="47" idx="2"/>
              <a:endCxn id="51" idx="0"/>
            </p:cNvCxnSpPr>
            <p:nvPr/>
          </p:nvCxnSpPr>
          <p:spPr>
            <a:xfrm flipH="1">
              <a:off x="6973195" y="5339271"/>
              <a:ext cx="966962" cy="423625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851B2157-6301-963B-8D40-7E0E3589798A}"/>
                </a:ext>
              </a:extLst>
            </p:cNvPr>
            <p:cNvCxnSpPr>
              <a:cxnSpLocks/>
              <a:stCxn id="47" idx="2"/>
              <a:endCxn id="53" idx="0"/>
            </p:cNvCxnSpPr>
            <p:nvPr/>
          </p:nvCxnSpPr>
          <p:spPr>
            <a:xfrm>
              <a:off x="7940157" y="5339271"/>
              <a:ext cx="1410191" cy="423625"/>
            </a:xfrm>
            <a:prstGeom prst="line">
              <a:avLst/>
            </a:prstGeom>
            <a:ln w="2857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5623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37" grpId="0" animBg="1"/>
      <p:bldP spid="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34">
            <a:extLst>
              <a:ext uri="{FF2B5EF4-FFF2-40B4-BE49-F238E27FC236}">
                <a16:creationId xmlns:a16="http://schemas.microsoft.com/office/drawing/2014/main" id="{AF9255E9-5680-3133-85AA-22CA23B713FA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知识梳理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D2AEFB0-FC94-3FD2-1DAC-2AD5FE56DAFF}"/>
              </a:ext>
            </a:extLst>
          </p:cNvPr>
          <p:cNvSpPr txBox="1"/>
          <p:nvPr/>
        </p:nvSpPr>
        <p:spPr>
          <a:xfrm>
            <a:off x="615679" y="1071275"/>
            <a:ext cx="109606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新年联欢会，同学们用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张纸做了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12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个纸飞机。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37" name="TextBox 11">
            <a:extLst>
              <a:ext uri="{FF2B5EF4-FFF2-40B4-BE49-F238E27FC236}">
                <a16:creationId xmlns:a16="http://schemas.microsoft.com/office/drawing/2014/main" id="{F289A3C4-996B-E6D2-7891-395DBCA8A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78" y="1737697"/>
            <a:ext cx="42286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68D0A05-50F1-0034-1523-D2CE73F67B3D}"/>
              </a:ext>
            </a:extLst>
          </p:cNvPr>
          <p:cNvSpPr txBox="1"/>
          <p:nvPr/>
        </p:nvSpPr>
        <p:spPr>
          <a:xfrm>
            <a:off x="615678" y="2157897"/>
            <a:ext cx="109606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1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）照这样计算，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6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张纸可以做多少个纸飞机？</a:t>
            </a:r>
            <a:endParaRPr lang="zh-CN" altLang="en-US" sz="3600" b="1" dirty="0">
              <a:latin typeface="+mj-lt"/>
            </a:endParaRPr>
          </a:p>
        </p:txBody>
      </p: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0B2BDD6F-9A93-C989-2509-32845D5E8A21}"/>
              </a:ext>
            </a:extLst>
          </p:cNvPr>
          <p:cNvGrpSpPr/>
          <p:nvPr/>
        </p:nvGrpSpPr>
        <p:grpSpPr>
          <a:xfrm>
            <a:off x="483598" y="2943870"/>
            <a:ext cx="4059396" cy="1715747"/>
            <a:chOff x="483598" y="2943870"/>
            <a:chExt cx="4059396" cy="1715747"/>
          </a:xfrm>
        </p:grpSpPr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1F6C9A13-8568-9BDA-45F8-3A7331D870B5}"/>
                </a:ext>
              </a:extLst>
            </p:cNvPr>
            <p:cNvGrpSpPr/>
            <p:nvPr/>
          </p:nvGrpSpPr>
          <p:grpSpPr>
            <a:xfrm>
              <a:off x="942992" y="3742962"/>
              <a:ext cx="3600002" cy="126461"/>
              <a:chOff x="3307406" y="3384032"/>
              <a:chExt cx="3600002" cy="126461"/>
            </a:xfrm>
          </p:grpSpPr>
          <p:sp>
            <p:nvSpPr>
              <p:cNvPr id="40" name="左中括号 39">
                <a:extLst>
                  <a:ext uri="{FF2B5EF4-FFF2-40B4-BE49-F238E27FC236}">
                    <a16:creationId xmlns:a16="http://schemas.microsoft.com/office/drawing/2014/main" id="{E3DE9DC5-DA90-0473-B508-8F867DA32629}"/>
                  </a:ext>
                </a:extLst>
              </p:cNvPr>
              <p:cNvSpPr/>
              <p:nvPr/>
            </p:nvSpPr>
            <p:spPr>
              <a:xfrm rot="16200000">
                <a:off x="3694176" y="2997263"/>
                <a:ext cx="126460" cy="9000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左中括号 40">
                <a:extLst>
                  <a:ext uri="{FF2B5EF4-FFF2-40B4-BE49-F238E27FC236}">
                    <a16:creationId xmlns:a16="http://schemas.microsoft.com/office/drawing/2014/main" id="{6D2DA4A8-41FA-09D5-E552-64446BADB6A3}"/>
                  </a:ext>
                </a:extLst>
              </p:cNvPr>
              <p:cNvSpPr/>
              <p:nvPr/>
            </p:nvSpPr>
            <p:spPr>
              <a:xfrm rot="16200000">
                <a:off x="4594177" y="2997262"/>
                <a:ext cx="126460" cy="9000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左中括号 41">
                <a:extLst>
                  <a:ext uri="{FF2B5EF4-FFF2-40B4-BE49-F238E27FC236}">
                    <a16:creationId xmlns:a16="http://schemas.microsoft.com/office/drawing/2014/main" id="{2882D57E-3E1C-1D7C-2DD9-8D98FA7B4892}"/>
                  </a:ext>
                </a:extLst>
              </p:cNvPr>
              <p:cNvSpPr/>
              <p:nvPr/>
            </p:nvSpPr>
            <p:spPr>
              <a:xfrm rot="16200000">
                <a:off x="5494178" y="2997263"/>
                <a:ext cx="126460" cy="9000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左中括号 42">
                <a:extLst>
                  <a:ext uri="{FF2B5EF4-FFF2-40B4-BE49-F238E27FC236}">
                    <a16:creationId xmlns:a16="http://schemas.microsoft.com/office/drawing/2014/main" id="{1C4A66D5-7211-55BD-62B0-CECA349C5AC3}"/>
                  </a:ext>
                </a:extLst>
              </p:cNvPr>
              <p:cNvSpPr/>
              <p:nvPr/>
            </p:nvSpPr>
            <p:spPr>
              <a:xfrm rot="16200000">
                <a:off x="6394178" y="2997263"/>
                <a:ext cx="126460" cy="9000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2" name="左大括号 51">
              <a:extLst>
                <a:ext uri="{FF2B5EF4-FFF2-40B4-BE49-F238E27FC236}">
                  <a16:creationId xmlns:a16="http://schemas.microsoft.com/office/drawing/2014/main" id="{FB9E1708-36D4-532B-1A84-D0C0C82DDB33}"/>
                </a:ext>
              </a:extLst>
            </p:cNvPr>
            <p:cNvSpPr/>
            <p:nvPr/>
          </p:nvSpPr>
          <p:spPr>
            <a:xfrm rot="5400000">
              <a:off x="1286792" y="3142065"/>
              <a:ext cx="212400" cy="900000"/>
            </a:xfrm>
            <a:prstGeom prst="leftBrace">
              <a:avLst>
                <a:gd name="adj1" fmla="val 22683"/>
                <a:gd name="adj2" fmla="val 50000"/>
              </a:avLst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7327E264-CC39-047C-F017-4E6F7236DAF9}"/>
                </a:ext>
              </a:extLst>
            </p:cNvPr>
            <p:cNvSpPr txBox="1"/>
            <p:nvPr/>
          </p:nvSpPr>
          <p:spPr>
            <a:xfrm>
              <a:off x="483598" y="2943870"/>
              <a:ext cx="28488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EE1D23"/>
                  </a:solidFill>
                </a:rPr>
                <a:t>每张纸做多少个</a:t>
              </a:r>
            </a:p>
          </p:txBody>
        </p:sp>
        <p:sp>
          <p:nvSpPr>
            <p:cNvPr id="54" name="左大括号 53">
              <a:extLst>
                <a:ext uri="{FF2B5EF4-FFF2-40B4-BE49-F238E27FC236}">
                  <a16:creationId xmlns:a16="http://schemas.microsoft.com/office/drawing/2014/main" id="{96B96A8E-0BB3-A3E3-06AB-8A1F92677DF4}"/>
                </a:ext>
              </a:extLst>
            </p:cNvPr>
            <p:cNvSpPr/>
            <p:nvPr/>
          </p:nvSpPr>
          <p:spPr>
            <a:xfrm rot="16200000" flipV="1">
              <a:off x="2636792" y="2231178"/>
              <a:ext cx="212400" cy="3600002"/>
            </a:xfrm>
            <a:prstGeom prst="leftBrace">
              <a:avLst>
                <a:gd name="adj1" fmla="val 22683"/>
                <a:gd name="adj2" fmla="val 50000"/>
              </a:avLst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41AACA6E-8148-2B40-15FF-6ABF9FAF73DD}"/>
                </a:ext>
              </a:extLst>
            </p:cNvPr>
            <p:cNvSpPr txBox="1"/>
            <p:nvPr/>
          </p:nvSpPr>
          <p:spPr>
            <a:xfrm>
              <a:off x="2292992" y="4136397"/>
              <a:ext cx="12328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EE1D23"/>
                  </a:solidFill>
                  <a:latin typeface="+mj-lt"/>
                </a:rPr>
                <a:t>12</a:t>
              </a:r>
              <a:r>
                <a:rPr lang="zh-CN" altLang="en-US" sz="2800" b="1" dirty="0">
                  <a:solidFill>
                    <a:srgbClr val="EE1D23"/>
                  </a:solidFill>
                  <a:latin typeface="+mj-lt"/>
                </a:rPr>
                <a:t>个</a:t>
              </a:r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BD5C245C-2909-99F7-7F46-CA3D3B1BB816}"/>
              </a:ext>
            </a:extLst>
          </p:cNvPr>
          <p:cNvGrpSpPr/>
          <p:nvPr/>
        </p:nvGrpSpPr>
        <p:grpSpPr>
          <a:xfrm>
            <a:off x="942990" y="4760301"/>
            <a:ext cx="5400004" cy="945757"/>
            <a:chOff x="942990" y="4760301"/>
            <a:chExt cx="5400004" cy="945757"/>
          </a:xfrm>
        </p:grpSpPr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2718C98F-E62B-D35D-1820-6DBBC18DCE5B}"/>
                </a:ext>
              </a:extLst>
            </p:cNvPr>
            <p:cNvGrpSpPr/>
            <p:nvPr/>
          </p:nvGrpSpPr>
          <p:grpSpPr>
            <a:xfrm>
              <a:off x="942991" y="4760301"/>
              <a:ext cx="5400002" cy="126461"/>
              <a:chOff x="3307406" y="3384032"/>
              <a:chExt cx="5400002" cy="126461"/>
            </a:xfrm>
          </p:grpSpPr>
          <p:sp>
            <p:nvSpPr>
              <p:cNvPr id="46" name="左中括号 45">
                <a:extLst>
                  <a:ext uri="{FF2B5EF4-FFF2-40B4-BE49-F238E27FC236}">
                    <a16:creationId xmlns:a16="http://schemas.microsoft.com/office/drawing/2014/main" id="{5B0BC7F9-4D0D-08BA-E112-9F6E703D5065}"/>
                  </a:ext>
                </a:extLst>
              </p:cNvPr>
              <p:cNvSpPr/>
              <p:nvPr/>
            </p:nvSpPr>
            <p:spPr>
              <a:xfrm rot="16200000">
                <a:off x="3694176" y="2997263"/>
                <a:ext cx="126460" cy="9000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左中括号 46">
                <a:extLst>
                  <a:ext uri="{FF2B5EF4-FFF2-40B4-BE49-F238E27FC236}">
                    <a16:creationId xmlns:a16="http://schemas.microsoft.com/office/drawing/2014/main" id="{F72A6501-77D2-92D6-263B-73E43367FD31}"/>
                  </a:ext>
                </a:extLst>
              </p:cNvPr>
              <p:cNvSpPr/>
              <p:nvPr/>
            </p:nvSpPr>
            <p:spPr>
              <a:xfrm rot="16200000">
                <a:off x="4594177" y="2997262"/>
                <a:ext cx="126460" cy="9000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左中括号 47">
                <a:extLst>
                  <a:ext uri="{FF2B5EF4-FFF2-40B4-BE49-F238E27FC236}">
                    <a16:creationId xmlns:a16="http://schemas.microsoft.com/office/drawing/2014/main" id="{4915321E-09BC-986B-8B69-AA9827CAE7F3}"/>
                  </a:ext>
                </a:extLst>
              </p:cNvPr>
              <p:cNvSpPr/>
              <p:nvPr/>
            </p:nvSpPr>
            <p:spPr>
              <a:xfrm rot="16200000">
                <a:off x="5494178" y="2997263"/>
                <a:ext cx="126460" cy="9000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左中括号 48">
                <a:extLst>
                  <a:ext uri="{FF2B5EF4-FFF2-40B4-BE49-F238E27FC236}">
                    <a16:creationId xmlns:a16="http://schemas.microsoft.com/office/drawing/2014/main" id="{363986C0-3C22-072F-A2AA-6CACF17DB506}"/>
                  </a:ext>
                </a:extLst>
              </p:cNvPr>
              <p:cNvSpPr/>
              <p:nvPr/>
            </p:nvSpPr>
            <p:spPr>
              <a:xfrm rot="16200000">
                <a:off x="6394178" y="2997263"/>
                <a:ext cx="126460" cy="9000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左中括号 49">
                <a:extLst>
                  <a:ext uri="{FF2B5EF4-FFF2-40B4-BE49-F238E27FC236}">
                    <a16:creationId xmlns:a16="http://schemas.microsoft.com/office/drawing/2014/main" id="{EEAB4232-F51B-B7C0-1A72-F67518BC6C8C}"/>
                  </a:ext>
                </a:extLst>
              </p:cNvPr>
              <p:cNvSpPr/>
              <p:nvPr/>
            </p:nvSpPr>
            <p:spPr>
              <a:xfrm rot="16200000">
                <a:off x="7294178" y="2997263"/>
                <a:ext cx="126460" cy="9000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左中括号 50">
                <a:extLst>
                  <a:ext uri="{FF2B5EF4-FFF2-40B4-BE49-F238E27FC236}">
                    <a16:creationId xmlns:a16="http://schemas.microsoft.com/office/drawing/2014/main" id="{15C8CF30-D58D-1AFC-D6DC-0312167A0AB0}"/>
                  </a:ext>
                </a:extLst>
              </p:cNvPr>
              <p:cNvSpPr/>
              <p:nvPr/>
            </p:nvSpPr>
            <p:spPr>
              <a:xfrm rot="16200000">
                <a:off x="8194178" y="2997263"/>
                <a:ext cx="126460" cy="9000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6" name="左大括号 55">
              <a:extLst>
                <a:ext uri="{FF2B5EF4-FFF2-40B4-BE49-F238E27FC236}">
                  <a16:creationId xmlns:a16="http://schemas.microsoft.com/office/drawing/2014/main" id="{029A5666-2BAB-FAF6-5D48-9D8AC6F2192A}"/>
                </a:ext>
              </a:extLst>
            </p:cNvPr>
            <p:cNvSpPr/>
            <p:nvPr/>
          </p:nvSpPr>
          <p:spPr>
            <a:xfrm rot="16200000" flipV="1">
              <a:off x="3536792" y="2361893"/>
              <a:ext cx="212400" cy="5400004"/>
            </a:xfrm>
            <a:prstGeom prst="leftBrace">
              <a:avLst>
                <a:gd name="adj1" fmla="val 22683"/>
                <a:gd name="adj2" fmla="val 50000"/>
              </a:avLst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65D30E31-F528-0CC8-3D03-47E7D696A761}"/>
                </a:ext>
              </a:extLst>
            </p:cNvPr>
            <p:cNvSpPr txBox="1"/>
            <p:nvPr/>
          </p:nvSpPr>
          <p:spPr>
            <a:xfrm>
              <a:off x="2292992" y="5182838"/>
              <a:ext cx="30511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EE1D23"/>
                  </a:solidFill>
                  <a:latin typeface="+mj-lt"/>
                </a:rPr>
                <a:t>6</a:t>
              </a:r>
              <a:r>
                <a:rPr lang="zh-CN" altLang="en-US" sz="2800" b="1" dirty="0">
                  <a:solidFill>
                    <a:srgbClr val="EE1D23"/>
                  </a:solidFill>
                  <a:latin typeface="+mj-lt"/>
                </a:rPr>
                <a:t>张纸做多少个</a:t>
              </a:r>
            </a:p>
          </p:txBody>
        </p:sp>
      </p:grpSp>
      <p:sp>
        <p:nvSpPr>
          <p:cNvPr id="58" name="文本框 57">
            <a:extLst>
              <a:ext uri="{FF2B5EF4-FFF2-40B4-BE49-F238E27FC236}">
                <a16:creationId xmlns:a16="http://schemas.microsoft.com/office/drawing/2014/main" id="{14A7C8C0-A988-1E49-3FA1-F422ABB901A6}"/>
              </a:ext>
            </a:extLst>
          </p:cNvPr>
          <p:cNvSpPr txBox="1"/>
          <p:nvPr/>
        </p:nvSpPr>
        <p:spPr>
          <a:xfrm>
            <a:off x="6780081" y="2840371"/>
            <a:ext cx="2536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分步算式：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5738500D-7F30-750D-DD09-C55145EC2605}"/>
              </a:ext>
            </a:extLst>
          </p:cNvPr>
          <p:cNvSpPr txBox="1"/>
          <p:nvPr/>
        </p:nvSpPr>
        <p:spPr>
          <a:xfrm>
            <a:off x="7263520" y="3478039"/>
            <a:ext cx="3256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12÷4=3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（个）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D574DDBD-F21E-7F09-8156-5A1EA2C9E752}"/>
              </a:ext>
            </a:extLst>
          </p:cNvPr>
          <p:cNvSpPr txBox="1"/>
          <p:nvPr/>
        </p:nvSpPr>
        <p:spPr>
          <a:xfrm>
            <a:off x="7263520" y="4115707"/>
            <a:ext cx="3256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3×6=18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（个）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AA942915-C72E-5C82-83F4-0BD4E318D393}"/>
              </a:ext>
            </a:extLst>
          </p:cNvPr>
          <p:cNvSpPr txBox="1"/>
          <p:nvPr/>
        </p:nvSpPr>
        <p:spPr>
          <a:xfrm>
            <a:off x="6780081" y="4753375"/>
            <a:ext cx="2679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综合算式：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9297A3B7-C58C-BC62-3BC4-AD986DD385BF}"/>
              </a:ext>
            </a:extLst>
          </p:cNvPr>
          <p:cNvSpPr txBox="1"/>
          <p:nvPr/>
        </p:nvSpPr>
        <p:spPr>
          <a:xfrm>
            <a:off x="7263519" y="5391043"/>
            <a:ext cx="4552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12÷4×6=18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（个）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AD50B0B2-A737-66D5-7478-CA2C13044292}"/>
              </a:ext>
            </a:extLst>
          </p:cNvPr>
          <p:cNvSpPr txBox="1"/>
          <p:nvPr/>
        </p:nvSpPr>
        <p:spPr>
          <a:xfrm>
            <a:off x="2000639" y="6028713"/>
            <a:ext cx="9098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答：照这样计算，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6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张纸可以做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18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个纸飞机。</a:t>
            </a:r>
          </a:p>
        </p:txBody>
      </p:sp>
    </p:spTree>
    <p:extLst>
      <p:ext uri="{BB962C8B-B14F-4D97-AF65-F5344CB8AC3E}">
        <p14:creationId xmlns:p14="http://schemas.microsoft.com/office/powerpoint/2010/main" val="204346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>
            <a:extLst>
              <a:ext uri="{FF2B5EF4-FFF2-40B4-BE49-F238E27FC236}">
                <a16:creationId xmlns:a16="http://schemas.microsoft.com/office/drawing/2014/main" id="{2D5DF2ED-E979-0BC5-D6FD-DB533950A2CA}"/>
              </a:ext>
            </a:extLst>
          </p:cNvPr>
          <p:cNvSpPr txBox="1"/>
          <p:nvPr/>
        </p:nvSpPr>
        <p:spPr>
          <a:xfrm>
            <a:off x="786393" y="2248839"/>
            <a:ext cx="10619212" cy="330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活动要求：</a:t>
            </a:r>
            <a:endParaRPr lang="en-US" altLang="zh-CN" sz="3600" b="1" dirty="0">
              <a:solidFill>
                <a:srgbClr val="3366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同桌之间互相交流，说一说你是怎样想的；</a:t>
            </a:r>
            <a:endParaRPr lang="en-US" altLang="zh-CN" sz="3600" b="1" dirty="0">
              <a:solidFill>
                <a:srgbClr val="3366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</a:t>
            </a: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根据刚才的学习经验，先画线段图，再算一算；</a:t>
            </a:r>
            <a:endParaRPr lang="en-US" altLang="zh-CN" sz="3600" b="1" dirty="0">
              <a:solidFill>
                <a:srgbClr val="3366FF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3.</a:t>
            </a: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写出你的思考过程。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C4D5486-ACAE-4D8D-A3FA-C2D958F884A6}"/>
              </a:ext>
            </a:extLst>
          </p:cNvPr>
          <p:cNvSpPr txBox="1"/>
          <p:nvPr/>
        </p:nvSpPr>
        <p:spPr>
          <a:xfrm>
            <a:off x="615679" y="431411"/>
            <a:ext cx="109606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新年联欢会，同学们用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张纸做了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12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个纸飞机。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1E6EBBB-BF05-27B9-BAD3-F1812C4A5232}"/>
              </a:ext>
            </a:extLst>
          </p:cNvPr>
          <p:cNvSpPr txBox="1"/>
          <p:nvPr/>
        </p:nvSpPr>
        <p:spPr>
          <a:xfrm>
            <a:off x="615678" y="1223393"/>
            <a:ext cx="109606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）全班同学要做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24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个纸飞机，需要多少张纸？</a:t>
            </a:r>
            <a:endParaRPr lang="zh-CN" altLang="en-US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9500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DE38934-71E5-FC60-A8BE-9E2BF4B957B9}"/>
              </a:ext>
            </a:extLst>
          </p:cNvPr>
          <p:cNvSpPr txBox="1"/>
          <p:nvPr/>
        </p:nvSpPr>
        <p:spPr>
          <a:xfrm>
            <a:off x="615679" y="431411"/>
            <a:ext cx="109606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新年联欢会，同学们用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张纸做了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12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个纸飞机。</a:t>
            </a:r>
            <a:endParaRPr lang="zh-CN" altLang="en-US" sz="3600" b="1" dirty="0">
              <a:latin typeface="+mj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3569BDE-10CE-EF23-BB79-0FDF1ED13892}"/>
              </a:ext>
            </a:extLst>
          </p:cNvPr>
          <p:cNvSpPr txBox="1"/>
          <p:nvPr/>
        </p:nvSpPr>
        <p:spPr>
          <a:xfrm>
            <a:off x="615678" y="1223393"/>
            <a:ext cx="109606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）全班同学要做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lt"/>
              </a:rPr>
              <a:t>24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lt"/>
              </a:rPr>
              <a:t>个纸飞机，需要多少张纸？</a:t>
            </a:r>
            <a:endParaRPr lang="zh-CN" altLang="en-US" sz="3600" b="1" dirty="0">
              <a:latin typeface="+mj-lt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CC15AE0-0402-93C6-6364-1DB653499593}"/>
              </a:ext>
            </a:extLst>
          </p:cNvPr>
          <p:cNvGrpSpPr/>
          <p:nvPr/>
        </p:nvGrpSpPr>
        <p:grpSpPr>
          <a:xfrm>
            <a:off x="2495997" y="1986191"/>
            <a:ext cx="7200004" cy="1790326"/>
            <a:chOff x="942989" y="3969921"/>
            <a:chExt cx="7200004" cy="1790326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B17D58D2-1B24-C3D4-1504-B2ABFF39CC4A}"/>
                </a:ext>
              </a:extLst>
            </p:cNvPr>
            <p:cNvGrpSpPr/>
            <p:nvPr/>
          </p:nvGrpSpPr>
          <p:grpSpPr>
            <a:xfrm>
              <a:off x="942991" y="4760301"/>
              <a:ext cx="7200002" cy="126461"/>
              <a:chOff x="942991" y="4760301"/>
              <a:chExt cx="7200002" cy="126461"/>
            </a:xfrm>
          </p:grpSpPr>
          <p:grpSp>
            <p:nvGrpSpPr>
              <p:cNvPr id="27" name="组合 26">
                <a:extLst>
                  <a:ext uri="{FF2B5EF4-FFF2-40B4-BE49-F238E27FC236}">
                    <a16:creationId xmlns:a16="http://schemas.microsoft.com/office/drawing/2014/main" id="{6EF04E07-08DC-9E11-C7BD-69E6732A39D1}"/>
                  </a:ext>
                </a:extLst>
              </p:cNvPr>
              <p:cNvGrpSpPr/>
              <p:nvPr/>
            </p:nvGrpSpPr>
            <p:grpSpPr>
              <a:xfrm>
                <a:off x="942991" y="4760301"/>
                <a:ext cx="3600002" cy="126461"/>
                <a:chOff x="942991" y="4760301"/>
                <a:chExt cx="3600002" cy="126461"/>
              </a:xfrm>
            </p:grpSpPr>
            <p:sp>
              <p:nvSpPr>
                <p:cNvPr id="21" name="左中括号 20">
                  <a:extLst>
                    <a:ext uri="{FF2B5EF4-FFF2-40B4-BE49-F238E27FC236}">
                      <a16:creationId xmlns:a16="http://schemas.microsoft.com/office/drawing/2014/main" id="{C6E5C8C9-38C2-ECFB-C852-B0FB0A2CFEC4}"/>
                    </a:ext>
                  </a:extLst>
                </p:cNvPr>
                <p:cNvSpPr/>
                <p:nvPr/>
              </p:nvSpPr>
              <p:spPr>
                <a:xfrm rot="16200000">
                  <a:off x="1329761" y="4373532"/>
                  <a:ext cx="126460" cy="900000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EE1D23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左中括号 21">
                  <a:extLst>
                    <a:ext uri="{FF2B5EF4-FFF2-40B4-BE49-F238E27FC236}">
                      <a16:creationId xmlns:a16="http://schemas.microsoft.com/office/drawing/2014/main" id="{B3177136-ABB4-7552-7A10-D6FD4BAD8FC1}"/>
                    </a:ext>
                  </a:extLst>
                </p:cNvPr>
                <p:cNvSpPr/>
                <p:nvPr/>
              </p:nvSpPr>
              <p:spPr>
                <a:xfrm rot="16200000">
                  <a:off x="2229762" y="4373531"/>
                  <a:ext cx="126460" cy="900000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EE1D23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左中括号 22">
                  <a:extLst>
                    <a:ext uri="{FF2B5EF4-FFF2-40B4-BE49-F238E27FC236}">
                      <a16:creationId xmlns:a16="http://schemas.microsoft.com/office/drawing/2014/main" id="{6ADADF7F-FE9B-67B9-DD89-885234204A25}"/>
                    </a:ext>
                  </a:extLst>
                </p:cNvPr>
                <p:cNvSpPr/>
                <p:nvPr/>
              </p:nvSpPr>
              <p:spPr>
                <a:xfrm rot="16200000">
                  <a:off x="3129763" y="4373532"/>
                  <a:ext cx="126460" cy="900000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EE1D23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" name="左中括号 23">
                  <a:extLst>
                    <a:ext uri="{FF2B5EF4-FFF2-40B4-BE49-F238E27FC236}">
                      <a16:creationId xmlns:a16="http://schemas.microsoft.com/office/drawing/2014/main" id="{86254E9F-A98C-523A-3C1D-E15F81806F93}"/>
                    </a:ext>
                  </a:extLst>
                </p:cNvPr>
                <p:cNvSpPr/>
                <p:nvPr/>
              </p:nvSpPr>
              <p:spPr>
                <a:xfrm rot="16200000">
                  <a:off x="4029763" y="4373532"/>
                  <a:ext cx="126460" cy="900000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EE1D23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5" name="左中括号 24">
                <a:extLst>
                  <a:ext uri="{FF2B5EF4-FFF2-40B4-BE49-F238E27FC236}">
                    <a16:creationId xmlns:a16="http://schemas.microsoft.com/office/drawing/2014/main" id="{A704E0F8-965E-760C-DC4A-C9B78BA791E2}"/>
                  </a:ext>
                </a:extLst>
              </p:cNvPr>
              <p:cNvSpPr/>
              <p:nvPr/>
            </p:nvSpPr>
            <p:spPr>
              <a:xfrm rot="16200000">
                <a:off x="6279763" y="3023532"/>
                <a:ext cx="126460" cy="3600000"/>
              </a:xfrm>
              <a:prstGeom prst="leftBracket">
                <a:avLst>
                  <a:gd name="adj" fmla="val 0"/>
                </a:avLst>
              </a:prstGeom>
              <a:ln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左大括号 18">
              <a:extLst>
                <a:ext uri="{FF2B5EF4-FFF2-40B4-BE49-F238E27FC236}">
                  <a16:creationId xmlns:a16="http://schemas.microsoft.com/office/drawing/2014/main" id="{466CD36C-92AC-3350-445A-F4866C0A6A16}"/>
                </a:ext>
              </a:extLst>
            </p:cNvPr>
            <p:cNvSpPr/>
            <p:nvPr/>
          </p:nvSpPr>
          <p:spPr>
            <a:xfrm rot="16200000" flipV="1">
              <a:off x="4436791" y="1461893"/>
              <a:ext cx="212400" cy="7200003"/>
            </a:xfrm>
            <a:prstGeom prst="leftBrace">
              <a:avLst>
                <a:gd name="adj1" fmla="val 22683"/>
                <a:gd name="adj2" fmla="val 50000"/>
              </a:avLst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93D46666-DB4B-0AA1-211B-D4D62F27832C}"/>
                </a:ext>
              </a:extLst>
            </p:cNvPr>
            <p:cNvSpPr txBox="1"/>
            <p:nvPr/>
          </p:nvSpPr>
          <p:spPr>
            <a:xfrm>
              <a:off x="3017407" y="5237027"/>
              <a:ext cx="30511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EE1D23"/>
                  </a:solidFill>
                  <a:latin typeface="+mj-lt"/>
                </a:rPr>
                <a:t>多少张纸做</a:t>
              </a:r>
              <a:r>
                <a:rPr lang="en-US" altLang="zh-CN" sz="2800" b="1" dirty="0">
                  <a:solidFill>
                    <a:srgbClr val="EE1D23"/>
                  </a:solidFill>
                  <a:latin typeface="+mj-lt"/>
                </a:rPr>
                <a:t>24</a:t>
              </a:r>
              <a:r>
                <a:rPr lang="zh-CN" altLang="en-US" sz="2800" b="1" dirty="0">
                  <a:solidFill>
                    <a:srgbClr val="EE1D23"/>
                  </a:solidFill>
                  <a:latin typeface="+mj-lt"/>
                </a:rPr>
                <a:t>个</a:t>
              </a:r>
            </a:p>
          </p:txBody>
        </p:sp>
        <p:sp>
          <p:nvSpPr>
            <p:cNvPr id="29" name="左大括号 28">
              <a:extLst>
                <a:ext uri="{FF2B5EF4-FFF2-40B4-BE49-F238E27FC236}">
                  <a16:creationId xmlns:a16="http://schemas.microsoft.com/office/drawing/2014/main" id="{E23366FE-47F7-616F-21EE-2774ED87D621}"/>
                </a:ext>
              </a:extLst>
            </p:cNvPr>
            <p:cNvSpPr/>
            <p:nvPr/>
          </p:nvSpPr>
          <p:spPr>
            <a:xfrm rot="5400000">
              <a:off x="2636792" y="2785167"/>
              <a:ext cx="212400" cy="3600002"/>
            </a:xfrm>
            <a:prstGeom prst="leftBrace">
              <a:avLst>
                <a:gd name="adj1" fmla="val 22683"/>
                <a:gd name="adj2" fmla="val 50000"/>
              </a:avLst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17961ABD-F89C-E8D2-1F9D-BB3ACE3063C8}"/>
                </a:ext>
              </a:extLst>
            </p:cNvPr>
            <p:cNvSpPr txBox="1"/>
            <p:nvPr/>
          </p:nvSpPr>
          <p:spPr>
            <a:xfrm>
              <a:off x="2292992" y="3969921"/>
              <a:ext cx="13500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EE1D23"/>
                  </a:solidFill>
                  <a:latin typeface="+mj-lt"/>
                </a:rPr>
                <a:t>12</a:t>
              </a:r>
              <a:r>
                <a:rPr lang="zh-CN" altLang="en-US" sz="2800" b="1" dirty="0">
                  <a:solidFill>
                    <a:srgbClr val="EE1D23"/>
                  </a:solidFill>
                  <a:latin typeface="+mj-lt"/>
                </a:rPr>
                <a:t>个</a:t>
              </a:r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2B701489-AFE2-5A3F-EC00-3F9D62AD07A1}"/>
              </a:ext>
            </a:extLst>
          </p:cNvPr>
          <p:cNvSpPr txBox="1"/>
          <p:nvPr/>
        </p:nvSpPr>
        <p:spPr>
          <a:xfrm>
            <a:off x="1455650" y="3887702"/>
            <a:ext cx="2536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分步算式：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BEF15E0-1046-6525-E13F-302BA35EDF01}"/>
              </a:ext>
            </a:extLst>
          </p:cNvPr>
          <p:cNvSpPr txBox="1"/>
          <p:nvPr/>
        </p:nvSpPr>
        <p:spPr>
          <a:xfrm>
            <a:off x="1939089" y="4525370"/>
            <a:ext cx="3256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12÷4=3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（个）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AE2824E9-29CA-FA0D-24D1-B559B190EBA2}"/>
              </a:ext>
            </a:extLst>
          </p:cNvPr>
          <p:cNvSpPr txBox="1"/>
          <p:nvPr/>
        </p:nvSpPr>
        <p:spPr>
          <a:xfrm>
            <a:off x="1939089" y="5163038"/>
            <a:ext cx="3256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24÷3=8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（张）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8C212030-30C5-4184-C81F-DB5E7B498F1A}"/>
              </a:ext>
            </a:extLst>
          </p:cNvPr>
          <p:cNvSpPr txBox="1"/>
          <p:nvPr/>
        </p:nvSpPr>
        <p:spPr>
          <a:xfrm>
            <a:off x="5291749" y="3887702"/>
            <a:ext cx="2679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综合算式：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3BD3889-542F-33ED-5A23-1DB29FBBF664}"/>
              </a:ext>
            </a:extLst>
          </p:cNvPr>
          <p:cNvSpPr txBox="1"/>
          <p:nvPr/>
        </p:nvSpPr>
        <p:spPr>
          <a:xfrm>
            <a:off x="5775187" y="4817757"/>
            <a:ext cx="4552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24÷(12÷4)=8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（张）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C0A1B78-1815-FA65-3198-86626E9CFB0D}"/>
              </a:ext>
            </a:extLst>
          </p:cNvPr>
          <p:cNvSpPr txBox="1"/>
          <p:nvPr/>
        </p:nvSpPr>
        <p:spPr>
          <a:xfrm>
            <a:off x="2000639" y="5795249"/>
            <a:ext cx="9098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答：全班同学要做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24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个纸飞机，需要</a:t>
            </a:r>
            <a:r>
              <a:rPr lang="en-US" altLang="zh-CN" sz="3200" b="1" dirty="0">
                <a:solidFill>
                  <a:srgbClr val="EE1D23"/>
                </a:solidFill>
                <a:latin typeface="+mj-lt"/>
              </a:rPr>
              <a:t>8</a:t>
            </a:r>
            <a:r>
              <a:rPr lang="zh-CN" altLang="en-US" sz="3200" b="1" dirty="0">
                <a:solidFill>
                  <a:srgbClr val="EE1D23"/>
                </a:solidFill>
                <a:latin typeface="+mj-lt"/>
              </a:rPr>
              <a:t>张纸。</a:t>
            </a:r>
          </a:p>
        </p:txBody>
      </p:sp>
    </p:spTree>
    <p:extLst>
      <p:ext uri="{BB962C8B-B14F-4D97-AF65-F5344CB8AC3E}">
        <p14:creationId xmlns:p14="http://schemas.microsoft.com/office/powerpoint/2010/main" val="159425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E89127C-9CED-6C66-24DB-6D0D34329DF7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巩固提升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514B0D7-CA48-FC30-782F-1A1ABF6C6970}"/>
              </a:ext>
            </a:extLst>
          </p:cNvPr>
          <p:cNvSpPr txBox="1"/>
          <p:nvPr/>
        </p:nvSpPr>
        <p:spPr>
          <a:xfrm>
            <a:off x="1176121" y="1341299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一只鸟一个星期（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天）吃掉了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665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只虫子，平均每天吃掉多少只虫子？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1192E729-5925-39F9-234B-4318C12A2FF4}"/>
              </a:ext>
            </a:extLst>
          </p:cNvPr>
          <p:cNvSpPr/>
          <p:nvPr/>
        </p:nvSpPr>
        <p:spPr>
          <a:xfrm>
            <a:off x="500743" y="143263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EBD269D-C5E2-1031-6716-B72415DC0F92}"/>
              </a:ext>
            </a:extLst>
          </p:cNvPr>
          <p:cNvSpPr txBox="1"/>
          <p:nvPr/>
        </p:nvSpPr>
        <p:spPr>
          <a:xfrm>
            <a:off x="3375499" y="2972589"/>
            <a:ext cx="4542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665÷7=95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（只）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506EB63C-C8D4-C479-C5F3-085824BBA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0649" y="225087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D9F3D10-0E2D-5A99-C943-1B76DD0D61E3}"/>
              </a:ext>
            </a:extLst>
          </p:cNvPr>
          <p:cNvSpPr txBox="1"/>
          <p:nvPr/>
        </p:nvSpPr>
        <p:spPr>
          <a:xfrm>
            <a:off x="2791838" y="3891889"/>
            <a:ext cx="6819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答：平均每天吃掉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95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只虫子。</a:t>
            </a:r>
          </a:p>
        </p:txBody>
      </p:sp>
    </p:spTree>
    <p:extLst>
      <p:ext uri="{BB962C8B-B14F-4D97-AF65-F5344CB8AC3E}">
        <p14:creationId xmlns:p14="http://schemas.microsoft.com/office/powerpoint/2010/main" val="414562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15B1F1A-9BCD-8315-FC4B-FA71ED990FE1}"/>
              </a:ext>
            </a:extLst>
          </p:cNvPr>
          <p:cNvSpPr txBox="1"/>
          <p:nvPr/>
        </p:nvSpPr>
        <p:spPr>
          <a:xfrm>
            <a:off x="1176121" y="1089241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库房里有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台冰箱，一辆货车一次送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台，每天送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次。这些冰箱多少天能够送完？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235BD58E-3B9A-522F-6385-C128039E19D4}"/>
              </a:ext>
            </a:extLst>
          </p:cNvPr>
          <p:cNvSpPr/>
          <p:nvPr/>
        </p:nvSpPr>
        <p:spPr>
          <a:xfrm>
            <a:off x="500743" y="118057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D3380BA5-C050-BB5B-8ADE-CDBE6429A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9101" y="1979360"/>
            <a:ext cx="40962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CC8EFC8-7DEE-8A0E-16B3-16B59B0F6E58}"/>
              </a:ext>
            </a:extLst>
          </p:cNvPr>
          <p:cNvSpPr txBox="1"/>
          <p:nvPr/>
        </p:nvSpPr>
        <p:spPr>
          <a:xfrm>
            <a:off x="2782112" y="2782669"/>
            <a:ext cx="6439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方法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：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48÷4÷2=6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（天）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1463737-1433-C450-52EC-5A4FE87D33DC}"/>
              </a:ext>
            </a:extLst>
          </p:cNvPr>
          <p:cNvSpPr txBox="1"/>
          <p:nvPr/>
        </p:nvSpPr>
        <p:spPr>
          <a:xfrm>
            <a:off x="2782112" y="3649753"/>
            <a:ext cx="6439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方法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：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48÷(4×2)=6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（天）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607C41D-B017-D50F-EDF6-98EFE5B62C7E}"/>
              </a:ext>
            </a:extLst>
          </p:cNvPr>
          <p:cNvSpPr txBox="1"/>
          <p:nvPr/>
        </p:nvSpPr>
        <p:spPr>
          <a:xfrm>
            <a:off x="2402733" y="4516837"/>
            <a:ext cx="7431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答：这些冰箱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6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天能够送完。</a:t>
            </a:r>
          </a:p>
        </p:txBody>
      </p:sp>
    </p:spTree>
    <p:extLst>
      <p:ext uri="{BB962C8B-B14F-4D97-AF65-F5344CB8AC3E}">
        <p14:creationId xmlns:p14="http://schemas.microsoft.com/office/powerpoint/2010/main" val="114917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71F3F7C-B6FE-7374-6FAA-4B50F768A6D0}"/>
              </a:ext>
            </a:extLst>
          </p:cNvPr>
          <p:cNvSpPr txBox="1"/>
          <p:nvPr/>
        </p:nvSpPr>
        <p:spPr>
          <a:xfrm>
            <a:off x="1176121" y="3924367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）小鹿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分钟走了多远？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6FA7ABA-DE8C-4A02-BAD6-B860AA374011}"/>
              </a:ext>
            </a:extLst>
          </p:cNvPr>
          <p:cNvSpPr/>
          <p:nvPr/>
        </p:nvSpPr>
        <p:spPr>
          <a:xfrm>
            <a:off x="500743" y="38676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B2BF7EA-FA7E-4706-B96A-290E8E292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350" y="1075927"/>
            <a:ext cx="8327300" cy="2747102"/>
          </a:xfrm>
          <a:prstGeom prst="rect">
            <a:avLst/>
          </a:prstGeom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id="{5F7B600D-4170-0B24-E3CA-47DC369EC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574479"/>
            <a:ext cx="40962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550A73E-E110-31A5-D0B3-24953427D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572" y="4719228"/>
            <a:ext cx="4530480" cy="168478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693B6F8-6ACC-DE2C-3C13-B2227CB9003D}"/>
              </a:ext>
            </a:extLst>
          </p:cNvPr>
          <p:cNvSpPr txBox="1"/>
          <p:nvPr/>
        </p:nvSpPr>
        <p:spPr>
          <a:xfrm>
            <a:off x="6096000" y="4801221"/>
            <a:ext cx="4163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1.6</a:t>
            </a:r>
            <a:r>
              <a:rPr lang="en-US" altLang="zh-CN" sz="3200" b="1" dirty="0">
                <a:solidFill>
                  <a:srgbClr val="FF0000"/>
                </a:solidFill>
                <a:latin typeface="+mn-ea"/>
              </a:rPr>
              <a:t>-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0.8=0.8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（千米）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B5CE3A9-72F2-652E-409B-37C610C407E1}"/>
              </a:ext>
            </a:extLst>
          </p:cNvPr>
          <p:cNvSpPr txBox="1"/>
          <p:nvPr/>
        </p:nvSpPr>
        <p:spPr>
          <a:xfrm>
            <a:off x="5875505" y="5561620"/>
            <a:ext cx="6316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答：小鹿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15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分钟走了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0.8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千米。</a:t>
            </a:r>
          </a:p>
        </p:txBody>
      </p:sp>
    </p:spTree>
    <p:extLst>
      <p:ext uri="{BB962C8B-B14F-4D97-AF65-F5344CB8AC3E}">
        <p14:creationId xmlns:p14="http://schemas.microsoft.com/office/powerpoint/2010/main" val="173012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38F91D5-9460-558E-1B90-1DB90B80C8B9}"/>
              </a:ext>
            </a:extLst>
          </p:cNvPr>
          <p:cNvSpPr txBox="1"/>
          <p:nvPr/>
        </p:nvSpPr>
        <p:spPr>
          <a:xfrm>
            <a:off x="1176121" y="3146155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）小兔家和小牛家在一条笔直的路边上，它们两家相距多远？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DB42944-155E-8684-221B-9CBEEFA2F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350" y="297715"/>
            <a:ext cx="8327300" cy="274710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B207BC9-4F39-B90E-A386-64E578954998}"/>
              </a:ext>
            </a:extLst>
          </p:cNvPr>
          <p:cNvSpPr txBox="1"/>
          <p:nvPr/>
        </p:nvSpPr>
        <p:spPr>
          <a:xfrm>
            <a:off x="3187430" y="4605814"/>
            <a:ext cx="4163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3.2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1.6=1.6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（千米）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B277E0E-3DAF-CB75-2427-5E1FC984644E}"/>
              </a:ext>
            </a:extLst>
          </p:cNvPr>
          <p:cNvSpPr txBox="1"/>
          <p:nvPr/>
        </p:nvSpPr>
        <p:spPr>
          <a:xfrm>
            <a:off x="2487248" y="5353483"/>
            <a:ext cx="7772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答：小兔家和小牛家相距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1.6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千米。</a:t>
            </a:r>
          </a:p>
        </p:txBody>
      </p:sp>
    </p:spTree>
    <p:extLst>
      <p:ext uri="{BB962C8B-B14F-4D97-AF65-F5344CB8AC3E}">
        <p14:creationId xmlns:p14="http://schemas.microsoft.com/office/powerpoint/2010/main" val="52643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937C1FF-3F4E-DB13-8B7A-80586A43902B}"/>
              </a:ext>
            </a:extLst>
          </p:cNvPr>
          <p:cNvSpPr txBox="1"/>
          <p:nvPr/>
        </p:nvSpPr>
        <p:spPr>
          <a:xfrm>
            <a:off x="1176121" y="3146155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）请提出其他数学问题并解答。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A0289DF-F6EB-63BE-D9F0-714D4BAB0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350" y="297715"/>
            <a:ext cx="8327300" cy="274710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7600710-EE36-8AF3-D764-E2CBC0CE4D09}"/>
              </a:ext>
            </a:extLst>
          </p:cNvPr>
          <p:cNvSpPr txBox="1"/>
          <p:nvPr/>
        </p:nvSpPr>
        <p:spPr>
          <a:xfrm>
            <a:off x="919959" y="3941016"/>
            <a:ext cx="103520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答案不唯一，例：小兔家和小马家在一条笔直的路边上，它们两家相距多远？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B474F32-86A2-7EAD-5134-BB00EF4419E8}"/>
              </a:ext>
            </a:extLst>
          </p:cNvPr>
          <p:cNvSpPr txBox="1"/>
          <p:nvPr/>
        </p:nvSpPr>
        <p:spPr>
          <a:xfrm>
            <a:off x="2905327" y="5119572"/>
            <a:ext cx="4163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7.8</a:t>
            </a:r>
            <a:r>
              <a:rPr lang="en-US" altLang="zh-CN" sz="3200" b="1" dirty="0">
                <a:solidFill>
                  <a:srgbClr val="FF0000"/>
                </a:solidFill>
                <a:latin typeface="+mn-ea"/>
              </a:rPr>
              <a:t>-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1.6=6.2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（千米）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3E9D6E7-D5CA-6490-1299-2149DEFC7F3D}"/>
              </a:ext>
            </a:extLst>
          </p:cNvPr>
          <p:cNvSpPr txBox="1"/>
          <p:nvPr/>
        </p:nvSpPr>
        <p:spPr>
          <a:xfrm>
            <a:off x="2568101" y="5805685"/>
            <a:ext cx="63164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答：它们两家相距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6.2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千米。</a:t>
            </a:r>
          </a:p>
        </p:txBody>
      </p:sp>
    </p:spTree>
    <p:extLst>
      <p:ext uri="{BB962C8B-B14F-4D97-AF65-F5344CB8AC3E}">
        <p14:creationId xmlns:p14="http://schemas.microsoft.com/office/powerpoint/2010/main" val="213367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7ABC28C-B2C3-3ED4-D994-294CD309EB92}"/>
              </a:ext>
            </a:extLst>
          </p:cNvPr>
          <p:cNvSpPr txBox="1"/>
          <p:nvPr/>
        </p:nvSpPr>
        <p:spPr>
          <a:xfrm>
            <a:off x="1176121" y="836320"/>
            <a:ext cx="10515136" cy="2687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某工厂原来每天能生产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套课桌椅，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天可以完成一批订单。现在改进生产技术，提高了日产量，只需要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天就能完成这批订单。现在平均每天比原来多生产多少套课桌椅？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9316567-71FD-A100-33EC-F472D18BEF73}"/>
              </a:ext>
            </a:extLst>
          </p:cNvPr>
          <p:cNvSpPr/>
          <p:nvPr/>
        </p:nvSpPr>
        <p:spPr>
          <a:xfrm>
            <a:off x="500743" y="91792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CAAC0F0E-B7C9-C2C2-B667-D29723397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087" y="3048346"/>
            <a:ext cx="40962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5815A23-9ED4-8DD5-E00C-81479A0E7318}"/>
              </a:ext>
            </a:extLst>
          </p:cNvPr>
          <p:cNvSpPr txBox="1"/>
          <p:nvPr/>
        </p:nvSpPr>
        <p:spPr>
          <a:xfrm>
            <a:off x="3615447" y="3740052"/>
            <a:ext cx="5372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95×7÷5=133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（套）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A054907-0BFA-F569-2114-D4E022A7A997}"/>
              </a:ext>
            </a:extLst>
          </p:cNvPr>
          <p:cNvSpPr txBox="1"/>
          <p:nvPr/>
        </p:nvSpPr>
        <p:spPr>
          <a:xfrm>
            <a:off x="3615447" y="4489082"/>
            <a:ext cx="5372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133</a:t>
            </a:r>
            <a:r>
              <a:rPr lang="en-US" altLang="zh-CN" sz="3600" b="1" dirty="0">
                <a:solidFill>
                  <a:srgbClr val="FF0000"/>
                </a:solidFill>
                <a:latin typeface="+mn-ea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95=38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（套）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4F49CA4-F87E-2A4B-B932-94A0B4285CBD}"/>
              </a:ext>
            </a:extLst>
          </p:cNvPr>
          <p:cNvSpPr txBox="1"/>
          <p:nvPr/>
        </p:nvSpPr>
        <p:spPr>
          <a:xfrm>
            <a:off x="1893859" y="5238112"/>
            <a:ext cx="9361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答：现在平均每天比原来多生产</a:t>
            </a:r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38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</a:rPr>
              <a:t>套课桌椅。</a:t>
            </a:r>
          </a:p>
        </p:txBody>
      </p:sp>
    </p:spTree>
    <p:extLst>
      <p:ext uri="{BB962C8B-B14F-4D97-AF65-F5344CB8AC3E}">
        <p14:creationId xmlns:p14="http://schemas.microsoft.com/office/powerpoint/2010/main" val="155435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84338544-EB94-2780-33FE-311C489E24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810887"/>
              </p:ext>
            </p:extLst>
          </p:nvPr>
        </p:nvGraphicFramePr>
        <p:xfrm>
          <a:off x="1542914" y="4564608"/>
          <a:ext cx="9106172" cy="1737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76543">
                  <a:extLst>
                    <a:ext uri="{9D8B030D-6E8A-4147-A177-3AD203B41FA5}">
                      <a16:colId xmlns:a16="http://schemas.microsoft.com/office/drawing/2014/main" val="3151356028"/>
                    </a:ext>
                  </a:extLst>
                </a:gridCol>
                <a:gridCol w="2276543">
                  <a:extLst>
                    <a:ext uri="{9D8B030D-6E8A-4147-A177-3AD203B41FA5}">
                      <a16:colId xmlns:a16="http://schemas.microsoft.com/office/drawing/2014/main" val="4290402329"/>
                    </a:ext>
                  </a:extLst>
                </a:gridCol>
                <a:gridCol w="2276543">
                  <a:extLst>
                    <a:ext uri="{9D8B030D-6E8A-4147-A177-3AD203B41FA5}">
                      <a16:colId xmlns:a16="http://schemas.microsoft.com/office/drawing/2014/main" val="2324789419"/>
                    </a:ext>
                  </a:extLst>
                </a:gridCol>
                <a:gridCol w="2276543">
                  <a:extLst>
                    <a:ext uri="{9D8B030D-6E8A-4147-A177-3AD203B41FA5}">
                      <a16:colId xmlns:a16="http://schemas.microsoft.com/office/drawing/2014/main" val="155949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营养成分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碳水化合物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蛋白质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脂肪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14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豆浆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j-lt"/>
                          <a:ea typeface="+mn-ea"/>
                        </a:rPr>
                        <a:t>1.2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j-lt"/>
                          <a:ea typeface="+mn-ea"/>
                        </a:rPr>
                        <a:t>3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j-lt"/>
                          <a:ea typeface="+mn-ea"/>
                        </a:rPr>
                        <a:t>1.6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67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j-lt"/>
                          <a:ea typeface="+mn-ea"/>
                        </a:rPr>
                        <a:t>牛奶</a:t>
                      </a:r>
                    </a:p>
                  </a:txBody>
                  <a:tcPr anchor="ctr">
                    <a:solidFill>
                      <a:srgbClr val="FFF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j-lt"/>
                          <a:ea typeface="+mn-ea"/>
                        </a:rPr>
                        <a:t>4.9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j-lt"/>
                          <a:ea typeface="+mn-ea"/>
                        </a:rPr>
                        <a:t>3.3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j-lt"/>
                          <a:ea typeface="+mn-ea"/>
                        </a:rPr>
                        <a:t>3.6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j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464702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E854492A-E7F2-F6BA-1346-03D6E32209CC}"/>
              </a:ext>
            </a:extLst>
          </p:cNvPr>
          <p:cNvSpPr txBox="1"/>
          <p:nvPr/>
        </p:nvSpPr>
        <p:spPr>
          <a:xfrm>
            <a:off x="1176121" y="816864"/>
            <a:ext cx="10515136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-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豆浆与牛奶中三种营养成分情况如下：每</a:t>
            </a:r>
            <a:r>
              <a:rPr kumimoji="0" lang="en-US" altLang="zh-CN" sz="3600" b="1" i="0" u="none" strike="noStrike" kern="1200" cap="none" spc="-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-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克豆浆含碳水化合物</a:t>
            </a:r>
            <a:r>
              <a:rPr kumimoji="0" lang="en-US" altLang="zh-CN" sz="3600" b="1" i="0" u="none" strike="noStrike" kern="1200" cap="none" spc="-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1.2</a:t>
            </a:r>
            <a:r>
              <a:rPr kumimoji="0" lang="zh-CN" altLang="en-US" sz="3600" b="1" i="0" u="none" strike="noStrike" kern="1200" cap="none" spc="-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克，蛋白质</a:t>
            </a:r>
            <a:r>
              <a:rPr kumimoji="0" lang="en-US" altLang="zh-CN" sz="3600" b="1" i="0" u="none" strike="noStrike" kern="1200" cap="none" spc="-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-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克，脂肪</a:t>
            </a:r>
            <a:r>
              <a:rPr kumimoji="0" lang="en-US" altLang="zh-CN" sz="3600" b="1" i="0" u="none" strike="noStrike" kern="1200" cap="none" spc="-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1.6</a:t>
            </a:r>
            <a:r>
              <a:rPr kumimoji="0" lang="zh-CN" altLang="en-US" sz="3600" b="1" i="0" u="none" strike="noStrike" kern="1200" cap="none" spc="-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克；每</a:t>
            </a:r>
            <a:r>
              <a:rPr kumimoji="0" lang="en-US" altLang="zh-CN" sz="3600" b="1" i="0" u="none" strike="noStrike" kern="1200" cap="none" spc="-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-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克牛奶含碳水化合物</a:t>
            </a:r>
            <a:r>
              <a:rPr kumimoji="0" lang="en-US" altLang="zh-CN" sz="3600" b="1" i="0" u="none" strike="noStrike" kern="1200" cap="none" spc="-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4.9</a:t>
            </a:r>
            <a:r>
              <a:rPr kumimoji="0" lang="zh-CN" altLang="en-US" sz="3600" b="1" i="0" u="none" strike="noStrike" kern="1200" cap="none" spc="-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克，蛋白质</a:t>
            </a:r>
            <a:r>
              <a:rPr kumimoji="0" lang="en-US" altLang="zh-CN" sz="3600" b="1" i="0" u="none" strike="noStrike" kern="1200" cap="none" spc="-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3.3</a:t>
            </a:r>
            <a:r>
              <a:rPr kumimoji="0" lang="zh-CN" altLang="en-US" sz="3600" b="1" i="0" u="none" strike="noStrike" kern="1200" cap="none" spc="-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克，脂肪</a:t>
            </a:r>
            <a:r>
              <a:rPr kumimoji="0" lang="en-US" altLang="zh-CN" sz="3600" b="1" i="0" u="none" strike="noStrike" kern="1200" cap="none" spc="-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3.6</a:t>
            </a:r>
            <a:r>
              <a:rPr kumimoji="0" lang="zh-CN" altLang="en-US" sz="3600" b="1" i="0" u="none" strike="noStrike" kern="1200" cap="none" spc="-1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克。</a:t>
            </a:r>
            <a:endParaRPr kumimoji="0" lang="zh-CN" altLang="zh-CN" sz="3600" b="1" i="0" u="none" strike="noStrike" kern="1200" cap="none" spc="-15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108BAA9D-A1AB-1C47-CEDE-4077926E9BB5}"/>
              </a:ext>
            </a:extLst>
          </p:cNvPr>
          <p:cNvSpPr/>
          <p:nvPr/>
        </p:nvSpPr>
        <p:spPr>
          <a:xfrm>
            <a:off x="500743" y="89846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5BA4FBE-FA7D-C6BF-2E8B-33AA782A2F03}"/>
              </a:ext>
            </a:extLst>
          </p:cNvPr>
          <p:cNvSpPr txBox="1"/>
          <p:nvPr/>
        </p:nvSpPr>
        <p:spPr>
          <a:xfrm>
            <a:off x="1176121" y="2936707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）根据数据完成下面的统计表。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FC12D97F-43D2-1D5A-8C92-5F6B6C4456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368392"/>
            <a:ext cx="40962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E29DDA2-4B2F-2CC0-D56C-1F884E3AF0D4}"/>
              </a:ext>
            </a:extLst>
          </p:cNvPr>
          <p:cNvSpPr txBox="1"/>
          <p:nvPr/>
        </p:nvSpPr>
        <p:spPr>
          <a:xfrm>
            <a:off x="3048811" y="3726955"/>
            <a:ext cx="6094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rgbClr val="231F20"/>
                </a:solidFill>
                <a:effectLst/>
                <a:latin typeface="+mj-ea"/>
                <a:ea typeface="+mj-ea"/>
              </a:rPr>
              <a:t>每</a:t>
            </a:r>
            <a:r>
              <a:rPr lang="en-US" altLang="zh-CN" sz="2400" dirty="0">
                <a:solidFill>
                  <a:srgbClr val="231F20"/>
                </a:solidFill>
                <a:effectLst/>
                <a:latin typeface="+mj-ea"/>
                <a:ea typeface="+mj-ea"/>
              </a:rPr>
              <a:t>100</a:t>
            </a:r>
            <a:r>
              <a:rPr lang="zh-CN" altLang="en-US" sz="2400" dirty="0">
                <a:solidFill>
                  <a:srgbClr val="231F20"/>
                </a:solidFill>
                <a:effectLst/>
                <a:latin typeface="+mj-ea"/>
                <a:ea typeface="+mj-ea"/>
              </a:rPr>
              <a:t>克豆浆、牛奶中三种营养成分情况</a:t>
            </a:r>
            <a:endParaRPr lang="zh-CN" altLang="en-US" sz="3600" dirty="0">
              <a:latin typeface="+mj-ea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9CC6DC2-420E-0B3B-8007-A24B9AB2C387}"/>
              </a:ext>
            </a:extLst>
          </p:cNvPr>
          <p:cNvSpPr txBox="1"/>
          <p:nvPr/>
        </p:nvSpPr>
        <p:spPr>
          <a:xfrm>
            <a:off x="8992990" y="4006218"/>
            <a:ext cx="19506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单位：克</a:t>
            </a:r>
            <a:endParaRPr lang="zh-CN" altLang="en-US" sz="1400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42996F5-A5FC-0B70-8784-EE93AC724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1487" y="5208581"/>
            <a:ext cx="937364" cy="43346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CDB65F1-6B2A-EDF9-1A87-4279BCF65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151" y="5208581"/>
            <a:ext cx="937364" cy="43346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4B52CDD-692C-0952-AB7E-5EDEE611E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0939" y="5208581"/>
            <a:ext cx="937364" cy="43346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B4D4628-B5A3-A1C8-EAD4-20338E39C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1487" y="5794185"/>
            <a:ext cx="937364" cy="43346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49E65AB-4635-B124-2F63-4010DC20A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151" y="5794185"/>
            <a:ext cx="937364" cy="43346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995FEAD-D898-5B46-CCFA-17A563A58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0939" y="5794185"/>
            <a:ext cx="937364" cy="43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63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96F7EF2-926D-F14C-58AD-FF58870B71D4}"/>
              </a:ext>
            </a:extLst>
          </p:cNvPr>
          <p:cNvSpPr txBox="1"/>
          <p:nvPr/>
        </p:nvSpPr>
        <p:spPr>
          <a:xfrm>
            <a:off x="386559" y="2470819"/>
            <a:ext cx="11418883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）小明每天早晨喝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克牛奶，小丽每天早晨喝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克豆浆，他们各摄入了多少克蛋白质和脂肪？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6EE4EF0-72DA-FB0E-EEA5-63CEC30BC286}"/>
              </a:ext>
            </a:extLst>
          </p:cNvPr>
          <p:cNvSpPr txBox="1"/>
          <p:nvPr/>
        </p:nvSpPr>
        <p:spPr>
          <a:xfrm>
            <a:off x="901368" y="3976094"/>
            <a:ext cx="103892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小明（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200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克牛奶）</a:t>
            </a:r>
            <a:endParaRPr lang="en-US" altLang="zh-CN" sz="3200" b="1" dirty="0">
              <a:solidFill>
                <a:srgbClr val="FF0000"/>
              </a:solidFill>
              <a:latin typeface="+mj-lt"/>
            </a:endParaRPr>
          </a:p>
          <a:p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蛋白质：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3.3+3.3=6.6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（克）   脂肪：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3.6+3.6=7.2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（克）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6E1455D-A65E-E7C6-6694-37ED31FB3453}"/>
              </a:ext>
            </a:extLst>
          </p:cNvPr>
          <p:cNvSpPr txBox="1"/>
          <p:nvPr/>
        </p:nvSpPr>
        <p:spPr>
          <a:xfrm>
            <a:off x="901369" y="5200267"/>
            <a:ext cx="106259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小丽（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200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克豆浆）</a:t>
            </a:r>
            <a:endParaRPr lang="en-US" altLang="zh-CN" sz="3200" b="1" dirty="0">
              <a:solidFill>
                <a:srgbClr val="FF0000"/>
              </a:solidFill>
              <a:latin typeface="+mj-lt"/>
            </a:endParaRPr>
          </a:p>
          <a:p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蛋白质：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3+3=6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（克）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   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脂肪：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1.6+1.6=3.2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（克）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2840E40-F6B9-EEA1-58D0-A7DF94CB6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466" y="395927"/>
            <a:ext cx="6425068" cy="192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2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A2B61EC-035D-25B6-2EEE-E3592EFAF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466" y="395927"/>
            <a:ext cx="6425068" cy="192793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8436D54-48DC-A2F0-91ED-02FC0FB18B68}"/>
              </a:ext>
            </a:extLst>
          </p:cNvPr>
          <p:cNvSpPr txBox="1"/>
          <p:nvPr/>
        </p:nvSpPr>
        <p:spPr>
          <a:xfrm>
            <a:off x="1176121" y="2362777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）请提出其他数学问题并解答。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C9E5A0C-0B41-DFD7-166C-D0FF3ECB0553}"/>
              </a:ext>
            </a:extLst>
          </p:cNvPr>
          <p:cNvSpPr txBox="1"/>
          <p:nvPr/>
        </p:nvSpPr>
        <p:spPr>
          <a:xfrm>
            <a:off x="617243" y="3218721"/>
            <a:ext cx="10957514" cy="1165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答案不唯一，例：每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100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克牛奶的碳水化合物比每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100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克豆浆多多少克？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D3DC55F-8218-0243-1596-4CAB10FDE8AA}"/>
              </a:ext>
            </a:extLst>
          </p:cNvPr>
          <p:cNvSpPr txBox="1"/>
          <p:nvPr/>
        </p:nvSpPr>
        <p:spPr>
          <a:xfrm>
            <a:off x="3167974" y="4547102"/>
            <a:ext cx="4163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4.9</a:t>
            </a:r>
            <a:r>
              <a:rPr lang="en-US" altLang="zh-CN" sz="3200" b="1" dirty="0">
                <a:solidFill>
                  <a:srgbClr val="FF0000"/>
                </a:solidFill>
                <a:latin typeface="+mn-ea"/>
              </a:rPr>
              <a:t>-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1.2=3.7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（克）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E11D42D-C5DD-A7A7-435F-264EAD619C17}"/>
              </a:ext>
            </a:extLst>
          </p:cNvPr>
          <p:cNvSpPr txBox="1"/>
          <p:nvPr/>
        </p:nvSpPr>
        <p:spPr>
          <a:xfrm>
            <a:off x="1055555" y="5294298"/>
            <a:ext cx="10080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答：每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100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克牛奶的碳水化合物比每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100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克豆浆多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3.7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</a:rPr>
              <a:t>克。</a:t>
            </a:r>
          </a:p>
        </p:txBody>
      </p:sp>
    </p:spTree>
    <p:extLst>
      <p:ext uri="{BB962C8B-B14F-4D97-AF65-F5344CB8AC3E}">
        <p14:creationId xmlns:p14="http://schemas.microsoft.com/office/powerpoint/2010/main" val="396310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AD6E9B4-D0BD-BD5E-0CDE-719EDFD3D3B1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DD71E90-69CB-C460-A06A-C143E71C6A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8430E5FC-C9DD-93F4-7C59-2291972F9460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3865007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BB361E1-44AC-9ED3-89C7-271848344143}"/>
              </a:ext>
            </a:extLst>
          </p:cNvPr>
          <p:cNvSpPr txBox="1"/>
          <p:nvPr/>
        </p:nvSpPr>
        <p:spPr>
          <a:xfrm>
            <a:off x="461904" y="213360"/>
            <a:ext cx="2616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A4F5B74-7B5B-6112-53AC-E81B91102318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71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小学数学">
      <a:majorFont>
        <a:latin typeface="Times New Roman"/>
        <a:ea typeface="黑体"/>
        <a:cs typeface=""/>
      </a:majorFont>
      <a:minorFont>
        <a:latin typeface="Arial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1414</TotalTime>
  <Words>968</Words>
  <Application>Microsoft Office PowerPoint</Application>
  <PresentationFormat>宽屏</PresentationFormat>
  <Paragraphs>114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楷体</vt:lpstr>
      <vt:lpstr>思源黑体</vt:lpstr>
      <vt:lpstr>宋体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Admin</cp:lastModifiedBy>
  <cp:revision>57</cp:revision>
  <dcterms:created xsi:type="dcterms:W3CDTF">2025-11-01T01:48:06Z</dcterms:created>
  <dcterms:modified xsi:type="dcterms:W3CDTF">2026-02-28T09:08:55Z</dcterms:modified>
</cp:coreProperties>
</file>