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7" r:id="rId5"/>
    <p:sldId id="274" r:id="rId6"/>
    <p:sldId id="276" r:id="rId7"/>
    <p:sldId id="278" r:id="rId8"/>
    <p:sldId id="284" r:id="rId9"/>
    <p:sldId id="275" r:id="rId10"/>
    <p:sldId id="285" r:id="rId11"/>
    <p:sldId id="282" r:id="rId12"/>
    <p:sldId id="270" r:id="rId13"/>
    <p:sldId id="281" r:id="rId14"/>
    <p:sldId id="271" r:id="rId15"/>
    <p:sldId id="272" r:id="rId16"/>
    <p:sldId id="277" r:id="rId17"/>
    <p:sldId id="260" r:id="rId18"/>
    <p:sldId id="261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1D23"/>
    <a:srgbClr val="FFFCE0"/>
    <a:srgbClr val="4472C4"/>
    <a:srgbClr val="3333FF"/>
    <a:srgbClr val="FF7C80"/>
    <a:srgbClr val="F58220"/>
    <a:srgbClr val="FFFFFF"/>
    <a:srgbClr val="DFEDDC"/>
    <a:srgbClr val="B0D1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14" d="100"/>
          <a:sy n="114" d="100"/>
        </p:scale>
        <p:origin x="4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A163C57-AFAB-9511-F8C9-45D160E770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5493C7C-B0AC-B03E-1AD3-3F40AA7697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398" y="192010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304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C1E49251-FDA7-07E1-E725-66DD56B48181}"/>
              </a:ext>
            </a:extLst>
          </p:cNvPr>
          <p:cNvGrpSpPr/>
          <p:nvPr userDrawn="1"/>
        </p:nvGrpSpPr>
        <p:grpSpPr>
          <a:xfrm>
            <a:off x="111616" y="173559"/>
            <a:ext cx="11968769" cy="802790"/>
            <a:chOff x="356175" y="334658"/>
            <a:chExt cx="11968769" cy="802790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C2C86494-5EBC-36B7-4727-5BDD91313928}"/>
                </a:ext>
              </a:extLst>
            </p:cNvPr>
            <p:cNvSpPr/>
            <p:nvPr/>
          </p:nvSpPr>
          <p:spPr>
            <a:xfrm>
              <a:off x="356175" y="334658"/>
              <a:ext cx="11968769" cy="802790"/>
            </a:xfrm>
            <a:prstGeom prst="roundRect">
              <a:avLst>
                <a:gd name="adj" fmla="val 50000"/>
              </a:avLst>
            </a:prstGeom>
            <a:solidFill>
              <a:srgbClr val="61A352">
                <a:alpha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思源黑体"/>
                <a:cs typeface="+mn-cs"/>
              </a:endParaRPr>
            </a:p>
          </p:txBody>
        </p:sp>
        <p:sp>
          <p:nvSpPr>
            <p:cNvPr id="5" name="Rounded Rectangle 176_1">
              <a:extLst>
                <a:ext uri="{FF2B5EF4-FFF2-40B4-BE49-F238E27FC236}">
                  <a16:creationId xmlns:a16="http://schemas.microsoft.com/office/drawing/2014/main" id="{26774E59-4D9B-C1F5-498E-ABE65CDBB581}"/>
                </a:ext>
              </a:extLst>
            </p:cNvPr>
            <p:cNvSpPr/>
            <p:nvPr/>
          </p:nvSpPr>
          <p:spPr>
            <a:xfrm>
              <a:off x="497874" y="443405"/>
              <a:ext cx="4323765" cy="585296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思源黑体"/>
                <a:cs typeface="+mn-cs"/>
              </a:endParaRPr>
            </a:p>
          </p:txBody>
        </p:sp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B510CFB4-7017-4F6C-A53C-7283CE9A02DE}"/>
                </a:ext>
              </a:extLst>
            </p:cNvPr>
            <p:cNvSpPr/>
            <p:nvPr/>
          </p:nvSpPr>
          <p:spPr>
            <a:xfrm>
              <a:off x="4414351" y="608759"/>
              <a:ext cx="224769" cy="254588"/>
            </a:xfrm>
            <a:custGeom>
              <a:avLst/>
              <a:gdLst>
                <a:gd name="connsiteX0" fmla="*/ 0 w 477917"/>
                <a:gd name="connsiteY0" fmla="*/ 0 h 541319"/>
                <a:gd name="connsiteX1" fmla="*/ 207258 w 477917"/>
                <a:gd name="connsiteY1" fmla="*/ 0 h 541319"/>
                <a:gd name="connsiteX2" fmla="*/ 477917 w 477917"/>
                <a:gd name="connsiteY2" fmla="*/ 270660 h 541319"/>
                <a:gd name="connsiteX3" fmla="*/ 207258 w 477917"/>
                <a:gd name="connsiteY3" fmla="*/ 541319 h 541319"/>
                <a:gd name="connsiteX4" fmla="*/ 0 w 477917"/>
                <a:gd name="connsiteY4" fmla="*/ 541319 h 541319"/>
                <a:gd name="connsiteX5" fmla="*/ 270659 w 477917"/>
                <a:gd name="connsiteY5" fmla="*/ 270660 h 541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7917" h="541319">
                  <a:moveTo>
                    <a:pt x="0" y="0"/>
                  </a:moveTo>
                  <a:lnTo>
                    <a:pt x="207258" y="0"/>
                  </a:lnTo>
                  <a:lnTo>
                    <a:pt x="477917" y="270660"/>
                  </a:lnTo>
                  <a:lnTo>
                    <a:pt x="207258" y="541319"/>
                  </a:lnTo>
                  <a:lnTo>
                    <a:pt x="0" y="541319"/>
                  </a:lnTo>
                  <a:lnTo>
                    <a:pt x="270659" y="270660"/>
                  </a:lnTo>
                  <a:close/>
                </a:path>
              </a:pathLst>
            </a:custGeom>
            <a:solidFill>
              <a:srgbClr val="61A352">
                <a:alpha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思源黑体"/>
                <a:cs typeface="+mn-cs"/>
              </a:endParaRPr>
            </a:p>
          </p:txBody>
        </p:sp>
      </p:grpSp>
      <p:pic>
        <p:nvPicPr>
          <p:cNvPr id="14" name="图片 13" descr="图片包含 图形用户界面&#10;&#10;AI 生成的内容可能不正确。">
            <a:extLst>
              <a:ext uri="{FF2B5EF4-FFF2-40B4-BE49-F238E27FC236}">
                <a16:creationId xmlns:a16="http://schemas.microsoft.com/office/drawing/2014/main" id="{D79EBEF8-1EDB-A282-D53C-F454C1BD2D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0" t="50000" r="42250" b="24250"/>
          <a:stretch>
            <a:fillRect/>
          </a:stretch>
        </p:blipFill>
        <p:spPr>
          <a:xfrm>
            <a:off x="243409" y="5945703"/>
            <a:ext cx="508930" cy="73830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ACEA86D-E55A-4224-0D7B-3B97A9E100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398" y="192010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754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>
            <a:extLst>
              <a:ext uri="{FF2B5EF4-FFF2-40B4-BE49-F238E27FC236}">
                <a16:creationId xmlns:a16="http://schemas.microsoft.com/office/drawing/2014/main" id="{67D0ACF0-9552-AEBC-A43C-ABB93FBD6E20}"/>
              </a:ext>
            </a:extLst>
          </p:cNvPr>
          <p:cNvGrpSpPr/>
          <p:nvPr userDrawn="1"/>
        </p:nvGrpSpPr>
        <p:grpSpPr>
          <a:xfrm>
            <a:off x="10466502" y="128587"/>
            <a:ext cx="1703272" cy="1692862"/>
            <a:chOff x="10466502" y="128587"/>
            <a:chExt cx="1703272" cy="1692862"/>
          </a:xfrm>
        </p:grpSpPr>
        <p:grpSp>
          <p:nvGrpSpPr>
            <p:cNvPr id="24" name="图形 2">
              <a:extLst>
                <a:ext uri="{FF2B5EF4-FFF2-40B4-BE49-F238E27FC236}">
                  <a16:creationId xmlns:a16="http://schemas.microsoft.com/office/drawing/2014/main" id="{81568824-3B53-25AD-2B99-4E9DB9BAF9D0}"/>
                </a:ext>
              </a:extLst>
            </p:cNvPr>
            <p:cNvGrpSpPr/>
            <p:nvPr/>
          </p:nvGrpSpPr>
          <p:grpSpPr>
            <a:xfrm>
              <a:off x="10466502" y="128587"/>
              <a:ext cx="1342793" cy="522424"/>
              <a:chOff x="6643199" y="1758469"/>
              <a:chExt cx="649227" cy="252587"/>
            </a:xfrm>
          </p:grpSpPr>
          <p:sp>
            <p:nvSpPr>
              <p:cNvPr id="26" name="任意多边形: 形状 25">
                <a:extLst>
                  <a:ext uri="{FF2B5EF4-FFF2-40B4-BE49-F238E27FC236}">
                    <a16:creationId xmlns:a16="http://schemas.microsoft.com/office/drawing/2014/main" id="{40B04FCB-951D-B0B8-071D-FDC32CFDC45D}"/>
                  </a:ext>
                </a:extLst>
              </p:cNvPr>
              <p:cNvSpPr/>
              <p:nvPr/>
            </p:nvSpPr>
            <p:spPr>
              <a:xfrm>
                <a:off x="6643199" y="1758469"/>
                <a:ext cx="287439" cy="229682"/>
              </a:xfrm>
              <a:custGeom>
                <a:avLst/>
                <a:gdLst>
                  <a:gd name="connsiteX0" fmla="*/ 250626 w 287439"/>
                  <a:gd name="connsiteY0" fmla="*/ 0 h 229682"/>
                  <a:gd name="connsiteX1" fmla="*/ 0 w 287439"/>
                  <a:gd name="connsiteY1" fmla="*/ 229683 h 229682"/>
                  <a:gd name="connsiteX2" fmla="*/ 287439 w 287439"/>
                  <a:gd name="connsiteY2" fmla="*/ 111518 h 229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7439" h="229682">
                    <a:moveTo>
                      <a:pt x="250626" y="0"/>
                    </a:moveTo>
                    <a:lnTo>
                      <a:pt x="0" y="229683"/>
                    </a:lnTo>
                    <a:lnTo>
                      <a:pt x="287439" y="111518"/>
                    </a:lnTo>
                    <a:close/>
                  </a:path>
                </a:pathLst>
              </a:custGeom>
              <a:solidFill>
                <a:srgbClr val="61A352">
                  <a:lumMod val="20000"/>
                  <a:lumOff val="80000"/>
                </a:srgbClr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  <p:sp>
            <p:nvSpPr>
              <p:cNvPr id="27" name="任意多边形: 形状 26">
                <a:extLst>
                  <a:ext uri="{FF2B5EF4-FFF2-40B4-BE49-F238E27FC236}">
                    <a16:creationId xmlns:a16="http://schemas.microsoft.com/office/drawing/2014/main" id="{2660662C-DB84-B76B-3043-FD791CB69C45}"/>
                  </a:ext>
                </a:extLst>
              </p:cNvPr>
              <p:cNvSpPr/>
              <p:nvPr/>
            </p:nvSpPr>
            <p:spPr>
              <a:xfrm>
                <a:off x="6643199" y="1889625"/>
                <a:ext cx="649227" cy="98525"/>
              </a:xfrm>
              <a:custGeom>
                <a:avLst/>
                <a:gdLst>
                  <a:gd name="connsiteX0" fmla="*/ 649228 w 649227"/>
                  <a:gd name="connsiteY0" fmla="*/ 51791 h 98525"/>
                  <a:gd name="connsiteX1" fmla="*/ 0 w 649227"/>
                  <a:gd name="connsiteY1" fmla="*/ 98526 h 98525"/>
                  <a:gd name="connsiteX2" fmla="*/ 351122 w 649227"/>
                  <a:gd name="connsiteY2" fmla="*/ 0 h 98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49227" h="98525">
                    <a:moveTo>
                      <a:pt x="649228" y="51791"/>
                    </a:moveTo>
                    <a:lnTo>
                      <a:pt x="0" y="98526"/>
                    </a:lnTo>
                    <a:lnTo>
                      <a:pt x="351122" y="0"/>
                    </a:lnTo>
                    <a:close/>
                  </a:path>
                </a:pathLst>
              </a:custGeom>
              <a:solidFill>
                <a:srgbClr val="61A352">
                  <a:lumMod val="20000"/>
                  <a:lumOff val="80000"/>
                </a:srgbClr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  <p:sp>
            <p:nvSpPr>
              <p:cNvPr id="28" name="任意多边形: 形状 27">
                <a:extLst>
                  <a:ext uri="{FF2B5EF4-FFF2-40B4-BE49-F238E27FC236}">
                    <a16:creationId xmlns:a16="http://schemas.microsoft.com/office/drawing/2014/main" id="{D901B7F4-4BCC-8FDF-4792-CCA91D01148A}"/>
                  </a:ext>
                </a:extLst>
              </p:cNvPr>
              <p:cNvSpPr/>
              <p:nvPr/>
            </p:nvSpPr>
            <p:spPr>
              <a:xfrm>
                <a:off x="6643199" y="1872515"/>
                <a:ext cx="286296" cy="115636"/>
              </a:xfrm>
              <a:custGeom>
                <a:avLst/>
                <a:gdLst>
                  <a:gd name="connsiteX0" fmla="*/ 281293 w 286296"/>
                  <a:gd name="connsiteY0" fmla="*/ 0 h 115636"/>
                  <a:gd name="connsiteX1" fmla="*/ 286297 w 286296"/>
                  <a:gd name="connsiteY1" fmla="*/ 35301 h 115636"/>
                  <a:gd name="connsiteX2" fmla="*/ 0 w 286296"/>
                  <a:gd name="connsiteY2" fmla="*/ 115637 h 115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6296" h="115636">
                    <a:moveTo>
                      <a:pt x="281293" y="0"/>
                    </a:moveTo>
                    <a:lnTo>
                      <a:pt x="286297" y="35301"/>
                    </a:lnTo>
                    <a:lnTo>
                      <a:pt x="0" y="115637"/>
                    </a:lnTo>
                    <a:close/>
                  </a:path>
                </a:pathLst>
              </a:custGeom>
              <a:solidFill>
                <a:srgbClr val="61A352"/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  <p:sp>
            <p:nvSpPr>
              <p:cNvPr id="29" name="任意多边形: 形状 28">
                <a:extLst>
                  <a:ext uri="{FF2B5EF4-FFF2-40B4-BE49-F238E27FC236}">
                    <a16:creationId xmlns:a16="http://schemas.microsoft.com/office/drawing/2014/main" id="{4ADC8C43-C8C9-FF0F-7ECD-35E04B0A9D58}"/>
                  </a:ext>
                </a:extLst>
              </p:cNvPr>
              <p:cNvSpPr/>
              <p:nvPr/>
            </p:nvSpPr>
            <p:spPr>
              <a:xfrm>
                <a:off x="6643199" y="1961112"/>
                <a:ext cx="388818" cy="49944"/>
              </a:xfrm>
              <a:custGeom>
                <a:avLst/>
                <a:gdLst>
                  <a:gd name="connsiteX0" fmla="*/ 0 w 388818"/>
                  <a:gd name="connsiteY0" fmla="*/ 27040 h 49944"/>
                  <a:gd name="connsiteX1" fmla="*/ 388818 w 388818"/>
                  <a:gd name="connsiteY1" fmla="*/ 49944 h 49944"/>
                  <a:gd name="connsiteX2" fmla="*/ 375632 w 388818"/>
                  <a:gd name="connsiteY2" fmla="*/ 0 h 49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8818" h="49944">
                    <a:moveTo>
                      <a:pt x="0" y="27040"/>
                    </a:moveTo>
                    <a:lnTo>
                      <a:pt x="388818" y="49944"/>
                    </a:lnTo>
                    <a:lnTo>
                      <a:pt x="375632" y="0"/>
                    </a:lnTo>
                    <a:close/>
                  </a:path>
                </a:pathLst>
              </a:custGeom>
              <a:solidFill>
                <a:srgbClr val="61A352"/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</p:grp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3CC45D05-2050-6D6C-5D25-B1F5EA39DFD3}"/>
                </a:ext>
              </a:extLst>
            </p:cNvPr>
            <p:cNvSpPr/>
            <p:nvPr/>
          </p:nvSpPr>
          <p:spPr>
            <a:xfrm>
              <a:off x="11137899" y="219124"/>
              <a:ext cx="1031875" cy="1602325"/>
            </a:xfrm>
            <a:custGeom>
              <a:avLst/>
              <a:gdLst>
                <a:gd name="connsiteX0" fmla="*/ 452926 w 1031875"/>
                <a:gd name="connsiteY0" fmla="*/ 1545024 h 1602325"/>
                <a:gd name="connsiteX1" fmla="*/ 462684 w 1031875"/>
                <a:gd name="connsiteY1" fmla="*/ 1549795 h 1602325"/>
                <a:gd name="connsiteX2" fmla="*/ 460087 w 1031875"/>
                <a:gd name="connsiteY2" fmla="*/ 1566660 h 1602325"/>
                <a:gd name="connsiteX3" fmla="*/ 459705 w 1031875"/>
                <a:gd name="connsiteY3" fmla="*/ 1566906 h 1602325"/>
                <a:gd name="connsiteX4" fmla="*/ 405177 w 1031875"/>
                <a:gd name="connsiteY4" fmla="*/ 1600001 h 1602325"/>
                <a:gd name="connsiteX5" fmla="*/ 384477 w 1031875"/>
                <a:gd name="connsiteY5" fmla="*/ 1597274 h 1602325"/>
                <a:gd name="connsiteX6" fmla="*/ 387784 w 1031875"/>
                <a:gd name="connsiteY6" fmla="*/ 1580206 h 1602325"/>
                <a:gd name="connsiteX7" fmla="*/ 441935 w 1031875"/>
                <a:gd name="connsiteY7" fmla="*/ 1547339 h 1602325"/>
                <a:gd name="connsiteX8" fmla="*/ 452926 w 1031875"/>
                <a:gd name="connsiteY8" fmla="*/ 1545024 h 1602325"/>
                <a:gd name="connsiteX9" fmla="*/ 619900 w 1031875"/>
                <a:gd name="connsiteY9" fmla="*/ 1428266 h 1602325"/>
                <a:gd name="connsiteX10" fmla="*/ 640807 w 1031875"/>
                <a:gd name="connsiteY10" fmla="*/ 1429197 h 1602325"/>
                <a:gd name="connsiteX11" fmla="*/ 639813 w 1031875"/>
                <a:gd name="connsiteY11" fmla="*/ 1446617 h 1602325"/>
                <a:gd name="connsiteX12" fmla="*/ 551525 w 1031875"/>
                <a:gd name="connsiteY12" fmla="*/ 1508696 h 1602325"/>
                <a:gd name="connsiteX13" fmla="*/ 551473 w 1031875"/>
                <a:gd name="connsiteY13" fmla="*/ 1508732 h 1602325"/>
                <a:gd name="connsiteX14" fmla="*/ 530512 w 1031875"/>
                <a:gd name="connsiteY14" fmla="*/ 1506696 h 1602325"/>
                <a:gd name="connsiteX15" fmla="*/ 532638 w 1031875"/>
                <a:gd name="connsiteY15" fmla="*/ 1489419 h 1602325"/>
                <a:gd name="connsiteX16" fmla="*/ 619900 w 1031875"/>
                <a:gd name="connsiteY16" fmla="*/ 1428266 h 1602325"/>
                <a:gd name="connsiteX17" fmla="*/ 789235 w 1031875"/>
                <a:gd name="connsiteY17" fmla="*/ 1289178 h 1602325"/>
                <a:gd name="connsiteX18" fmla="*/ 800061 w 1031875"/>
                <a:gd name="connsiteY18" fmla="*/ 1291961 h 1602325"/>
                <a:gd name="connsiteX19" fmla="*/ 801958 w 1031875"/>
                <a:gd name="connsiteY19" fmla="*/ 1309173 h 1602325"/>
                <a:gd name="connsiteX20" fmla="*/ 723751 w 1031875"/>
                <a:gd name="connsiteY20" fmla="*/ 1380299 h 1602325"/>
                <a:gd name="connsiteX21" fmla="*/ 722415 w 1031875"/>
                <a:gd name="connsiteY21" fmla="*/ 1381293 h 1602325"/>
                <a:gd name="connsiteX22" fmla="*/ 702790 w 1031875"/>
                <a:gd name="connsiteY22" fmla="*/ 1380470 h 1602325"/>
                <a:gd name="connsiteX23" fmla="*/ 702577 w 1031875"/>
                <a:gd name="connsiteY23" fmla="*/ 1363187 h 1602325"/>
                <a:gd name="connsiteX24" fmla="*/ 779188 w 1031875"/>
                <a:gd name="connsiteY24" fmla="*/ 1293523 h 1602325"/>
                <a:gd name="connsiteX25" fmla="*/ 789235 w 1031875"/>
                <a:gd name="connsiteY25" fmla="*/ 1289178 h 1602325"/>
                <a:gd name="connsiteX26" fmla="*/ 915429 w 1031875"/>
                <a:gd name="connsiteY26" fmla="*/ 1132655 h 1602325"/>
                <a:gd name="connsiteX27" fmla="*/ 926720 w 1031875"/>
                <a:gd name="connsiteY27" fmla="*/ 1133527 h 1602325"/>
                <a:gd name="connsiteX28" fmla="*/ 932897 w 1031875"/>
                <a:gd name="connsiteY28" fmla="*/ 1150045 h 1602325"/>
                <a:gd name="connsiteX29" fmla="*/ 929641 w 1031875"/>
                <a:gd name="connsiteY29" fmla="*/ 1155066 h 1602325"/>
                <a:gd name="connsiteX30" fmla="*/ 872377 w 1031875"/>
                <a:gd name="connsiteY30" fmla="*/ 1232488 h 1602325"/>
                <a:gd name="connsiteX31" fmla="*/ 869388 w 1031875"/>
                <a:gd name="connsiteY31" fmla="*/ 1235146 h 1602325"/>
                <a:gd name="connsiteX32" fmla="*/ 851778 w 1031875"/>
                <a:gd name="connsiteY32" fmla="*/ 1235696 h 1602325"/>
                <a:gd name="connsiteX33" fmla="*/ 847883 w 1031875"/>
                <a:gd name="connsiteY33" fmla="*/ 1218712 h 1602325"/>
                <a:gd name="connsiteX34" fmla="*/ 903556 w 1031875"/>
                <a:gd name="connsiteY34" fmla="*/ 1143459 h 1602325"/>
                <a:gd name="connsiteX35" fmla="*/ 906692 w 1031875"/>
                <a:gd name="connsiteY35" fmla="*/ 1138620 h 1602325"/>
                <a:gd name="connsiteX36" fmla="*/ 915429 w 1031875"/>
                <a:gd name="connsiteY36" fmla="*/ 1132655 h 1602325"/>
                <a:gd name="connsiteX37" fmla="*/ 1002030 w 1031875"/>
                <a:gd name="connsiteY37" fmla="*/ 954388 h 1602325"/>
                <a:gd name="connsiteX38" fmla="*/ 1013354 w 1031875"/>
                <a:gd name="connsiteY38" fmla="*/ 968933 h 1602325"/>
                <a:gd name="connsiteX39" fmla="*/ 980566 w 1031875"/>
                <a:gd name="connsiteY39" fmla="*/ 1061746 h 1602325"/>
                <a:gd name="connsiteX40" fmla="*/ 975923 w 1031875"/>
                <a:gd name="connsiteY40" fmla="*/ 1067078 h 1602325"/>
                <a:gd name="connsiteX41" fmla="*/ 961548 w 1031875"/>
                <a:gd name="connsiteY41" fmla="*/ 1069016 h 1602325"/>
                <a:gd name="connsiteX42" fmla="*/ 952734 w 1031875"/>
                <a:gd name="connsiteY42" fmla="*/ 1053336 h 1602325"/>
                <a:gd name="connsiteX43" fmla="*/ 984386 w 1031875"/>
                <a:gd name="connsiteY43" fmla="*/ 963725 h 1602325"/>
                <a:gd name="connsiteX44" fmla="*/ 1002030 w 1031875"/>
                <a:gd name="connsiteY44" fmla="*/ 954388 h 1602325"/>
                <a:gd name="connsiteX45" fmla="*/ 1012748 w 1031875"/>
                <a:gd name="connsiteY45" fmla="*/ 765242 h 1602325"/>
                <a:gd name="connsiteX46" fmla="*/ 1028880 w 1031875"/>
                <a:gd name="connsiteY46" fmla="*/ 776279 h 1602325"/>
                <a:gd name="connsiteX47" fmla="*/ 1030070 w 1031875"/>
                <a:gd name="connsiteY47" fmla="*/ 873177 h 1602325"/>
                <a:gd name="connsiteX48" fmla="*/ 1024541 w 1031875"/>
                <a:gd name="connsiteY48" fmla="*/ 881874 h 1602325"/>
                <a:gd name="connsiteX49" fmla="*/ 1014257 w 1031875"/>
                <a:gd name="connsiteY49" fmla="*/ 884522 h 1602325"/>
                <a:gd name="connsiteX50" fmla="*/ 1000496 w 1031875"/>
                <a:gd name="connsiteY50" fmla="*/ 871487 h 1602325"/>
                <a:gd name="connsiteX51" fmla="*/ 999362 w 1031875"/>
                <a:gd name="connsiteY51" fmla="*/ 778542 h 1602325"/>
                <a:gd name="connsiteX52" fmla="*/ 1012748 w 1031875"/>
                <a:gd name="connsiteY52" fmla="*/ 765242 h 1602325"/>
                <a:gd name="connsiteX53" fmla="*/ 684334 w 1031875"/>
                <a:gd name="connsiteY53" fmla="*/ 621237 h 1602325"/>
                <a:gd name="connsiteX54" fmla="*/ 695533 w 1031875"/>
                <a:gd name="connsiteY54" fmla="*/ 622722 h 1602325"/>
                <a:gd name="connsiteX55" fmla="*/ 796220 w 1031875"/>
                <a:gd name="connsiteY55" fmla="*/ 635931 h 1602325"/>
                <a:gd name="connsiteX56" fmla="*/ 813559 w 1031875"/>
                <a:gd name="connsiteY56" fmla="*/ 645641 h 1602325"/>
                <a:gd name="connsiteX57" fmla="*/ 808256 w 1031875"/>
                <a:gd name="connsiteY57" fmla="*/ 657485 h 1602325"/>
                <a:gd name="connsiteX58" fmla="*/ 801783 w 1031875"/>
                <a:gd name="connsiteY58" fmla="*/ 659939 h 1602325"/>
                <a:gd name="connsiteX59" fmla="*/ 679978 w 1031875"/>
                <a:gd name="connsiteY59" fmla="*/ 643531 h 1602325"/>
                <a:gd name="connsiteX60" fmla="*/ 675139 w 1031875"/>
                <a:gd name="connsiteY60" fmla="*/ 626715 h 1602325"/>
                <a:gd name="connsiteX61" fmla="*/ 684334 w 1031875"/>
                <a:gd name="connsiteY61" fmla="*/ 621237 h 1602325"/>
                <a:gd name="connsiteX62" fmla="*/ 955379 w 1031875"/>
                <a:gd name="connsiteY62" fmla="*/ 584233 h 1602325"/>
                <a:gd name="connsiteX63" fmla="*/ 964078 w 1031875"/>
                <a:gd name="connsiteY63" fmla="*/ 590237 h 1602325"/>
                <a:gd name="connsiteX64" fmla="*/ 1007525 w 1031875"/>
                <a:gd name="connsiteY64" fmla="*/ 680764 h 1602325"/>
                <a:gd name="connsiteX65" fmla="*/ 1002517 w 1031875"/>
                <a:gd name="connsiteY65" fmla="*/ 693641 h 1602325"/>
                <a:gd name="connsiteX66" fmla="*/ 997295 w 1031875"/>
                <a:gd name="connsiteY66" fmla="*/ 695854 h 1602325"/>
                <a:gd name="connsiteX67" fmla="*/ 978997 w 1031875"/>
                <a:gd name="connsiteY67" fmla="*/ 687421 h 1602325"/>
                <a:gd name="connsiteX68" fmla="*/ 937794 w 1031875"/>
                <a:gd name="connsiteY68" fmla="*/ 601549 h 1602325"/>
                <a:gd name="connsiteX69" fmla="*/ 944077 w 1031875"/>
                <a:gd name="connsiteY69" fmla="*/ 585058 h 1602325"/>
                <a:gd name="connsiteX70" fmla="*/ 955379 w 1031875"/>
                <a:gd name="connsiteY70" fmla="*/ 584233 h 1602325"/>
                <a:gd name="connsiteX71" fmla="*/ 963150 w 1031875"/>
                <a:gd name="connsiteY71" fmla="*/ 511145 h 1602325"/>
                <a:gd name="connsiteX72" fmla="*/ 972435 w 1031875"/>
                <a:gd name="connsiteY72" fmla="*/ 526640 h 1602325"/>
                <a:gd name="connsiteX73" fmla="*/ 909160 w 1031875"/>
                <a:gd name="connsiteY73" fmla="*/ 611725 h 1602325"/>
                <a:gd name="connsiteX74" fmla="*/ 907938 w 1031875"/>
                <a:gd name="connsiteY74" fmla="*/ 612623 h 1602325"/>
                <a:gd name="connsiteX75" fmla="*/ 888196 w 1031875"/>
                <a:gd name="connsiteY75" fmla="*/ 611701 h 1602325"/>
                <a:gd name="connsiteX76" fmla="*/ 888226 w 1031875"/>
                <a:gd name="connsiteY76" fmla="*/ 594416 h 1602325"/>
                <a:gd name="connsiteX77" fmla="*/ 944357 w 1031875"/>
                <a:gd name="connsiteY77" fmla="*/ 518801 h 1602325"/>
                <a:gd name="connsiteX78" fmla="*/ 963150 w 1031875"/>
                <a:gd name="connsiteY78" fmla="*/ 511145 h 1602325"/>
                <a:gd name="connsiteX79" fmla="*/ 683753 w 1031875"/>
                <a:gd name="connsiteY79" fmla="*/ 463320 h 1602325"/>
                <a:gd name="connsiteX80" fmla="*/ 692797 w 1031875"/>
                <a:gd name="connsiteY80" fmla="*/ 468966 h 1602325"/>
                <a:gd name="connsiteX81" fmla="*/ 687503 w 1031875"/>
                <a:gd name="connsiteY81" fmla="*/ 485690 h 1602325"/>
                <a:gd name="connsiteX82" fmla="*/ 654866 w 1031875"/>
                <a:gd name="connsiteY82" fmla="*/ 512462 h 1602325"/>
                <a:gd name="connsiteX83" fmla="*/ 644606 w 1031875"/>
                <a:gd name="connsiteY83" fmla="*/ 553868 h 1602325"/>
                <a:gd name="connsiteX84" fmla="*/ 639087 w 1031875"/>
                <a:gd name="connsiteY84" fmla="*/ 564429 h 1602325"/>
                <a:gd name="connsiteX85" fmla="*/ 631064 w 1031875"/>
                <a:gd name="connsiteY85" fmla="*/ 567060 h 1602325"/>
                <a:gd name="connsiteX86" fmla="*/ 615063 w 1031875"/>
                <a:gd name="connsiteY86" fmla="*/ 555896 h 1602325"/>
                <a:gd name="connsiteX87" fmla="*/ 629055 w 1031875"/>
                <a:gd name="connsiteY87" fmla="*/ 500437 h 1602325"/>
                <a:gd name="connsiteX88" fmla="*/ 672513 w 1031875"/>
                <a:gd name="connsiteY88" fmla="*/ 464601 h 1602325"/>
                <a:gd name="connsiteX89" fmla="*/ 683753 w 1031875"/>
                <a:gd name="connsiteY89" fmla="*/ 463320 h 1602325"/>
                <a:gd name="connsiteX90" fmla="*/ 795826 w 1031875"/>
                <a:gd name="connsiteY90" fmla="*/ 453556 h 1602325"/>
                <a:gd name="connsiteX91" fmla="*/ 799819 w 1031875"/>
                <a:gd name="connsiteY91" fmla="*/ 454593 h 1602325"/>
                <a:gd name="connsiteX92" fmla="*/ 897126 w 1031875"/>
                <a:gd name="connsiteY92" fmla="*/ 509297 h 1602325"/>
                <a:gd name="connsiteX93" fmla="*/ 896224 w 1031875"/>
                <a:gd name="connsiteY93" fmla="*/ 526564 h 1602325"/>
                <a:gd name="connsiteX94" fmla="*/ 895449 w 1031875"/>
                <a:gd name="connsiteY94" fmla="*/ 527109 h 1602325"/>
                <a:gd name="connsiteX95" fmla="*/ 875276 w 1031875"/>
                <a:gd name="connsiteY95" fmla="*/ 525820 h 1602325"/>
                <a:gd name="connsiteX96" fmla="*/ 790512 w 1031875"/>
                <a:gd name="connsiteY96" fmla="*/ 477801 h 1602325"/>
                <a:gd name="connsiteX97" fmla="*/ 787349 w 1031875"/>
                <a:gd name="connsiteY97" fmla="*/ 476978 h 1602325"/>
                <a:gd name="connsiteX98" fmla="*/ 777385 w 1031875"/>
                <a:gd name="connsiteY98" fmla="*/ 461771 h 1602325"/>
                <a:gd name="connsiteX99" fmla="*/ 795826 w 1031875"/>
                <a:gd name="connsiteY99" fmla="*/ 453556 h 1602325"/>
                <a:gd name="connsiteX100" fmla="*/ 947212 w 1031875"/>
                <a:gd name="connsiteY100" fmla="*/ 324206 h 1602325"/>
                <a:gd name="connsiteX101" fmla="*/ 965847 w 1031875"/>
                <a:gd name="connsiteY101" fmla="*/ 332123 h 1602325"/>
                <a:gd name="connsiteX102" fmla="*/ 987842 w 1031875"/>
                <a:gd name="connsiteY102" fmla="*/ 428411 h 1602325"/>
                <a:gd name="connsiteX103" fmla="*/ 982288 w 1031875"/>
                <a:gd name="connsiteY103" fmla="*/ 438544 h 1602325"/>
                <a:gd name="connsiteX104" fmla="*/ 973748 w 1031875"/>
                <a:gd name="connsiteY104" fmla="*/ 441204 h 1602325"/>
                <a:gd name="connsiteX105" fmla="*/ 958236 w 1031875"/>
                <a:gd name="connsiteY105" fmla="*/ 429580 h 1602325"/>
                <a:gd name="connsiteX106" fmla="*/ 937613 w 1031875"/>
                <a:gd name="connsiteY106" fmla="*/ 339570 h 1602325"/>
                <a:gd name="connsiteX107" fmla="*/ 947212 w 1031875"/>
                <a:gd name="connsiteY107" fmla="*/ 324206 h 1602325"/>
                <a:gd name="connsiteX108" fmla="*/ 828152 w 1031875"/>
                <a:gd name="connsiteY108" fmla="*/ 162884 h 1602325"/>
                <a:gd name="connsiteX109" fmla="*/ 849073 w 1031875"/>
                <a:gd name="connsiteY109" fmla="*/ 163968 h 1602325"/>
                <a:gd name="connsiteX110" fmla="*/ 867465 w 1031875"/>
                <a:gd name="connsiteY110" fmla="*/ 182014 h 1602325"/>
                <a:gd name="connsiteX111" fmla="*/ 917971 w 1031875"/>
                <a:gd name="connsiteY111" fmla="*/ 243017 h 1602325"/>
                <a:gd name="connsiteX112" fmla="*/ 914399 w 1031875"/>
                <a:gd name="connsiteY112" fmla="*/ 258643 h 1602325"/>
                <a:gd name="connsiteX113" fmla="*/ 912517 w 1031875"/>
                <a:gd name="connsiteY113" fmla="*/ 259704 h 1602325"/>
                <a:gd name="connsiteX114" fmla="*/ 892277 w 1031875"/>
                <a:gd name="connsiteY114" fmla="*/ 255205 h 1602325"/>
                <a:gd name="connsiteX115" fmla="*/ 844320 w 1031875"/>
                <a:gd name="connsiteY115" fmla="*/ 197287 h 1602325"/>
                <a:gd name="connsiteX116" fmla="*/ 826841 w 1031875"/>
                <a:gd name="connsiteY116" fmla="*/ 180133 h 1602325"/>
                <a:gd name="connsiteX117" fmla="*/ 828152 w 1031875"/>
                <a:gd name="connsiteY117" fmla="*/ 162884 h 1602325"/>
                <a:gd name="connsiteX118" fmla="*/ 108270 w 1031875"/>
                <a:gd name="connsiteY118" fmla="*/ 74608 h 1602325"/>
                <a:gd name="connsiteX119" fmla="*/ 117547 w 1031875"/>
                <a:gd name="connsiteY119" fmla="*/ 79990 h 1602325"/>
                <a:gd name="connsiteX120" fmla="*/ 114308 w 1031875"/>
                <a:gd name="connsiteY120" fmla="*/ 96069 h 1602325"/>
                <a:gd name="connsiteX121" fmla="*/ 112966 w 1031875"/>
                <a:gd name="connsiteY121" fmla="*/ 96856 h 1602325"/>
                <a:gd name="connsiteX122" fmla="*/ 25210 w 1031875"/>
                <a:gd name="connsiteY122" fmla="*/ 154145 h 1602325"/>
                <a:gd name="connsiteX123" fmla="*/ 4249 w 1031875"/>
                <a:gd name="connsiteY123" fmla="*/ 153994 h 1602325"/>
                <a:gd name="connsiteX124" fmla="*/ 4433 w 1031875"/>
                <a:gd name="connsiteY124" fmla="*/ 136711 h 1602325"/>
                <a:gd name="connsiteX125" fmla="*/ 97092 w 1031875"/>
                <a:gd name="connsiteY125" fmla="*/ 76212 h 1602325"/>
                <a:gd name="connsiteX126" fmla="*/ 108270 w 1031875"/>
                <a:gd name="connsiteY126" fmla="*/ 74608 h 1602325"/>
                <a:gd name="connsiteX127" fmla="*/ 651034 w 1031875"/>
                <a:gd name="connsiteY127" fmla="*/ 45884 h 1602325"/>
                <a:gd name="connsiteX128" fmla="*/ 662360 w 1031875"/>
                <a:gd name="connsiteY128" fmla="*/ 46450 h 1602325"/>
                <a:gd name="connsiteX129" fmla="*/ 762766 w 1031875"/>
                <a:gd name="connsiteY129" fmla="*/ 97627 h 1602325"/>
                <a:gd name="connsiteX130" fmla="*/ 765539 w 1031875"/>
                <a:gd name="connsiteY130" fmla="*/ 114759 h 1602325"/>
                <a:gd name="connsiteX131" fmla="*/ 763022 w 1031875"/>
                <a:gd name="connsiteY131" fmla="*/ 116885 h 1602325"/>
                <a:gd name="connsiteX132" fmla="*/ 744766 w 1031875"/>
                <a:gd name="connsiteY132" fmla="*/ 117046 h 1602325"/>
                <a:gd name="connsiteX133" fmla="*/ 649380 w 1031875"/>
                <a:gd name="connsiteY133" fmla="*/ 68426 h 1602325"/>
                <a:gd name="connsiteX134" fmla="*/ 642545 w 1031875"/>
                <a:gd name="connsiteY134" fmla="*/ 52086 h 1602325"/>
                <a:gd name="connsiteX135" fmla="*/ 651034 w 1031875"/>
                <a:gd name="connsiteY135" fmla="*/ 45884 h 1602325"/>
                <a:gd name="connsiteX136" fmla="*/ 316421 w 1031875"/>
                <a:gd name="connsiteY136" fmla="*/ 6880 h 1602325"/>
                <a:gd name="connsiteX137" fmla="*/ 333537 w 1031875"/>
                <a:gd name="connsiteY137" fmla="*/ 16857 h 1602325"/>
                <a:gd name="connsiteX138" fmla="*/ 328177 w 1031875"/>
                <a:gd name="connsiteY138" fmla="*/ 28475 h 1602325"/>
                <a:gd name="connsiteX139" fmla="*/ 321429 w 1031875"/>
                <a:gd name="connsiteY139" fmla="*/ 30970 h 1602325"/>
                <a:gd name="connsiteX140" fmla="*/ 213220 w 1031875"/>
                <a:gd name="connsiteY140" fmla="*/ 55439 h 1602325"/>
                <a:gd name="connsiteX141" fmla="*/ 194081 w 1031875"/>
                <a:gd name="connsiteY141" fmla="*/ 48392 h 1602325"/>
                <a:gd name="connsiteX142" fmla="*/ 202629 w 1031875"/>
                <a:gd name="connsiteY142" fmla="*/ 32611 h 1602325"/>
                <a:gd name="connsiteX143" fmla="*/ 316421 w 1031875"/>
                <a:gd name="connsiteY143" fmla="*/ 6880 h 1602325"/>
                <a:gd name="connsiteX144" fmla="*/ 434176 w 1031875"/>
                <a:gd name="connsiteY144" fmla="*/ 5 h 1602325"/>
                <a:gd name="connsiteX145" fmla="*/ 546651 w 1031875"/>
                <a:gd name="connsiteY145" fmla="*/ 12200 h 1602325"/>
                <a:gd name="connsiteX146" fmla="*/ 551306 w 1031875"/>
                <a:gd name="connsiteY146" fmla="*/ 13132 h 1602325"/>
                <a:gd name="connsiteX147" fmla="*/ 562131 w 1031875"/>
                <a:gd name="connsiteY147" fmla="*/ 27932 h 1602325"/>
                <a:gd name="connsiteX148" fmla="*/ 557015 w 1031875"/>
                <a:gd name="connsiteY148" fmla="*/ 34532 h 1602325"/>
                <a:gd name="connsiteX149" fmla="*/ 544181 w 1031875"/>
                <a:gd name="connsiteY149" fmla="*/ 36858 h 1602325"/>
                <a:gd name="connsiteX150" fmla="*/ 539798 w 1031875"/>
                <a:gd name="connsiteY150" fmla="*/ 35980 h 1602325"/>
                <a:gd name="connsiteX151" fmla="*/ 433278 w 1031875"/>
                <a:gd name="connsiteY151" fmla="*/ 24438 h 1602325"/>
                <a:gd name="connsiteX152" fmla="*/ 418913 w 1031875"/>
                <a:gd name="connsiteY152" fmla="*/ 11853 h 1602325"/>
                <a:gd name="connsiteX153" fmla="*/ 434176 w 1031875"/>
                <a:gd name="connsiteY153" fmla="*/ 5 h 160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</a:cxnLst>
              <a:rect l="l" t="t" r="r" b="b"/>
              <a:pathLst>
                <a:path w="1031875" h="1602325">
                  <a:moveTo>
                    <a:pt x="452926" y="1545024"/>
                  </a:moveTo>
                  <a:cubicBezTo>
                    <a:pt x="456681" y="1545468"/>
                    <a:pt x="460230" y="1547094"/>
                    <a:pt x="462684" y="1549795"/>
                  </a:cubicBezTo>
                  <a:cubicBezTo>
                    <a:pt x="467496" y="1555092"/>
                    <a:pt x="466308" y="1562560"/>
                    <a:pt x="460087" y="1566660"/>
                  </a:cubicBezTo>
                  <a:cubicBezTo>
                    <a:pt x="459962" y="1566743"/>
                    <a:pt x="459835" y="1566825"/>
                    <a:pt x="459705" y="1566906"/>
                  </a:cubicBezTo>
                  <a:cubicBezTo>
                    <a:pt x="442352" y="1577620"/>
                    <a:pt x="424513" y="1588447"/>
                    <a:pt x="405177" y="1600001"/>
                  </a:cubicBezTo>
                  <a:cubicBezTo>
                    <a:pt x="398550" y="1603960"/>
                    <a:pt x="389278" y="1602740"/>
                    <a:pt x="384477" y="1597274"/>
                  </a:cubicBezTo>
                  <a:cubicBezTo>
                    <a:pt x="379671" y="1591811"/>
                    <a:pt x="381146" y="1584234"/>
                    <a:pt x="387784" y="1580206"/>
                  </a:cubicBezTo>
                  <a:cubicBezTo>
                    <a:pt x="406996" y="1568727"/>
                    <a:pt x="424706" y="1557977"/>
                    <a:pt x="441935" y="1547339"/>
                  </a:cubicBezTo>
                  <a:cubicBezTo>
                    <a:pt x="445211" y="1545316"/>
                    <a:pt x="449171" y="1544579"/>
                    <a:pt x="452926" y="1545024"/>
                  </a:cubicBezTo>
                  <a:close/>
                  <a:moveTo>
                    <a:pt x="619900" y="1428266"/>
                  </a:moveTo>
                  <a:cubicBezTo>
                    <a:pt x="626018" y="1423733"/>
                    <a:pt x="635347" y="1424168"/>
                    <a:pt x="640807" y="1429197"/>
                  </a:cubicBezTo>
                  <a:cubicBezTo>
                    <a:pt x="646271" y="1434223"/>
                    <a:pt x="645913" y="1442117"/>
                    <a:pt x="639813" y="1446617"/>
                  </a:cubicBezTo>
                  <a:cubicBezTo>
                    <a:pt x="612437" y="1466829"/>
                    <a:pt x="582961" y="1487950"/>
                    <a:pt x="551525" y="1508696"/>
                  </a:cubicBezTo>
                  <a:cubicBezTo>
                    <a:pt x="551511" y="1508706"/>
                    <a:pt x="551490" y="1508720"/>
                    <a:pt x="551473" y="1508732"/>
                  </a:cubicBezTo>
                  <a:cubicBezTo>
                    <a:pt x="545106" y="1512931"/>
                    <a:pt x="535643" y="1511931"/>
                    <a:pt x="530512" y="1506696"/>
                  </a:cubicBezTo>
                  <a:cubicBezTo>
                    <a:pt x="525367" y="1501444"/>
                    <a:pt x="526271" y="1493662"/>
                    <a:pt x="532638" y="1489419"/>
                  </a:cubicBezTo>
                  <a:cubicBezTo>
                    <a:pt x="563567" y="1468808"/>
                    <a:pt x="592901" y="1448205"/>
                    <a:pt x="619900" y="1428266"/>
                  </a:cubicBezTo>
                  <a:close/>
                  <a:moveTo>
                    <a:pt x="789235" y="1289178"/>
                  </a:moveTo>
                  <a:cubicBezTo>
                    <a:pt x="793013" y="1288894"/>
                    <a:pt x="796920" y="1289798"/>
                    <a:pt x="800061" y="1291961"/>
                  </a:cubicBezTo>
                  <a:cubicBezTo>
                    <a:pt x="806351" y="1296284"/>
                    <a:pt x="807197" y="1303991"/>
                    <a:pt x="801958" y="1309173"/>
                  </a:cubicBezTo>
                  <a:cubicBezTo>
                    <a:pt x="778004" y="1332869"/>
                    <a:pt x="751689" y="1356799"/>
                    <a:pt x="723751" y="1380299"/>
                  </a:cubicBezTo>
                  <a:cubicBezTo>
                    <a:pt x="723326" y="1380654"/>
                    <a:pt x="722880" y="1380986"/>
                    <a:pt x="722415" y="1381293"/>
                  </a:cubicBezTo>
                  <a:cubicBezTo>
                    <a:pt x="716642" y="1385101"/>
                    <a:pt x="708202" y="1384843"/>
                    <a:pt x="702790" y="1380470"/>
                  </a:cubicBezTo>
                  <a:cubicBezTo>
                    <a:pt x="696944" y="1375743"/>
                    <a:pt x="696850" y="1368006"/>
                    <a:pt x="702577" y="1363187"/>
                  </a:cubicBezTo>
                  <a:cubicBezTo>
                    <a:pt x="729965" y="1340155"/>
                    <a:pt x="755740" y="1316715"/>
                    <a:pt x="779188" y="1293523"/>
                  </a:cubicBezTo>
                  <a:cubicBezTo>
                    <a:pt x="781811" y="1290934"/>
                    <a:pt x="785458" y="1289462"/>
                    <a:pt x="789235" y="1289178"/>
                  </a:cubicBezTo>
                  <a:close/>
                  <a:moveTo>
                    <a:pt x="915429" y="1132655"/>
                  </a:moveTo>
                  <a:cubicBezTo>
                    <a:pt x="919053" y="1131732"/>
                    <a:pt x="923103" y="1131950"/>
                    <a:pt x="926720" y="1133527"/>
                  </a:cubicBezTo>
                  <a:cubicBezTo>
                    <a:pt x="933957" y="1136684"/>
                    <a:pt x="936721" y="1144078"/>
                    <a:pt x="932897" y="1150045"/>
                  </a:cubicBezTo>
                  <a:cubicBezTo>
                    <a:pt x="931819" y="1151723"/>
                    <a:pt x="930733" y="1153398"/>
                    <a:pt x="929641" y="1155066"/>
                  </a:cubicBezTo>
                  <a:cubicBezTo>
                    <a:pt x="912611" y="1181092"/>
                    <a:pt x="893346" y="1207137"/>
                    <a:pt x="872377" y="1232488"/>
                  </a:cubicBezTo>
                  <a:cubicBezTo>
                    <a:pt x="871522" y="1233519"/>
                    <a:pt x="870516" y="1234404"/>
                    <a:pt x="869388" y="1235146"/>
                  </a:cubicBezTo>
                  <a:cubicBezTo>
                    <a:pt x="864441" y="1238412"/>
                    <a:pt x="857290" y="1238796"/>
                    <a:pt x="851778" y="1235696"/>
                  </a:cubicBezTo>
                  <a:cubicBezTo>
                    <a:pt x="845018" y="1231891"/>
                    <a:pt x="843273" y="1224288"/>
                    <a:pt x="847883" y="1218712"/>
                  </a:cubicBezTo>
                  <a:cubicBezTo>
                    <a:pt x="868277" y="1194059"/>
                    <a:pt x="887011" y="1168739"/>
                    <a:pt x="903556" y="1143459"/>
                  </a:cubicBezTo>
                  <a:cubicBezTo>
                    <a:pt x="904608" y="1141852"/>
                    <a:pt x="905652" y="1140237"/>
                    <a:pt x="906692" y="1138620"/>
                  </a:cubicBezTo>
                  <a:cubicBezTo>
                    <a:pt x="908606" y="1135639"/>
                    <a:pt x="911805" y="1133577"/>
                    <a:pt x="915429" y="1132655"/>
                  </a:cubicBezTo>
                  <a:close/>
                  <a:moveTo>
                    <a:pt x="1002030" y="954388"/>
                  </a:moveTo>
                  <a:cubicBezTo>
                    <a:pt x="1010024" y="955824"/>
                    <a:pt x="1015097" y="962336"/>
                    <a:pt x="1013354" y="968933"/>
                  </a:cubicBezTo>
                  <a:cubicBezTo>
                    <a:pt x="1005097" y="1000145"/>
                    <a:pt x="994067" y="1031374"/>
                    <a:pt x="980566" y="1061746"/>
                  </a:cubicBezTo>
                  <a:cubicBezTo>
                    <a:pt x="979597" y="1063917"/>
                    <a:pt x="977964" y="1065732"/>
                    <a:pt x="975923" y="1067078"/>
                  </a:cubicBezTo>
                  <a:cubicBezTo>
                    <a:pt x="972009" y="1069658"/>
                    <a:pt x="966601" y="1070543"/>
                    <a:pt x="961548" y="1069016"/>
                  </a:cubicBezTo>
                  <a:cubicBezTo>
                    <a:pt x="953864" y="1066693"/>
                    <a:pt x="949917" y="1059673"/>
                    <a:pt x="952734" y="1053336"/>
                  </a:cubicBezTo>
                  <a:cubicBezTo>
                    <a:pt x="965770" y="1024002"/>
                    <a:pt x="976419" y="993856"/>
                    <a:pt x="984386" y="963725"/>
                  </a:cubicBezTo>
                  <a:cubicBezTo>
                    <a:pt x="986131" y="957127"/>
                    <a:pt x="994031" y="952953"/>
                    <a:pt x="1002030" y="954388"/>
                  </a:cubicBezTo>
                  <a:close/>
                  <a:moveTo>
                    <a:pt x="1012748" y="765242"/>
                  </a:moveTo>
                  <a:cubicBezTo>
                    <a:pt x="1020901" y="764617"/>
                    <a:pt x="1028120" y="769562"/>
                    <a:pt x="1028880" y="776279"/>
                  </a:cubicBezTo>
                  <a:cubicBezTo>
                    <a:pt x="1032425" y="807762"/>
                    <a:pt x="1032825" y="840362"/>
                    <a:pt x="1030070" y="873177"/>
                  </a:cubicBezTo>
                  <a:cubicBezTo>
                    <a:pt x="1029770" y="876724"/>
                    <a:pt x="1027659" y="879814"/>
                    <a:pt x="1024541" y="881874"/>
                  </a:cubicBezTo>
                  <a:cubicBezTo>
                    <a:pt x="1021740" y="883723"/>
                    <a:pt x="1018123" y="884742"/>
                    <a:pt x="1014257" y="884522"/>
                  </a:cubicBezTo>
                  <a:cubicBezTo>
                    <a:pt x="1006094" y="884056"/>
                    <a:pt x="999929" y="878221"/>
                    <a:pt x="1000496" y="871487"/>
                  </a:cubicBezTo>
                  <a:cubicBezTo>
                    <a:pt x="1003141" y="839984"/>
                    <a:pt x="1002761" y="808713"/>
                    <a:pt x="999362" y="778542"/>
                  </a:cubicBezTo>
                  <a:cubicBezTo>
                    <a:pt x="998604" y="771820"/>
                    <a:pt x="1004601" y="765862"/>
                    <a:pt x="1012748" y="765242"/>
                  </a:cubicBezTo>
                  <a:close/>
                  <a:moveTo>
                    <a:pt x="684334" y="621237"/>
                  </a:moveTo>
                  <a:cubicBezTo>
                    <a:pt x="688024" y="620514"/>
                    <a:pt x="692048" y="620951"/>
                    <a:pt x="695533" y="622722"/>
                  </a:cubicBezTo>
                  <a:cubicBezTo>
                    <a:pt x="723280" y="636823"/>
                    <a:pt x="759981" y="641639"/>
                    <a:pt x="796220" y="635931"/>
                  </a:cubicBezTo>
                  <a:cubicBezTo>
                    <a:pt x="804263" y="634664"/>
                    <a:pt x="812026" y="639010"/>
                    <a:pt x="813559" y="645641"/>
                  </a:cubicBezTo>
                  <a:cubicBezTo>
                    <a:pt x="814628" y="650250"/>
                    <a:pt x="812409" y="654747"/>
                    <a:pt x="808256" y="657485"/>
                  </a:cubicBezTo>
                  <a:cubicBezTo>
                    <a:pt x="806430" y="658688"/>
                    <a:pt x="804238" y="659553"/>
                    <a:pt x="801783" y="659939"/>
                  </a:cubicBezTo>
                  <a:cubicBezTo>
                    <a:pt x="757714" y="666878"/>
                    <a:pt x="714460" y="661053"/>
                    <a:pt x="679978" y="643531"/>
                  </a:cubicBezTo>
                  <a:cubicBezTo>
                    <a:pt x="673009" y="639989"/>
                    <a:pt x="670844" y="632461"/>
                    <a:pt x="675139" y="626715"/>
                  </a:cubicBezTo>
                  <a:cubicBezTo>
                    <a:pt x="677288" y="623844"/>
                    <a:pt x="680644" y="621960"/>
                    <a:pt x="684334" y="621237"/>
                  </a:cubicBezTo>
                  <a:close/>
                  <a:moveTo>
                    <a:pt x="955379" y="584233"/>
                  </a:moveTo>
                  <a:cubicBezTo>
                    <a:pt x="958997" y="585170"/>
                    <a:pt x="962182" y="587246"/>
                    <a:pt x="964078" y="590237"/>
                  </a:cubicBezTo>
                  <a:cubicBezTo>
                    <a:pt x="982023" y="618595"/>
                    <a:pt x="996640" y="649054"/>
                    <a:pt x="1007525" y="680764"/>
                  </a:cubicBezTo>
                  <a:cubicBezTo>
                    <a:pt x="1009193" y="685640"/>
                    <a:pt x="1007031" y="690663"/>
                    <a:pt x="1002517" y="693641"/>
                  </a:cubicBezTo>
                  <a:cubicBezTo>
                    <a:pt x="1001019" y="694631"/>
                    <a:pt x="999258" y="695394"/>
                    <a:pt x="997295" y="695854"/>
                  </a:cubicBezTo>
                  <a:cubicBezTo>
                    <a:pt x="989419" y="697691"/>
                    <a:pt x="981225" y="693916"/>
                    <a:pt x="978997" y="687421"/>
                  </a:cubicBezTo>
                  <a:cubicBezTo>
                    <a:pt x="968665" y="657314"/>
                    <a:pt x="954802" y="628422"/>
                    <a:pt x="937794" y="601549"/>
                  </a:cubicBezTo>
                  <a:cubicBezTo>
                    <a:pt x="934003" y="595564"/>
                    <a:pt x="936833" y="588194"/>
                    <a:pt x="944077" y="585058"/>
                  </a:cubicBezTo>
                  <a:cubicBezTo>
                    <a:pt x="947708" y="583496"/>
                    <a:pt x="951760" y="583295"/>
                    <a:pt x="955379" y="584233"/>
                  </a:cubicBezTo>
                  <a:close/>
                  <a:moveTo>
                    <a:pt x="963150" y="511145"/>
                  </a:moveTo>
                  <a:cubicBezTo>
                    <a:pt x="970903" y="513309"/>
                    <a:pt x="975063" y="520246"/>
                    <a:pt x="972435" y="526640"/>
                  </a:cubicBezTo>
                  <a:cubicBezTo>
                    <a:pt x="959032" y="559279"/>
                    <a:pt x="937148" y="588701"/>
                    <a:pt x="909160" y="611725"/>
                  </a:cubicBezTo>
                  <a:cubicBezTo>
                    <a:pt x="908770" y="612046"/>
                    <a:pt x="908361" y="612345"/>
                    <a:pt x="907938" y="612623"/>
                  </a:cubicBezTo>
                  <a:cubicBezTo>
                    <a:pt x="902116" y="616464"/>
                    <a:pt x="893588" y="616161"/>
                    <a:pt x="888196" y="611701"/>
                  </a:cubicBezTo>
                  <a:cubicBezTo>
                    <a:pt x="882420" y="606924"/>
                    <a:pt x="882430" y="599184"/>
                    <a:pt x="888226" y="594416"/>
                  </a:cubicBezTo>
                  <a:cubicBezTo>
                    <a:pt x="913000" y="574038"/>
                    <a:pt x="932411" y="547892"/>
                    <a:pt x="944357" y="518801"/>
                  </a:cubicBezTo>
                  <a:cubicBezTo>
                    <a:pt x="946978" y="512414"/>
                    <a:pt x="955400" y="508980"/>
                    <a:pt x="963150" y="511145"/>
                  </a:cubicBezTo>
                  <a:close/>
                  <a:moveTo>
                    <a:pt x="683753" y="463320"/>
                  </a:moveTo>
                  <a:cubicBezTo>
                    <a:pt x="687423" y="464110"/>
                    <a:pt x="690727" y="466055"/>
                    <a:pt x="692797" y="468966"/>
                  </a:cubicBezTo>
                  <a:cubicBezTo>
                    <a:pt x="696936" y="474791"/>
                    <a:pt x="694539" y="482288"/>
                    <a:pt x="687503" y="485690"/>
                  </a:cubicBezTo>
                  <a:cubicBezTo>
                    <a:pt x="673409" y="492503"/>
                    <a:pt x="662283" y="501629"/>
                    <a:pt x="654866" y="512462"/>
                  </a:cubicBezTo>
                  <a:cubicBezTo>
                    <a:pt x="646634" y="524475"/>
                    <a:pt x="643082" y="538792"/>
                    <a:pt x="644606" y="553868"/>
                  </a:cubicBezTo>
                  <a:cubicBezTo>
                    <a:pt x="645029" y="558083"/>
                    <a:pt x="642812" y="561972"/>
                    <a:pt x="639087" y="564429"/>
                  </a:cubicBezTo>
                  <a:cubicBezTo>
                    <a:pt x="636866" y="565893"/>
                    <a:pt x="634111" y="566850"/>
                    <a:pt x="631064" y="567060"/>
                  </a:cubicBezTo>
                  <a:cubicBezTo>
                    <a:pt x="622905" y="567618"/>
                    <a:pt x="615742" y="562622"/>
                    <a:pt x="615063" y="555896"/>
                  </a:cubicBezTo>
                  <a:cubicBezTo>
                    <a:pt x="613046" y="535912"/>
                    <a:pt x="617882" y="516737"/>
                    <a:pt x="629055" y="500437"/>
                  </a:cubicBezTo>
                  <a:cubicBezTo>
                    <a:pt x="639048" y="485852"/>
                    <a:pt x="653911" y="473590"/>
                    <a:pt x="672513" y="464601"/>
                  </a:cubicBezTo>
                  <a:cubicBezTo>
                    <a:pt x="676046" y="462894"/>
                    <a:pt x="680083" y="462530"/>
                    <a:pt x="683753" y="463320"/>
                  </a:cubicBezTo>
                  <a:close/>
                  <a:moveTo>
                    <a:pt x="795826" y="453556"/>
                  </a:moveTo>
                  <a:cubicBezTo>
                    <a:pt x="797164" y="453885"/>
                    <a:pt x="798496" y="454229"/>
                    <a:pt x="799819" y="454593"/>
                  </a:cubicBezTo>
                  <a:cubicBezTo>
                    <a:pt x="834495" y="464022"/>
                    <a:pt x="867238" y="482432"/>
                    <a:pt x="897126" y="509297"/>
                  </a:cubicBezTo>
                  <a:cubicBezTo>
                    <a:pt x="902658" y="514269"/>
                    <a:pt x="902251" y="522002"/>
                    <a:pt x="896224" y="526564"/>
                  </a:cubicBezTo>
                  <a:cubicBezTo>
                    <a:pt x="895970" y="526755"/>
                    <a:pt x="895709" y="526937"/>
                    <a:pt x="895449" y="527109"/>
                  </a:cubicBezTo>
                  <a:cubicBezTo>
                    <a:pt x="889416" y="531092"/>
                    <a:pt x="880579" y="530587"/>
                    <a:pt x="875276" y="525820"/>
                  </a:cubicBezTo>
                  <a:cubicBezTo>
                    <a:pt x="848856" y="502069"/>
                    <a:pt x="820339" y="485914"/>
                    <a:pt x="790512" y="477801"/>
                  </a:cubicBezTo>
                  <a:cubicBezTo>
                    <a:pt x="789449" y="477511"/>
                    <a:pt x="788401" y="477238"/>
                    <a:pt x="787349" y="476978"/>
                  </a:cubicBezTo>
                  <a:cubicBezTo>
                    <a:pt x="779504" y="475048"/>
                    <a:pt x="775045" y="468242"/>
                    <a:pt x="777385" y="461771"/>
                  </a:cubicBezTo>
                  <a:cubicBezTo>
                    <a:pt x="779732" y="455305"/>
                    <a:pt x="787984" y="451626"/>
                    <a:pt x="795826" y="453556"/>
                  </a:cubicBezTo>
                  <a:close/>
                  <a:moveTo>
                    <a:pt x="947212" y="324206"/>
                  </a:moveTo>
                  <a:cubicBezTo>
                    <a:pt x="955010" y="322150"/>
                    <a:pt x="963350" y="325695"/>
                    <a:pt x="965847" y="332123"/>
                  </a:cubicBezTo>
                  <a:cubicBezTo>
                    <a:pt x="978649" y="365122"/>
                    <a:pt x="986054" y="397517"/>
                    <a:pt x="987842" y="428411"/>
                  </a:cubicBezTo>
                  <a:cubicBezTo>
                    <a:pt x="988084" y="432484"/>
                    <a:pt x="985872" y="436182"/>
                    <a:pt x="982288" y="438544"/>
                  </a:cubicBezTo>
                  <a:cubicBezTo>
                    <a:pt x="979935" y="440098"/>
                    <a:pt x="976988" y="441074"/>
                    <a:pt x="973748" y="441204"/>
                  </a:cubicBezTo>
                  <a:cubicBezTo>
                    <a:pt x="965570" y="441526"/>
                    <a:pt x="958624" y="436324"/>
                    <a:pt x="958236" y="429580"/>
                  </a:cubicBezTo>
                  <a:cubicBezTo>
                    <a:pt x="956569" y="400818"/>
                    <a:pt x="949625" y="370536"/>
                    <a:pt x="937613" y="339570"/>
                  </a:cubicBezTo>
                  <a:cubicBezTo>
                    <a:pt x="935118" y="333142"/>
                    <a:pt x="939405" y="326267"/>
                    <a:pt x="947212" y="324206"/>
                  </a:cubicBezTo>
                  <a:close/>
                  <a:moveTo>
                    <a:pt x="828152" y="162884"/>
                  </a:moveTo>
                  <a:cubicBezTo>
                    <a:pt x="834366" y="158399"/>
                    <a:pt x="843661" y="158903"/>
                    <a:pt x="849073" y="163968"/>
                  </a:cubicBezTo>
                  <a:cubicBezTo>
                    <a:pt x="855348" y="169835"/>
                    <a:pt x="861538" y="175907"/>
                    <a:pt x="867465" y="182014"/>
                  </a:cubicBezTo>
                  <a:cubicBezTo>
                    <a:pt x="886204" y="201320"/>
                    <a:pt x="903195" y="221845"/>
                    <a:pt x="917971" y="243017"/>
                  </a:cubicBezTo>
                  <a:cubicBezTo>
                    <a:pt x="921670" y="248313"/>
                    <a:pt x="920015" y="254940"/>
                    <a:pt x="914399" y="258643"/>
                  </a:cubicBezTo>
                  <a:cubicBezTo>
                    <a:pt x="913811" y="259032"/>
                    <a:pt x="913186" y="259386"/>
                    <a:pt x="912517" y="259704"/>
                  </a:cubicBezTo>
                  <a:cubicBezTo>
                    <a:pt x="905419" y="263072"/>
                    <a:pt x="896358" y="261056"/>
                    <a:pt x="892277" y="255205"/>
                  </a:cubicBezTo>
                  <a:cubicBezTo>
                    <a:pt x="878249" y="235109"/>
                    <a:pt x="862115" y="215622"/>
                    <a:pt x="844320" y="197287"/>
                  </a:cubicBezTo>
                  <a:cubicBezTo>
                    <a:pt x="838686" y="191482"/>
                    <a:pt x="832803" y="185711"/>
                    <a:pt x="826841" y="180133"/>
                  </a:cubicBezTo>
                  <a:cubicBezTo>
                    <a:pt x="821427" y="175071"/>
                    <a:pt x="822016" y="167347"/>
                    <a:pt x="828152" y="162884"/>
                  </a:cubicBezTo>
                  <a:close/>
                  <a:moveTo>
                    <a:pt x="108270" y="74608"/>
                  </a:moveTo>
                  <a:cubicBezTo>
                    <a:pt x="111972" y="75291"/>
                    <a:pt x="115357" y="77139"/>
                    <a:pt x="117547" y="79990"/>
                  </a:cubicBezTo>
                  <a:cubicBezTo>
                    <a:pt x="121632" y="85305"/>
                    <a:pt x="120129" y="92228"/>
                    <a:pt x="114308" y="96069"/>
                  </a:cubicBezTo>
                  <a:cubicBezTo>
                    <a:pt x="113883" y="96350"/>
                    <a:pt x="113435" y="96612"/>
                    <a:pt x="112966" y="96856"/>
                  </a:cubicBezTo>
                  <a:cubicBezTo>
                    <a:pt x="81166" y="113484"/>
                    <a:pt x="51459" y="132875"/>
                    <a:pt x="25210" y="154145"/>
                  </a:cubicBezTo>
                  <a:cubicBezTo>
                    <a:pt x="19423" y="158851"/>
                    <a:pt x="9989" y="158812"/>
                    <a:pt x="4249" y="153994"/>
                  </a:cubicBezTo>
                  <a:cubicBezTo>
                    <a:pt x="-1486" y="149181"/>
                    <a:pt x="-1407" y="141443"/>
                    <a:pt x="4433" y="136711"/>
                  </a:cubicBezTo>
                  <a:cubicBezTo>
                    <a:pt x="32169" y="114237"/>
                    <a:pt x="63533" y="93757"/>
                    <a:pt x="97092" y="76212"/>
                  </a:cubicBezTo>
                  <a:cubicBezTo>
                    <a:pt x="100549" y="74405"/>
                    <a:pt x="104568" y="73924"/>
                    <a:pt x="108270" y="74608"/>
                  </a:cubicBezTo>
                  <a:close/>
                  <a:moveTo>
                    <a:pt x="651034" y="45884"/>
                  </a:moveTo>
                  <a:cubicBezTo>
                    <a:pt x="654620" y="44864"/>
                    <a:pt x="658679" y="44972"/>
                    <a:pt x="662360" y="46450"/>
                  </a:cubicBezTo>
                  <a:cubicBezTo>
                    <a:pt x="697511" y="60568"/>
                    <a:pt x="731295" y="77787"/>
                    <a:pt x="762766" y="97627"/>
                  </a:cubicBezTo>
                  <a:cubicBezTo>
                    <a:pt x="769268" y="101725"/>
                    <a:pt x="770510" y="109398"/>
                    <a:pt x="765539" y="114759"/>
                  </a:cubicBezTo>
                  <a:cubicBezTo>
                    <a:pt x="764795" y="115567"/>
                    <a:pt x="763947" y="116276"/>
                    <a:pt x="763022" y="116885"/>
                  </a:cubicBezTo>
                  <a:cubicBezTo>
                    <a:pt x="757829" y="120314"/>
                    <a:pt x="750289" y="120526"/>
                    <a:pt x="744766" y="117046"/>
                  </a:cubicBezTo>
                  <a:cubicBezTo>
                    <a:pt x="714856" y="98191"/>
                    <a:pt x="682764" y="81834"/>
                    <a:pt x="649380" y="68426"/>
                  </a:cubicBezTo>
                  <a:cubicBezTo>
                    <a:pt x="642024" y="65470"/>
                    <a:pt x="638960" y="58154"/>
                    <a:pt x="642545" y="52086"/>
                  </a:cubicBezTo>
                  <a:cubicBezTo>
                    <a:pt x="644334" y="49052"/>
                    <a:pt x="647447" y="46905"/>
                    <a:pt x="651034" y="45884"/>
                  </a:cubicBezTo>
                  <a:close/>
                  <a:moveTo>
                    <a:pt x="316421" y="6880"/>
                  </a:moveTo>
                  <a:cubicBezTo>
                    <a:pt x="324488" y="5738"/>
                    <a:pt x="332151" y="10205"/>
                    <a:pt x="333537" y="16857"/>
                  </a:cubicBezTo>
                  <a:cubicBezTo>
                    <a:pt x="334477" y="21399"/>
                    <a:pt x="332253" y="25785"/>
                    <a:pt x="328177" y="28475"/>
                  </a:cubicBezTo>
                  <a:cubicBezTo>
                    <a:pt x="326282" y="29724"/>
                    <a:pt x="323990" y="30607"/>
                    <a:pt x="321429" y="30970"/>
                  </a:cubicBezTo>
                  <a:cubicBezTo>
                    <a:pt x="284569" y="36183"/>
                    <a:pt x="248161" y="44416"/>
                    <a:pt x="213220" y="55439"/>
                  </a:cubicBezTo>
                  <a:cubicBezTo>
                    <a:pt x="205574" y="57853"/>
                    <a:pt x="197006" y="54695"/>
                    <a:pt x="194081" y="48392"/>
                  </a:cubicBezTo>
                  <a:cubicBezTo>
                    <a:pt x="191155" y="42087"/>
                    <a:pt x="194962" y="35028"/>
                    <a:pt x="202629" y="32611"/>
                  </a:cubicBezTo>
                  <a:cubicBezTo>
                    <a:pt x="239370" y="21019"/>
                    <a:pt x="277656" y="12364"/>
                    <a:pt x="316421" y="6880"/>
                  </a:cubicBezTo>
                  <a:close/>
                  <a:moveTo>
                    <a:pt x="434176" y="5"/>
                  </a:moveTo>
                  <a:cubicBezTo>
                    <a:pt x="472399" y="957"/>
                    <a:pt x="510241" y="5061"/>
                    <a:pt x="546651" y="12200"/>
                  </a:cubicBezTo>
                  <a:cubicBezTo>
                    <a:pt x="548203" y="12504"/>
                    <a:pt x="549758" y="12815"/>
                    <a:pt x="551306" y="13132"/>
                  </a:cubicBezTo>
                  <a:cubicBezTo>
                    <a:pt x="559255" y="14755"/>
                    <a:pt x="564098" y="21380"/>
                    <a:pt x="562131" y="27932"/>
                  </a:cubicBezTo>
                  <a:cubicBezTo>
                    <a:pt x="561316" y="30643"/>
                    <a:pt x="559467" y="32913"/>
                    <a:pt x="557015" y="34532"/>
                  </a:cubicBezTo>
                  <a:cubicBezTo>
                    <a:pt x="553534" y="36827"/>
                    <a:pt x="548843" y="37810"/>
                    <a:pt x="544181" y="36858"/>
                  </a:cubicBezTo>
                  <a:cubicBezTo>
                    <a:pt x="542720" y="36558"/>
                    <a:pt x="541264" y="36269"/>
                    <a:pt x="539798" y="35980"/>
                  </a:cubicBezTo>
                  <a:cubicBezTo>
                    <a:pt x="505331" y="29224"/>
                    <a:pt x="469498" y="25340"/>
                    <a:pt x="433278" y="24438"/>
                  </a:cubicBezTo>
                  <a:cubicBezTo>
                    <a:pt x="425098" y="24234"/>
                    <a:pt x="418665" y="18601"/>
                    <a:pt x="418913" y="11853"/>
                  </a:cubicBezTo>
                  <a:cubicBezTo>
                    <a:pt x="419155" y="5110"/>
                    <a:pt x="425990" y="-194"/>
                    <a:pt x="434176" y="5"/>
                  </a:cubicBezTo>
                  <a:close/>
                </a:path>
              </a:pathLst>
            </a:custGeom>
            <a:solidFill>
              <a:srgbClr val="61A352">
                <a:lumMod val="40000"/>
                <a:lumOff val="60000"/>
                <a:alpha val="60000"/>
              </a:srgbClr>
            </a:solidFill>
            <a:ln w="137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ea typeface="思源黑体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1F19A914-D346-FF1B-0390-3F6786A810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398" y="192010"/>
            <a:ext cx="781343" cy="765888"/>
          </a:xfrm>
          <a:prstGeom prst="rect">
            <a:avLst/>
          </a:prstGeom>
        </p:spPr>
      </p:pic>
      <p:pic>
        <p:nvPicPr>
          <p:cNvPr id="4" name="图片 3" descr="图片包含 图形用户界面&#10;&#10;AI 生成的内容可能不正确。">
            <a:extLst>
              <a:ext uri="{FF2B5EF4-FFF2-40B4-BE49-F238E27FC236}">
                <a16:creationId xmlns:a16="http://schemas.microsoft.com/office/drawing/2014/main" id="{D887196D-D44C-3016-1920-6FE8035BC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0" t="50000" r="42250" b="24250"/>
          <a:stretch>
            <a:fillRect/>
          </a:stretch>
        </p:blipFill>
        <p:spPr>
          <a:xfrm>
            <a:off x="243409" y="5945703"/>
            <a:ext cx="508930" cy="73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77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0391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4742F93A-219F-0261-7A83-7A8D9456D473}"/>
              </a:ext>
            </a:extLst>
          </p:cNvPr>
          <p:cNvSpPr txBox="1"/>
          <p:nvPr/>
        </p:nvSpPr>
        <p:spPr>
          <a:xfrm>
            <a:off x="1847007" y="2657993"/>
            <a:ext cx="662413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1500" b="1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  <a:cs typeface="+mn-ea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zh-CN" altLang="en-US" sz="5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图形的认识与测量、位置与运动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17B2BC2-5DAF-6C14-FEDA-ED4DED83B0FC}"/>
              </a:ext>
            </a:extLst>
          </p:cNvPr>
          <p:cNvSpPr txBox="1"/>
          <p:nvPr/>
        </p:nvSpPr>
        <p:spPr>
          <a:xfrm>
            <a:off x="2657391" y="4471685"/>
            <a:ext cx="42595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2F2F2F"/>
                </a:solidFill>
                <a:ea typeface="思源黑体"/>
                <a:cs typeface="+mn-ea"/>
                <a:sym typeface="+mn-lt"/>
              </a:rPr>
              <a:t>R·</a:t>
            </a:r>
            <a:r>
              <a:rPr lang="zh-CN" altLang="en-US" sz="2000" b="1" dirty="0">
                <a:solidFill>
                  <a:srgbClr val="2F2F2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三年级数学下册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83DCD49C-5591-3843-1567-499EC0C64AD4}"/>
              </a:ext>
            </a:extLst>
          </p:cNvPr>
          <p:cNvGrpSpPr/>
          <p:nvPr/>
        </p:nvGrpSpPr>
        <p:grpSpPr>
          <a:xfrm>
            <a:off x="2724254" y="1673390"/>
            <a:ext cx="5077327" cy="923331"/>
            <a:chOff x="2763166" y="1673390"/>
            <a:chExt cx="5077327" cy="923331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6D94595D-A9A6-65CC-BBC1-8EB20F27191A}"/>
                </a:ext>
              </a:extLst>
            </p:cNvPr>
            <p:cNvSpPr txBox="1"/>
            <p:nvPr/>
          </p:nvSpPr>
          <p:spPr>
            <a:xfrm>
              <a:off x="3224832" y="1719557"/>
              <a:ext cx="461566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48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复习与关联</a:t>
              </a:r>
              <a:endPara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25DE8AE6-6716-854C-060D-22D0B9FC80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63166" y="1673390"/>
              <a:ext cx="923331" cy="923331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七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46459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49D1D55-6176-4EC5-0B89-71839B5C95B6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回顾整理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65D4321B-06DB-EDB0-0DC4-65FC13D14EE4}"/>
              </a:ext>
            </a:extLst>
          </p:cNvPr>
          <p:cNvGrpSpPr/>
          <p:nvPr/>
        </p:nvGrpSpPr>
        <p:grpSpPr>
          <a:xfrm>
            <a:off x="5417286" y="1177079"/>
            <a:ext cx="5972251" cy="5397165"/>
            <a:chOff x="5214026" y="801172"/>
            <a:chExt cx="5972251" cy="539716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5BA36848-B29A-4AF0-EBD2-BE7A53B71225}"/>
                </a:ext>
              </a:extLst>
            </p:cNvPr>
            <p:cNvSpPr/>
            <p:nvPr/>
          </p:nvSpPr>
          <p:spPr>
            <a:xfrm>
              <a:off x="5214026" y="801172"/>
              <a:ext cx="5972251" cy="5397165"/>
            </a:xfrm>
            <a:prstGeom prst="rect">
              <a:avLst/>
            </a:prstGeom>
            <a:solidFill>
              <a:srgbClr val="FDE9D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EF8CD1A7-EDF0-8245-10B5-EA9C2C68966A}"/>
                </a:ext>
              </a:extLst>
            </p:cNvPr>
            <p:cNvSpPr/>
            <p:nvPr/>
          </p:nvSpPr>
          <p:spPr>
            <a:xfrm>
              <a:off x="5496128" y="1190731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生活中的运动现象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80701C60-C155-129D-8848-BF07A53E300B}"/>
                </a:ext>
              </a:extLst>
            </p:cNvPr>
            <p:cNvSpPr/>
            <p:nvPr/>
          </p:nvSpPr>
          <p:spPr>
            <a:xfrm>
              <a:off x="5496128" y="1807039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除数是一位数的除法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AAD80301-300C-D40D-14B9-695D2BA2DD1E}"/>
                </a:ext>
              </a:extLst>
            </p:cNvPr>
            <p:cNvSpPr/>
            <p:nvPr/>
          </p:nvSpPr>
          <p:spPr>
            <a:xfrm>
              <a:off x="5496128" y="2423347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长方形和正方形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BB21C4BC-D2FE-88F4-291E-0C91622FE40A}"/>
                </a:ext>
              </a:extLst>
            </p:cNvPr>
            <p:cNvSpPr/>
            <p:nvPr/>
          </p:nvSpPr>
          <p:spPr>
            <a:xfrm>
              <a:off x="5496128" y="3039655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图形的面积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F2EE8C5-46FF-FA3F-CC33-450E4DDA0877}"/>
                </a:ext>
              </a:extLst>
            </p:cNvPr>
            <p:cNvSpPr/>
            <p:nvPr/>
          </p:nvSpPr>
          <p:spPr>
            <a:xfrm>
              <a:off x="5496128" y="3655963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数据的收集与整理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2371A7CD-6C42-B4F1-9D0B-C863714FD718}"/>
                </a:ext>
              </a:extLst>
            </p:cNvPr>
            <p:cNvSpPr/>
            <p:nvPr/>
          </p:nvSpPr>
          <p:spPr>
            <a:xfrm>
              <a:off x="5496128" y="4272271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年、月、日的秘密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FF1D0072-0AD6-E36E-F354-8F9FDDF43ABC}"/>
                </a:ext>
              </a:extLst>
            </p:cNvPr>
            <p:cNvSpPr/>
            <p:nvPr/>
          </p:nvSpPr>
          <p:spPr>
            <a:xfrm>
              <a:off x="5496128" y="4888579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小数的初步认识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27EA2747-68A0-15E8-F22B-76C0773498D0}"/>
                </a:ext>
              </a:extLst>
            </p:cNvPr>
            <p:cNvSpPr/>
            <p:nvPr/>
          </p:nvSpPr>
          <p:spPr>
            <a:xfrm>
              <a:off x="5496128" y="5504887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复习与关联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323FE9BF-71A0-8CDF-76C9-B8A7F2DC261A}"/>
                </a:ext>
              </a:extLst>
            </p:cNvPr>
            <p:cNvSpPr txBox="1"/>
            <p:nvPr/>
          </p:nvSpPr>
          <p:spPr>
            <a:xfrm>
              <a:off x="10584968" y="1209142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5CB0F9A0-A156-9063-2595-30A4BCF67C8C}"/>
                </a:ext>
              </a:extLst>
            </p:cNvPr>
            <p:cNvSpPr txBox="1"/>
            <p:nvPr/>
          </p:nvSpPr>
          <p:spPr>
            <a:xfrm>
              <a:off x="10471156" y="1829461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0BFA0CAA-735F-B0A7-43C7-0AE52BD7B03F}"/>
                </a:ext>
              </a:extLst>
            </p:cNvPr>
            <p:cNvSpPr txBox="1"/>
            <p:nvPr/>
          </p:nvSpPr>
          <p:spPr>
            <a:xfrm>
              <a:off x="10471156" y="2441758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39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7ED7A970-8561-D33E-BCEB-0F06317DDAB0}"/>
                </a:ext>
              </a:extLst>
            </p:cNvPr>
            <p:cNvSpPr txBox="1"/>
            <p:nvPr/>
          </p:nvSpPr>
          <p:spPr>
            <a:xfrm>
              <a:off x="10471156" y="3058066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52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24EB3F93-1F9F-BB5C-D9E5-A0C60541A8C4}"/>
                </a:ext>
              </a:extLst>
            </p:cNvPr>
            <p:cNvSpPr txBox="1"/>
            <p:nvPr/>
          </p:nvSpPr>
          <p:spPr>
            <a:xfrm>
              <a:off x="10471156" y="3674374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65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8217C7AF-0A40-3BD9-4B21-4F8556070907}"/>
                </a:ext>
              </a:extLst>
            </p:cNvPr>
            <p:cNvSpPr txBox="1"/>
            <p:nvPr/>
          </p:nvSpPr>
          <p:spPr>
            <a:xfrm>
              <a:off x="10471156" y="4287131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77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D9F706AC-DDC9-6F19-B39E-368D14DB8D61}"/>
                </a:ext>
              </a:extLst>
            </p:cNvPr>
            <p:cNvSpPr txBox="1"/>
            <p:nvPr/>
          </p:nvSpPr>
          <p:spPr>
            <a:xfrm>
              <a:off x="10471156" y="4906990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86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20487042-0C1D-9630-164C-0EC75DA455C5}"/>
                </a:ext>
              </a:extLst>
            </p:cNvPr>
            <p:cNvSpPr txBox="1"/>
            <p:nvPr/>
          </p:nvSpPr>
          <p:spPr>
            <a:xfrm>
              <a:off x="10471156" y="5523298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95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F565B3C4-8A6B-73EA-3C82-071D6BA5827B}"/>
                </a:ext>
              </a:extLst>
            </p:cNvPr>
            <p:cNvSpPr/>
            <p:nvPr/>
          </p:nvSpPr>
          <p:spPr>
            <a:xfrm>
              <a:off x="5683708" y="5335036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七</a:t>
              </a:r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4BCD71B0-5312-8B96-8C44-FF8C8902D66B}"/>
                </a:ext>
              </a:extLst>
            </p:cNvPr>
            <p:cNvSpPr/>
            <p:nvPr/>
          </p:nvSpPr>
          <p:spPr>
            <a:xfrm>
              <a:off x="5683708" y="4745058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六</a:t>
              </a:r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A54B9F76-7AA5-E166-A418-2A941F8FE43E}"/>
                </a:ext>
              </a:extLst>
            </p:cNvPr>
            <p:cNvSpPr/>
            <p:nvPr/>
          </p:nvSpPr>
          <p:spPr>
            <a:xfrm>
              <a:off x="5683708" y="3540245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五</a:t>
              </a:r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E79D6B4E-8A1D-423D-3D17-1E99B674D517}"/>
                </a:ext>
              </a:extLst>
            </p:cNvPr>
            <p:cNvSpPr/>
            <p:nvPr/>
          </p:nvSpPr>
          <p:spPr>
            <a:xfrm>
              <a:off x="5683708" y="2265474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三</a:t>
              </a:r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53116AF0-9F9D-5747-941C-46F48090DAB1}"/>
                </a:ext>
              </a:extLst>
            </p:cNvPr>
            <p:cNvSpPr/>
            <p:nvPr/>
          </p:nvSpPr>
          <p:spPr>
            <a:xfrm>
              <a:off x="5683708" y="1681825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二</a:t>
              </a:r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8E96CE61-82DB-3355-B343-4D21F5611DBC}"/>
                </a:ext>
              </a:extLst>
            </p:cNvPr>
            <p:cNvSpPr/>
            <p:nvPr/>
          </p:nvSpPr>
          <p:spPr>
            <a:xfrm>
              <a:off x="5683708" y="1069774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一</a:t>
              </a:r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7EF13065-7DD5-0812-7A38-25E29F7364D2}"/>
                </a:ext>
              </a:extLst>
            </p:cNvPr>
            <p:cNvSpPr/>
            <p:nvPr/>
          </p:nvSpPr>
          <p:spPr>
            <a:xfrm>
              <a:off x="5683708" y="2896134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四</a:t>
              </a:r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83F2A049-12EA-E69C-53DF-9A146AAD143D}"/>
                </a:ext>
              </a:extLst>
            </p:cNvPr>
            <p:cNvSpPr/>
            <p:nvPr/>
          </p:nvSpPr>
          <p:spPr>
            <a:xfrm>
              <a:off x="5683708" y="4143975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4" name="任意多边形: 形状 33">
              <a:extLst>
                <a:ext uri="{FF2B5EF4-FFF2-40B4-BE49-F238E27FC236}">
                  <a16:creationId xmlns:a16="http://schemas.microsoft.com/office/drawing/2014/main" id="{A87D873C-365F-205A-68C5-90712E6E8FBE}"/>
                </a:ext>
              </a:extLst>
            </p:cNvPr>
            <p:cNvSpPr/>
            <p:nvPr/>
          </p:nvSpPr>
          <p:spPr>
            <a:xfrm>
              <a:off x="5746584" y="4208694"/>
              <a:ext cx="286540" cy="276957"/>
            </a:xfrm>
            <a:custGeom>
              <a:avLst/>
              <a:gdLst>
                <a:gd name="connsiteX0" fmla="*/ 76200 w 286540"/>
                <a:gd name="connsiteY0" fmla="*/ 124557 h 276957"/>
                <a:gd name="connsiteX1" fmla="*/ 76587 w 286540"/>
                <a:gd name="connsiteY1" fmla="*/ 124635 h 276957"/>
                <a:gd name="connsiteX2" fmla="*/ 80259 w 286540"/>
                <a:gd name="connsiteY2" fmla="*/ 130082 h 276957"/>
                <a:gd name="connsiteX3" fmla="*/ 104480 w 286540"/>
                <a:gd name="connsiteY3" fmla="*/ 146412 h 276957"/>
                <a:gd name="connsiteX4" fmla="*/ 133754 w 286540"/>
                <a:gd name="connsiteY4" fmla="*/ 152322 h 276957"/>
                <a:gd name="connsiteX5" fmla="*/ 141852 w 286540"/>
                <a:gd name="connsiteY5" fmla="*/ 164333 h 276957"/>
                <a:gd name="connsiteX6" fmla="*/ 140128 w 286540"/>
                <a:gd name="connsiteY6" fmla="*/ 166890 h 276957"/>
                <a:gd name="connsiteX7" fmla="*/ 134140 w 286540"/>
                <a:gd name="connsiteY7" fmla="*/ 196550 h 276957"/>
                <a:gd name="connsiteX8" fmla="*/ 140128 w 286540"/>
                <a:gd name="connsiteY8" fmla="*/ 226211 h 276957"/>
                <a:gd name="connsiteX9" fmla="*/ 144688 w 286540"/>
                <a:gd name="connsiteY9" fmla="*/ 232974 h 276957"/>
                <a:gd name="connsiteX10" fmla="*/ 130082 w 286540"/>
                <a:gd name="connsiteY10" fmla="*/ 254639 h 276957"/>
                <a:gd name="connsiteX11" fmla="*/ 76200 w 286540"/>
                <a:gd name="connsiteY11" fmla="*/ 276957 h 276957"/>
                <a:gd name="connsiteX12" fmla="*/ 0 w 286540"/>
                <a:gd name="connsiteY12" fmla="*/ 200757 h 276957"/>
                <a:gd name="connsiteX13" fmla="*/ 76200 w 286540"/>
                <a:gd name="connsiteY13" fmla="*/ 124557 h 276957"/>
                <a:gd name="connsiteX14" fmla="*/ 210340 w 286540"/>
                <a:gd name="connsiteY14" fmla="*/ 120350 h 276957"/>
                <a:gd name="connsiteX15" fmla="*/ 286540 w 286540"/>
                <a:gd name="connsiteY15" fmla="*/ 196550 h 276957"/>
                <a:gd name="connsiteX16" fmla="*/ 210340 w 286540"/>
                <a:gd name="connsiteY16" fmla="*/ 272750 h 276957"/>
                <a:gd name="connsiteX17" fmla="*/ 156459 w 286540"/>
                <a:gd name="connsiteY17" fmla="*/ 250432 h 276957"/>
                <a:gd name="connsiteX18" fmla="*/ 144688 w 286540"/>
                <a:gd name="connsiteY18" fmla="*/ 232974 h 276957"/>
                <a:gd name="connsiteX19" fmla="*/ 146412 w 286540"/>
                <a:gd name="connsiteY19" fmla="*/ 230418 h 276957"/>
                <a:gd name="connsiteX20" fmla="*/ 152400 w 286540"/>
                <a:gd name="connsiteY20" fmla="*/ 200757 h 276957"/>
                <a:gd name="connsiteX21" fmla="*/ 146412 w 286540"/>
                <a:gd name="connsiteY21" fmla="*/ 171097 h 276957"/>
                <a:gd name="connsiteX22" fmla="*/ 141852 w 286540"/>
                <a:gd name="connsiteY22" fmla="*/ 164333 h 276957"/>
                <a:gd name="connsiteX23" fmla="*/ 152381 w 286540"/>
                <a:gd name="connsiteY23" fmla="*/ 148718 h 276957"/>
                <a:gd name="connsiteX24" fmla="*/ 163801 w 286540"/>
                <a:gd name="connsiteY24" fmla="*/ 146412 h 276957"/>
                <a:gd name="connsiteX25" fmla="*/ 188022 w 286540"/>
                <a:gd name="connsiteY25" fmla="*/ 130082 h 276957"/>
                <a:gd name="connsiteX26" fmla="*/ 192100 w 286540"/>
                <a:gd name="connsiteY26" fmla="*/ 124032 h 276957"/>
                <a:gd name="connsiteX27" fmla="*/ 134140 w 286540"/>
                <a:gd name="connsiteY27" fmla="*/ 0 h 276957"/>
                <a:gd name="connsiteX28" fmla="*/ 210340 w 286540"/>
                <a:gd name="connsiteY28" fmla="*/ 76200 h 276957"/>
                <a:gd name="connsiteX29" fmla="*/ 204352 w 286540"/>
                <a:gd name="connsiteY29" fmla="*/ 105860 h 276957"/>
                <a:gd name="connsiteX30" fmla="*/ 192100 w 286540"/>
                <a:gd name="connsiteY30" fmla="*/ 124032 h 276957"/>
                <a:gd name="connsiteX31" fmla="*/ 180680 w 286540"/>
                <a:gd name="connsiteY31" fmla="*/ 126338 h 276957"/>
                <a:gd name="connsiteX32" fmla="*/ 156459 w 286540"/>
                <a:gd name="connsiteY32" fmla="*/ 142669 h 276957"/>
                <a:gd name="connsiteX33" fmla="*/ 152381 w 286540"/>
                <a:gd name="connsiteY33" fmla="*/ 148718 h 276957"/>
                <a:gd name="connsiteX34" fmla="*/ 134140 w 286540"/>
                <a:gd name="connsiteY34" fmla="*/ 152400 h 276957"/>
                <a:gd name="connsiteX35" fmla="*/ 133754 w 286540"/>
                <a:gd name="connsiteY35" fmla="*/ 152322 h 276957"/>
                <a:gd name="connsiteX36" fmla="*/ 130082 w 286540"/>
                <a:gd name="connsiteY36" fmla="*/ 146876 h 276957"/>
                <a:gd name="connsiteX37" fmla="*/ 105861 w 286540"/>
                <a:gd name="connsiteY37" fmla="*/ 130545 h 276957"/>
                <a:gd name="connsiteX38" fmla="*/ 76587 w 286540"/>
                <a:gd name="connsiteY38" fmla="*/ 124635 h 276957"/>
                <a:gd name="connsiteX39" fmla="*/ 63928 w 286540"/>
                <a:gd name="connsiteY39" fmla="*/ 105860 h 276957"/>
                <a:gd name="connsiteX40" fmla="*/ 57940 w 286540"/>
                <a:gd name="connsiteY40" fmla="*/ 76200 h 276957"/>
                <a:gd name="connsiteX41" fmla="*/ 134140 w 286540"/>
                <a:gd name="connsiteY41" fmla="*/ 0 h 276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86540" h="276957">
                  <a:moveTo>
                    <a:pt x="76200" y="124557"/>
                  </a:moveTo>
                  <a:lnTo>
                    <a:pt x="76587" y="124635"/>
                  </a:lnTo>
                  <a:lnTo>
                    <a:pt x="80259" y="130082"/>
                  </a:lnTo>
                  <a:cubicBezTo>
                    <a:pt x="87154" y="136976"/>
                    <a:pt x="95363" y="142556"/>
                    <a:pt x="104480" y="146412"/>
                  </a:cubicBezTo>
                  <a:lnTo>
                    <a:pt x="133754" y="152322"/>
                  </a:lnTo>
                  <a:lnTo>
                    <a:pt x="141852" y="164333"/>
                  </a:lnTo>
                  <a:lnTo>
                    <a:pt x="140128" y="166890"/>
                  </a:lnTo>
                  <a:cubicBezTo>
                    <a:pt x="136273" y="176006"/>
                    <a:pt x="134140" y="186029"/>
                    <a:pt x="134140" y="196550"/>
                  </a:cubicBezTo>
                  <a:cubicBezTo>
                    <a:pt x="134140" y="207071"/>
                    <a:pt x="136273" y="217094"/>
                    <a:pt x="140128" y="226211"/>
                  </a:cubicBezTo>
                  <a:lnTo>
                    <a:pt x="144688" y="232974"/>
                  </a:lnTo>
                  <a:lnTo>
                    <a:pt x="130082" y="254639"/>
                  </a:lnTo>
                  <a:cubicBezTo>
                    <a:pt x="116292" y="268428"/>
                    <a:pt x="97242" y="276957"/>
                    <a:pt x="76200" y="276957"/>
                  </a:cubicBezTo>
                  <a:cubicBezTo>
                    <a:pt x="34116" y="276957"/>
                    <a:pt x="0" y="242841"/>
                    <a:pt x="0" y="200757"/>
                  </a:cubicBezTo>
                  <a:cubicBezTo>
                    <a:pt x="0" y="158673"/>
                    <a:pt x="34116" y="124557"/>
                    <a:pt x="76200" y="124557"/>
                  </a:cubicBezTo>
                  <a:close/>
                  <a:moveTo>
                    <a:pt x="210340" y="120350"/>
                  </a:moveTo>
                  <a:cubicBezTo>
                    <a:pt x="252424" y="120350"/>
                    <a:pt x="286540" y="154466"/>
                    <a:pt x="286540" y="196550"/>
                  </a:cubicBezTo>
                  <a:cubicBezTo>
                    <a:pt x="286540" y="238634"/>
                    <a:pt x="252424" y="272750"/>
                    <a:pt x="210340" y="272750"/>
                  </a:cubicBezTo>
                  <a:cubicBezTo>
                    <a:pt x="189298" y="272750"/>
                    <a:pt x="170248" y="264221"/>
                    <a:pt x="156459" y="250432"/>
                  </a:cubicBezTo>
                  <a:lnTo>
                    <a:pt x="144688" y="232974"/>
                  </a:lnTo>
                  <a:lnTo>
                    <a:pt x="146412" y="230418"/>
                  </a:lnTo>
                  <a:cubicBezTo>
                    <a:pt x="150268" y="221301"/>
                    <a:pt x="152400" y="211278"/>
                    <a:pt x="152400" y="200757"/>
                  </a:cubicBezTo>
                  <a:cubicBezTo>
                    <a:pt x="152400" y="190236"/>
                    <a:pt x="150268" y="180213"/>
                    <a:pt x="146412" y="171097"/>
                  </a:cubicBezTo>
                  <a:lnTo>
                    <a:pt x="141852" y="164333"/>
                  </a:lnTo>
                  <a:lnTo>
                    <a:pt x="152381" y="148718"/>
                  </a:lnTo>
                  <a:lnTo>
                    <a:pt x="163801" y="146412"/>
                  </a:lnTo>
                  <a:cubicBezTo>
                    <a:pt x="172917" y="142556"/>
                    <a:pt x="181127" y="136976"/>
                    <a:pt x="188022" y="130082"/>
                  </a:cubicBezTo>
                  <a:lnTo>
                    <a:pt x="192100" y="124032"/>
                  </a:lnTo>
                  <a:close/>
                  <a:moveTo>
                    <a:pt x="134140" y="0"/>
                  </a:moveTo>
                  <a:cubicBezTo>
                    <a:pt x="176224" y="0"/>
                    <a:pt x="210340" y="34116"/>
                    <a:pt x="210340" y="76200"/>
                  </a:cubicBezTo>
                  <a:cubicBezTo>
                    <a:pt x="210340" y="86721"/>
                    <a:pt x="208208" y="96744"/>
                    <a:pt x="204352" y="105860"/>
                  </a:cubicBezTo>
                  <a:lnTo>
                    <a:pt x="192100" y="124032"/>
                  </a:lnTo>
                  <a:lnTo>
                    <a:pt x="180680" y="126338"/>
                  </a:lnTo>
                  <a:cubicBezTo>
                    <a:pt x="171563" y="130194"/>
                    <a:pt x="163354" y="135774"/>
                    <a:pt x="156459" y="142669"/>
                  </a:cubicBezTo>
                  <a:lnTo>
                    <a:pt x="152381" y="148718"/>
                  </a:lnTo>
                  <a:lnTo>
                    <a:pt x="134140" y="152400"/>
                  </a:lnTo>
                  <a:lnTo>
                    <a:pt x="133754" y="152322"/>
                  </a:lnTo>
                  <a:lnTo>
                    <a:pt x="130082" y="146876"/>
                  </a:lnTo>
                  <a:cubicBezTo>
                    <a:pt x="123187" y="139981"/>
                    <a:pt x="114977" y="134401"/>
                    <a:pt x="105861" y="130545"/>
                  </a:cubicBezTo>
                  <a:lnTo>
                    <a:pt x="76587" y="124635"/>
                  </a:lnTo>
                  <a:lnTo>
                    <a:pt x="63928" y="105860"/>
                  </a:lnTo>
                  <a:cubicBezTo>
                    <a:pt x="60073" y="96744"/>
                    <a:pt x="57940" y="86721"/>
                    <a:pt x="57940" y="76200"/>
                  </a:cubicBezTo>
                  <a:cubicBezTo>
                    <a:pt x="57940" y="34116"/>
                    <a:pt x="92056" y="0"/>
                    <a:pt x="13414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35" name="图片 34">
            <a:extLst>
              <a:ext uri="{FF2B5EF4-FFF2-40B4-BE49-F238E27FC236}">
                <a16:creationId xmlns:a16="http://schemas.microsoft.com/office/drawing/2014/main" id="{5DFA300D-D439-4C9F-E23F-AE50B88720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270" y="4538547"/>
            <a:ext cx="2085312" cy="2097401"/>
          </a:xfrm>
          <a:prstGeom prst="rect">
            <a:avLst/>
          </a:prstGeom>
        </p:spPr>
      </p:pic>
      <p:sp>
        <p:nvSpPr>
          <p:cNvPr id="36" name="对话气泡: 圆角矩形 35">
            <a:extLst>
              <a:ext uri="{FF2B5EF4-FFF2-40B4-BE49-F238E27FC236}">
                <a16:creationId xmlns:a16="http://schemas.microsoft.com/office/drawing/2014/main" id="{D3DFADD0-4C05-7C9B-9E2F-353B56BCF340}"/>
              </a:ext>
            </a:extLst>
          </p:cNvPr>
          <p:cNvSpPr/>
          <p:nvPr/>
        </p:nvSpPr>
        <p:spPr>
          <a:xfrm>
            <a:off x="1079810" y="1944232"/>
            <a:ext cx="3695390" cy="2097401"/>
          </a:xfrm>
          <a:prstGeom prst="wedgeRoundRectCallout">
            <a:avLst>
              <a:gd name="adj1" fmla="val -35127"/>
              <a:gd name="adj2" fmla="val 7300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关于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图形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我们本学期学习了哪些相关的知识？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3B8A7EF4-F13C-684B-373A-908CBD7925AF}"/>
              </a:ext>
            </a:extLst>
          </p:cNvPr>
          <p:cNvSpPr/>
          <p:nvPr/>
        </p:nvSpPr>
        <p:spPr>
          <a:xfrm>
            <a:off x="5604165" y="1349592"/>
            <a:ext cx="5618480" cy="637539"/>
          </a:xfrm>
          <a:prstGeom prst="rect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25C879D-D77B-BCA2-6853-364277524A31}"/>
              </a:ext>
            </a:extLst>
          </p:cNvPr>
          <p:cNvSpPr/>
          <p:nvPr/>
        </p:nvSpPr>
        <p:spPr>
          <a:xfrm>
            <a:off x="5604165" y="2558374"/>
            <a:ext cx="5618480" cy="1293779"/>
          </a:xfrm>
          <a:prstGeom prst="rect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4027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07DD162-5261-7B1B-C437-CAD93C188DA2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知识梳理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84C5639-8CCC-C3C2-3F55-3B6A629D039A}"/>
              </a:ext>
            </a:extLst>
          </p:cNvPr>
          <p:cNvSpPr txBox="1"/>
          <p:nvPr/>
        </p:nvSpPr>
        <p:spPr>
          <a:xfrm>
            <a:off x="897376" y="1905155"/>
            <a:ext cx="98127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0070C0"/>
                </a:solidFill>
                <a:effectLst/>
                <a:latin typeface="+mj-ea"/>
                <a:ea typeface="+mj-ea"/>
              </a:rPr>
              <a:t>同桌合作：</a:t>
            </a:r>
            <a:r>
              <a:rPr lang="zh-CN" altLang="en-US" sz="3600" dirty="0">
                <a:solidFill>
                  <a:srgbClr val="000000"/>
                </a:solidFill>
                <a:effectLst/>
                <a:latin typeface="+mj-ea"/>
                <a:ea typeface="+mj-ea"/>
              </a:rPr>
              <a:t>整理图形运动的“知识结构图”。</a:t>
            </a:r>
            <a:endParaRPr lang="zh-CN" altLang="en-US" sz="8000" dirty="0">
              <a:latin typeface="+mj-ea"/>
              <a:ea typeface="+mj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2292512-BF7F-E164-EA3C-468EC0AB5685}"/>
              </a:ext>
            </a:extLst>
          </p:cNvPr>
          <p:cNvSpPr txBox="1"/>
          <p:nvPr/>
        </p:nvSpPr>
        <p:spPr>
          <a:xfrm>
            <a:off x="461904" y="1128408"/>
            <a:ext cx="5423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3333FF"/>
                </a:solidFill>
                <a:ea typeface="+mj-ea"/>
              </a:rPr>
              <a:t>1.</a:t>
            </a:r>
            <a:r>
              <a:rPr lang="zh-CN" altLang="en-US" sz="4000" dirty="0">
                <a:solidFill>
                  <a:srgbClr val="3333FF"/>
                </a:solidFill>
                <a:latin typeface="+mj-ea"/>
                <a:ea typeface="+mj-ea"/>
              </a:rPr>
              <a:t>图形的运动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122D39B-B8FC-B602-A86C-F3AC53BE8E24}"/>
              </a:ext>
            </a:extLst>
          </p:cNvPr>
          <p:cNvSpPr txBox="1"/>
          <p:nvPr/>
        </p:nvSpPr>
        <p:spPr>
          <a:xfrm>
            <a:off x="420718" y="4222272"/>
            <a:ext cx="37329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231F20"/>
                </a:solidFill>
                <a:effectLst/>
                <a:latin typeface="+mn-ea"/>
              </a:rPr>
              <a:t>生活中的运动现象</a:t>
            </a:r>
            <a:endParaRPr lang="zh-CN" altLang="en-US" sz="4400" b="1" dirty="0">
              <a:latin typeface="+mn-ea"/>
            </a:endParaRP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A682FEBA-689F-C881-D59E-7A83C31FBF1B}"/>
              </a:ext>
            </a:extLst>
          </p:cNvPr>
          <p:cNvGrpSpPr/>
          <p:nvPr/>
        </p:nvGrpSpPr>
        <p:grpSpPr>
          <a:xfrm>
            <a:off x="3861878" y="3118740"/>
            <a:ext cx="705255" cy="2791839"/>
            <a:chOff x="3861878" y="3118740"/>
            <a:chExt cx="705255" cy="2791839"/>
          </a:xfrm>
        </p:grpSpPr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22AC8853-4D3E-6E1D-8B04-417235725560}"/>
                </a:ext>
              </a:extLst>
            </p:cNvPr>
            <p:cNvCxnSpPr>
              <a:cxnSpLocks/>
            </p:cNvCxnSpPr>
            <p:nvPr/>
          </p:nvCxnSpPr>
          <p:spPr>
            <a:xfrm>
              <a:off x="3861878" y="4514659"/>
              <a:ext cx="705255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左中括号 18">
              <a:extLst>
                <a:ext uri="{FF2B5EF4-FFF2-40B4-BE49-F238E27FC236}">
                  <a16:creationId xmlns:a16="http://schemas.microsoft.com/office/drawing/2014/main" id="{F3E0673D-88EC-A795-C5B7-E0DD5BFD9CB9}"/>
                </a:ext>
              </a:extLst>
            </p:cNvPr>
            <p:cNvSpPr/>
            <p:nvPr/>
          </p:nvSpPr>
          <p:spPr>
            <a:xfrm>
              <a:off x="4323941" y="3118740"/>
              <a:ext cx="243192" cy="2791839"/>
            </a:xfrm>
            <a:prstGeom prst="leftBracket">
              <a:avLst>
                <a:gd name="adj" fmla="val 0"/>
              </a:avLst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A0C3B450-AB37-AC72-6168-EC186406C957}"/>
              </a:ext>
            </a:extLst>
          </p:cNvPr>
          <p:cNvSpPr txBox="1"/>
          <p:nvPr/>
        </p:nvSpPr>
        <p:spPr>
          <a:xfrm>
            <a:off x="4567133" y="2798125"/>
            <a:ext cx="17680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231F20"/>
                </a:solidFill>
                <a:effectLst/>
                <a:latin typeface="+mn-ea"/>
              </a:defRPr>
            </a:lvl1pPr>
          </a:lstStyle>
          <a:p>
            <a:r>
              <a:rPr lang="zh-CN" altLang="en-US" dirty="0"/>
              <a:t>轴对称</a:t>
            </a: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813AB4FE-4B50-3B25-F5A9-25F4EEE21F99}"/>
              </a:ext>
            </a:extLst>
          </p:cNvPr>
          <p:cNvGrpSpPr/>
          <p:nvPr/>
        </p:nvGrpSpPr>
        <p:grpSpPr>
          <a:xfrm>
            <a:off x="5982507" y="2798125"/>
            <a:ext cx="5958195" cy="584775"/>
            <a:chOff x="5982507" y="2798125"/>
            <a:chExt cx="5958195" cy="584775"/>
          </a:xfrm>
        </p:grpSpPr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72CD7B51-F4D5-B435-B0A7-F6A69B96FF1B}"/>
                </a:ext>
              </a:extLst>
            </p:cNvPr>
            <p:cNvCxnSpPr>
              <a:cxnSpLocks/>
            </p:cNvCxnSpPr>
            <p:nvPr/>
          </p:nvCxnSpPr>
          <p:spPr>
            <a:xfrm>
              <a:off x="5982507" y="3090512"/>
              <a:ext cx="486384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5AF94088-F351-B02F-74AA-C6FB5219CB3A}"/>
                </a:ext>
              </a:extLst>
            </p:cNvPr>
            <p:cNvSpPr txBox="1"/>
            <p:nvPr/>
          </p:nvSpPr>
          <p:spPr>
            <a:xfrm>
              <a:off x="6468891" y="2798125"/>
              <a:ext cx="5471811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200" b="1">
                  <a:solidFill>
                    <a:srgbClr val="231F20"/>
                  </a:solidFill>
                  <a:effectLst/>
                  <a:latin typeface="+mn-ea"/>
                </a:defRPr>
              </a:lvl1pPr>
            </a:lstStyle>
            <a:p>
              <a:r>
                <a:rPr lang="zh-CN" altLang="en-US" dirty="0"/>
                <a:t>沿对称轴对折两边完全重合</a:t>
              </a:r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A0F14E1B-00AD-34D6-4694-CBBADC3F4500}"/>
              </a:ext>
            </a:extLst>
          </p:cNvPr>
          <p:cNvSpPr txBox="1"/>
          <p:nvPr/>
        </p:nvSpPr>
        <p:spPr>
          <a:xfrm>
            <a:off x="4567133" y="4222271"/>
            <a:ext cx="17680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231F20"/>
                </a:solidFill>
                <a:effectLst/>
                <a:latin typeface="+mn-ea"/>
              </a:defRPr>
            </a:lvl1pPr>
          </a:lstStyle>
          <a:p>
            <a:r>
              <a:rPr lang="zh-CN" altLang="en-US" dirty="0"/>
              <a:t>平移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EAE682C0-A88A-6B2C-3F7D-3AC2E524B559}"/>
              </a:ext>
            </a:extLst>
          </p:cNvPr>
          <p:cNvGrpSpPr/>
          <p:nvPr/>
        </p:nvGrpSpPr>
        <p:grpSpPr>
          <a:xfrm>
            <a:off x="5565947" y="4222272"/>
            <a:ext cx="4621993" cy="584775"/>
            <a:chOff x="5982507" y="4222272"/>
            <a:chExt cx="4621993" cy="584775"/>
          </a:xfrm>
        </p:grpSpPr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DA00F052-BB55-60E3-44F0-FE438D4134DD}"/>
                </a:ext>
              </a:extLst>
            </p:cNvPr>
            <p:cNvCxnSpPr>
              <a:cxnSpLocks/>
            </p:cNvCxnSpPr>
            <p:nvPr/>
          </p:nvCxnSpPr>
          <p:spPr>
            <a:xfrm>
              <a:off x="5982507" y="4514659"/>
              <a:ext cx="486384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5C4B4186-0FF6-6406-B050-0F8AEB0AAB46}"/>
                </a:ext>
              </a:extLst>
            </p:cNvPr>
            <p:cNvSpPr txBox="1"/>
            <p:nvPr/>
          </p:nvSpPr>
          <p:spPr>
            <a:xfrm>
              <a:off x="6468891" y="4222272"/>
              <a:ext cx="413560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200" b="1">
                  <a:solidFill>
                    <a:srgbClr val="231F20"/>
                  </a:solidFill>
                  <a:effectLst/>
                  <a:latin typeface="+mn-ea"/>
                </a:defRPr>
              </a:lvl1pPr>
            </a:lstStyle>
            <a:p>
              <a:r>
                <a:rPr lang="zh-CN" altLang="en-US" dirty="0"/>
                <a:t>沿某一方向移动</a:t>
              </a:r>
            </a:p>
          </p:txBody>
        </p: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35A5BF51-ABBF-E6F3-1996-EC3FA415AB69}"/>
              </a:ext>
            </a:extLst>
          </p:cNvPr>
          <p:cNvSpPr txBox="1"/>
          <p:nvPr/>
        </p:nvSpPr>
        <p:spPr>
          <a:xfrm>
            <a:off x="4567133" y="5615649"/>
            <a:ext cx="17680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231F20"/>
                </a:solidFill>
                <a:effectLst/>
                <a:latin typeface="+mn-ea"/>
              </a:defRPr>
            </a:lvl1pPr>
          </a:lstStyle>
          <a:p>
            <a:r>
              <a:rPr lang="zh-CN" altLang="en-US" dirty="0"/>
              <a:t>旋转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3B3FBD60-17E7-3F44-E8A4-9BC177008636}"/>
              </a:ext>
            </a:extLst>
          </p:cNvPr>
          <p:cNvGrpSpPr/>
          <p:nvPr/>
        </p:nvGrpSpPr>
        <p:grpSpPr>
          <a:xfrm>
            <a:off x="5565947" y="5615650"/>
            <a:ext cx="4621993" cy="584775"/>
            <a:chOff x="5982507" y="4222272"/>
            <a:chExt cx="4621993" cy="584775"/>
          </a:xfrm>
        </p:grpSpPr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6AF4DBD8-26A0-0C37-AEF9-066C11D5E04E}"/>
                </a:ext>
              </a:extLst>
            </p:cNvPr>
            <p:cNvCxnSpPr>
              <a:cxnSpLocks/>
            </p:cNvCxnSpPr>
            <p:nvPr/>
          </p:nvCxnSpPr>
          <p:spPr>
            <a:xfrm>
              <a:off x="5982507" y="4514659"/>
              <a:ext cx="486384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08C5CFB1-C829-673C-E794-F0B55FF6F543}"/>
                </a:ext>
              </a:extLst>
            </p:cNvPr>
            <p:cNvSpPr txBox="1"/>
            <p:nvPr/>
          </p:nvSpPr>
          <p:spPr>
            <a:xfrm>
              <a:off x="6468891" y="4222272"/>
              <a:ext cx="413560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200" b="1">
                  <a:solidFill>
                    <a:srgbClr val="231F20"/>
                  </a:solidFill>
                  <a:effectLst/>
                  <a:latin typeface="+mn-ea"/>
                </a:defRPr>
              </a:lvl1pPr>
            </a:lstStyle>
            <a:p>
              <a:r>
                <a:rPr lang="zh-CN" altLang="en-US" dirty="0"/>
                <a:t>绕某一点转动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623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23" grpId="0"/>
      <p:bldP spid="28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76B32736-51E4-4599-41F1-444548F0FE98}"/>
              </a:ext>
            </a:extLst>
          </p:cNvPr>
          <p:cNvSpPr txBox="1"/>
          <p:nvPr/>
        </p:nvSpPr>
        <p:spPr>
          <a:xfrm>
            <a:off x="531316" y="1260643"/>
            <a:ext cx="111293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下面哪些图案是轴对称图形？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9ABEDA85-7883-91DC-9DA8-3EA0B8F7B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056" y="1461576"/>
            <a:ext cx="390171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练习十八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A8AD33E-1B7D-A64E-C9EE-E56DEB5D2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4" y="2287171"/>
            <a:ext cx="10076033" cy="2283658"/>
          </a:xfrm>
          <a:prstGeom prst="rect">
            <a:avLst/>
          </a:prstGeom>
        </p:spPr>
      </p:pic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8D4DB783-1A8C-D054-9E1F-6E93471F159D}"/>
              </a:ext>
            </a:extLst>
          </p:cNvPr>
          <p:cNvCxnSpPr>
            <a:cxnSpLocks/>
          </p:cNvCxnSpPr>
          <p:nvPr/>
        </p:nvCxnSpPr>
        <p:spPr>
          <a:xfrm>
            <a:off x="5811520" y="2326640"/>
            <a:ext cx="0" cy="2341880"/>
          </a:xfrm>
          <a:prstGeom prst="line">
            <a:avLst/>
          </a:prstGeom>
          <a:ln>
            <a:solidFill>
              <a:srgbClr val="EE1D23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880F8F5E-0068-D618-AA7C-900C88C4EAFE}"/>
              </a:ext>
            </a:extLst>
          </p:cNvPr>
          <p:cNvSpPr txBox="1"/>
          <p:nvPr/>
        </p:nvSpPr>
        <p:spPr>
          <a:xfrm>
            <a:off x="4712719" y="4811649"/>
            <a:ext cx="23495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EE1D23"/>
                </a:solidFill>
                <a:latin typeface="+mj-ea"/>
                <a:ea typeface="+mj-ea"/>
              </a:rPr>
              <a:t>轴对称图形</a:t>
            </a: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460AC8C4-F171-FAA7-1BA2-D365D36F2844}"/>
              </a:ext>
            </a:extLst>
          </p:cNvPr>
          <p:cNvCxnSpPr>
            <a:cxnSpLocks/>
          </p:cNvCxnSpPr>
          <p:nvPr/>
        </p:nvCxnSpPr>
        <p:spPr>
          <a:xfrm>
            <a:off x="9909702" y="2183130"/>
            <a:ext cx="0" cy="2583180"/>
          </a:xfrm>
          <a:prstGeom prst="line">
            <a:avLst/>
          </a:prstGeom>
          <a:ln>
            <a:solidFill>
              <a:srgbClr val="EE1D23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C3C0CC8C-A921-DD02-A45A-9B14E57B3CDB}"/>
              </a:ext>
            </a:extLst>
          </p:cNvPr>
          <p:cNvCxnSpPr>
            <a:cxnSpLocks/>
          </p:cNvCxnSpPr>
          <p:nvPr/>
        </p:nvCxnSpPr>
        <p:spPr>
          <a:xfrm rot="16200000">
            <a:off x="9955422" y="2143125"/>
            <a:ext cx="0" cy="2583180"/>
          </a:xfrm>
          <a:prstGeom prst="line">
            <a:avLst/>
          </a:prstGeom>
          <a:ln>
            <a:solidFill>
              <a:srgbClr val="EE1D23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CBE0EE31-ABC5-8CFC-6B3C-02B6E0B38E7C}"/>
              </a:ext>
            </a:extLst>
          </p:cNvPr>
          <p:cNvSpPr txBox="1"/>
          <p:nvPr/>
        </p:nvSpPr>
        <p:spPr>
          <a:xfrm>
            <a:off x="8784456" y="4811649"/>
            <a:ext cx="23495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EE1D23"/>
                </a:solidFill>
                <a:latin typeface="+mj-ea"/>
                <a:ea typeface="+mj-ea"/>
              </a:rPr>
              <a:t>轴对称图形</a:t>
            </a:r>
          </a:p>
        </p:txBody>
      </p:sp>
    </p:spTree>
    <p:extLst>
      <p:ext uri="{BB962C8B-B14F-4D97-AF65-F5344CB8AC3E}">
        <p14:creationId xmlns:p14="http://schemas.microsoft.com/office/powerpoint/2010/main" val="204346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6003ABD-ABE4-E6C0-94D0-087F53B2ACBB}"/>
              </a:ext>
            </a:extLst>
          </p:cNvPr>
          <p:cNvSpPr txBox="1"/>
          <p:nvPr/>
        </p:nvSpPr>
        <p:spPr>
          <a:xfrm>
            <a:off x="531316" y="1250915"/>
            <a:ext cx="111293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由①平移后得到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Times New Roman" panose="02020603050405020304" pitchFamily="18" charset="0"/>
              </a:rPr>
              <a:t>(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图形，旋转得到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Times New Roman" panose="02020603050405020304" pitchFamily="18" charset="0"/>
              </a:rPr>
              <a:t>(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图形。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617DCCA6-FC87-4671-70D2-01F2CA3BE9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316" y="2016052"/>
            <a:ext cx="390171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练习十八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D3301969-BD7A-E026-BD1F-23024E65C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2" y="2534968"/>
            <a:ext cx="11083636" cy="2849528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6EEBBF84-3414-D505-C6CD-93C89A99DED5}"/>
              </a:ext>
            </a:extLst>
          </p:cNvPr>
          <p:cNvSpPr txBox="1"/>
          <p:nvPr/>
        </p:nvSpPr>
        <p:spPr>
          <a:xfrm>
            <a:off x="3924779" y="1281692"/>
            <a:ext cx="23495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EE1D23"/>
                </a:solidFill>
                <a:latin typeface="+mj-ea"/>
                <a:ea typeface="+mj-ea"/>
              </a:rPr>
              <a:t>④⑥⑦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01E8A5A-E89B-91E1-F124-56B9B8D68965}"/>
              </a:ext>
            </a:extLst>
          </p:cNvPr>
          <p:cNvSpPr txBox="1"/>
          <p:nvPr/>
        </p:nvSpPr>
        <p:spPr>
          <a:xfrm>
            <a:off x="8975674" y="1281692"/>
            <a:ext cx="14620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EE1D23"/>
                </a:solidFill>
                <a:latin typeface="+mj-ea"/>
                <a:ea typeface="+mj-ea"/>
              </a:rPr>
              <a:t>③⑤</a:t>
            </a:r>
          </a:p>
        </p:txBody>
      </p:sp>
    </p:spTree>
    <p:extLst>
      <p:ext uri="{BB962C8B-B14F-4D97-AF65-F5344CB8AC3E}">
        <p14:creationId xmlns:p14="http://schemas.microsoft.com/office/powerpoint/2010/main" val="329500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>
            <a:extLst>
              <a:ext uri="{FF2B5EF4-FFF2-40B4-BE49-F238E27FC236}">
                <a16:creationId xmlns:a16="http://schemas.microsoft.com/office/drawing/2014/main" id="{F17F8177-DE02-23DE-DBEC-101074C1C1D9}"/>
              </a:ext>
            </a:extLst>
          </p:cNvPr>
          <p:cNvSpPr txBox="1"/>
          <p:nvPr/>
        </p:nvSpPr>
        <p:spPr>
          <a:xfrm>
            <a:off x="480262" y="360376"/>
            <a:ext cx="79437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kumimoji="0" sz="32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zh-CN" altLang="en-US" sz="3600" dirty="0"/>
              <a:t>由</a:t>
            </a:r>
            <a:r>
              <a:rPr lang="zh-CN" altLang="en-US" sz="3600" dirty="0">
                <a:solidFill>
                  <a:srgbClr val="EE1D23"/>
                </a:solidFill>
              </a:rPr>
              <a:t>多条线段围成的图形</a:t>
            </a:r>
            <a:r>
              <a:rPr lang="zh-CN" altLang="en-US" sz="3600" dirty="0"/>
              <a:t>是</a:t>
            </a:r>
            <a:r>
              <a:rPr lang="zh-CN" altLang="en-US" sz="3600" dirty="0">
                <a:solidFill>
                  <a:srgbClr val="EE1D23"/>
                </a:solidFill>
              </a:rPr>
              <a:t>多边形</a:t>
            </a:r>
            <a:r>
              <a:rPr lang="zh-CN" altLang="en-US" sz="3600" dirty="0"/>
              <a:t>。</a:t>
            </a:r>
          </a:p>
        </p:txBody>
      </p:sp>
      <p:sp>
        <p:nvSpPr>
          <p:cNvPr id="39" name="箭头: 下 38">
            <a:extLst>
              <a:ext uri="{FF2B5EF4-FFF2-40B4-BE49-F238E27FC236}">
                <a16:creationId xmlns:a16="http://schemas.microsoft.com/office/drawing/2014/main" id="{C979AFCA-7BAE-81CC-B339-0802E247D5B5}"/>
              </a:ext>
            </a:extLst>
          </p:cNvPr>
          <p:cNvSpPr/>
          <p:nvPr/>
        </p:nvSpPr>
        <p:spPr>
          <a:xfrm rot="2271752">
            <a:off x="3089003" y="3444175"/>
            <a:ext cx="282102" cy="753221"/>
          </a:xfrm>
          <a:prstGeom prst="downArrow">
            <a:avLst/>
          </a:prstGeom>
          <a:solidFill>
            <a:srgbClr val="4472C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EDD4F7A3-656E-1E1F-7C61-E8E55805DB5D}"/>
              </a:ext>
            </a:extLst>
          </p:cNvPr>
          <p:cNvGrpSpPr/>
          <p:nvPr/>
        </p:nvGrpSpPr>
        <p:grpSpPr>
          <a:xfrm>
            <a:off x="866232" y="4328805"/>
            <a:ext cx="2363822" cy="2118448"/>
            <a:chOff x="866232" y="4416356"/>
            <a:chExt cx="2363822" cy="2118448"/>
          </a:xfrm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08E042C2-F3AB-A85B-F958-4D2FFF9C840D}"/>
                </a:ext>
              </a:extLst>
            </p:cNvPr>
            <p:cNvSpPr/>
            <p:nvPr/>
          </p:nvSpPr>
          <p:spPr>
            <a:xfrm>
              <a:off x="866232" y="4416356"/>
              <a:ext cx="2363822" cy="1405407"/>
            </a:xfrm>
            <a:prstGeom prst="rect">
              <a:avLst/>
            </a:prstGeom>
            <a:solidFill>
              <a:srgbClr val="FFFCE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613FFCAA-8BB7-DE05-28A0-ED14E6C020EE}"/>
                </a:ext>
              </a:extLst>
            </p:cNvPr>
            <p:cNvSpPr txBox="1"/>
            <p:nvPr/>
          </p:nvSpPr>
          <p:spPr>
            <a:xfrm>
              <a:off x="1182678" y="5950029"/>
              <a:ext cx="17309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dirty="0">
                  <a:solidFill>
                    <a:srgbClr val="E60013"/>
                  </a:solidFill>
                  <a:latin typeface="Times New Roman"/>
                  <a:ea typeface="黑体"/>
                </a:rPr>
                <a:t>长方形</a:t>
              </a: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F3ADFEDA-D9B9-EB66-3459-986F0261D176}"/>
              </a:ext>
            </a:extLst>
          </p:cNvPr>
          <p:cNvGrpSpPr/>
          <p:nvPr/>
        </p:nvGrpSpPr>
        <p:grpSpPr>
          <a:xfrm>
            <a:off x="4397506" y="4328805"/>
            <a:ext cx="1730929" cy="2118448"/>
            <a:chOff x="4397506" y="4416356"/>
            <a:chExt cx="1730929" cy="2118448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2114466C-1696-B483-E8F7-040836C60A1B}"/>
                </a:ext>
              </a:extLst>
            </p:cNvPr>
            <p:cNvSpPr/>
            <p:nvPr/>
          </p:nvSpPr>
          <p:spPr>
            <a:xfrm>
              <a:off x="4561248" y="4416356"/>
              <a:ext cx="1403447" cy="1405407"/>
            </a:xfrm>
            <a:prstGeom prst="rect">
              <a:avLst/>
            </a:prstGeom>
            <a:solidFill>
              <a:srgbClr val="FFFCE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86F1CF03-9D3D-C302-2A8B-EA8405C7CA60}"/>
                </a:ext>
              </a:extLst>
            </p:cNvPr>
            <p:cNvSpPr txBox="1"/>
            <p:nvPr/>
          </p:nvSpPr>
          <p:spPr>
            <a:xfrm>
              <a:off x="4397506" y="5950029"/>
              <a:ext cx="17309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dirty="0">
                  <a:solidFill>
                    <a:srgbClr val="E60013"/>
                  </a:solidFill>
                  <a:latin typeface="Times New Roman"/>
                  <a:ea typeface="黑体"/>
                </a:rPr>
                <a:t>正方形</a:t>
              </a:r>
            </a:p>
          </p:txBody>
        </p:sp>
      </p:grpSp>
      <p:sp>
        <p:nvSpPr>
          <p:cNvPr id="43" name="箭头: 下 42">
            <a:extLst>
              <a:ext uri="{FF2B5EF4-FFF2-40B4-BE49-F238E27FC236}">
                <a16:creationId xmlns:a16="http://schemas.microsoft.com/office/drawing/2014/main" id="{B9D07A0D-56EB-8B9F-5A43-FFBD168D82E0}"/>
              </a:ext>
            </a:extLst>
          </p:cNvPr>
          <p:cNvSpPr/>
          <p:nvPr/>
        </p:nvSpPr>
        <p:spPr>
          <a:xfrm rot="19328248" flipH="1">
            <a:off x="4359694" y="3444175"/>
            <a:ext cx="282102" cy="753221"/>
          </a:xfrm>
          <a:prstGeom prst="downArrow">
            <a:avLst/>
          </a:prstGeom>
          <a:solidFill>
            <a:srgbClr val="4472C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4CD639D8-D55D-2002-055E-05B0F882AFA2}"/>
              </a:ext>
            </a:extLst>
          </p:cNvPr>
          <p:cNvGrpSpPr/>
          <p:nvPr/>
        </p:nvGrpSpPr>
        <p:grpSpPr>
          <a:xfrm>
            <a:off x="3356043" y="4379850"/>
            <a:ext cx="1413041" cy="651659"/>
            <a:chOff x="3356043" y="4467401"/>
            <a:chExt cx="1413041" cy="651659"/>
          </a:xfrm>
        </p:grpSpPr>
        <p:cxnSp>
          <p:nvCxnSpPr>
            <p:cNvPr id="46" name="直接箭头连接符 45">
              <a:extLst>
                <a:ext uri="{FF2B5EF4-FFF2-40B4-BE49-F238E27FC236}">
                  <a16:creationId xmlns:a16="http://schemas.microsoft.com/office/drawing/2014/main" id="{80BF2BCB-F5E3-8120-5FF0-6C2167B7C00C}"/>
                </a:ext>
              </a:extLst>
            </p:cNvPr>
            <p:cNvCxnSpPr>
              <a:cxnSpLocks/>
            </p:cNvCxnSpPr>
            <p:nvPr/>
          </p:nvCxnSpPr>
          <p:spPr>
            <a:xfrm>
              <a:off x="3356043" y="5119060"/>
              <a:ext cx="1096110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4472C4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37805B60-2872-6880-93CD-B54A0E617E05}"/>
                </a:ext>
              </a:extLst>
            </p:cNvPr>
            <p:cNvSpPr txBox="1"/>
            <p:nvPr/>
          </p:nvSpPr>
          <p:spPr>
            <a:xfrm>
              <a:off x="3385227" y="4467401"/>
              <a:ext cx="138385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dirty="0">
                  <a:solidFill>
                    <a:srgbClr val="E60013"/>
                  </a:solidFill>
                  <a:latin typeface="Times New Roman"/>
                  <a:ea typeface="黑体"/>
                </a:rPr>
                <a:t>特殊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4426EAD9-8E1A-333D-C42F-6F830BD77D5E}"/>
              </a:ext>
            </a:extLst>
          </p:cNvPr>
          <p:cNvGrpSpPr/>
          <p:nvPr/>
        </p:nvGrpSpPr>
        <p:grpSpPr>
          <a:xfrm>
            <a:off x="572425" y="1108234"/>
            <a:ext cx="11047149" cy="2303128"/>
            <a:chOff x="572425" y="1108234"/>
            <a:chExt cx="11047149" cy="2303128"/>
          </a:xfrm>
        </p:grpSpPr>
        <p:sp>
          <p:nvSpPr>
            <p:cNvPr id="8" name="等腰三角形 7">
              <a:extLst>
                <a:ext uri="{FF2B5EF4-FFF2-40B4-BE49-F238E27FC236}">
                  <a16:creationId xmlns:a16="http://schemas.microsoft.com/office/drawing/2014/main" id="{686E7A38-B307-930B-E0EC-566973AC8C06}"/>
                </a:ext>
              </a:extLst>
            </p:cNvPr>
            <p:cNvSpPr/>
            <p:nvPr/>
          </p:nvSpPr>
          <p:spPr>
            <a:xfrm>
              <a:off x="582775" y="1288118"/>
              <a:ext cx="1710230" cy="1474336"/>
            </a:xfrm>
            <a:prstGeom prst="triangl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B6122A4C-911A-AB0B-B29B-CA74BE80A528}"/>
                </a:ext>
              </a:extLst>
            </p:cNvPr>
            <p:cNvSpPr txBox="1"/>
            <p:nvPr/>
          </p:nvSpPr>
          <p:spPr>
            <a:xfrm>
              <a:off x="3031821" y="2826587"/>
              <a:ext cx="173092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zh-CN" altLang="en-US" sz="3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四边形</a:t>
              </a:r>
              <a:endParaRPr lang="zh-CN" altLang="en-US" sz="1600" dirty="0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8CC41658-6DBD-9044-080B-7A0819FD8002}"/>
                </a:ext>
              </a:extLst>
            </p:cNvPr>
            <p:cNvSpPr txBox="1"/>
            <p:nvPr/>
          </p:nvSpPr>
          <p:spPr>
            <a:xfrm>
              <a:off x="5392375" y="2826587"/>
              <a:ext cx="173092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zh-CN" altLang="en-US" sz="3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五边形</a:t>
              </a:r>
              <a:endParaRPr lang="zh-CN" altLang="en-US" sz="1600" dirty="0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FFEAF463-38D4-93BA-2E3C-DBB2280D5270}"/>
                </a:ext>
              </a:extLst>
            </p:cNvPr>
            <p:cNvSpPr txBox="1"/>
            <p:nvPr/>
          </p:nvSpPr>
          <p:spPr>
            <a:xfrm>
              <a:off x="7802471" y="2826587"/>
              <a:ext cx="173092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zh-CN" altLang="en-US" sz="3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六边形</a:t>
              </a:r>
              <a:endParaRPr lang="zh-CN" altLang="en-US" sz="1600" dirty="0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3FD55169-D741-9BC9-8DF0-5964EBD9CCDA}"/>
                </a:ext>
              </a:extLst>
            </p:cNvPr>
            <p:cNvSpPr txBox="1"/>
            <p:nvPr/>
          </p:nvSpPr>
          <p:spPr>
            <a:xfrm>
              <a:off x="9888645" y="1825219"/>
              <a:ext cx="173092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……</a:t>
              </a:r>
              <a:endParaRPr lang="zh-CN" altLang="en-US" sz="1600" dirty="0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8EBC640D-FEDA-5761-7D56-32CFD47269CD}"/>
                </a:ext>
              </a:extLst>
            </p:cNvPr>
            <p:cNvSpPr txBox="1"/>
            <p:nvPr/>
          </p:nvSpPr>
          <p:spPr>
            <a:xfrm>
              <a:off x="572425" y="2826587"/>
              <a:ext cx="173092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zh-CN" altLang="en-US" sz="3200" b="0" i="0" u="none" strike="noStrike" kern="1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三角形</a:t>
              </a:r>
              <a:endParaRPr lang="zh-CN" altLang="en-US" sz="1600" dirty="0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07F3D06E-9C4F-4CDB-4568-20E5F8788DC4}"/>
                </a:ext>
              </a:extLst>
            </p:cNvPr>
            <p:cNvSpPr txBox="1"/>
            <p:nvPr/>
          </p:nvSpPr>
          <p:spPr>
            <a:xfrm>
              <a:off x="9888645" y="2826587"/>
              <a:ext cx="173092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……</a:t>
              </a:r>
              <a:endParaRPr lang="zh-CN" altLang="en-US" sz="1600" dirty="0"/>
            </a:p>
          </p:txBody>
        </p:sp>
        <p:sp>
          <p:nvSpPr>
            <p:cNvPr id="2" name="任意多边形: 形状 1">
              <a:extLst>
                <a:ext uri="{FF2B5EF4-FFF2-40B4-BE49-F238E27FC236}">
                  <a16:creationId xmlns:a16="http://schemas.microsoft.com/office/drawing/2014/main" id="{04A63E5E-6F49-A7D3-1815-491FF1C9ACD8}"/>
                </a:ext>
              </a:extLst>
            </p:cNvPr>
            <p:cNvSpPr/>
            <p:nvPr/>
          </p:nvSpPr>
          <p:spPr>
            <a:xfrm>
              <a:off x="2807107" y="1368149"/>
              <a:ext cx="2180356" cy="1394305"/>
            </a:xfrm>
            <a:custGeom>
              <a:avLst/>
              <a:gdLst>
                <a:gd name="connsiteX0" fmla="*/ 0 w 2174033"/>
                <a:gd name="connsiteY0" fmla="*/ 0 h 1390262"/>
                <a:gd name="connsiteX1" fmla="*/ 587829 w 2174033"/>
                <a:gd name="connsiteY1" fmla="*/ 1390262 h 1390262"/>
                <a:gd name="connsiteX2" fmla="*/ 1922107 w 2174033"/>
                <a:gd name="connsiteY2" fmla="*/ 1380931 h 1390262"/>
                <a:gd name="connsiteX3" fmla="*/ 2174033 w 2174033"/>
                <a:gd name="connsiteY3" fmla="*/ 494523 h 1390262"/>
                <a:gd name="connsiteX4" fmla="*/ 0 w 2174033"/>
                <a:gd name="connsiteY4" fmla="*/ 0 h 1390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4033" h="1390262">
                  <a:moveTo>
                    <a:pt x="0" y="0"/>
                  </a:moveTo>
                  <a:lnTo>
                    <a:pt x="587829" y="1390262"/>
                  </a:lnTo>
                  <a:lnTo>
                    <a:pt x="1922107" y="1380931"/>
                  </a:lnTo>
                  <a:lnTo>
                    <a:pt x="2174033" y="4945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id="{524E81A5-0D31-2DC8-A2EC-CE22B9DD1C1B}"/>
                </a:ext>
              </a:extLst>
            </p:cNvPr>
            <p:cNvSpPr/>
            <p:nvPr/>
          </p:nvSpPr>
          <p:spPr>
            <a:xfrm>
              <a:off x="5501565" y="1108234"/>
              <a:ext cx="1730928" cy="1654220"/>
            </a:xfrm>
            <a:custGeom>
              <a:avLst/>
              <a:gdLst>
                <a:gd name="connsiteX0" fmla="*/ 1291590 w 1977390"/>
                <a:gd name="connsiteY0" fmla="*/ 0 h 1889760"/>
                <a:gd name="connsiteX1" fmla="*/ 0 w 1977390"/>
                <a:gd name="connsiteY1" fmla="*/ 1562100 h 1889760"/>
                <a:gd name="connsiteX2" fmla="*/ 323850 w 1977390"/>
                <a:gd name="connsiteY2" fmla="*/ 1889760 h 1889760"/>
                <a:gd name="connsiteX3" fmla="*/ 1687830 w 1977390"/>
                <a:gd name="connsiteY3" fmla="*/ 1885950 h 1889760"/>
                <a:gd name="connsiteX4" fmla="*/ 1977390 w 1977390"/>
                <a:gd name="connsiteY4" fmla="*/ 1470660 h 1889760"/>
                <a:gd name="connsiteX5" fmla="*/ 1291590 w 1977390"/>
                <a:gd name="connsiteY5" fmla="*/ 0 h 1889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7390" h="1889760">
                  <a:moveTo>
                    <a:pt x="1291590" y="0"/>
                  </a:moveTo>
                  <a:lnTo>
                    <a:pt x="0" y="1562100"/>
                  </a:lnTo>
                  <a:lnTo>
                    <a:pt x="323850" y="1889760"/>
                  </a:lnTo>
                  <a:lnTo>
                    <a:pt x="1687830" y="1885950"/>
                  </a:lnTo>
                  <a:lnTo>
                    <a:pt x="1977390" y="1470660"/>
                  </a:lnTo>
                  <a:lnTo>
                    <a:pt x="1291590" y="0"/>
                  </a:ln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" name="六边形 3">
              <a:extLst>
                <a:ext uri="{FF2B5EF4-FFF2-40B4-BE49-F238E27FC236}">
                  <a16:creationId xmlns:a16="http://schemas.microsoft.com/office/drawing/2014/main" id="{2346DC69-D83E-F0F7-3029-BDD192558C50}"/>
                </a:ext>
              </a:extLst>
            </p:cNvPr>
            <p:cNvSpPr/>
            <p:nvPr/>
          </p:nvSpPr>
          <p:spPr>
            <a:xfrm>
              <a:off x="7746596" y="1253676"/>
              <a:ext cx="1730929" cy="1508778"/>
            </a:xfrm>
            <a:prstGeom prst="hexagon">
              <a:avLst>
                <a:gd name="adj" fmla="val 29294"/>
                <a:gd name="vf" fmla="val 11547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594250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9" grpId="0" animBg="1"/>
      <p:bldP spid="4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FC23BC2-113F-AA8A-EA2C-BC9817F4A811}"/>
              </a:ext>
            </a:extLst>
          </p:cNvPr>
          <p:cNvSpPr txBox="1"/>
          <p:nvPr/>
        </p:nvSpPr>
        <p:spPr>
          <a:xfrm>
            <a:off x="461903" y="797663"/>
            <a:ext cx="63669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3333FF"/>
                </a:solidFill>
                <a:ea typeface="+mj-ea"/>
              </a:rPr>
              <a:t>2.</a:t>
            </a:r>
            <a:r>
              <a:rPr lang="zh-CN" altLang="en-US" sz="4000" dirty="0">
                <a:solidFill>
                  <a:srgbClr val="3333FF"/>
                </a:solidFill>
                <a:latin typeface="+mj-ea"/>
                <a:ea typeface="+mj-ea"/>
              </a:rPr>
              <a:t>长方形和正方形的特征</a:t>
            </a:r>
          </a:p>
        </p:txBody>
      </p:sp>
      <p:graphicFrame>
        <p:nvGraphicFramePr>
          <p:cNvPr id="15" name="表格 14">
            <a:extLst>
              <a:ext uri="{FF2B5EF4-FFF2-40B4-BE49-F238E27FC236}">
                <a16:creationId xmlns:a16="http://schemas.microsoft.com/office/drawing/2014/main" id="{EF589992-DC8E-212E-7ED8-9E6B08C5CE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2583056"/>
              </p:ext>
            </p:extLst>
          </p:nvPr>
        </p:nvGraphicFramePr>
        <p:xfrm>
          <a:off x="611761" y="1955260"/>
          <a:ext cx="10857150" cy="32782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71430">
                  <a:extLst>
                    <a:ext uri="{9D8B030D-6E8A-4147-A177-3AD203B41FA5}">
                      <a16:colId xmlns:a16="http://schemas.microsoft.com/office/drawing/2014/main" val="1544951975"/>
                    </a:ext>
                  </a:extLst>
                </a:gridCol>
                <a:gridCol w="1817992">
                  <a:extLst>
                    <a:ext uri="{9D8B030D-6E8A-4147-A177-3AD203B41FA5}">
                      <a16:colId xmlns:a16="http://schemas.microsoft.com/office/drawing/2014/main" val="543264502"/>
                    </a:ext>
                  </a:extLst>
                </a:gridCol>
                <a:gridCol w="2363821">
                  <a:extLst>
                    <a:ext uri="{9D8B030D-6E8A-4147-A177-3AD203B41FA5}">
                      <a16:colId xmlns:a16="http://schemas.microsoft.com/office/drawing/2014/main" val="3238827899"/>
                    </a:ext>
                  </a:extLst>
                </a:gridCol>
                <a:gridCol w="1984443">
                  <a:extLst>
                    <a:ext uri="{9D8B030D-6E8A-4147-A177-3AD203B41FA5}">
                      <a16:colId xmlns:a16="http://schemas.microsoft.com/office/drawing/2014/main" val="3449648742"/>
                    </a:ext>
                  </a:extLst>
                </a:gridCol>
                <a:gridCol w="2519464">
                  <a:extLst>
                    <a:ext uri="{9D8B030D-6E8A-4147-A177-3AD203B41FA5}">
                      <a16:colId xmlns:a16="http://schemas.microsoft.com/office/drawing/2014/main" val="3349108447"/>
                    </a:ext>
                  </a:extLst>
                </a:gridCol>
              </a:tblGrid>
              <a:tr h="64153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图示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名称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边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角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关系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9371608"/>
                  </a:ext>
                </a:extLst>
              </a:tr>
              <a:tr h="1318342"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FF0000"/>
                          </a:solidFill>
                          <a:latin typeface="+mj-lt"/>
                          <a:ea typeface="+mn-ea"/>
                        </a:rPr>
                        <a:t>长方形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FF0000"/>
                          </a:solidFill>
                          <a:latin typeface="+mj-lt"/>
                          <a:ea typeface="+mn-ea"/>
                        </a:rPr>
                        <a:t>对边相等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FF0000"/>
                          </a:solidFill>
                          <a:latin typeface="+mj-lt"/>
                          <a:ea typeface="+mn-ea"/>
                        </a:rPr>
                        <a:t>四个直角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FF0000"/>
                          </a:solidFill>
                          <a:latin typeface="+mj-lt"/>
                          <a:ea typeface="+mn-ea"/>
                        </a:rPr>
                        <a:t>正方形是特殊的长方形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525085"/>
                  </a:ext>
                </a:extLst>
              </a:tr>
              <a:tr h="1318342"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FF0000"/>
                          </a:solidFill>
                          <a:latin typeface="+mj-lt"/>
                          <a:ea typeface="+mn-ea"/>
                        </a:rPr>
                        <a:t>正方形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FF0000"/>
                          </a:solidFill>
                          <a:latin typeface="+mj-lt"/>
                          <a:ea typeface="+mn-ea"/>
                        </a:rPr>
                        <a:t>四条边相等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FF0000"/>
                          </a:solidFill>
                          <a:latin typeface="+mj-lt"/>
                          <a:ea typeface="+mn-ea"/>
                        </a:rPr>
                        <a:t>四个直角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429193"/>
                  </a:ext>
                </a:extLst>
              </a:tr>
            </a:tbl>
          </a:graphicData>
        </a:graphic>
      </p:graphicFrame>
      <p:sp>
        <p:nvSpPr>
          <p:cNvPr id="17" name="矩形 16">
            <a:extLst>
              <a:ext uri="{FF2B5EF4-FFF2-40B4-BE49-F238E27FC236}">
                <a16:creationId xmlns:a16="http://schemas.microsoft.com/office/drawing/2014/main" id="{550F5074-7FB5-C46A-282A-0FEA2EE4BB54}"/>
              </a:ext>
            </a:extLst>
          </p:cNvPr>
          <p:cNvSpPr/>
          <p:nvPr/>
        </p:nvSpPr>
        <p:spPr bwMode="auto">
          <a:xfrm>
            <a:off x="974199" y="2775567"/>
            <a:ext cx="1428533" cy="952355"/>
          </a:xfrm>
          <a:prstGeom prst="rect">
            <a:avLst/>
          </a:prstGeom>
          <a:solidFill>
            <a:srgbClr val="FFFDED"/>
          </a:solidFill>
          <a:ln w="19050">
            <a:solidFill>
              <a:srgbClr val="0069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FD62139-837D-6BE0-B598-87F524B04051}"/>
              </a:ext>
            </a:extLst>
          </p:cNvPr>
          <p:cNvSpPr/>
          <p:nvPr/>
        </p:nvSpPr>
        <p:spPr bwMode="auto">
          <a:xfrm>
            <a:off x="1211465" y="4090082"/>
            <a:ext cx="954000" cy="952355"/>
          </a:xfrm>
          <a:prstGeom prst="rect">
            <a:avLst/>
          </a:prstGeom>
          <a:solidFill>
            <a:srgbClr val="FFFDED"/>
          </a:solidFill>
          <a:ln w="19050">
            <a:solidFill>
              <a:srgbClr val="0069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ADCBA943-AF61-BF81-D5DC-AA356B290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3327" y="2954538"/>
            <a:ext cx="1428532" cy="594412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81CBAD19-1021-4A47-B6B9-C45B1E4395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3327" y="4251022"/>
            <a:ext cx="1428532" cy="594412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BA89CCD8-8137-362D-9759-6739224CF1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4390" y="2866091"/>
            <a:ext cx="2154426" cy="773384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3A847BB2-FA7D-A147-0BEF-6555C94200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4390" y="4179567"/>
            <a:ext cx="2154426" cy="773384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7B2FC85D-4816-09D2-984E-670A833909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9487" y="2910314"/>
            <a:ext cx="1684315" cy="682859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1B49E1DA-81D2-4A14-7788-466B878A21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9487" y="4251022"/>
            <a:ext cx="1684315" cy="682859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873A5044-F912-3E29-2645-E04E5A7CF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8673" y="3298045"/>
            <a:ext cx="2154426" cy="125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672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>
            <a:extLst>
              <a:ext uri="{FF2B5EF4-FFF2-40B4-BE49-F238E27FC236}">
                <a16:creationId xmlns:a16="http://schemas.microsoft.com/office/drawing/2014/main" id="{068D6B61-9253-CF9C-C960-69FC220B9EB1}"/>
              </a:ext>
            </a:extLst>
          </p:cNvPr>
          <p:cNvGrpSpPr/>
          <p:nvPr/>
        </p:nvGrpSpPr>
        <p:grpSpPr>
          <a:xfrm>
            <a:off x="4039791" y="725083"/>
            <a:ext cx="7048564" cy="3604017"/>
            <a:chOff x="4039791" y="1739900"/>
            <a:chExt cx="7048564" cy="3604017"/>
          </a:xfrm>
        </p:grpSpPr>
        <p:sp>
          <p:nvSpPr>
            <p:cNvPr id="23" name="等腰三角形 22">
              <a:extLst>
                <a:ext uri="{FF2B5EF4-FFF2-40B4-BE49-F238E27FC236}">
                  <a16:creationId xmlns:a16="http://schemas.microsoft.com/office/drawing/2014/main" id="{7357137E-DBB2-FB0A-30CD-18E208C1DD63}"/>
                </a:ext>
              </a:extLst>
            </p:cNvPr>
            <p:cNvSpPr/>
            <p:nvPr/>
          </p:nvSpPr>
          <p:spPr>
            <a:xfrm>
              <a:off x="5714042" y="1902460"/>
              <a:ext cx="1630681" cy="1412240"/>
            </a:xfrm>
            <a:prstGeom prst="triangle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69BEA1B9-C687-A8F0-4810-E62E8FFA80CB}"/>
                </a:ext>
              </a:extLst>
            </p:cNvPr>
            <p:cNvSpPr/>
            <p:nvPr/>
          </p:nvSpPr>
          <p:spPr>
            <a:xfrm>
              <a:off x="8312463" y="1739900"/>
              <a:ext cx="1574800" cy="1574800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平行四边形 24">
              <a:extLst>
                <a:ext uri="{FF2B5EF4-FFF2-40B4-BE49-F238E27FC236}">
                  <a16:creationId xmlns:a16="http://schemas.microsoft.com/office/drawing/2014/main" id="{50F7EAE0-D647-7FFF-3A96-BC49624D7652}"/>
                </a:ext>
              </a:extLst>
            </p:cNvPr>
            <p:cNvSpPr/>
            <p:nvPr/>
          </p:nvSpPr>
          <p:spPr>
            <a:xfrm>
              <a:off x="4039791" y="3998791"/>
              <a:ext cx="2417202" cy="1339607"/>
            </a:xfrm>
            <a:prstGeom prst="parallelogram">
              <a:avLst>
                <a:gd name="adj" fmla="val 42918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梯形 25">
              <a:extLst>
                <a:ext uri="{FF2B5EF4-FFF2-40B4-BE49-F238E27FC236}">
                  <a16:creationId xmlns:a16="http://schemas.microsoft.com/office/drawing/2014/main" id="{28CB9C09-19A9-BCF7-E026-F0FD037AD8CB}"/>
                </a:ext>
              </a:extLst>
            </p:cNvPr>
            <p:cNvSpPr/>
            <p:nvPr/>
          </p:nvSpPr>
          <p:spPr>
            <a:xfrm>
              <a:off x="7149298" y="4028636"/>
              <a:ext cx="1663700" cy="1279917"/>
            </a:xfrm>
            <a:prstGeom prst="trapezoid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E9AEE643-8E94-D4B1-821D-6B2CC71F4C50}"/>
                </a:ext>
              </a:extLst>
            </p:cNvPr>
            <p:cNvSpPr/>
            <p:nvPr/>
          </p:nvSpPr>
          <p:spPr>
            <a:xfrm>
              <a:off x="9737710" y="3993272"/>
              <a:ext cx="1350645" cy="1350645"/>
            </a:xfrm>
            <a:prstGeom prst="ellipse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8" name="图片 27">
            <a:extLst>
              <a:ext uri="{FF2B5EF4-FFF2-40B4-BE49-F238E27FC236}">
                <a16:creationId xmlns:a16="http://schemas.microsoft.com/office/drawing/2014/main" id="{57403B47-D45F-6198-9434-4C20615B83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645" y="725084"/>
            <a:ext cx="2466996" cy="3485865"/>
          </a:xfrm>
          <a:prstGeom prst="rect">
            <a:avLst/>
          </a:prstGeom>
          <a:effectLst>
            <a:outerShdw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2" name="矩形 41">
            <a:extLst>
              <a:ext uri="{FF2B5EF4-FFF2-40B4-BE49-F238E27FC236}">
                <a16:creationId xmlns:a16="http://schemas.microsoft.com/office/drawing/2014/main" id="{E5A640B9-BF1F-EFB1-7450-4AD86EC10FB5}"/>
              </a:ext>
            </a:extLst>
          </p:cNvPr>
          <p:cNvSpPr/>
          <p:nvPr/>
        </p:nvSpPr>
        <p:spPr>
          <a:xfrm>
            <a:off x="1103645" y="725083"/>
            <a:ext cx="2466996" cy="3485866"/>
          </a:xfrm>
          <a:prstGeom prst="rect">
            <a:avLst/>
          </a:prstGeom>
          <a:solidFill>
            <a:srgbClr val="FFFFCC">
              <a:alpha val="8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 b="1" spc="-25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等腰三角形 42">
            <a:extLst>
              <a:ext uri="{FF2B5EF4-FFF2-40B4-BE49-F238E27FC236}">
                <a16:creationId xmlns:a16="http://schemas.microsoft.com/office/drawing/2014/main" id="{A6E4A0C1-66E9-34C2-82F6-9D98C32E8911}"/>
              </a:ext>
            </a:extLst>
          </p:cNvPr>
          <p:cNvSpPr/>
          <p:nvPr/>
        </p:nvSpPr>
        <p:spPr>
          <a:xfrm>
            <a:off x="5714041" y="887642"/>
            <a:ext cx="1630681" cy="1412240"/>
          </a:xfrm>
          <a:prstGeom prst="triangle">
            <a:avLst/>
          </a:prstGeom>
          <a:solidFill>
            <a:schemeClr val="accent2">
              <a:lumMod val="40000"/>
              <a:lumOff val="60000"/>
              <a:alpha val="70000"/>
            </a:scheme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7811F525-2D5D-2297-E75F-D8C2A5C171DC}"/>
              </a:ext>
            </a:extLst>
          </p:cNvPr>
          <p:cNvSpPr/>
          <p:nvPr/>
        </p:nvSpPr>
        <p:spPr>
          <a:xfrm>
            <a:off x="8312463" y="725082"/>
            <a:ext cx="1574800" cy="1574800"/>
          </a:xfrm>
          <a:prstGeom prst="rect">
            <a:avLst/>
          </a:prstGeom>
          <a:solidFill>
            <a:schemeClr val="accent4">
              <a:lumMod val="20000"/>
              <a:lumOff val="80000"/>
              <a:alpha val="70000"/>
            </a:scheme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平行四边形 44">
            <a:extLst>
              <a:ext uri="{FF2B5EF4-FFF2-40B4-BE49-F238E27FC236}">
                <a16:creationId xmlns:a16="http://schemas.microsoft.com/office/drawing/2014/main" id="{CA309A65-D371-B198-3820-3EB91C98F5B3}"/>
              </a:ext>
            </a:extLst>
          </p:cNvPr>
          <p:cNvSpPr/>
          <p:nvPr/>
        </p:nvSpPr>
        <p:spPr>
          <a:xfrm>
            <a:off x="4039791" y="2983973"/>
            <a:ext cx="2417202" cy="1339607"/>
          </a:xfrm>
          <a:prstGeom prst="parallelogram">
            <a:avLst>
              <a:gd name="adj" fmla="val 42918"/>
            </a:avLst>
          </a:prstGeom>
          <a:solidFill>
            <a:schemeClr val="accent5">
              <a:lumMod val="20000"/>
              <a:lumOff val="80000"/>
              <a:alpha val="70000"/>
            </a:scheme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梯形 45">
            <a:extLst>
              <a:ext uri="{FF2B5EF4-FFF2-40B4-BE49-F238E27FC236}">
                <a16:creationId xmlns:a16="http://schemas.microsoft.com/office/drawing/2014/main" id="{79B3A4A1-E5CF-9911-B724-87D17BC1DDCE}"/>
              </a:ext>
            </a:extLst>
          </p:cNvPr>
          <p:cNvSpPr/>
          <p:nvPr/>
        </p:nvSpPr>
        <p:spPr>
          <a:xfrm>
            <a:off x="7149298" y="3008299"/>
            <a:ext cx="1663700" cy="1279917"/>
          </a:xfrm>
          <a:prstGeom prst="trapezoid">
            <a:avLst/>
          </a:prstGeom>
          <a:solidFill>
            <a:schemeClr val="accent6">
              <a:lumMod val="20000"/>
              <a:lumOff val="80000"/>
              <a:alpha val="70000"/>
            </a:scheme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>
            <a:extLst>
              <a:ext uri="{FF2B5EF4-FFF2-40B4-BE49-F238E27FC236}">
                <a16:creationId xmlns:a16="http://schemas.microsoft.com/office/drawing/2014/main" id="{9CDF9C8C-BBD8-F32E-D3FC-B1DC41CE0086}"/>
              </a:ext>
            </a:extLst>
          </p:cNvPr>
          <p:cNvSpPr/>
          <p:nvPr/>
        </p:nvSpPr>
        <p:spPr>
          <a:xfrm>
            <a:off x="9737710" y="2978454"/>
            <a:ext cx="1350645" cy="1350645"/>
          </a:xfrm>
          <a:prstGeom prst="ellipse">
            <a:avLst/>
          </a:prstGeom>
          <a:solidFill>
            <a:srgbClr val="FFCCFF">
              <a:alpha val="70000"/>
            </a:srgb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7D275BA2-58AE-1F2B-8303-DD5953D6D766}"/>
              </a:ext>
            </a:extLst>
          </p:cNvPr>
          <p:cNvSpPr/>
          <p:nvPr/>
        </p:nvSpPr>
        <p:spPr>
          <a:xfrm>
            <a:off x="1103645" y="725084"/>
            <a:ext cx="2466996" cy="3485865"/>
          </a:xfrm>
          <a:prstGeom prst="rect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 b="1" spc="-25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6" name="等腰三角形 35">
            <a:extLst>
              <a:ext uri="{FF2B5EF4-FFF2-40B4-BE49-F238E27FC236}">
                <a16:creationId xmlns:a16="http://schemas.microsoft.com/office/drawing/2014/main" id="{642FD64A-3BD6-D390-554A-DB6ED628D6DF}"/>
              </a:ext>
            </a:extLst>
          </p:cNvPr>
          <p:cNvSpPr/>
          <p:nvPr/>
        </p:nvSpPr>
        <p:spPr>
          <a:xfrm>
            <a:off x="5714041" y="887643"/>
            <a:ext cx="1630681" cy="1412240"/>
          </a:xfrm>
          <a:prstGeom prst="triangle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CFCF59AC-58B7-DDFA-2EB9-6357E119D078}"/>
              </a:ext>
            </a:extLst>
          </p:cNvPr>
          <p:cNvSpPr/>
          <p:nvPr/>
        </p:nvSpPr>
        <p:spPr>
          <a:xfrm>
            <a:off x="8312463" y="725083"/>
            <a:ext cx="1574800" cy="1574800"/>
          </a:xfrm>
          <a:prstGeom prst="rect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平行四边形 37">
            <a:extLst>
              <a:ext uri="{FF2B5EF4-FFF2-40B4-BE49-F238E27FC236}">
                <a16:creationId xmlns:a16="http://schemas.microsoft.com/office/drawing/2014/main" id="{2888140A-2D4B-6447-A319-5E7B6D72CEB4}"/>
              </a:ext>
            </a:extLst>
          </p:cNvPr>
          <p:cNvSpPr/>
          <p:nvPr/>
        </p:nvSpPr>
        <p:spPr>
          <a:xfrm>
            <a:off x="4039791" y="2983974"/>
            <a:ext cx="2417202" cy="1339607"/>
          </a:xfrm>
          <a:prstGeom prst="parallelogram">
            <a:avLst>
              <a:gd name="adj" fmla="val 42918"/>
            </a:avLst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梯形 38">
            <a:extLst>
              <a:ext uri="{FF2B5EF4-FFF2-40B4-BE49-F238E27FC236}">
                <a16:creationId xmlns:a16="http://schemas.microsoft.com/office/drawing/2014/main" id="{57968A7F-1B56-4DE0-DEE9-68F076F503BB}"/>
              </a:ext>
            </a:extLst>
          </p:cNvPr>
          <p:cNvSpPr/>
          <p:nvPr/>
        </p:nvSpPr>
        <p:spPr>
          <a:xfrm>
            <a:off x="7149298" y="3008300"/>
            <a:ext cx="1663700" cy="1279917"/>
          </a:xfrm>
          <a:prstGeom prst="trapezoid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>
            <a:extLst>
              <a:ext uri="{FF2B5EF4-FFF2-40B4-BE49-F238E27FC236}">
                <a16:creationId xmlns:a16="http://schemas.microsoft.com/office/drawing/2014/main" id="{18D8F0A5-E77D-61CE-B6E8-2ED4805665F3}"/>
              </a:ext>
            </a:extLst>
          </p:cNvPr>
          <p:cNvSpPr/>
          <p:nvPr/>
        </p:nvSpPr>
        <p:spPr>
          <a:xfrm>
            <a:off x="9737710" y="2978455"/>
            <a:ext cx="1350645" cy="1350645"/>
          </a:xfrm>
          <a:prstGeom prst="ellipse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07296915-FE68-18BF-EF9D-9BEF3F2D9C4F}"/>
              </a:ext>
            </a:extLst>
          </p:cNvPr>
          <p:cNvSpPr txBox="1"/>
          <p:nvPr/>
        </p:nvSpPr>
        <p:spPr>
          <a:xfrm>
            <a:off x="1160609" y="4708832"/>
            <a:ext cx="7652389" cy="64633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marL="0" marR="0" lvl="0" indent="0" defTabSz="121914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黑体"/>
                <a:ea typeface="黑体"/>
              </a:rPr>
              <a:t>封闭图形一周的长度，是它的</a:t>
            </a:r>
            <a:r>
              <a:rPr kumimoji="0" lang="zh-CN" alt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黑体"/>
                <a:ea typeface="黑体"/>
              </a:rPr>
              <a:t>周长</a:t>
            </a:r>
            <a:r>
              <a:rPr kumimoji="0" lang="zh-CN" alt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黑体"/>
                <a:ea typeface="黑体"/>
              </a:rPr>
              <a:t>。</a:t>
            </a:r>
            <a:endParaRPr kumimoji="0" lang="zh-CN" altLang="en-US" sz="4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/>
              <a:ea typeface="黑体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A8B4A5CC-79ED-3431-C3C9-3139D77F443B}"/>
              </a:ext>
            </a:extLst>
          </p:cNvPr>
          <p:cNvSpPr txBox="1"/>
          <p:nvPr/>
        </p:nvSpPr>
        <p:spPr>
          <a:xfrm>
            <a:off x="1160609" y="5598082"/>
            <a:ext cx="9160438" cy="64633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lvl="0" defTabSz="121914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kern="0" dirty="0">
                <a:solidFill>
                  <a:srgbClr val="FF0000"/>
                </a:solidFill>
                <a:latin typeface="黑体"/>
                <a:ea typeface="黑体"/>
              </a:rPr>
              <a:t>物体表面</a:t>
            </a:r>
            <a:r>
              <a:rPr lang="zh-CN" altLang="en-US" sz="3600" kern="0" dirty="0">
                <a:solidFill>
                  <a:srgbClr val="231F20"/>
                </a:solidFill>
                <a:latin typeface="黑体"/>
                <a:ea typeface="黑体"/>
              </a:rPr>
              <a:t>或</a:t>
            </a:r>
            <a:r>
              <a:rPr lang="zh-CN" altLang="en-US" sz="3600" kern="0" dirty="0">
                <a:solidFill>
                  <a:srgbClr val="FF0000"/>
                </a:solidFill>
                <a:latin typeface="黑体"/>
                <a:ea typeface="黑体"/>
              </a:rPr>
              <a:t>封闭图形</a:t>
            </a:r>
            <a:r>
              <a:rPr lang="zh-CN" altLang="en-US" sz="3600" kern="0" dirty="0">
                <a:solidFill>
                  <a:srgbClr val="231F20"/>
                </a:solidFill>
                <a:latin typeface="黑体"/>
                <a:ea typeface="黑体"/>
              </a:rPr>
              <a:t>的大小是它们的</a:t>
            </a:r>
            <a:r>
              <a:rPr lang="zh-CN" altLang="en-US" sz="3600" kern="0" dirty="0">
                <a:solidFill>
                  <a:srgbClr val="FF0000"/>
                </a:solidFill>
                <a:latin typeface="黑体"/>
                <a:ea typeface="黑体"/>
              </a:rPr>
              <a:t>面积</a:t>
            </a:r>
            <a:r>
              <a:rPr lang="zh-CN" altLang="en-US" sz="3600" kern="0" dirty="0">
                <a:solidFill>
                  <a:srgbClr val="231F20"/>
                </a:solidFill>
                <a:latin typeface="黑体"/>
                <a:ea typeface="黑体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894828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19E2118-8D0E-906A-8F82-8E20D45EA5C5}"/>
              </a:ext>
            </a:extLst>
          </p:cNvPr>
          <p:cNvSpPr txBox="1"/>
          <p:nvPr/>
        </p:nvSpPr>
        <p:spPr>
          <a:xfrm>
            <a:off x="461903" y="418286"/>
            <a:ext cx="84486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3333FF"/>
                </a:solidFill>
                <a:ea typeface="+mj-ea"/>
              </a:rPr>
              <a:t>3.</a:t>
            </a:r>
            <a:r>
              <a:rPr lang="zh-CN" altLang="en-US" sz="4000" dirty="0">
                <a:solidFill>
                  <a:srgbClr val="3333FF"/>
                </a:solidFill>
                <a:latin typeface="+mj-ea"/>
                <a:ea typeface="+mj-ea"/>
              </a:rPr>
              <a:t>长方形、正方形的周长与面积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C004F1E-A920-1135-8F91-F7E34004CDC3}"/>
              </a:ext>
            </a:extLst>
          </p:cNvPr>
          <p:cNvSpPr/>
          <p:nvPr/>
        </p:nvSpPr>
        <p:spPr>
          <a:xfrm>
            <a:off x="1372070" y="1828796"/>
            <a:ext cx="4046236" cy="2405684"/>
          </a:xfrm>
          <a:prstGeom prst="rect">
            <a:avLst/>
          </a:prstGeom>
          <a:solidFill>
            <a:srgbClr val="FFFCE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0B7A2BE-4F8C-D7AE-9B48-2F70F5CCD786}"/>
              </a:ext>
            </a:extLst>
          </p:cNvPr>
          <p:cNvSpPr/>
          <p:nvPr/>
        </p:nvSpPr>
        <p:spPr>
          <a:xfrm>
            <a:off x="7490768" y="1828796"/>
            <a:ext cx="2404800" cy="2405684"/>
          </a:xfrm>
          <a:prstGeom prst="rect">
            <a:avLst/>
          </a:prstGeom>
          <a:solidFill>
            <a:srgbClr val="FFFCE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105D0D4-BC96-77D5-31BC-56F8AFA7B1A4}"/>
              </a:ext>
            </a:extLst>
          </p:cNvPr>
          <p:cNvSpPr txBox="1"/>
          <p:nvPr/>
        </p:nvSpPr>
        <p:spPr>
          <a:xfrm>
            <a:off x="2535826" y="1185096"/>
            <a:ext cx="17187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长方形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9690603-025D-A447-F15E-E4C75ED8C4B2}"/>
              </a:ext>
            </a:extLst>
          </p:cNvPr>
          <p:cNvSpPr txBox="1"/>
          <p:nvPr/>
        </p:nvSpPr>
        <p:spPr>
          <a:xfrm>
            <a:off x="7833806" y="1183418"/>
            <a:ext cx="17187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正方形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C501017-4186-0980-37D1-913CBBB77D16}"/>
              </a:ext>
            </a:extLst>
          </p:cNvPr>
          <p:cNvSpPr txBox="1"/>
          <p:nvPr/>
        </p:nvSpPr>
        <p:spPr>
          <a:xfrm>
            <a:off x="2535826" y="4234480"/>
            <a:ext cx="17187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长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7594066-5B0A-2FEE-77C6-F69F41DB12AB}"/>
              </a:ext>
            </a:extLst>
          </p:cNvPr>
          <p:cNvSpPr txBox="1"/>
          <p:nvPr/>
        </p:nvSpPr>
        <p:spPr>
          <a:xfrm>
            <a:off x="4942357" y="2739250"/>
            <a:ext cx="17187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宽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ED3AE41-665C-4164-3E72-BD943FF9D5A1}"/>
              </a:ext>
            </a:extLst>
          </p:cNvPr>
          <p:cNvSpPr txBox="1"/>
          <p:nvPr/>
        </p:nvSpPr>
        <p:spPr>
          <a:xfrm>
            <a:off x="9654109" y="2739250"/>
            <a:ext cx="17187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边长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BB70658-ECCE-B70E-701D-3C3498B3668A}"/>
              </a:ext>
            </a:extLst>
          </p:cNvPr>
          <p:cNvSpPr txBox="1"/>
          <p:nvPr/>
        </p:nvSpPr>
        <p:spPr>
          <a:xfrm>
            <a:off x="496110" y="4985859"/>
            <a:ext cx="5421552" cy="584775"/>
          </a:xfrm>
          <a:prstGeom prst="rect">
            <a:avLst/>
          </a:prstGeom>
          <a:solidFill>
            <a:srgbClr val="FFFCE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长方形的周长</a:t>
            </a:r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=(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长</a:t>
            </a:r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+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宽</a:t>
            </a:r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)×2</a:t>
            </a:r>
            <a:endParaRPr lang="zh-CN" altLang="en-US" sz="3200" b="1" dirty="0">
              <a:solidFill>
                <a:srgbClr val="EE1D23"/>
              </a:solidFill>
              <a:latin typeface="+mj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0052588-DC35-6CA1-ED9A-276F00AD3C9C}"/>
              </a:ext>
            </a:extLst>
          </p:cNvPr>
          <p:cNvSpPr txBox="1"/>
          <p:nvPr/>
        </p:nvSpPr>
        <p:spPr>
          <a:xfrm>
            <a:off x="6400799" y="4985859"/>
            <a:ext cx="5019474" cy="584775"/>
          </a:xfrm>
          <a:prstGeom prst="rect">
            <a:avLst/>
          </a:prstGeom>
          <a:solidFill>
            <a:srgbClr val="FFFCE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EE1D23"/>
                </a:solidFill>
                <a:latin typeface="+mj-lt"/>
              </a:defRPr>
            </a:lvl1pPr>
          </a:lstStyle>
          <a:p>
            <a:r>
              <a:rPr lang="zh-CN" altLang="en-US" dirty="0"/>
              <a:t>正方形的周长</a:t>
            </a:r>
            <a:r>
              <a:rPr lang="en-US" altLang="zh-CN" dirty="0"/>
              <a:t>=</a:t>
            </a:r>
            <a:r>
              <a:rPr lang="zh-CN" altLang="en-US" dirty="0"/>
              <a:t>边长</a:t>
            </a:r>
            <a:r>
              <a:rPr lang="en-US" altLang="zh-CN" dirty="0"/>
              <a:t>×4</a:t>
            </a:r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F94081B-42D2-A0DC-68DE-B20376C37E27}"/>
              </a:ext>
            </a:extLst>
          </p:cNvPr>
          <p:cNvSpPr txBox="1"/>
          <p:nvPr/>
        </p:nvSpPr>
        <p:spPr>
          <a:xfrm>
            <a:off x="893325" y="5798794"/>
            <a:ext cx="4627122" cy="584775"/>
          </a:xfrm>
          <a:prstGeom prst="rect">
            <a:avLst/>
          </a:prstGeom>
          <a:solidFill>
            <a:srgbClr val="FFFCE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EE1D23"/>
                </a:solidFill>
                <a:latin typeface="+mj-lt"/>
              </a:defRPr>
            </a:lvl1pPr>
          </a:lstStyle>
          <a:p>
            <a:r>
              <a:rPr lang="zh-CN" altLang="en-US" dirty="0"/>
              <a:t>长方形的面积</a:t>
            </a:r>
            <a:r>
              <a:rPr lang="en-US" altLang="zh-CN" dirty="0"/>
              <a:t>=</a:t>
            </a:r>
            <a:r>
              <a:rPr lang="zh-CN" altLang="en-US" dirty="0"/>
              <a:t>长</a:t>
            </a:r>
            <a:r>
              <a:rPr lang="en-US" altLang="zh-CN" dirty="0"/>
              <a:t>×</a:t>
            </a:r>
            <a:r>
              <a:rPr lang="zh-CN" altLang="en-US" dirty="0"/>
              <a:t>宽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CE10597-E963-90D9-BE1B-E78EBAF1F289}"/>
              </a:ext>
            </a:extLst>
          </p:cNvPr>
          <p:cNvSpPr txBox="1"/>
          <p:nvPr/>
        </p:nvSpPr>
        <p:spPr>
          <a:xfrm>
            <a:off x="6152744" y="5798794"/>
            <a:ext cx="5515584" cy="584775"/>
          </a:xfrm>
          <a:prstGeom prst="rect">
            <a:avLst/>
          </a:prstGeom>
          <a:solidFill>
            <a:srgbClr val="FFFCE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EE1D23"/>
                </a:solidFill>
                <a:latin typeface="+mj-lt"/>
              </a:defRPr>
            </a:lvl1pPr>
          </a:lstStyle>
          <a:p>
            <a:r>
              <a:rPr lang="zh-CN" altLang="en-US" dirty="0"/>
              <a:t>正方形的面积</a:t>
            </a:r>
            <a:r>
              <a:rPr lang="en-US" altLang="zh-CN" dirty="0"/>
              <a:t>=</a:t>
            </a:r>
            <a:r>
              <a:rPr lang="zh-CN" altLang="en-US" dirty="0"/>
              <a:t>边长</a:t>
            </a:r>
            <a:r>
              <a:rPr lang="en-US" altLang="zh-CN" dirty="0"/>
              <a:t>×</a:t>
            </a:r>
            <a:r>
              <a:rPr lang="zh-CN" altLang="en-US" dirty="0"/>
              <a:t>边长</a:t>
            </a:r>
          </a:p>
        </p:txBody>
      </p:sp>
    </p:spTree>
    <p:extLst>
      <p:ext uri="{BB962C8B-B14F-4D97-AF65-F5344CB8AC3E}">
        <p14:creationId xmlns:p14="http://schemas.microsoft.com/office/powerpoint/2010/main" val="1554354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BECD66C-8F85-E7FB-80DC-46237D5DB51D}"/>
              </a:ext>
            </a:extLst>
          </p:cNvPr>
          <p:cNvSpPr txBox="1"/>
          <p:nvPr/>
        </p:nvSpPr>
        <p:spPr>
          <a:xfrm>
            <a:off x="531316" y="764532"/>
            <a:ext cx="11129369" cy="13002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        用两个长是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厘米、宽是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厘米的长方形可以拼成一个长方形，也可以拼成一个正方形。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DAE48A5-C3AF-8B42-55B3-6D53A3ABA569}"/>
              </a:ext>
            </a:extLst>
          </p:cNvPr>
          <p:cNvSpPr txBox="1"/>
          <p:nvPr/>
        </p:nvSpPr>
        <p:spPr>
          <a:xfrm>
            <a:off x="531316" y="2233409"/>
            <a:ext cx="11129369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）它们的周长分别是多少厘米？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D94FD897-5BCE-1BC4-5B61-11026E4F3E71}"/>
              </a:ext>
            </a:extLst>
          </p:cNvPr>
          <p:cNvGrpSpPr/>
          <p:nvPr/>
        </p:nvGrpSpPr>
        <p:grpSpPr>
          <a:xfrm>
            <a:off x="8229474" y="2473757"/>
            <a:ext cx="2880000" cy="720000"/>
            <a:chOff x="4056434" y="3647871"/>
            <a:chExt cx="2880000" cy="720000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91C01555-8666-EB2E-6BAA-C5CB21AE08F4}"/>
                </a:ext>
              </a:extLst>
            </p:cNvPr>
            <p:cNvSpPr/>
            <p:nvPr/>
          </p:nvSpPr>
          <p:spPr>
            <a:xfrm>
              <a:off x="4056434" y="3647871"/>
              <a:ext cx="1440000" cy="72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E9F4E83D-CDA5-C3FF-B8AA-AE5D26F331EF}"/>
                </a:ext>
              </a:extLst>
            </p:cNvPr>
            <p:cNvSpPr/>
            <p:nvPr/>
          </p:nvSpPr>
          <p:spPr>
            <a:xfrm>
              <a:off x="5496434" y="3647871"/>
              <a:ext cx="1440000" cy="72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22FF89E0-29D9-2A67-63A3-ED8B871C14BE}"/>
              </a:ext>
            </a:extLst>
          </p:cNvPr>
          <p:cNvGrpSpPr/>
          <p:nvPr/>
        </p:nvGrpSpPr>
        <p:grpSpPr>
          <a:xfrm>
            <a:off x="8949474" y="3654363"/>
            <a:ext cx="1440000" cy="1440000"/>
            <a:chOff x="8229474" y="3070703"/>
            <a:chExt cx="1440000" cy="1440000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3774D353-FB08-1802-C389-430F91AEEA33}"/>
                </a:ext>
              </a:extLst>
            </p:cNvPr>
            <p:cNvSpPr/>
            <p:nvPr/>
          </p:nvSpPr>
          <p:spPr>
            <a:xfrm>
              <a:off x="8229474" y="3070703"/>
              <a:ext cx="1440000" cy="72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C2AB23F5-6B34-8482-C2A1-78D2943A8698}"/>
                </a:ext>
              </a:extLst>
            </p:cNvPr>
            <p:cNvSpPr/>
            <p:nvPr/>
          </p:nvSpPr>
          <p:spPr>
            <a:xfrm>
              <a:off x="8229474" y="3790703"/>
              <a:ext cx="1440000" cy="72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D134A29F-ABAA-63DC-49BE-49787A3F181B}"/>
              </a:ext>
            </a:extLst>
          </p:cNvPr>
          <p:cNvSpPr txBox="1"/>
          <p:nvPr/>
        </p:nvSpPr>
        <p:spPr>
          <a:xfrm>
            <a:off x="1802526" y="3193757"/>
            <a:ext cx="6094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en-US" altLang="zh-CN" dirty="0"/>
              <a:t>(6+6+3)×2=30</a:t>
            </a:r>
            <a:r>
              <a:rPr lang="zh-CN" altLang="en-US" dirty="0"/>
              <a:t>（厘米）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1DA116F-3E18-13C1-8115-BF0881624188}"/>
              </a:ext>
            </a:extLst>
          </p:cNvPr>
          <p:cNvSpPr txBox="1"/>
          <p:nvPr/>
        </p:nvSpPr>
        <p:spPr>
          <a:xfrm>
            <a:off x="1802526" y="4043448"/>
            <a:ext cx="6094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en-US" altLang="zh-CN" dirty="0"/>
              <a:t>6×4=24</a:t>
            </a:r>
            <a:r>
              <a:rPr lang="zh-CN" altLang="en-US" dirty="0"/>
              <a:t>（厘米）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9BC0F54-7F23-B0F5-9BB3-3E4B2E68019D}"/>
              </a:ext>
            </a:extLst>
          </p:cNvPr>
          <p:cNvSpPr txBox="1"/>
          <p:nvPr/>
        </p:nvSpPr>
        <p:spPr>
          <a:xfrm>
            <a:off x="1104088" y="4893139"/>
            <a:ext cx="76994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答：拼成的长方形的周长是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30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厘米，拼成的正方形的周长是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24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厘米。</a:t>
            </a:r>
          </a:p>
        </p:txBody>
      </p:sp>
    </p:spTree>
    <p:extLst>
      <p:ext uri="{BB962C8B-B14F-4D97-AF65-F5344CB8AC3E}">
        <p14:creationId xmlns:p14="http://schemas.microsoft.com/office/powerpoint/2010/main" val="3323579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BF058D7-9F60-FAFF-BA75-3DE51308B637}"/>
              </a:ext>
            </a:extLst>
          </p:cNvPr>
          <p:cNvSpPr txBox="1"/>
          <p:nvPr/>
        </p:nvSpPr>
        <p:spPr>
          <a:xfrm>
            <a:off x="531316" y="1319010"/>
            <a:ext cx="11129369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）它们的面积分别是多少平方厘米？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B7E9E126-D9A8-3DDD-3184-5474C39E5AE1}"/>
              </a:ext>
            </a:extLst>
          </p:cNvPr>
          <p:cNvGrpSpPr/>
          <p:nvPr/>
        </p:nvGrpSpPr>
        <p:grpSpPr>
          <a:xfrm>
            <a:off x="8229474" y="2473757"/>
            <a:ext cx="2880000" cy="720000"/>
            <a:chOff x="4056434" y="3647871"/>
            <a:chExt cx="2880000" cy="720000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E957817C-7307-41FA-7272-DAAF4AA19A87}"/>
                </a:ext>
              </a:extLst>
            </p:cNvPr>
            <p:cNvSpPr/>
            <p:nvPr/>
          </p:nvSpPr>
          <p:spPr>
            <a:xfrm>
              <a:off x="4056434" y="3647871"/>
              <a:ext cx="1440000" cy="72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E1DD54C4-6BB1-BCD3-A39F-23AA24DAD204}"/>
                </a:ext>
              </a:extLst>
            </p:cNvPr>
            <p:cNvSpPr/>
            <p:nvPr/>
          </p:nvSpPr>
          <p:spPr>
            <a:xfrm>
              <a:off x="5496434" y="3647871"/>
              <a:ext cx="1440000" cy="72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2957385F-D387-595A-2732-81AE750F7BA8}"/>
              </a:ext>
            </a:extLst>
          </p:cNvPr>
          <p:cNvGrpSpPr/>
          <p:nvPr/>
        </p:nvGrpSpPr>
        <p:grpSpPr>
          <a:xfrm>
            <a:off x="8949474" y="3654363"/>
            <a:ext cx="1440000" cy="1440000"/>
            <a:chOff x="8229474" y="3070703"/>
            <a:chExt cx="1440000" cy="1440000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A745EDE4-B67D-F32D-A103-C7E555CFF8BF}"/>
                </a:ext>
              </a:extLst>
            </p:cNvPr>
            <p:cNvSpPr/>
            <p:nvPr/>
          </p:nvSpPr>
          <p:spPr>
            <a:xfrm>
              <a:off x="8229474" y="3070703"/>
              <a:ext cx="1440000" cy="72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B1C07E25-07F2-4D8B-CCB9-9A4A70BC5D13}"/>
                </a:ext>
              </a:extLst>
            </p:cNvPr>
            <p:cNvSpPr/>
            <p:nvPr/>
          </p:nvSpPr>
          <p:spPr>
            <a:xfrm>
              <a:off x="8229474" y="3790703"/>
              <a:ext cx="1440000" cy="72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D9DCFFEE-4778-43CA-A9A9-73ECD3E80CEA}"/>
              </a:ext>
            </a:extLst>
          </p:cNvPr>
          <p:cNvSpPr txBox="1"/>
          <p:nvPr/>
        </p:nvSpPr>
        <p:spPr>
          <a:xfrm>
            <a:off x="1676067" y="2510591"/>
            <a:ext cx="6094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en-US" altLang="zh-CN" dirty="0"/>
              <a:t>(6+6)×3=36</a:t>
            </a:r>
            <a:r>
              <a:rPr lang="zh-CN" altLang="en-US" dirty="0"/>
              <a:t>（平方厘米）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1DE2A84-CE31-820C-F7D7-6251ADF42C87}"/>
              </a:ext>
            </a:extLst>
          </p:cNvPr>
          <p:cNvSpPr txBox="1"/>
          <p:nvPr/>
        </p:nvSpPr>
        <p:spPr>
          <a:xfrm>
            <a:off x="1676067" y="3429000"/>
            <a:ext cx="52694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en-US" altLang="zh-CN" dirty="0"/>
              <a:t>6×6=36</a:t>
            </a:r>
            <a:r>
              <a:rPr lang="zh-CN" altLang="en-US" dirty="0"/>
              <a:t>（平方厘米）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6782362-3B9C-4AD3-0855-AEA7FC6CB1E2}"/>
              </a:ext>
            </a:extLst>
          </p:cNvPr>
          <p:cNvSpPr txBox="1"/>
          <p:nvPr/>
        </p:nvSpPr>
        <p:spPr>
          <a:xfrm>
            <a:off x="1104088" y="4347409"/>
            <a:ext cx="76994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答：它们的面积都是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36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平方厘米。</a:t>
            </a:r>
          </a:p>
        </p:txBody>
      </p:sp>
    </p:spTree>
    <p:extLst>
      <p:ext uri="{BB962C8B-B14F-4D97-AF65-F5344CB8AC3E}">
        <p14:creationId xmlns:p14="http://schemas.microsoft.com/office/powerpoint/2010/main" val="3604514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E89127C-9CED-6C66-24DB-6D0D34329DF7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巩固提升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514B0D7-CA48-FC30-782F-1A1ABF6C6970}"/>
              </a:ext>
            </a:extLst>
          </p:cNvPr>
          <p:cNvSpPr txBox="1"/>
          <p:nvPr/>
        </p:nvSpPr>
        <p:spPr>
          <a:xfrm>
            <a:off x="1176121" y="1416286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一个正方形的养鱼池，边长是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米。周长是多少米？它的水面是多少平方米？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1192E729-5925-39F9-234B-4318C12A2FF4}"/>
              </a:ext>
            </a:extLst>
          </p:cNvPr>
          <p:cNvSpPr/>
          <p:nvPr/>
        </p:nvSpPr>
        <p:spPr>
          <a:xfrm>
            <a:off x="500743" y="1461812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06C73392-CC2C-6C0E-47B2-424BCEFDED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456" y="2313676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练习十八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B39A733-8E8C-95A4-2471-E243F0B2D361}"/>
              </a:ext>
            </a:extLst>
          </p:cNvPr>
          <p:cNvSpPr txBox="1"/>
          <p:nvPr/>
        </p:nvSpPr>
        <p:spPr>
          <a:xfrm>
            <a:off x="2952344" y="3105834"/>
            <a:ext cx="3857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6×4=24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（米）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80A39F8-92C9-3298-82C1-F41D202FC4ED}"/>
              </a:ext>
            </a:extLst>
          </p:cNvPr>
          <p:cNvSpPr txBox="1"/>
          <p:nvPr/>
        </p:nvSpPr>
        <p:spPr>
          <a:xfrm>
            <a:off x="2952344" y="3884047"/>
            <a:ext cx="4829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6×6=36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（平方米）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DB797D8-2206-B1CC-92FA-35CD86DD501C}"/>
              </a:ext>
            </a:extLst>
          </p:cNvPr>
          <p:cNvSpPr txBox="1"/>
          <p:nvPr/>
        </p:nvSpPr>
        <p:spPr>
          <a:xfrm>
            <a:off x="2349228" y="4662260"/>
            <a:ext cx="8738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答：周长是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24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米，它的水面是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36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平方米。</a:t>
            </a:r>
          </a:p>
        </p:txBody>
      </p:sp>
    </p:spTree>
    <p:extLst>
      <p:ext uri="{BB962C8B-B14F-4D97-AF65-F5344CB8AC3E}">
        <p14:creationId xmlns:p14="http://schemas.microsoft.com/office/powerpoint/2010/main" val="4145622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4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B40FC8D-4AD1-C8C5-A1AA-C38F759B7089}"/>
              </a:ext>
            </a:extLst>
          </p:cNvPr>
          <p:cNvSpPr txBox="1"/>
          <p:nvPr/>
        </p:nvSpPr>
        <p:spPr>
          <a:xfrm>
            <a:off x="1176121" y="754802"/>
            <a:ext cx="10515136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有一块长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米、宽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米的长方形玻璃。把它分成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块同样大小的长方形（全部用完），每块的长是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分米，宽应是多少？该怎样分？在下图中画出来。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9AFD4DA1-468D-9ED1-734E-76572EDC9FA4}"/>
              </a:ext>
            </a:extLst>
          </p:cNvPr>
          <p:cNvSpPr/>
          <p:nvPr/>
        </p:nvSpPr>
        <p:spPr>
          <a:xfrm>
            <a:off x="500743" y="868422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7CA294DF-67CB-656A-AED7-7C67BB423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2848695"/>
            <a:ext cx="430286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练习十八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ECCFFEC-AF92-55DE-2890-028827982757}"/>
              </a:ext>
            </a:extLst>
          </p:cNvPr>
          <p:cNvSpPr/>
          <p:nvPr/>
        </p:nvSpPr>
        <p:spPr>
          <a:xfrm>
            <a:off x="7439327" y="3531139"/>
            <a:ext cx="3600000" cy="1800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7565A37-AD0A-0FCA-A97B-9B22D112006A}"/>
              </a:ext>
            </a:extLst>
          </p:cNvPr>
          <p:cNvSpPr txBox="1"/>
          <p:nvPr/>
        </p:nvSpPr>
        <p:spPr>
          <a:xfrm>
            <a:off x="8681381" y="2917623"/>
            <a:ext cx="11158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+mj-lt"/>
              </a:rPr>
              <a:t>2</a:t>
            </a:r>
            <a:r>
              <a:rPr lang="zh-CN" altLang="en-US" sz="3200" b="1" dirty="0">
                <a:latin typeface="+mj-lt"/>
              </a:rPr>
              <a:t>米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0810D7E-4437-01EF-4ADF-DC2975EB0EFA}"/>
              </a:ext>
            </a:extLst>
          </p:cNvPr>
          <p:cNvSpPr txBox="1"/>
          <p:nvPr/>
        </p:nvSpPr>
        <p:spPr>
          <a:xfrm rot="16200000">
            <a:off x="10840923" y="4138751"/>
            <a:ext cx="11158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+mj-lt"/>
              </a:rPr>
              <a:t>1</a:t>
            </a:r>
            <a:r>
              <a:rPr lang="zh-CN" altLang="en-US" sz="3200" b="1" dirty="0">
                <a:latin typeface="+mj-lt"/>
              </a:rPr>
              <a:t>米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1EA57F1-AD6D-02A6-55A3-5ACB88295F64}"/>
              </a:ext>
            </a:extLst>
          </p:cNvPr>
          <p:cNvSpPr txBox="1"/>
          <p:nvPr/>
        </p:nvSpPr>
        <p:spPr>
          <a:xfrm>
            <a:off x="1284956" y="3347548"/>
            <a:ext cx="48110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en-US" altLang="zh-CN" dirty="0"/>
              <a:t>2×1=2</a:t>
            </a:r>
            <a:r>
              <a:rPr lang="zh-CN" altLang="en-US" dirty="0"/>
              <a:t>（平方米）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D8FDCB3-761B-B3B1-EB89-55E64DD76BAE}"/>
              </a:ext>
            </a:extLst>
          </p:cNvPr>
          <p:cNvSpPr txBox="1"/>
          <p:nvPr/>
        </p:nvSpPr>
        <p:spPr>
          <a:xfrm>
            <a:off x="1284956" y="3994918"/>
            <a:ext cx="48110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en-US" altLang="zh-CN" dirty="0"/>
              <a:t>2</a:t>
            </a:r>
            <a:r>
              <a:rPr lang="zh-CN" altLang="en-US" dirty="0"/>
              <a:t>平方米</a:t>
            </a:r>
            <a:r>
              <a:rPr lang="en-US" altLang="zh-CN" dirty="0"/>
              <a:t>=200</a:t>
            </a:r>
            <a:r>
              <a:rPr lang="zh-CN" altLang="en-US" dirty="0"/>
              <a:t>平方分米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63AD8A7-98C0-DA82-E060-BBD9600256FC}"/>
              </a:ext>
            </a:extLst>
          </p:cNvPr>
          <p:cNvSpPr txBox="1"/>
          <p:nvPr/>
        </p:nvSpPr>
        <p:spPr>
          <a:xfrm>
            <a:off x="1284956" y="4684808"/>
            <a:ext cx="5553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en-US" altLang="zh-CN" dirty="0"/>
              <a:t>200÷8=25</a:t>
            </a:r>
            <a:r>
              <a:rPr lang="zh-CN" altLang="en-US" dirty="0"/>
              <a:t>（平方分米）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E60B265-6083-4B23-AD85-A1672A249D74}"/>
              </a:ext>
            </a:extLst>
          </p:cNvPr>
          <p:cNvSpPr txBox="1"/>
          <p:nvPr/>
        </p:nvSpPr>
        <p:spPr>
          <a:xfrm>
            <a:off x="1284956" y="5428066"/>
            <a:ext cx="4106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en-US" altLang="zh-CN" dirty="0"/>
              <a:t>25÷5=5</a:t>
            </a:r>
            <a:r>
              <a:rPr lang="zh-CN" altLang="en-US" dirty="0"/>
              <a:t>（分米）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48BE4BC-4EFB-0B3B-8556-7EA35BF71233}"/>
              </a:ext>
            </a:extLst>
          </p:cNvPr>
          <p:cNvSpPr txBox="1"/>
          <p:nvPr/>
        </p:nvSpPr>
        <p:spPr>
          <a:xfrm>
            <a:off x="5165387" y="5584808"/>
            <a:ext cx="47325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答：宽应是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5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分米。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5536EA38-BF2C-EDE6-ED59-B7F8E0A86115}"/>
              </a:ext>
            </a:extLst>
          </p:cNvPr>
          <p:cNvGrpSpPr/>
          <p:nvPr/>
        </p:nvGrpSpPr>
        <p:grpSpPr>
          <a:xfrm>
            <a:off x="7439327" y="3531139"/>
            <a:ext cx="3600000" cy="1800000"/>
            <a:chOff x="7439327" y="3579779"/>
            <a:chExt cx="3600000" cy="1800000"/>
          </a:xfrm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783A0F80-891A-1526-08C5-A69839155F53}"/>
                </a:ext>
              </a:extLst>
            </p:cNvPr>
            <p:cNvSpPr/>
            <p:nvPr/>
          </p:nvSpPr>
          <p:spPr>
            <a:xfrm>
              <a:off x="7439327" y="3579779"/>
              <a:ext cx="900000" cy="900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EE1D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CA185AE6-2E0A-CF3F-8C13-CE85B7F3A28B}"/>
                </a:ext>
              </a:extLst>
            </p:cNvPr>
            <p:cNvSpPr/>
            <p:nvPr/>
          </p:nvSpPr>
          <p:spPr>
            <a:xfrm>
              <a:off x="8339327" y="3579779"/>
              <a:ext cx="900000" cy="900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EE1D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5B9A44DC-C536-CF76-5276-C39BFCBB0D6B}"/>
                </a:ext>
              </a:extLst>
            </p:cNvPr>
            <p:cNvSpPr/>
            <p:nvPr/>
          </p:nvSpPr>
          <p:spPr>
            <a:xfrm>
              <a:off x="9239327" y="3579779"/>
              <a:ext cx="900000" cy="900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EE1D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4D1B560A-79F8-A728-12E6-318A11B56F72}"/>
                </a:ext>
              </a:extLst>
            </p:cNvPr>
            <p:cNvSpPr/>
            <p:nvPr/>
          </p:nvSpPr>
          <p:spPr>
            <a:xfrm>
              <a:off x="10139327" y="3579779"/>
              <a:ext cx="900000" cy="900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EE1D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81E093F3-ADCD-C8BA-3F78-D3030E717A41}"/>
                </a:ext>
              </a:extLst>
            </p:cNvPr>
            <p:cNvSpPr/>
            <p:nvPr/>
          </p:nvSpPr>
          <p:spPr>
            <a:xfrm>
              <a:off x="7439327" y="4479779"/>
              <a:ext cx="900000" cy="900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EE1D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F3B9F754-0BCC-7CB2-6204-50C86ACD5EC2}"/>
                </a:ext>
              </a:extLst>
            </p:cNvPr>
            <p:cNvSpPr/>
            <p:nvPr/>
          </p:nvSpPr>
          <p:spPr>
            <a:xfrm>
              <a:off x="8339327" y="4479779"/>
              <a:ext cx="900000" cy="900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EE1D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725254CD-3F90-7BB9-30E3-37AB1BA89C4B}"/>
                </a:ext>
              </a:extLst>
            </p:cNvPr>
            <p:cNvSpPr/>
            <p:nvPr/>
          </p:nvSpPr>
          <p:spPr>
            <a:xfrm>
              <a:off x="9239327" y="4479779"/>
              <a:ext cx="900000" cy="900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EE1D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0E08CC6E-B5BB-2E5C-E2D4-194CE76719B0}"/>
                </a:ext>
              </a:extLst>
            </p:cNvPr>
            <p:cNvSpPr/>
            <p:nvPr/>
          </p:nvSpPr>
          <p:spPr>
            <a:xfrm>
              <a:off x="10139327" y="4479779"/>
              <a:ext cx="900000" cy="900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EE1D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526431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2" grpId="0"/>
      <p:bldP spid="23" grpId="0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01F33A3-C65E-09EF-C8D6-E1425322042E}"/>
              </a:ext>
            </a:extLst>
          </p:cNvPr>
          <p:cNvSpPr txBox="1"/>
          <p:nvPr/>
        </p:nvSpPr>
        <p:spPr>
          <a:xfrm>
            <a:off x="1176121" y="754802"/>
            <a:ext cx="10515136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有一块长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米、宽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米的长方形玻璃。把它分成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块同样大小的长方形（全部用完），每块的长是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分米，宽应是多少？该怎样分？在下图中画出来。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33BEABFE-F8F0-E71B-68EC-50ECEFA52C69}"/>
              </a:ext>
            </a:extLst>
          </p:cNvPr>
          <p:cNvSpPr/>
          <p:nvPr/>
        </p:nvSpPr>
        <p:spPr>
          <a:xfrm>
            <a:off x="500743" y="868422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2933631C-7AF5-0D16-2133-8C6F984B61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2848695"/>
            <a:ext cx="430286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练习十八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6E5EED9-D75C-B6FA-00EB-43853CD6BD57}"/>
              </a:ext>
            </a:extLst>
          </p:cNvPr>
          <p:cNvSpPr/>
          <p:nvPr/>
        </p:nvSpPr>
        <p:spPr>
          <a:xfrm>
            <a:off x="7439327" y="3531139"/>
            <a:ext cx="3600000" cy="1800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FE05FD4-B3A3-9C97-C3A9-F7EA99B9C8AA}"/>
              </a:ext>
            </a:extLst>
          </p:cNvPr>
          <p:cNvSpPr txBox="1"/>
          <p:nvPr/>
        </p:nvSpPr>
        <p:spPr>
          <a:xfrm>
            <a:off x="8681381" y="2917623"/>
            <a:ext cx="11158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+mj-lt"/>
              </a:rPr>
              <a:t>2</a:t>
            </a:r>
            <a:r>
              <a:rPr lang="zh-CN" altLang="en-US" sz="3200" b="1" dirty="0">
                <a:latin typeface="+mj-lt"/>
              </a:rPr>
              <a:t>米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3489622-90BD-3EE6-B596-58F2DDF089E1}"/>
              </a:ext>
            </a:extLst>
          </p:cNvPr>
          <p:cNvSpPr txBox="1"/>
          <p:nvPr/>
        </p:nvSpPr>
        <p:spPr>
          <a:xfrm rot="16200000">
            <a:off x="10840923" y="4138751"/>
            <a:ext cx="11158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+mj-lt"/>
              </a:rPr>
              <a:t>1</a:t>
            </a:r>
            <a:r>
              <a:rPr lang="zh-CN" altLang="en-US" sz="3200" b="1" dirty="0">
                <a:latin typeface="+mj-lt"/>
              </a:rPr>
              <a:t>米</a:t>
            </a:r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8430C6F9-9786-B41E-AB37-88859E3EEB24}"/>
              </a:ext>
            </a:extLst>
          </p:cNvPr>
          <p:cNvGrpSpPr/>
          <p:nvPr/>
        </p:nvGrpSpPr>
        <p:grpSpPr>
          <a:xfrm>
            <a:off x="7439327" y="3531139"/>
            <a:ext cx="3600000" cy="900000"/>
            <a:chOff x="7439327" y="3531139"/>
            <a:chExt cx="3600000" cy="900000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DFB0C89B-CC10-3947-B622-CEEB3F382AF7}"/>
                </a:ext>
              </a:extLst>
            </p:cNvPr>
            <p:cNvSpPr/>
            <p:nvPr/>
          </p:nvSpPr>
          <p:spPr>
            <a:xfrm>
              <a:off x="7439327" y="3531139"/>
              <a:ext cx="900000" cy="900000"/>
            </a:xfrm>
            <a:prstGeom prst="rect">
              <a:avLst/>
            </a:prstGeom>
            <a:solidFill>
              <a:srgbClr val="FFFCE0"/>
            </a:solidFill>
            <a:ln w="19050">
              <a:solidFill>
                <a:srgbClr val="EE1D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571DCBBC-09A5-C18A-3CBA-2BB425FB049D}"/>
                </a:ext>
              </a:extLst>
            </p:cNvPr>
            <p:cNvSpPr/>
            <p:nvPr/>
          </p:nvSpPr>
          <p:spPr>
            <a:xfrm>
              <a:off x="8339327" y="3531139"/>
              <a:ext cx="900000" cy="900000"/>
            </a:xfrm>
            <a:prstGeom prst="rect">
              <a:avLst/>
            </a:prstGeom>
            <a:solidFill>
              <a:srgbClr val="FFFCE0"/>
            </a:solidFill>
            <a:ln w="19050">
              <a:solidFill>
                <a:srgbClr val="EE1D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BADA64C6-BF69-04BD-4372-EA64B2F14E5D}"/>
                </a:ext>
              </a:extLst>
            </p:cNvPr>
            <p:cNvSpPr/>
            <p:nvPr/>
          </p:nvSpPr>
          <p:spPr>
            <a:xfrm>
              <a:off x="9239327" y="3531139"/>
              <a:ext cx="900000" cy="900000"/>
            </a:xfrm>
            <a:prstGeom prst="rect">
              <a:avLst/>
            </a:prstGeom>
            <a:solidFill>
              <a:srgbClr val="FFFCE0"/>
            </a:solidFill>
            <a:ln w="19050">
              <a:solidFill>
                <a:srgbClr val="EE1D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C830D3BA-7F0E-2BD8-52BD-25B1B54D3BD9}"/>
                </a:ext>
              </a:extLst>
            </p:cNvPr>
            <p:cNvSpPr/>
            <p:nvPr/>
          </p:nvSpPr>
          <p:spPr>
            <a:xfrm>
              <a:off x="10139327" y="3531139"/>
              <a:ext cx="900000" cy="900000"/>
            </a:xfrm>
            <a:prstGeom prst="rect">
              <a:avLst/>
            </a:prstGeom>
            <a:solidFill>
              <a:srgbClr val="FFFCE0"/>
            </a:solidFill>
            <a:ln w="19050">
              <a:solidFill>
                <a:srgbClr val="EE1D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737BD0CA-7944-747C-69FF-686E859B8318}"/>
              </a:ext>
            </a:extLst>
          </p:cNvPr>
          <p:cNvSpPr/>
          <p:nvPr/>
        </p:nvSpPr>
        <p:spPr>
          <a:xfrm>
            <a:off x="7439327" y="4431139"/>
            <a:ext cx="900000" cy="900000"/>
          </a:xfrm>
          <a:prstGeom prst="rect">
            <a:avLst/>
          </a:prstGeom>
          <a:solidFill>
            <a:srgbClr val="FFFCE0"/>
          </a:solidFill>
          <a:ln w="19050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6236B576-C470-045F-1739-8605C4D8E6C3}"/>
              </a:ext>
            </a:extLst>
          </p:cNvPr>
          <p:cNvGrpSpPr/>
          <p:nvPr/>
        </p:nvGrpSpPr>
        <p:grpSpPr>
          <a:xfrm>
            <a:off x="8339327" y="4431139"/>
            <a:ext cx="2700000" cy="900000"/>
            <a:chOff x="8339327" y="4431139"/>
            <a:chExt cx="2700000" cy="900000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CE7A8098-215A-AEE8-9F48-60BE37C5E8D6}"/>
                </a:ext>
              </a:extLst>
            </p:cNvPr>
            <p:cNvSpPr/>
            <p:nvPr/>
          </p:nvSpPr>
          <p:spPr>
            <a:xfrm>
              <a:off x="8339327" y="4431139"/>
              <a:ext cx="900000" cy="900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EE1D23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19E27EA3-0A49-AB1D-47E7-357F48AC14DE}"/>
                </a:ext>
              </a:extLst>
            </p:cNvPr>
            <p:cNvSpPr/>
            <p:nvPr/>
          </p:nvSpPr>
          <p:spPr>
            <a:xfrm>
              <a:off x="9239327" y="4431139"/>
              <a:ext cx="900000" cy="900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EE1D23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0C97D2ED-5A8F-F980-A21D-D0C7A295AC3B}"/>
                </a:ext>
              </a:extLst>
            </p:cNvPr>
            <p:cNvSpPr/>
            <p:nvPr/>
          </p:nvSpPr>
          <p:spPr>
            <a:xfrm>
              <a:off x="10139327" y="4431139"/>
              <a:ext cx="900000" cy="900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EE1D23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63E8933E-5EFD-FD73-FE48-FC0BFC6AFF14}"/>
              </a:ext>
            </a:extLst>
          </p:cNvPr>
          <p:cNvSpPr txBox="1"/>
          <p:nvPr/>
        </p:nvSpPr>
        <p:spPr>
          <a:xfrm>
            <a:off x="1284957" y="3347548"/>
            <a:ext cx="3069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en-US" altLang="zh-CN" dirty="0"/>
              <a:t>2</a:t>
            </a:r>
            <a:r>
              <a:rPr lang="zh-CN" altLang="en-US" dirty="0"/>
              <a:t>米</a:t>
            </a:r>
            <a:r>
              <a:rPr lang="en-US" altLang="zh-CN" dirty="0"/>
              <a:t>=20</a:t>
            </a:r>
            <a:r>
              <a:rPr lang="zh-CN" altLang="en-US" dirty="0"/>
              <a:t>分米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6DAB2F55-40BC-ADF6-6093-7E8839AD7630}"/>
              </a:ext>
            </a:extLst>
          </p:cNvPr>
          <p:cNvSpPr txBox="1"/>
          <p:nvPr/>
        </p:nvSpPr>
        <p:spPr>
          <a:xfrm>
            <a:off x="4177143" y="3350142"/>
            <a:ext cx="3069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en-US" altLang="zh-CN" dirty="0"/>
              <a:t>1</a:t>
            </a:r>
            <a:r>
              <a:rPr lang="zh-CN" altLang="en-US" dirty="0"/>
              <a:t>米</a:t>
            </a:r>
            <a:r>
              <a:rPr lang="en-US" altLang="zh-CN" dirty="0"/>
              <a:t>=10</a:t>
            </a:r>
            <a:r>
              <a:rPr lang="zh-CN" altLang="en-US" dirty="0"/>
              <a:t>分米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C806151E-1541-90AB-0E36-46E91AA76EEC}"/>
              </a:ext>
            </a:extLst>
          </p:cNvPr>
          <p:cNvSpPr txBox="1"/>
          <p:nvPr/>
        </p:nvSpPr>
        <p:spPr>
          <a:xfrm>
            <a:off x="1284957" y="4042878"/>
            <a:ext cx="413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en-US" altLang="zh-CN" dirty="0"/>
              <a:t>20÷5=4</a:t>
            </a:r>
            <a:r>
              <a:rPr lang="zh-CN" altLang="en-US" dirty="0"/>
              <a:t>（块）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8443700F-1D52-DCC3-E8D8-B6937DB70487}"/>
              </a:ext>
            </a:extLst>
          </p:cNvPr>
          <p:cNvSpPr txBox="1"/>
          <p:nvPr/>
        </p:nvSpPr>
        <p:spPr>
          <a:xfrm>
            <a:off x="1284957" y="4738209"/>
            <a:ext cx="2197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en-US" altLang="zh-CN" dirty="0"/>
              <a:t>8÷4=2</a:t>
            </a:r>
            <a:endParaRPr lang="zh-CN" altLang="en-US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FA6A0886-0155-F7E2-831D-4E5C8C55B711}"/>
              </a:ext>
            </a:extLst>
          </p:cNvPr>
          <p:cNvSpPr txBox="1"/>
          <p:nvPr/>
        </p:nvSpPr>
        <p:spPr>
          <a:xfrm>
            <a:off x="1284957" y="5433540"/>
            <a:ext cx="41064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en-US" altLang="zh-CN" dirty="0"/>
              <a:t>10÷2=5</a:t>
            </a:r>
            <a:r>
              <a:rPr lang="zh-CN" altLang="en-US" dirty="0"/>
              <a:t>（分米）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11618A20-1423-DF9C-46F0-B188B79D55C1}"/>
              </a:ext>
            </a:extLst>
          </p:cNvPr>
          <p:cNvSpPr txBox="1"/>
          <p:nvPr/>
        </p:nvSpPr>
        <p:spPr>
          <a:xfrm>
            <a:off x="5165387" y="5584808"/>
            <a:ext cx="47325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答：宽应是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5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分米。</a:t>
            </a:r>
          </a:p>
        </p:txBody>
      </p:sp>
    </p:spTree>
    <p:extLst>
      <p:ext uri="{BB962C8B-B14F-4D97-AF65-F5344CB8AC3E}">
        <p14:creationId xmlns:p14="http://schemas.microsoft.com/office/powerpoint/2010/main" val="114917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>
            <a:extLst>
              <a:ext uri="{FF2B5EF4-FFF2-40B4-BE49-F238E27FC236}">
                <a16:creationId xmlns:a16="http://schemas.microsoft.com/office/drawing/2014/main" id="{CE8B119C-D412-6A02-D469-9AE27D18DF35}"/>
              </a:ext>
            </a:extLst>
          </p:cNvPr>
          <p:cNvSpPr txBox="1"/>
          <p:nvPr/>
        </p:nvSpPr>
        <p:spPr>
          <a:xfrm>
            <a:off x="1176121" y="764529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为了美化环境，某小区新建了两块草坪，并在草坪重叠处修建了一个正方形的花坛。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42284FC9-6C36-8014-EEA2-9A3AE4C7F090}"/>
              </a:ext>
            </a:extLst>
          </p:cNvPr>
          <p:cNvSpPr/>
          <p:nvPr/>
        </p:nvSpPr>
        <p:spPr>
          <a:xfrm>
            <a:off x="500743" y="878149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11">
            <a:extLst>
              <a:ext uri="{FF2B5EF4-FFF2-40B4-BE49-F238E27FC236}">
                <a16:creationId xmlns:a16="http://schemas.microsoft.com/office/drawing/2014/main" id="{33E8FEC9-9FFB-2EF4-C714-051E83B5BC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14666" y="1632738"/>
            <a:ext cx="430286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练习十八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9674F7FD-481B-11C5-B2AC-9168E0131ED1}"/>
              </a:ext>
            </a:extLst>
          </p:cNvPr>
          <p:cNvSpPr txBox="1"/>
          <p:nvPr/>
        </p:nvSpPr>
        <p:spPr>
          <a:xfrm>
            <a:off x="1176121" y="2137440"/>
            <a:ext cx="826997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）草坪的面积是多少平方米？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3B584BEB-E24C-650E-5AA5-C62516E4D55E}"/>
              </a:ext>
            </a:extLst>
          </p:cNvPr>
          <p:cNvGrpSpPr/>
          <p:nvPr/>
        </p:nvGrpSpPr>
        <p:grpSpPr>
          <a:xfrm>
            <a:off x="7801263" y="2156182"/>
            <a:ext cx="4077767" cy="3297593"/>
            <a:chOff x="7801263" y="2156182"/>
            <a:chExt cx="4077767" cy="3297593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05DD7BBA-2E26-C404-CCE3-6834D4D4D370}"/>
                </a:ext>
              </a:extLst>
            </p:cNvPr>
            <p:cNvSpPr/>
            <p:nvPr/>
          </p:nvSpPr>
          <p:spPr>
            <a:xfrm>
              <a:off x="9806099" y="2709000"/>
              <a:ext cx="1440000" cy="1440000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1CFD6A47-13C7-3E4B-CED1-E796C99AD49B}"/>
                </a:ext>
              </a:extLst>
            </p:cNvPr>
            <p:cNvSpPr/>
            <p:nvPr/>
          </p:nvSpPr>
          <p:spPr>
            <a:xfrm>
              <a:off x="8366099" y="3429000"/>
              <a:ext cx="2160000" cy="1440000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F82F1E5F-FAF9-824B-5C4A-129B0E2DCBF2}"/>
                </a:ext>
              </a:extLst>
            </p:cNvPr>
            <p:cNvSpPr txBox="1"/>
            <p:nvPr/>
          </p:nvSpPr>
          <p:spPr>
            <a:xfrm>
              <a:off x="9968153" y="2156182"/>
              <a:ext cx="11158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latin typeface="+mj-lt"/>
                </a:rPr>
                <a:t>6</a:t>
              </a:r>
              <a:r>
                <a:rPr lang="zh-CN" altLang="en-US" sz="3200" b="1" dirty="0">
                  <a:latin typeface="+mj-lt"/>
                </a:rPr>
                <a:t>米</a:t>
              </a: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BD8CF780-8B04-A95A-9426-2CD6F5467D82}"/>
                </a:ext>
              </a:extLst>
            </p:cNvPr>
            <p:cNvSpPr txBox="1"/>
            <p:nvPr/>
          </p:nvSpPr>
          <p:spPr>
            <a:xfrm rot="16200000">
              <a:off x="11028697" y="3135433"/>
              <a:ext cx="11158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latin typeface="+mj-lt"/>
                </a:rPr>
                <a:t>6</a:t>
              </a:r>
              <a:r>
                <a:rPr lang="zh-CN" altLang="en-US" sz="3200" b="1" dirty="0">
                  <a:latin typeface="+mj-lt"/>
                </a:rPr>
                <a:t>米</a:t>
              </a: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34A496B4-63CB-0DC9-020C-7286B890D65B}"/>
                </a:ext>
              </a:extLst>
            </p:cNvPr>
            <p:cNvSpPr txBox="1"/>
            <p:nvPr/>
          </p:nvSpPr>
          <p:spPr>
            <a:xfrm rot="16200000">
              <a:off x="7535705" y="3867354"/>
              <a:ext cx="11158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latin typeface="+mj-lt"/>
                </a:rPr>
                <a:t>6</a:t>
              </a:r>
              <a:r>
                <a:rPr lang="zh-CN" altLang="en-US" sz="3200" b="1" dirty="0">
                  <a:latin typeface="+mj-lt"/>
                </a:rPr>
                <a:t>米</a:t>
              </a: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A3D43D55-85EA-2C22-2195-81D26E9009BC}"/>
                </a:ext>
              </a:extLst>
            </p:cNvPr>
            <p:cNvSpPr txBox="1"/>
            <p:nvPr/>
          </p:nvSpPr>
          <p:spPr>
            <a:xfrm>
              <a:off x="8888153" y="4869000"/>
              <a:ext cx="11158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latin typeface="+mj-lt"/>
                </a:rPr>
                <a:t>9</a:t>
              </a:r>
              <a:r>
                <a:rPr lang="zh-CN" altLang="en-US" sz="3200" b="1" dirty="0">
                  <a:latin typeface="+mj-lt"/>
                </a:rPr>
                <a:t>米</a:t>
              </a: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B00F20A6-8774-C450-C18F-97707B0FEA40}"/>
                </a:ext>
              </a:extLst>
            </p:cNvPr>
            <p:cNvSpPr txBox="1"/>
            <p:nvPr/>
          </p:nvSpPr>
          <p:spPr>
            <a:xfrm>
              <a:off x="9599892" y="3569173"/>
              <a:ext cx="11158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latin typeface="+mj-lt"/>
                </a:rPr>
                <a:t>花坛</a:t>
              </a: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CDFA5490-51A1-1FFC-F71F-A6B3A3727A60}"/>
                </a:ext>
              </a:extLst>
            </p:cNvPr>
            <p:cNvSpPr txBox="1"/>
            <p:nvPr/>
          </p:nvSpPr>
          <p:spPr>
            <a:xfrm>
              <a:off x="9505050" y="4149000"/>
              <a:ext cx="11158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latin typeface="+mj-lt"/>
                </a:rPr>
                <a:t>3</a:t>
              </a:r>
              <a:r>
                <a:rPr lang="zh-CN" altLang="en-US" sz="3200" b="1" dirty="0">
                  <a:latin typeface="+mj-lt"/>
                </a:rPr>
                <a:t>米</a:t>
              </a:r>
            </a:p>
          </p:txBody>
        </p:sp>
      </p:grpSp>
      <p:sp>
        <p:nvSpPr>
          <p:cNvPr id="54" name="文本框 53">
            <a:extLst>
              <a:ext uri="{FF2B5EF4-FFF2-40B4-BE49-F238E27FC236}">
                <a16:creationId xmlns:a16="http://schemas.microsoft.com/office/drawing/2014/main" id="{17E566E0-FD7D-9380-9FBA-4CAACFDB7252}"/>
              </a:ext>
            </a:extLst>
          </p:cNvPr>
          <p:cNvSpPr txBox="1"/>
          <p:nvPr/>
        </p:nvSpPr>
        <p:spPr>
          <a:xfrm>
            <a:off x="1985216" y="2903181"/>
            <a:ext cx="48110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en-US" altLang="zh-CN" dirty="0"/>
              <a:t>9×6=54</a:t>
            </a:r>
            <a:r>
              <a:rPr lang="zh-CN" altLang="en-US" dirty="0"/>
              <a:t>（平方米）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B319EE1F-EBD6-6A57-AB59-157763314D03}"/>
              </a:ext>
            </a:extLst>
          </p:cNvPr>
          <p:cNvSpPr txBox="1"/>
          <p:nvPr/>
        </p:nvSpPr>
        <p:spPr>
          <a:xfrm>
            <a:off x="1985216" y="3618993"/>
            <a:ext cx="48110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en-US" altLang="zh-CN" dirty="0"/>
              <a:t>6×6=36</a:t>
            </a:r>
            <a:r>
              <a:rPr lang="zh-CN" altLang="en-US" dirty="0"/>
              <a:t>（平方米）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9E50BEB0-214D-6149-A202-DAB2A77DD6F7}"/>
              </a:ext>
            </a:extLst>
          </p:cNvPr>
          <p:cNvSpPr txBox="1"/>
          <p:nvPr/>
        </p:nvSpPr>
        <p:spPr>
          <a:xfrm>
            <a:off x="1985216" y="4334805"/>
            <a:ext cx="48110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en-US" altLang="zh-CN" dirty="0"/>
              <a:t>3×3=9</a:t>
            </a:r>
            <a:r>
              <a:rPr lang="zh-CN" altLang="en-US" dirty="0"/>
              <a:t>（平方米）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6E051A90-1C91-68DB-5715-DEA9679DF109}"/>
              </a:ext>
            </a:extLst>
          </p:cNvPr>
          <p:cNvSpPr txBox="1"/>
          <p:nvPr/>
        </p:nvSpPr>
        <p:spPr>
          <a:xfrm>
            <a:off x="1985216" y="5050617"/>
            <a:ext cx="6592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en-US" altLang="zh-CN"/>
              <a:t>54+36</a:t>
            </a:r>
            <a:r>
              <a:rPr lang="en-US" altLang="zh-CN">
                <a:latin typeface="+mn-ea"/>
              </a:rPr>
              <a:t>-</a:t>
            </a:r>
            <a:r>
              <a:rPr lang="en-US" altLang="zh-CN"/>
              <a:t>9×2=72</a:t>
            </a:r>
            <a:r>
              <a:rPr lang="zh-CN" altLang="en-US"/>
              <a:t>（</a:t>
            </a:r>
            <a:r>
              <a:rPr lang="zh-CN" altLang="en-US" dirty="0"/>
              <a:t>平方米）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BB38031D-F0D5-8C63-4AF8-078FD9BBAAB0}"/>
              </a:ext>
            </a:extLst>
          </p:cNvPr>
          <p:cNvSpPr txBox="1"/>
          <p:nvPr/>
        </p:nvSpPr>
        <p:spPr>
          <a:xfrm>
            <a:off x="4566210" y="5766428"/>
            <a:ext cx="68969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答：草坪的</a:t>
            </a:r>
            <a:r>
              <a:rPr lang="zh-CN" altLang="en-US" sz="3600" b="1">
                <a:solidFill>
                  <a:srgbClr val="FF0000"/>
                </a:solidFill>
                <a:latin typeface="+mj-lt"/>
              </a:rPr>
              <a:t>面积是</a:t>
            </a:r>
            <a:r>
              <a:rPr lang="en-US" altLang="zh-CN" sz="3600" b="1">
                <a:solidFill>
                  <a:srgbClr val="FF0000"/>
                </a:solidFill>
                <a:latin typeface="+mj-lt"/>
              </a:rPr>
              <a:t>72</a:t>
            </a:r>
            <a:r>
              <a:rPr lang="zh-CN" altLang="en-US" sz="3600" b="1">
                <a:solidFill>
                  <a:srgbClr val="FF0000"/>
                </a:solidFill>
                <a:latin typeface="+mj-lt"/>
              </a:rPr>
              <a:t>平方米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73012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  <p:bldP spid="5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55804E5-947E-EA1E-E2B9-7E38B7428D93}"/>
              </a:ext>
            </a:extLst>
          </p:cNvPr>
          <p:cNvSpPr txBox="1"/>
          <p:nvPr/>
        </p:nvSpPr>
        <p:spPr>
          <a:xfrm>
            <a:off x="485457" y="1086854"/>
            <a:ext cx="1183948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）草坪四周围了一圈栅栏，栅栏的长度是多少米？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2BF6DE28-FB9A-F919-66E3-2E71BA091CDC}"/>
              </a:ext>
            </a:extLst>
          </p:cNvPr>
          <p:cNvGrpSpPr/>
          <p:nvPr/>
        </p:nvGrpSpPr>
        <p:grpSpPr>
          <a:xfrm>
            <a:off x="7801263" y="2156182"/>
            <a:ext cx="4077767" cy="3297593"/>
            <a:chOff x="7801263" y="2156182"/>
            <a:chExt cx="4077767" cy="3297593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AB8EC6B0-120A-0227-E62A-D7ADB9488693}"/>
                </a:ext>
              </a:extLst>
            </p:cNvPr>
            <p:cNvSpPr/>
            <p:nvPr/>
          </p:nvSpPr>
          <p:spPr>
            <a:xfrm>
              <a:off x="9806099" y="2709000"/>
              <a:ext cx="1440000" cy="1440000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AC8A3058-8E5A-584B-2195-34C103225BB3}"/>
                </a:ext>
              </a:extLst>
            </p:cNvPr>
            <p:cNvSpPr/>
            <p:nvPr/>
          </p:nvSpPr>
          <p:spPr>
            <a:xfrm>
              <a:off x="8366099" y="3429000"/>
              <a:ext cx="2160000" cy="1440000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C9BD7A60-D748-C441-99AA-0A96E2B711DA}"/>
                </a:ext>
              </a:extLst>
            </p:cNvPr>
            <p:cNvSpPr txBox="1"/>
            <p:nvPr/>
          </p:nvSpPr>
          <p:spPr>
            <a:xfrm>
              <a:off x="9968153" y="2156182"/>
              <a:ext cx="11158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latin typeface="+mj-lt"/>
                </a:rPr>
                <a:t>6</a:t>
              </a:r>
              <a:r>
                <a:rPr lang="zh-CN" altLang="en-US" sz="3200" b="1" dirty="0">
                  <a:latin typeface="+mj-lt"/>
                </a:rPr>
                <a:t>米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0B4E58C0-4490-D604-9786-99ADC57F87B5}"/>
                </a:ext>
              </a:extLst>
            </p:cNvPr>
            <p:cNvSpPr txBox="1"/>
            <p:nvPr/>
          </p:nvSpPr>
          <p:spPr>
            <a:xfrm rot="16200000">
              <a:off x="11028697" y="3135433"/>
              <a:ext cx="11158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latin typeface="+mj-lt"/>
                </a:rPr>
                <a:t>6</a:t>
              </a:r>
              <a:r>
                <a:rPr lang="zh-CN" altLang="en-US" sz="3200" b="1" dirty="0">
                  <a:latin typeface="+mj-lt"/>
                </a:rPr>
                <a:t>米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D564C45E-FE1B-2038-9131-7CF593C965D0}"/>
                </a:ext>
              </a:extLst>
            </p:cNvPr>
            <p:cNvSpPr txBox="1"/>
            <p:nvPr/>
          </p:nvSpPr>
          <p:spPr>
            <a:xfrm rot="16200000">
              <a:off x="7535705" y="3867354"/>
              <a:ext cx="11158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latin typeface="+mj-lt"/>
                </a:rPr>
                <a:t>6</a:t>
              </a:r>
              <a:r>
                <a:rPr lang="zh-CN" altLang="en-US" sz="3200" b="1" dirty="0">
                  <a:latin typeface="+mj-lt"/>
                </a:rPr>
                <a:t>米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1F223C9C-23FE-F56D-54D8-8D77CFADF736}"/>
                </a:ext>
              </a:extLst>
            </p:cNvPr>
            <p:cNvSpPr txBox="1"/>
            <p:nvPr/>
          </p:nvSpPr>
          <p:spPr>
            <a:xfrm>
              <a:off x="8888153" y="4869000"/>
              <a:ext cx="11158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latin typeface="+mj-lt"/>
                </a:rPr>
                <a:t>9</a:t>
              </a:r>
              <a:r>
                <a:rPr lang="zh-CN" altLang="en-US" sz="3200" b="1" dirty="0">
                  <a:latin typeface="+mj-lt"/>
                </a:rPr>
                <a:t>米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B771FBE7-DD37-CD67-40FF-CE69EE4C1329}"/>
                </a:ext>
              </a:extLst>
            </p:cNvPr>
            <p:cNvSpPr txBox="1"/>
            <p:nvPr/>
          </p:nvSpPr>
          <p:spPr>
            <a:xfrm>
              <a:off x="9599892" y="3569173"/>
              <a:ext cx="11158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latin typeface="+mj-lt"/>
                </a:rPr>
                <a:t>花坛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4AED3D34-5E05-0EAD-A408-A4868E1E6F8A}"/>
                </a:ext>
              </a:extLst>
            </p:cNvPr>
            <p:cNvSpPr txBox="1"/>
            <p:nvPr/>
          </p:nvSpPr>
          <p:spPr>
            <a:xfrm>
              <a:off x="9505050" y="4149000"/>
              <a:ext cx="11158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latin typeface="+mj-lt"/>
                </a:rPr>
                <a:t>3</a:t>
              </a:r>
              <a:r>
                <a:rPr lang="zh-CN" altLang="en-US" sz="3200" b="1" dirty="0">
                  <a:latin typeface="+mj-lt"/>
                </a:rPr>
                <a:t>米</a:t>
              </a:r>
            </a:p>
          </p:txBody>
        </p:sp>
      </p:grp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3E9A30FC-CE72-9F5D-7008-BD67A1492FCC}"/>
              </a:ext>
            </a:extLst>
          </p:cNvPr>
          <p:cNvCxnSpPr/>
          <p:nvPr/>
        </p:nvCxnSpPr>
        <p:spPr>
          <a:xfrm>
            <a:off x="9806099" y="2709000"/>
            <a:ext cx="0" cy="720000"/>
          </a:xfrm>
          <a:prstGeom prst="line">
            <a:avLst/>
          </a:prstGeom>
          <a:ln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92DA632C-6251-8DB8-C821-B6FA4E3FE0F6}"/>
              </a:ext>
            </a:extLst>
          </p:cNvPr>
          <p:cNvCxnSpPr>
            <a:cxnSpLocks/>
          </p:cNvCxnSpPr>
          <p:nvPr/>
        </p:nvCxnSpPr>
        <p:spPr>
          <a:xfrm flipH="1">
            <a:off x="8366099" y="3429000"/>
            <a:ext cx="1440000" cy="0"/>
          </a:xfrm>
          <a:prstGeom prst="line">
            <a:avLst/>
          </a:prstGeom>
          <a:ln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BEED6A4C-FFFB-4FAB-3D41-243735745284}"/>
              </a:ext>
            </a:extLst>
          </p:cNvPr>
          <p:cNvCxnSpPr/>
          <p:nvPr/>
        </p:nvCxnSpPr>
        <p:spPr>
          <a:xfrm>
            <a:off x="10526099" y="4149000"/>
            <a:ext cx="0" cy="720000"/>
          </a:xfrm>
          <a:prstGeom prst="line">
            <a:avLst/>
          </a:prstGeom>
          <a:ln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E94ABA20-CE60-F33A-B6AF-8D970EE9801E}"/>
              </a:ext>
            </a:extLst>
          </p:cNvPr>
          <p:cNvCxnSpPr>
            <a:cxnSpLocks/>
          </p:cNvCxnSpPr>
          <p:nvPr/>
        </p:nvCxnSpPr>
        <p:spPr>
          <a:xfrm flipH="1">
            <a:off x="10526099" y="4149000"/>
            <a:ext cx="720000" cy="0"/>
          </a:xfrm>
          <a:prstGeom prst="line">
            <a:avLst/>
          </a:prstGeom>
          <a:ln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矩形 61">
            <a:extLst>
              <a:ext uri="{FF2B5EF4-FFF2-40B4-BE49-F238E27FC236}">
                <a16:creationId xmlns:a16="http://schemas.microsoft.com/office/drawing/2014/main" id="{5BD126D4-9276-0F50-3C1C-CC4DABA11145}"/>
              </a:ext>
            </a:extLst>
          </p:cNvPr>
          <p:cNvSpPr/>
          <p:nvPr/>
        </p:nvSpPr>
        <p:spPr>
          <a:xfrm>
            <a:off x="8366099" y="2709000"/>
            <a:ext cx="2880000" cy="2160000"/>
          </a:xfrm>
          <a:prstGeom prst="rect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20F17FAA-FF35-B17D-C807-3A66E9B75E0C}"/>
              </a:ext>
            </a:extLst>
          </p:cNvPr>
          <p:cNvSpPr txBox="1"/>
          <p:nvPr/>
        </p:nvSpPr>
        <p:spPr>
          <a:xfrm>
            <a:off x="1950562" y="2104354"/>
            <a:ext cx="3389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en-US" altLang="zh-CN"/>
              <a:t>9+3=12</a:t>
            </a:r>
            <a:r>
              <a:rPr lang="zh-CN" altLang="en-US"/>
              <a:t>（</a:t>
            </a:r>
            <a:r>
              <a:rPr lang="zh-CN" altLang="en-US" dirty="0"/>
              <a:t>米）</a:t>
            </a: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B15A69AE-B616-D1AC-42B8-71110B675E94}"/>
              </a:ext>
            </a:extLst>
          </p:cNvPr>
          <p:cNvSpPr txBox="1"/>
          <p:nvPr/>
        </p:nvSpPr>
        <p:spPr>
          <a:xfrm>
            <a:off x="1950562" y="2932570"/>
            <a:ext cx="3389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en-US" altLang="zh-CN"/>
              <a:t>6+3=9</a:t>
            </a:r>
            <a:r>
              <a:rPr lang="zh-CN" altLang="en-US"/>
              <a:t>（</a:t>
            </a:r>
            <a:r>
              <a:rPr lang="zh-CN" altLang="en-US" dirty="0"/>
              <a:t>米）</a:t>
            </a: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8830B5ED-AA00-3F3E-E479-F0D9D8D95791}"/>
              </a:ext>
            </a:extLst>
          </p:cNvPr>
          <p:cNvSpPr txBox="1"/>
          <p:nvPr/>
        </p:nvSpPr>
        <p:spPr>
          <a:xfrm>
            <a:off x="1950562" y="3764433"/>
            <a:ext cx="48110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en-US" altLang="zh-CN" dirty="0"/>
              <a:t>(12+9)×2=42</a:t>
            </a:r>
            <a:r>
              <a:rPr lang="zh-CN" altLang="en-US" dirty="0"/>
              <a:t>（米）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65E3C2D8-8B61-3AFC-B6AB-FEC591394C39}"/>
              </a:ext>
            </a:extLst>
          </p:cNvPr>
          <p:cNvSpPr txBox="1"/>
          <p:nvPr/>
        </p:nvSpPr>
        <p:spPr>
          <a:xfrm>
            <a:off x="1469187" y="4733775"/>
            <a:ext cx="68969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答：栅栏的长度是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42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米。</a:t>
            </a:r>
          </a:p>
        </p:txBody>
      </p:sp>
    </p:spTree>
    <p:extLst>
      <p:ext uri="{BB962C8B-B14F-4D97-AF65-F5344CB8AC3E}">
        <p14:creationId xmlns:p14="http://schemas.microsoft.com/office/powerpoint/2010/main" val="2883636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3.7037E-6 L -0.1181 -3.7037E-6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1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0 L -2.29167E-6 -0.10509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2.59259E-6 L 0.05912 2.59259E-6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59259E-6 L 1.45833E-6 0.10486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/>
      <p:bldP spid="64" grpId="0"/>
      <p:bldP spid="65" grpId="0"/>
      <p:bldP spid="6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AD6E9B4-D0BD-BD5E-0CDE-719EDFD3D3B1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DD71E90-69CB-C460-A06A-C143E71C6A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8430E5FC-C9DD-93F4-7C59-2291972F9460}"/>
              </a:ext>
            </a:extLst>
          </p:cNvPr>
          <p:cNvSpPr/>
          <p:nvPr/>
        </p:nvSpPr>
        <p:spPr>
          <a:xfrm>
            <a:off x="1748420" y="2045880"/>
            <a:ext cx="5708631" cy="2010554"/>
          </a:xfrm>
          <a:prstGeom prst="wedgeRoundRectCallout">
            <a:avLst>
              <a:gd name="adj1" fmla="val 65252"/>
              <a:gd name="adj2" fmla="val 2813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44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通过本节课的学习，你有哪些收获？</a:t>
            </a:r>
          </a:p>
        </p:txBody>
      </p:sp>
    </p:spTree>
    <p:extLst>
      <p:ext uri="{BB962C8B-B14F-4D97-AF65-F5344CB8AC3E}">
        <p14:creationId xmlns:p14="http://schemas.microsoft.com/office/powerpoint/2010/main" val="38650070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BB361E1-44AC-9ED3-89C7-271848344143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A4F5B74-7B5B-6112-53AC-E81B91102318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471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小学数学">
      <a:majorFont>
        <a:latin typeface="Times New Roman"/>
        <a:ea typeface="黑体"/>
        <a:cs typeface=""/>
      </a:majorFont>
      <a:minorFont>
        <a:latin typeface="Arial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1379</TotalTime>
  <Words>797</Words>
  <Application>Microsoft Office PowerPoint</Application>
  <PresentationFormat>宽屏</PresentationFormat>
  <Paragraphs>149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7" baseType="lpstr">
      <vt:lpstr>宋体</vt:lpstr>
      <vt:lpstr>微软雅黑</vt:lpstr>
      <vt:lpstr>Arial</vt:lpstr>
      <vt:lpstr>Times New Roman</vt:lpstr>
      <vt:lpstr>黑体</vt:lpstr>
      <vt:lpstr>楷体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Administrator</cp:lastModifiedBy>
  <cp:revision>61</cp:revision>
  <dcterms:created xsi:type="dcterms:W3CDTF">2025-11-01T01:48:06Z</dcterms:created>
  <dcterms:modified xsi:type="dcterms:W3CDTF">2026-06-22T01:44:47Z</dcterms:modified>
</cp:coreProperties>
</file>