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9" r:id="rId5"/>
    <p:sldId id="274" r:id="rId6"/>
    <p:sldId id="276" r:id="rId7"/>
    <p:sldId id="278" r:id="rId8"/>
    <p:sldId id="275" r:id="rId9"/>
    <p:sldId id="277" r:id="rId10"/>
    <p:sldId id="282" r:id="rId11"/>
    <p:sldId id="283" r:id="rId12"/>
    <p:sldId id="260" r:id="rId13"/>
    <p:sldId id="261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CE0"/>
    <a:srgbClr val="EE1D23"/>
    <a:srgbClr val="F58220"/>
    <a:srgbClr val="FF7C80"/>
    <a:srgbClr val="FFFFFF"/>
    <a:srgbClr val="DFEDDC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114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501950" y="3013501"/>
            <a:ext cx="71920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4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数据的收集、整理与表达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3DCD49C-5591-3843-1567-499EC0C64AD4}"/>
              </a:ext>
            </a:extLst>
          </p:cNvPr>
          <p:cNvGrpSpPr/>
          <p:nvPr/>
        </p:nvGrpSpPr>
        <p:grpSpPr>
          <a:xfrm>
            <a:off x="2724254" y="1673390"/>
            <a:ext cx="5077327" cy="923331"/>
            <a:chOff x="2763166" y="1673390"/>
            <a:chExt cx="5077327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224832" y="1719557"/>
              <a:ext cx="461566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3166" y="1673390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回顾整理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5D4321B-06DB-EDB0-0DC4-65FC13D14EE4}"/>
              </a:ext>
            </a:extLst>
          </p:cNvPr>
          <p:cNvGrpSpPr/>
          <p:nvPr/>
        </p:nvGrpSpPr>
        <p:grpSpPr>
          <a:xfrm>
            <a:off x="5417286" y="1177079"/>
            <a:ext cx="5972251" cy="5397165"/>
            <a:chOff x="5214026" y="801172"/>
            <a:chExt cx="5972251" cy="5397165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BA36848-B29A-4AF0-EBD2-BE7A53B71225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F8CD1A7-EDF0-8245-10B5-EA9C2C68966A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生活中的运动现象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0701C60-C155-129D-8848-BF07A53E300B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除数是一位数的除法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AD80301-300C-D40D-14B9-695D2BA2DD1E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长方形和正方形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B21C4BC-D2FE-88F4-291E-0C91622FE40A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F2EE8C5-46FF-FA3F-CC33-450E4DDA0877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数据的收集与整理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371A7CD-6C42-B4F1-9D0B-C863714FD718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年、月、日的秘密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F1D0072-0AD6-E36E-F354-8F9FDDF43ABC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小数的初步认识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7EA2747-68A0-15E8-F22B-76C0773498D0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23FE9BF-71A0-8CDF-76C9-B8A7F2DC261A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CB0F9A0-A156-9063-2595-30A4BCF67C8C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BFA0CAA-735F-B0A7-43C7-0AE52BD7B03F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ED7A970-8561-D33E-BCEB-0F06317DDAB0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52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4EB3F93-1F9F-BB5C-D9E5-A0C60541A8C4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217C7AF-0A40-3BD9-4B21-4F8556070907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77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9F706AC-DDC9-6F19-B39E-368D14DB8D61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86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0487042-0C1D-9630-164C-0EC75DA455C5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F565B3C4-8A6B-73EA-3C82-071D6BA5827B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七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4BCD71B0-5312-8B96-8C44-FF8C8902D66B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A54B9F76-7AA5-E166-A418-2A941F8FE43E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E79D6B4E-8A1D-423D-3D17-1E99B674D517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53116AF0-9F9D-5747-941C-46F48090DAB1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E96CE61-82DB-3355-B343-4D21F5611DBC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7EF13065-7DD5-0812-7A38-25E29F7364D2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83F2A049-12EA-E69C-53DF-9A146AAD143D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id="{A87D873C-365F-205A-68C5-90712E6E8FBE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5DFA300D-D439-4C9F-E23F-AE50B8872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82096" y="4538547"/>
            <a:ext cx="1951660" cy="2097401"/>
          </a:xfrm>
          <a:prstGeom prst="rect">
            <a:avLst/>
          </a:prstGeom>
        </p:spPr>
      </p:pic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D3DFADD0-4C05-7C9B-9E2F-353B56BCF340}"/>
              </a:ext>
            </a:extLst>
          </p:cNvPr>
          <p:cNvSpPr/>
          <p:nvPr/>
        </p:nvSpPr>
        <p:spPr>
          <a:xfrm>
            <a:off x="1105292" y="1343405"/>
            <a:ext cx="3695390" cy="2595952"/>
          </a:xfrm>
          <a:prstGeom prst="wedgeRoundRectCallout">
            <a:avLst>
              <a:gd name="adj1" fmla="val -34864"/>
              <a:gd name="adj2" fmla="val 7075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数据的收集与整理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我们本学期学习了哪些相关的知识？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B8A7EF4-F13C-684B-373A-908CBD7925AF}"/>
              </a:ext>
            </a:extLst>
          </p:cNvPr>
          <p:cNvSpPr/>
          <p:nvPr/>
        </p:nvSpPr>
        <p:spPr>
          <a:xfrm>
            <a:off x="5604165" y="3850577"/>
            <a:ext cx="5618480" cy="637539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DAC1367-9586-D9E9-BA23-1562600A5324}"/>
              </a:ext>
            </a:extLst>
          </p:cNvPr>
          <p:cNvSpPr txBox="1"/>
          <p:nvPr/>
        </p:nvSpPr>
        <p:spPr>
          <a:xfrm>
            <a:off x="377417" y="359619"/>
            <a:ext cx="110233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defTabSz="121914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独立思考，自主画“知识结构图”。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0CE7760-47EB-0BEB-C16C-A9019BF895CD}"/>
              </a:ext>
            </a:extLst>
          </p:cNvPr>
          <p:cNvSpPr/>
          <p:nvPr/>
        </p:nvSpPr>
        <p:spPr>
          <a:xfrm>
            <a:off x="1708302" y="1371600"/>
            <a:ext cx="2538920" cy="646331"/>
          </a:xfrm>
          <a:prstGeom prst="roundRect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收集数据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AE28B1E-BA48-6C3C-6ACF-AA9722D1B1A2}"/>
              </a:ext>
            </a:extLst>
          </p:cNvPr>
          <p:cNvSpPr/>
          <p:nvPr/>
        </p:nvSpPr>
        <p:spPr>
          <a:xfrm>
            <a:off x="1708302" y="2757361"/>
            <a:ext cx="2538920" cy="646331"/>
          </a:xfrm>
          <a:prstGeom prst="roundRect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记录数据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CB1978FC-EAC2-EA85-F232-750C2112C5E6}"/>
              </a:ext>
            </a:extLst>
          </p:cNvPr>
          <p:cNvSpPr/>
          <p:nvPr/>
        </p:nvSpPr>
        <p:spPr>
          <a:xfrm>
            <a:off x="1708302" y="4143122"/>
            <a:ext cx="2538920" cy="646331"/>
          </a:xfrm>
          <a:prstGeom prst="roundRect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整理数据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8F4DB2D6-5F1A-E086-EDC2-303414599495}"/>
              </a:ext>
            </a:extLst>
          </p:cNvPr>
          <p:cNvSpPr/>
          <p:nvPr/>
        </p:nvSpPr>
        <p:spPr>
          <a:xfrm>
            <a:off x="1708302" y="5528883"/>
            <a:ext cx="2538920" cy="646331"/>
          </a:xfrm>
          <a:prstGeom prst="roundRect">
            <a:avLst/>
          </a:prstGeom>
          <a:solidFill>
            <a:schemeClr val="bg1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运用数据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660274B7-52A2-20C7-BB9B-5FC27953696D}"/>
              </a:ext>
            </a:extLst>
          </p:cNvPr>
          <p:cNvSpPr/>
          <p:nvPr/>
        </p:nvSpPr>
        <p:spPr>
          <a:xfrm>
            <a:off x="2908570" y="2130357"/>
            <a:ext cx="262647" cy="515566"/>
          </a:xfrm>
          <a:prstGeom prst="downArrow">
            <a:avLst/>
          </a:prstGeom>
          <a:solidFill>
            <a:srgbClr val="F58220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箭头: 下 12">
            <a:extLst>
              <a:ext uri="{FF2B5EF4-FFF2-40B4-BE49-F238E27FC236}">
                <a16:creationId xmlns:a16="http://schemas.microsoft.com/office/drawing/2014/main" id="{8B2F951E-DA1F-C7FB-3B93-10C4A3A531B5}"/>
              </a:ext>
            </a:extLst>
          </p:cNvPr>
          <p:cNvSpPr/>
          <p:nvPr/>
        </p:nvSpPr>
        <p:spPr>
          <a:xfrm>
            <a:off x="2908570" y="3515130"/>
            <a:ext cx="262647" cy="515566"/>
          </a:xfrm>
          <a:prstGeom prst="downArrow">
            <a:avLst/>
          </a:prstGeom>
          <a:solidFill>
            <a:srgbClr val="F58220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下 13">
            <a:extLst>
              <a:ext uri="{FF2B5EF4-FFF2-40B4-BE49-F238E27FC236}">
                <a16:creationId xmlns:a16="http://schemas.microsoft.com/office/drawing/2014/main" id="{0FC2268C-3224-A49D-F3CE-D2C35B117D09}"/>
              </a:ext>
            </a:extLst>
          </p:cNvPr>
          <p:cNvSpPr/>
          <p:nvPr/>
        </p:nvSpPr>
        <p:spPr>
          <a:xfrm>
            <a:off x="2908570" y="4901385"/>
            <a:ext cx="262647" cy="515566"/>
          </a:xfrm>
          <a:prstGeom prst="downArrow">
            <a:avLst/>
          </a:prstGeom>
          <a:solidFill>
            <a:srgbClr val="F58220"/>
          </a:solidFill>
          <a:ln>
            <a:solidFill>
              <a:srgbClr val="F582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CFDE2DD-C889-605A-A82D-686AD7925147}"/>
              </a:ext>
            </a:extLst>
          </p:cNvPr>
          <p:cNvGrpSpPr/>
          <p:nvPr/>
        </p:nvGrpSpPr>
        <p:grpSpPr>
          <a:xfrm>
            <a:off x="4406629" y="1161817"/>
            <a:ext cx="5512913" cy="815607"/>
            <a:chOff x="4406629" y="1161817"/>
            <a:chExt cx="5512913" cy="815607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51465A21-8B2D-C70D-7E58-97B31FA04DF8}"/>
                </a:ext>
              </a:extLst>
            </p:cNvPr>
            <p:cNvCxnSpPr>
              <a:cxnSpLocks/>
            </p:cNvCxnSpPr>
            <p:nvPr/>
          </p:nvCxnSpPr>
          <p:spPr>
            <a:xfrm>
              <a:off x="4406629" y="1694765"/>
              <a:ext cx="1673158" cy="0"/>
            </a:xfrm>
            <a:prstGeom prst="straightConnector1">
              <a:avLst/>
            </a:prstGeom>
            <a:ln w="28575">
              <a:solidFill>
                <a:srgbClr val="F5822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92FBA2D-0EF9-7667-CE5D-04A0D2AD47E9}"/>
                </a:ext>
              </a:extLst>
            </p:cNvPr>
            <p:cNvSpPr txBox="1"/>
            <p:nvPr/>
          </p:nvSpPr>
          <p:spPr>
            <a:xfrm>
              <a:off x="4685435" y="1161817"/>
              <a:ext cx="11155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+mj-ea"/>
                  <a:ea typeface="+mj-ea"/>
                </a:rPr>
                <a:t>方法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C5B0720-C51D-8E0F-F636-D42B644B8FC0}"/>
                </a:ext>
              </a:extLst>
            </p:cNvPr>
            <p:cNvSpPr txBox="1"/>
            <p:nvPr/>
          </p:nvSpPr>
          <p:spPr>
            <a:xfrm>
              <a:off x="6200281" y="1392649"/>
              <a:ext cx="37192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+mj-ea"/>
                  <a:ea typeface="+mj-ea"/>
                </a:rPr>
                <a:t>举手、问卷调查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1339633-B9E7-B39F-E6BC-55E72B9550FF}"/>
              </a:ext>
            </a:extLst>
          </p:cNvPr>
          <p:cNvGrpSpPr/>
          <p:nvPr/>
        </p:nvGrpSpPr>
        <p:grpSpPr>
          <a:xfrm>
            <a:off x="4406629" y="2537484"/>
            <a:ext cx="6945548" cy="1077218"/>
            <a:chOff x="4406629" y="2537484"/>
            <a:chExt cx="6945548" cy="1077218"/>
          </a:xfrm>
        </p:grpSpPr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id="{3221B9BE-126D-4DD6-376D-935BFD748E04}"/>
                </a:ext>
              </a:extLst>
            </p:cNvPr>
            <p:cNvCxnSpPr>
              <a:cxnSpLocks/>
            </p:cNvCxnSpPr>
            <p:nvPr/>
          </p:nvCxnSpPr>
          <p:spPr>
            <a:xfrm>
              <a:off x="4406629" y="3085821"/>
              <a:ext cx="1673158" cy="0"/>
            </a:xfrm>
            <a:prstGeom prst="straightConnector1">
              <a:avLst/>
            </a:prstGeom>
            <a:ln w="28575">
              <a:solidFill>
                <a:srgbClr val="F5822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74B538D-F9EE-A9F1-A9CF-F325030405B8}"/>
                </a:ext>
              </a:extLst>
            </p:cNvPr>
            <p:cNvSpPr txBox="1"/>
            <p:nvPr/>
          </p:nvSpPr>
          <p:spPr>
            <a:xfrm>
              <a:off x="4685435" y="2552873"/>
              <a:ext cx="11155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+mj-ea"/>
                  <a:ea typeface="+mj-ea"/>
                </a:rPr>
                <a:t>方法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0476858-4444-7903-213D-76765DB0DEE7}"/>
                </a:ext>
              </a:extLst>
            </p:cNvPr>
            <p:cNvSpPr txBox="1"/>
            <p:nvPr/>
          </p:nvSpPr>
          <p:spPr>
            <a:xfrm>
              <a:off x="6200281" y="2537484"/>
              <a:ext cx="515189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+mj-ea"/>
                  <a:ea typeface="+mj-ea"/>
                </a:rPr>
                <a:t>画“正”字，一个“正”字五笔，表示数据</a:t>
              </a:r>
              <a:r>
                <a:rPr lang="en-US" altLang="zh-CN" sz="3200" dirty="0">
                  <a:latin typeface="+mj-ea"/>
                  <a:ea typeface="+mj-ea"/>
                </a:rPr>
                <a:t>5</a:t>
              </a:r>
              <a:endParaRPr lang="zh-CN" altLang="en-US" sz="3200" dirty="0">
                <a:latin typeface="+mj-ea"/>
                <a:ea typeface="+mj-ea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E298FAE-3790-0870-366F-1927901AF953}"/>
              </a:ext>
            </a:extLst>
          </p:cNvPr>
          <p:cNvGrpSpPr/>
          <p:nvPr/>
        </p:nvGrpSpPr>
        <p:grpSpPr>
          <a:xfrm>
            <a:off x="4406629" y="3943067"/>
            <a:ext cx="3677056" cy="825335"/>
            <a:chOff x="4406629" y="3943067"/>
            <a:chExt cx="3677056" cy="825335"/>
          </a:xfrm>
        </p:grpSpPr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C6F15751-A6D7-36A9-3656-874CA4778607}"/>
                </a:ext>
              </a:extLst>
            </p:cNvPr>
            <p:cNvCxnSpPr>
              <a:cxnSpLocks/>
            </p:cNvCxnSpPr>
            <p:nvPr/>
          </p:nvCxnSpPr>
          <p:spPr>
            <a:xfrm>
              <a:off x="4406629" y="4476015"/>
              <a:ext cx="1673158" cy="0"/>
            </a:xfrm>
            <a:prstGeom prst="straightConnector1">
              <a:avLst/>
            </a:prstGeom>
            <a:ln w="28575">
              <a:solidFill>
                <a:srgbClr val="F5822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CDBF245-29A9-C358-49A7-ED36632E81FA}"/>
                </a:ext>
              </a:extLst>
            </p:cNvPr>
            <p:cNvSpPr txBox="1"/>
            <p:nvPr/>
          </p:nvSpPr>
          <p:spPr>
            <a:xfrm>
              <a:off x="4685435" y="3943067"/>
              <a:ext cx="11155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latin typeface="+mj-ea"/>
                  <a:ea typeface="+mj-ea"/>
                </a:rPr>
                <a:t>呈现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17D09D4-E54E-E3FA-05E8-F73C1FFC6950}"/>
                </a:ext>
              </a:extLst>
            </p:cNvPr>
            <p:cNvSpPr txBox="1"/>
            <p:nvPr/>
          </p:nvSpPr>
          <p:spPr>
            <a:xfrm>
              <a:off x="6200281" y="4183627"/>
              <a:ext cx="18834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latin typeface="+mj-ea"/>
                  <a:ea typeface="+mj-ea"/>
                </a:rPr>
                <a:t>统计表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CFB0DD8C-F6B2-B233-9664-FDB56ED08FDE}"/>
              </a:ext>
            </a:extLst>
          </p:cNvPr>
          <p:cNvSpPr/>
          <p:nvPr/>
        </p:nvSpPr>
        <p:spPr>
          <a:xfrm>
            <a:off x="470901" y="3924654"/>
            <a:ext cx="11250198" cy="2602606"/>
          </a:xfrm>
          <a:prstGeom prst="rect">
            <a:avLst/>
          </a:prstGeom>
          <a:solidFill>
            <a:srgbClr val="FFFCE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实践应用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CC82716-B24F-D483-7876-6A9D12C33C5D}"/>
              </a:ext>
            </a:extLst>
          </p:cNvPr>
          <p:cNvSpPr/>
          <p:nvPr/>
        </p:nvSpPr>
        <p:spPr>
          <a:xfrm>
            <a:off x="626630" y="1106016"/>
            <a:ext cx="10938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班男同学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分钟仰卧起坐成绩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单位：个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） ：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92F70B0-F5F8-7638-E33F-91D3806A4319}"/>
              </a:ext>
            </a:extLst>
          </p:cNvPr>
          <p:cNvSpPr/>
          <p:nvPr/>
        </p:nvSpPr>
        <p:spPr>
          <a:xfrm>
            <a:off x="2913612" y="1822515"/>
            <a:ext cx="6364775" cy="130882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39  29  38  36  32  28  39  28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</a:p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40  42  37  32  35  29  31  34  33  38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B53A488-6CFA-5479-A474-1E860B367A8F}"/>
              </a:ext>
            </a:extLst>
          </p:cNvPr>
          <p:cNvSpPr txBox="1"/>
          <p:nvPr/>
        </p:nvSpPr>
        <p:spPr>
          <a:xfrm>
            <a:off x="626630" y="4055375"/>
            <a:ext cx="109387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+mj-lt"/>
                <a:ea typeface="+mj-ea"/>
              </a:rPr>
              <a:t>《</a:t>
            </a:r>
            <a:r>
              <a:rPr lang="zh-CN" altLang="en-US" sz="2800" dirty="0">
                <a:latin typeface="+mj-lt"/>
                <a:ea typeface="+mj-ea"/>
              </a:rPr>
              <a:t>国家学生体质健康标准（</a:t>
            </a:r>
            <a:r>
              <a:rPr lang="en-US" altLang="zh-CN" sz="2800" b="1" dirty="0">
                <a:latin typeface="+mj-lt"/>
                <a:ea typeface="+mj-ea"/>
              </a:rPr>
              <a:t>2014</a:t>
            </a:r>
            <a:r>
              <a:rPr lang="zh-CN" altLang="en-US" sz="2800" dirty="0">
                <a:latin typeface="+mj-lt"/>
                <a:ea typeface="+mj-ea"/>
              </a:rPr>
              <a:t>年修订）</a:t>
            </a:r>
            <a:r>
              <a:rPr lang="en-US" altLang="zh-CN" sz="2800" dirty="0">
                <a:latin typeface="+mj-lt"/>
                <a:ea typeface="+mj-ea"/>
              </a:rPr>
              <a:t>》</a:t>
            </a:r>
            <a:r>
              <a:rPr lang="zh-CN" altLang="en-US" sz="2800" dirty="0">
                <a:latin typeface="+mj-lt"/>
                <a:ea typeface="+mj-ea"/>
              </a:rPr>
              <a:t>三年级学生一分钟</a:t>
            </a:r>
            <a:endParaRPr lang="en-US" altLang="zh-CN" sz="2800" dirty="0">
              <a:latin typeface="+mj-lt"/>
              <a:ea typeface="+mj-ea"/>
            </a:endParaRPr>
          </a:p>
          <a:p>
            <a:pPr algn="ctr"/>
            <a:r>
              <a:rPr lang="zh-CN" altLang="en-US" sz="2800" dirty="0">
                <a:latin typeface="+mj-lt"/>
                <a:ea typeface="+mj-ea"/>
              </a:rPr>
              <a:t>仰卧起坐等级评定表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642AE3A-7692-E06D-05D7-77ED96E9DBD4}"/>
              </a:ext>
            </a:extLst>
          </p:cNvPr>
          <p:cNvSpPr/>
          <p:nvPr/>
        </p:nvSpPr>
        <p:spPr>
          <a:xfrm>
            <a:off x="626630" y="3242600"/>
            <a:ext cx="955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请将数据整理在一个表中，你能试着整理一下吗？</a:t>
            </a:r>
          </a:p>
        </p:txBody>
      </p:sp>
      <p:graphicFrame>
        <p:nvGraphicFramePr>
          <p:cNvPr id="22" name="表格 21">
            <a:extLst>
              <a:ext uri="{FF2B5EF4-FFF2-40B4-BE49-F238E27FC236}">
                <a16:creationId xmlns:a16="http://schemas.microsoft.com/office/drawing/2014/main" id="{FE7AA4D0-A4D1-A09D-60FB-3C64C6126A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157034"/>
              </p:ext>
            </p:extLst>
          </p:nvPr>
        </p:nvGraphicFramePr>
        <p:xfrm>
          <a:off x="791911" y="5140203"/>
          <a:ext cx="10608175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21635">
                  <a:extLst>
                    <a:ext uri="{9D8B030D-6E8A-4147-A177-3AD203B41FA5}">
                      <a16:colId xmlns:a16="http://schemas.microsoft.com/office/drawing/2014/main" val="3680501254"/>
                    </a:ext>
                  </a:extLst>
                </a:gridCol>
                <a:gridCol w="2121635">
                  <a:extLst>
                    <a:ext uri="{9D8B030D-6E8A-4147-A177-3AD203B41FA5}">
                      <a16:colId xmlns:a16="http://schemas.microsoft.com/office/drawing/2014/main" val="347844561"/>
                    </a:ext>
                  </a:extLst>
                </a:gridCol>
                <a:gridCol w="2121635">
                  <a:extLst>
                    <a:ext uri="{9D8B030D-6E8A-4147-A177-3AD203B41FA5}">
                      <a16:colId xmlns:a16="http://schemas.microsoft.com/office/drawing/2014/main" val="2937831841"/>
                    </a:ext>
                  </a:extLst>
                </a:gridCol>
                <a:gridCol w="2121635">
                  <a:extLst>
                    <a:ext uri="{9D8B030D-6E8A-4147-A177-3AD203B41FA5}">
                      <a16:colId xmlns:a16="http://schemas.microsoft.com/office/drawing/2014/main" val="3248332083"/>
                    </a:ext>
                  </a:extLst>
                </a:gridCol>
                <a:gridCol w="2121635">
                  <a:extLst>
                    <a:ext uri="{9D8B030D-6E8A-4147-A177-3AD203B41FA5}">
                      <a16:colId xmlns:a16="http://schemas.microsoft.com/office/drawing/2014/main" val="369822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等级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优秀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良好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不及格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3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个数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42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及以上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36</a:t>
                      </a:r>
                      <a:r>
                        <a:rPr lang="en-US" altLang="zh-CN" sz="3200" b="1" dirty="0">
                          <a:latin typeface="+mn-ea"/>
                          <a:ea typeface="+mn-ea"/>
                        </a:rPr>
                        <a:t>-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41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16</a:t>
                      </a:r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-</a:t>
                      </a:r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35</a:t>
                      </a:r>
                      <a:endParaRPr lang="zh-CN" altLang="en-US" sz="3200" b="1" dirty="0"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  <a:ea typeface="+mn-ea"/>
                        </a:rPr>
                        <a:t>15</a:t>
                      </a:r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及以下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106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56">
            <a:extLst>
              <a:ext uri="{FF2B5EF4-FFF2-40B4-BE49-F238E27FC236}">
                <a16:creationId xmlns:a16="http://schemas.microsoft.com/office/drawing/2014/main" id="{91B63834-1CF9-27FC-F3F8-2D895F1F7855}"/>
              </a:ext>
            </a:extLst>
          </p:cNvPr>
          <p:cNvGrpSpPr/>
          <p:nvPr/>
        </p:nvGrpSpPr>
        <p:grpSpPr>
          <a:xfrm>
            <a:off x="8514946" y="1232794"/>
            <a:ext cx="2925740" cy="2397388"/>
            <a:chOff x="931277" y="3827041"/>
            <a:chExt cx="2925740" cy="2397388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12B270B-677D-0C74-2639-BA01D5A410AD}"/>
                </a:ext>
              </a:extLst>
            </p:cNvPr>
            <p:cNvSpPr txBox="1"/>
            <p:nvPr/>
          </p:nvSpPr>
          <p:spPr>
            <a:xfrm>
              <a:off x="931277" y="3827041"/>
              <a:ext cx="2925740" cy="2397388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/>
                <a:t>优秀：正</a:t>
              </a:r>
              <a:endParaRPr lang="en-US" altLang="zh-CN" sz="3200" b="1" dirty="0"/>
            </a:p>
            <a:p>
              <a:pPr>
                <a:lnSpc>
                  <a:spcPct val="120000"/>
                </a:lnSpc>
              </a:pPr>
              <a:r>
                <a:rPr lang="zh-CN" altLang="en-US" sz="3200" b="1" dirty="0"/>
                <a:t>良好：正正</a:t>
              </a:r>
              <a:endParaRPr lang="en-US" altLang="zh-CN" sz="3200" b="1" dirty="0"/>
            </a:p>
            <a:p>
              <a:pPr>
                <a:lnSpc>
                  <a:spcPct val="120000"/>
                </a:lnSpc>
              </a:pPr>
              <a:r>
                <a:rPr lang="zh-CN" altLang="en-US" sz="3200" b="1" dirty="0"/>
                <a:t>及格：正正正</a:t>
              </a:r>
              <a:endParaRPr lang="en-US" altLang="zh-CN" sz="3200" b="1" dirty="0"/>
            </a:p>
            <a:p>
              <a:pPr>
                <a:lnSpc>
                  <a:spcPct val="120000"/>
                </a:lnSpc>
              </a:pPr>
              <a:r>
                <a:rPr lang="zh-CN" altLang="en-US" sz="3200" b="1" dirty="0"/>
                <a:t>不及格：</a:t>
              </a:r>
            </a:p>
          </p:txBody>
        </p:sp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424E4C03-0F6C-CD2E-470A-B35C9018F8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006025">
              <a:off x="2147363" y="4061307"/>
              <a:ext cx="724890" cy="411516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586A651C-4661-1C87-7B96-8AEE7D16A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226181">
              <a:off x="2662376" y="4826107"/>
              <a:ext cx="414907" cy="165954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E89DE66E-28DD-EF12-10E7-B9A6B6EFB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226181">
              <a:off x="2727365" y="4706835"/>
              <a:ext cx="101912" cy="164622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0C8AF079-BFC2-D613-6B81-E76B5A41B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006025">
              <a:off x="3074971" y="5231162"/>
              <a:ext cx="485993" cy="411516"/>
            </a:xfrm>
            <a:prstGeom prst="rect">
              <a:avLst/>
            </a:prstGeom>
          </p:spPr>
        </p:pic>
      </p:grpSp>
      <p:pic>
        <p:nvPicPr>
          <p:cNvPr id="59" name="图片 58">
            <a:extLst>
              <a:ext uri="{FF2B5EF4-FFF2-40B4-BE49-F238E27FC236}">
                <a16:creationId xmlns:a16="http://schemas.microsoft.com/office/drawing/2014/main" id="{111C6654-5EA0-EC45-32B7-255B5B86C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19" y="2591748"/>
            <a:ext cx="7578500" cy="1762443"/>
          </a:xfrm>
          <a:prstGeom prst="rect">
            <a:avLst/>
          </a:prstGeom>
        </p:spPr>
      </p:pic>
      <p:graphicFrame>
        <p:nvGraphicFramePr>
          <p:cNvPr id="61" name="表格 60">
            <a:extLst>
              <a:ext uri="{FF2B5EF4-FFF2-40B4-BE49-F238E27FC236}">
                <a16:creationId xmlns:a16="http://schemas.microsoft.com/office/drawing/2014/main" id="{2E362ABB-2899-2FF7-47CF-226229BA9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302750"/>
              </p:ext>
            </p:extLst>
          </p:nvPr>
        </p:nvGraphicFramePr>
        <p:xfrm>
          <a:off x="927110" y="5145242"/>
          <a:ext cx="10337780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7556">
                  <a:extLst>
                    <a:ext uri="{9D8B030D-6E8A-4147-A177-3AD203B41FA5}">
                      <a16:colId xmlns:a16="http://schemas.microsoft.com/office/drawing/2014/main" val="3680501254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4784456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293783184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248332083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698223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等级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优秀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良好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不及格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3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8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106017"/>
                  </a:ext>
                </a:extLst>
              </a:tr>
            </a:tbl>
          </a:graphicData>
        </a:graphic>
      </p:graphicFrame>
      <p:pic>
        <p:nvPicPr>
          <p:cNvPr id="62" name="图片 61">
            <a:extLst>
              <a:ext uri="{FF2B5EF4-FFF2-40B4-BE49-F238E27FC236}">
                <a16:creationId xmlns:a16="http://schemas.microsoft.com/office/drawing/2014/main" id="{0D4B7AA7-8F5C-2352-3890-77E3D96C3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1" y="509987"/>
            <a:ext cx="7900295" cy="1914614"/>
          </a:xfrm>
          <a:prstGeom prst="rect">
            <a:avLst/>
          </a:prstGeom>
        </p:spPr>
      </p:pic>
      <p:sp>
        <p:nvSpPr>
          <p:cNvPr id="63" name="矩形 62">
            <a:extLst>
              <a:ext uri="{FF2B5EF4-FFF2-40B4-BE49-F238E27FC236}">
                <a16:creationId xmlns:a16="http://schemas.microsoft.com/office/drawing/2014/main" id="{08B7A043-DBC3-4D5B-69BD-B5768B6F2FD7}"/>
              </a:ext>
            </a:extLst>
          </p:cNvPr>
          <p:cNvSpPr/>
          <p:nvPr/>
        </p:nvSpPr>
        <p:spPr>
          <a:xfrm>
            <a:off x="1853738" y="4488106"/>
            <a:ext cx="8484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）班男同学1分钟仰卧起坐成绩统计表</a:t>
            </a: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C21850E-5018-C493-94B1-0561B79B1149}"/>
              </a:ext>
            </a:extLst>
          </p:cNvPr>
          <p:cNvSpPr/>
          <p:nvPr/>
        </p:nvSpPr>
        <p:spPr>
          <a:xfrm>
            <a:off x="626630" y="619633"/>
            <a:ext cx="10938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班女同学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分钟仰卧起坐成绩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（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单位：个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） ：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A3AD89B-4B7B-1278-2AF0-52DECDE8BEF0}"/>
              </a:ext>
            </a:extLst>
          </p:cNvPr>
          <p:cNvSpPr/>
          <p:nvPr/>
        </p:nvSpPr>
        <p:spPr>
          <a:xfrm>
            <a:off x="2913610" y="1400356"/>
            <a:ext cx="6364775" cy="130882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32  30  27  40  33  28  35  36  35  41</a:t>
            </a:r>
          </a:p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38  36  28  34  29  23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FC5295B-1CC6-F2A7-A9EB-8844B8F6B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82096" y="2904300"/>
            <a:ext cx="1951660" cy="2097401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0C3F1771-1432-4945-344D-38F7EACA8E02}"/>
              </a:ext>
            </a:extLst>
          </p:cNvPr>
          <p:cNvSpPr/>
          <p:nvPr/>
        </p:nvSpPr>
        <p:spPr>
          <a:xfrm>
            <a:off x="3167556" y="3152249"/>
            <a:ext cx="6443372" cy="1395326"/>
          </a:xfrm>
          <a:prstGeom prst="wedgeRoundRectCallout">
            <a:avLst>
              <a:gd name="adj1" fmla="val -56537"/>
              <a:gd name="adj2" fmla="val 1228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想知道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全班同学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分钟做仰卧起坐的情况，可以怎么做？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DEFBAC7-01D6-8E82-D2B4-0B4249064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52690" y="4173166"/>
            <a:ext cx="1458364" cy="2065201"/>
          </a:xfrm>
          <a:prstGeom prst="rect">
            <a:avLst/>
          </a:prstGeom>
        </p:spPr>
      </p:pic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60378C43-EEE1-E288-6F61-9DD0C0A31A6B}"/>
              </a:ext>
            </a:extLst>
          </p:cNvPr>
          <p:cNvSpPr/>
          <p:nvPr/>
        </p:nvSpPr>
        <p:spPr>
          <a:xfrm>
            <a:off x="2772383" y="4990648"/>
            <a:ext cx="6838545" cy="736293"/>
          </a:xfrm>
          <a:prstGeom prst="wedgeRoundRectCallout">
            <a:avLst>
              <a:gd name="adj1" fmla="val 57171"/>
              <a:gd name="adj2" fmla="val -2866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制成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复式统计表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，并进行分段整理。</a:t>
            </a:r>
          </a:p>
        </p:txBody>
      </p:sp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C1FFAA04-3BA6-66F0-A34D-5EDF135BB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078" y="2154676"/>
            <a:ext cx="5789540" cy="1440000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05B2650-07CF-B969-996D-D4C6FA05F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786540"/>
              </p:ext>
            </p:extLst>
          </p:nvPr>
        </p:nvGraphicFramePr>
        <p:xfrm>
          <a:off x="927110" y="4237451"/>
          <a:ext cx="10337780" cy="2401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7556">
                  <a:extLst>
                    <a:ext uri="{9D8B030D-6E8A-4147-A177-3AD203B41FA5}">
                      <a16:colId xmlns:a16="http://schemas.microsoft.com/office/drawing/2014/main" val="3680501254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4784456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293783184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248332083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698223986"/>
                    </a:ext>
                  </a:extLst>
                </a:gridCol>
              </a:tblGrid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等级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优秀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良好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不及格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34300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8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106017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5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320806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24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701692"/>
                  </a:ext>
                </a:extLst>
              </a:tr>
            </a:tbl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753939E6-BCDC-1272-1862-8E8ADDE3A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82" y="2155438"/>
            <a:ext cx="5935608" cy="14384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F7581EF-0340-F09D-3BF3-6D36AF1CA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7740" y="216698"/>
            <a:ext cx="7578500" cy="1762443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C268D616-71BA-27A8-3B72-3393FA03B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220" y="4880351"/>
            <a:ext cx="823031" cy="48931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85C2FD2A-1608-5B55-205B-728531E74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9562" y="4880351"/>
            <a:ext cx="823031" cy="489317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EA5FE917-2B52-B045-970D-ABE1A6C242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195" y="4880351"/>
            <a:ext cx="823031" cy="489317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20D65F82-AC83-045F-1169-A8E0B58E16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6240" y="4880351"/>
            <a:ext cx="823031" cy="48931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847FE2E9-CF8C-4858-05DA-1EAD50953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220" y="5492599"/>
            <a:ext cx="823031" cy="489317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0A321205-758A-E307-75EA-706C0B527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9562" y="5492599"/>
            <a:ext cx="823031" cy="48931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3C425255-77CB-6FC7-AC00-4B83DC0843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195" y="5492599"/>
            <a:ext cx="823031" cy="489317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A94769C0-897B-73D2-880D-5F58C4261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6240" y="5492599"/>
            <a:ext cx="823031" cy="489317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2870A06D-79B2-9836-9FD9-7DC01B3AC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220" y="6095119"/>
            <a:ext cx="823031" cy="489317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29B8EB9A-29D2-AA83-452B-2CAE988D46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9562" y="6095119"/>
            <a:ext cx="823031" cy="489317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273C32B-4AD0-9621-B2BB-1765B3490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195" y="6095119"/>
            <a:ext cx="823031" cy="489317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890A0596-B454-F65B-A9D8-A14BAB7689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6240" y="6095119"/>
            <a:ext cx="823031" cy="489317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A6DFF858-DC9C-B03E-69D1-8BA71A2D5B67}"/>
              </a:ext>
            </a:extLst>
          </p:cNvPr>
          <p:cNvSpPr/>
          <p:nvPr/>
        </p:nvSpPr>
        <p:spPr>
          <a:xfrm>
            <a:off x="1853738" y="3601028"/>
            <a:ext cx="8484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）班同学1分钟仰卧起坐成绩统计表</a:t>
            </a:r>
          </a:p>
        </p:txBody>
      </p:sp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F8A3ACA7-B1AF-A07A-1A18-4F9AEF951D90}"/>
              </a:ext>
            </a:extLst>
          </p:cNvPr>
          <p:cNvSpPr txBox="1"/>
          <p:nvPr/>
        </p:nvSpPr>
        <p:spPr>
          <a:xfrm>
            <a:off x="498541" y="3611706"/>
            <a:ext cx="9238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根据整理后的表格回答下列问题。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D97B145-FA6E-86D6-93E4-EF68910CBBCE}"/>
              </a:ext>
            </a:extLst>
          </p:cNvPr>
          <p:cNvSpPr txBox="1"/>
          <p:nvPr/>
        </p:nvSpPr>
        <p:spPr>
          <a:xfrm>
            <a:off x="1184748" y="4304841"/>
            <a:ext cx="9822504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i="0" u="none" strike="noStrike" cap="none" spc="-20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b="1" dirty="0"/>
              <a:t>1</a:t>
            </a:r>
            <a:r>
              <a:rPr lang="zh-CN" altLang="en-US" dirty="0"/>
              <a:t>）男生在</a:t>
            </a:r>
            <a:r>
              <a:rPr lang="en-US" altLang="zh-CN" dirty="0">
                <a:latin typeface="+mj-ea"/>
                <a:ea typeface="+mj-ea"/>
              </a:rPr>
              <a:t>(       )</a:t>
            </a:r>
            <a:r>
              <a:rPr lang="zh-CN" altLang="en-US" dirty="0"/>
              <a:t>等级的人数最多。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b="1" dirty="0"/>
              <a:t>2</a:t>
            </a:r>
            <a:r>
              <a:rPr lang="zh-CN" altLang="en-US" dirty="0"/>
              <a:t>）女生在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(       )</a:t>
            </a:r>
            <a:r>
              <a:rPr lang="zh-CN" altLang="en-US" dirty="0"/>
              <a:t>等级的人数最多。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b="1" dirty="0"/>
              <a:t>3</a:t>
            </a:r>
            <a:r>
              <a:rPr lang="zh-CN" altLang="en-US" dirty="0"/>
              <a:t>）三（</a:t>
            </a:r>
            <a:r>
              <a:rPr lang="en-US" altLang="zh-CN" b="1" dirty="0"/>
              <a:t>1</a:t>
            </a:r>
            <a:r>
              <a:rPr lang="zh-CN" altLang="en-US" dirty="0"/>
              <a:t>）班一共有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(       )</a:t>
            </a:r>
            <a:r>
              <a:rPr lang="zh-CN" altLang="en-US" dirty="0"/>
              <a:t>名同学。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148F5C4-5DCC-5B05-1732-D2B1565FD73B}"/>
              </a:ext>
            </a:extLst>
          </p:cNvPr>
          <p:cNvSpPr txBox="1"/>
          <p:nvPr/>
        </p:nvSpPr>
        <p:spPr>
          <a:xfrm>
            <a:off x="4027250" y="4384499"/>
            <a:ext cx="142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</a:rPr>
              <a:t>及格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DAACD66-3DF9-3729-B22F-649F77BD088E}"/>
              </a:ext>
            </a:extLst>
          </p:cNvPr>
          <p:cNvSpPr txBox="1"/>
          <p:nvPr/>
        </p:nvSpPr>
        <p:spPr>
          <a:xfrm>
            <a:off x="4027250" y="5096538"/>
            <a:ext cx="1420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</a:rPr>
              <a:t>及格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6EAED69-2629-91A4-E74A-2FBF8F5688A1}"/>
              </a:ext>
            </a:extLst>
          </p:cNvPr>
          <p:cNvSpPr txBox="1"/>
          <p:nvPr/>
        </p:nvSpPr>
        <p:spPr>
          <a:xfrm>
            <a:off x="7918314" y="3667480"/>
            <a:ext cx="3190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1+13+24+2=40</a:t>
            </a:r>
            <a:endParaRPr lang="zh-CN" altLang="en-US" sz="3200" b="1" dirty="0">
              <a:solidFill>
                <a:srgbClr val="EE1D23"/>
              </a:solidFill>
              <a:latin typeface="+mj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53A7FB5-AF77-5126-768E-A70957935D77}"/>
              </a:ext>
            </a:extLst>
          </p:cNvPr>
          <p:cNvSpPr txBox="1"/>
          <p:nvPr/>
        </p:nvSpPr>
        <p:spPr>
          <a:xfrm>
            <a:off x="6167336" y="5846907"/>
            <a:ext cx="924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40</a:t>
            </a:r>
            <a:endParaRPr lang="zh-CN" altLang="en-US" sz="3600" b="1" dirty="0">
              <a:solidFill>
                <a:srgbClr val="EE1D23"/>
              </a:solidFill>
              <a:latin typeface="+mj-lt"/>
            </a:endParaRPr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F94C1A60-FB4F-2456-A2D2-E7D5BD8F65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629657"/>
              </p:ext>
            </p:extLst>
          </p:nvPr>
        </p:nvGraphicFramePr>
        <p:xfrm>
          <a:off x="927110" y="1037049"/>
          <a:ext cx="10337780" cy="2401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7556">
                  <a:extLst>
                    <a:ext uri="{9D8B030D-6E8A-4147-A177-3AD203B41FA5}">
                      <a16:colId xmlns:a16="http://schemas.microsoft.com/office/drawing/2014/main" val="3680501254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4784456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293783184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248332083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698223986"/>
                    </a:ext>
                  </a:extLst>
                </a:gridCol>
              </a:tblGrid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等级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优秀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良好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不及格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34300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8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106017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5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320806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24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701692"/>
                  </a:ext>
                </a:extLst>
              </a:tr>
            </a:tbl>
          </a:graphicData>
        </a:graphic>
      </p:graphicFrame>
      <p:sp>
        <p:nvSpPr>
          <p:cNvPr id="24" name="矩形 23">
            <a:extLst>
              <a:ext uri="{FF2B5EF4-FFF2-40B4-BE49-F238E27FC236}">
                <a16:creationId xmlns:a16="http://schemas.microsoft.com/office/drawing/2014/main" id="{0A8229EF-EBC0-2747-FBF3-8A8AE73EA533}"/>
              </a:ext>
            </a:extLst>
          </p:cNvPr>
          <p:cNvSpPr/>
          <p:nvPr/>
        </p:nvSpPr>
        <p:spPr>
          <a:xfrm>
            <a:off x="1853738" y="377692"/>
            <a:ext cx="8484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）班同学1分钟仰卧起坐成绩统计表</a:t>
            </a:r>
          </a:p>
        </p:txBody>
      </p:sp>
    </p:spTree>
    <p:extLst>
      <p:ext uri="{BB962C8B-B14F-4D97-AF65-F5344CB8AC3E}">
        <p14:creationId xmlns:p14="http://schemas.microsoft.com/office/powerpoint/2010/main" val="155435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B00C67E-6324-9B32-BA2A-981A0E97C351}"/>
              </a:ext>
            </a:extLst>
          </p:cNvPr>
          <p:cNvSpPr txBox="1"/>
          <p:nvPr/>
        </p:nvSpPr>
        <p:spPr>
          <a:xfrm>
            <a:off x="778821" y="3538479"/>
            <a:ext cx="1063435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i="0" u="none" strike="noStrike" cap="none" spc="-20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b="1" dirty="0"/>
              <a:t>4</a:t>
            </a:r>
            <a:r>
              <a:rPr lang="zh-CN" altLang="en-US" dirty="0"/>
              <a:t>）你能提出其他数学问题吗？和同学们交流一下。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EFE5DE3-06BB-6947-1642-CE85848F3641}"/>
              </a:ext>
            </a:extLst>
          </p:cNvPr>
          <p:cNvSpPr txBox="1"/>
          <p:nvPr/>
        </p:nvSpPr>
        <p:spPr>
          <a:xfrm>
            <a:off x="1558046" y="4398268"/>
            <a:ext cx="9075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</a:rPr>
              <a:t>答案不唯一，例：女生及格人数比男生及格人数多多少人？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7EF8675-5A53-3418-86F3-622081E279F7}"/>
              </a:ext>
            </a:extLst>
          </p:cNvPr>
          <p:cNvSpPr txBox="1"/>
          <p:nvPr/>
        </p:nvSpPr>
        <p:spPr>
          <a:xfrm>
            <a:off x="4345021" y="5723313"/>
            <a:ext cx="3501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13</a:t>
            </a:r>
            <a:r>
              <a:rPr lang="en-US" altLang="zh-CN" sz="3600" b="1" dirty="0">
                <a:solidFill>
                  <a:srgbClr val="EE1D23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EE1D23"/>
                </a:solidFill>
                <a:latin typeface="+mj-lt"/>
              </a:rPr>
              <a:t>11=2</a:t>
            </a:r>
            <a:r>
              <a:rPr lang="zh-CN" altLang="en-US" sz="3600" b="1" dirty="0">
                <a:solidFill>
                  <a:srgbClr val="EE1D23"/>
                </a:solidFill>
                <a:latin typeface="+mj-lt"/>
              </a:rPr>
              <a:t>（人）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0A60B8D3-55A3-54FB-4E40-62D853CB6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560736"/>
              </p:ext>
            </p:extLst>
          </p:nvPr>
        </p:nvGraphicFramePr>
        <p:xfrm>
          <a:off x="927110" y="1037049"/>
          <a:ext cx="10337780" cy="2401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7556">
                  <a:extLst>
                    <a:ext uri="{9D8B030D-6E8A-4147-A177-3AD203B41FA5}">
                      <a16:colId xmlns:a16="http://schemas.microsoft.com/office/drawing/2014/main" val="3680501254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4784456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293783184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248332083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698223986"/>
                    </a:ext>
                  </a:extLst>
                </a:gridCol>
              </a:tblGrid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等级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优秀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良好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不及格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34300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8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106017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5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320806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24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701692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E66D432B-6429-74D0-FC2C-86E24C3323B4}"/>
              </a:ext>
            </a:extLst>
          </p:cNvPr>
          <p:cNvSpPr/>
          <p:nvPr/>
        </p:nvSpPr>
        <p:spPr>
          <a:xfrm>
            <a:off x="1853738" y="377692"/>
            <a:ext cx="8484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）班同学1分钟仰卧起坐成绩统计表</a:t>
            </a:r>
          </a:p>
        </p:txBody>
      </p:sp>
    </p:spTree>
    <p:extLst>
      <p:ext uri="{BB962C8B-B14F-4D97-AF65-F5344CB8AC3E}">
        <p14:creationId xmlns:p14="http://schemas.microsoft.com/office/powerpoint/2010/main" val="28836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055E649-976F-34A9-178F-0FFD18C49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406998" y="3634473"/>
            <a:ext cx="1951660" cy="2097401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89FCC37E-3615-4C77-C7E9-7D76E401276C}"/>
              </a:ext>
            </a:extLst>
          </p:cNvPr>
          <p:cNvSpPr/>
          <p:nvPr/>
        </p:nvSpPr>
        <p:spPr>
          <a:xfrm>
            <a:off x="2392855" y="3724917"/>
            <a:ext cx="8954610" cy="672065"/>
          </a:xfrm>
          <a:prstGeom prst="wedgeRoundRectCallout">
            <a:avLst>
              <a:gd name="adj1" fmla="val -55052"/>
              <a:gd name="adj2" fmla="val 3780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你们能归纳一下统计表中应该包括哪些内容吗？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ABBBD786-586D-06BC-805C-94B189863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629657"/>
              </p:ext>
            </p:extLst>
          </p:nvPr>
        </p:nvGraphicFramePr>
        <p:xfrm>
          <a:off x="927110" y="1037049"/>
          <a:ext cx="10337780" cy="2401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7556">
                  <a:extLst>
                    <a:ext uri="{9D8B030D-6E8A-4147-A177-3AD203B41FA5}">
                      <a16:colId xmlns:a16="http://schemas.microsoft.com/office/drawing/2014/main" val="3680501254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4784456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2937831841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248332083"/>
                    </a:ext>
                  </a:extLst>
                </a:gridCol>
                <a:gridCol w="2067556">
                  <a:extLst>
                    <a:ext uri="{9D8B030D-6E8A-4147-A177-3AD203B41FA5}">
                      <a16:colId xmlns:a16="http://schemas.microsoft.com/office/drawing/2014/main" val="3698223986"/>
                    </a:ext>
                  </a:extLst>
                </a:gridCol>
              </a:tblGrid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等级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优秀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良好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不及格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434300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男生人数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8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106017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女生人数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0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5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320806"/>
                  </a:ext>
                </a:extLst>
              </a:tr>
              <a:tr h="6004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合计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13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24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EE1D23"/>
                          </a:solidFill>
                          <a:latin typeface="+mj-lt"/>
                          <a:ea typeface="+mn-ea"/>
                        </a:rPr>
                        <a:t>2</a:t>
                      </a:r>
                      <a:endParaRPr lang="zh-CN" altLang="en-US" sz="3200" b="1" dirty="0">
                        <a:solidFill>
                          <a:srgbClr val="EE1D23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701692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E59576F0-0E31-A39A-D138-1E564A4A722D}"/>
              </a:ext>
            </a:extLst>
          </p:cNvPr>
          <p:cNvSpPr/>
          <p:nvPr/>
        </p:nvSpPr>
        <p:spPr>
          <a:xfrm>
            <a:off x="1853738" y="377692"/>
            <a:ext cx="8484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三（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）班同学1分钟仰卧起坐成绩统计表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1BDB3B1-FFEA-5236-5940-5055E29618C2}"/>
              </a:ext>
            </a:extLst>
          </p:cNvPr>
          <p:cNvSpPr txBox="1"/>
          <p:nvPr/>
        </p:nvSpPr>
        <p:spPr>
          <a:xfrm>
            <a:off x="2531624" y="4576169"/>
            <a:ext cx="44604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3333FF"/>
                </a:solidFill>
                <a:effectLst/>
                <a:latin typeface="+mj-ea"/>
                <a:ea typeface="+mj-ea"/>
              </a:rPr>
              <a:t>（</a:t>
            </a:r>
            <a:r>
              <a:rPr lang="en-US" altLang="zh-CN" sz="3200" dirty="0">
                <a:solidFill>
                  <a:srgbClr val="3333FF"/>
                </a:solidFill>
                <a:effectLst/>
                <a:latin typeface="+mj-ea"/>
                <a:ea typeface="+mj-ea"/>
              </a:rPr>
              <a:t>1</a:t>
            </a:r>
            <a:r>
              <a:rPr lang="zh-CN" altLang="en-US" sz="3200" dirty="0">
                <a:solidFill>
                  <a:srgbClr val="3333FF"/>
                </a:solidFill>
                <a:latin typeface="+mj-ea"/>
                <a:ea typeface="+mj-ea"/>
              </a:rPr>
              <a:t>）统计表的名称；</a:t>
            </a:r>
            <a:endParaRPr lang="zh-CN" altLang="en-US" sz="7200" dirty="0">
              <a:solidFill>
                <a:srgbClr val="3333FF"/>
              </a:solidFill>
              <a:latin typeface="+mj-ea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4321219-0D0F-CAFD-F714-501B4B89F09A}"/>
              </a:ext>
            </a:extLst>
          </p:cNvPr>
          <p:cNvSpPr txBox="1"/>
          <p:nvPr/>
        </p:nvSpPr>
        <p:spPr>
          <a:xfrm>
            <a:off x="2499047" y="5192918"/>
            <a:ext cx="5987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3333FF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）统计表的行数和列数；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32E22CE-9943-BB51-7A65-B6BCED802604}"/>
              </a:ext>
            </a:extLst>
          </p:cNvPr>
          <p:cNvSpPr txBox="1"/>
          <p:nvPr/>
        </p:nvSpPr>
        <p:spPr>
          <a:xfrm>
            <a:off x="2499047" y="5809667"/>
            <a:ext cx="5987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3333FF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）表中各栏类别；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9B34B0E-1F72-7F55-F323-51FB4C843FF0}"/>
              </a:ext>
            </a:extLst>
          </p:cNvPr>
          <p:cNvSpPr txBox="1"/>
          <p:nvPr/>
        </p:nvSpPr>
        <p:spPr>
          <a:xfrm>
            <a:off x="6351200" y="5809667"/>
            <a:ext cx="45340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3333FF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）统计的数据。</a:t>
            </a:r>
          </a:p>
        </p:txBody>
      </p:sp>
    </p:spTree>
    <p:extLst>
      <p:ext uri="{BB962C8B-B14F-4D97-AF65-F5344CB8AC3E}">
        <p14:creationId xmlns:p14="http://schemas.microsoft.com/office/powerpoint/2010/main" val="272250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/>
      <p:bldP spid="14" grpId="0"/>
      <p:bldP spid="15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3502397A-E289-3A31-F4C8-933FBF1ED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2058" y="1597293"/>
            <a:ext cx="10147884" cy="3663414"/>
          </a:xfrm>
          <a:prstGeom prst="roundRect">
            <a:avLst>
              <a:gd name="adj" fmla="val 11622"/>
            </a:avLst>
          </a:prstGeom>
          <a:solidFill>
            <a:srgbClr val="FFFCE0"/>
          </a:solidFill>
          <a:ln w="38100"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3600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复式统计表的优点：</a:t>
            </a:r>
            <a:endParaRPr lang="en-US" altLang="zh-CN" sz="3600" dirty="0">
              <a:solidFill>
                <a:srgbClr val="3333FF"/>
              </a:solidFill>
              <a:latin typeface="Times New Roman" panose="02020603050405020304" pitchFamily="18" charset="0"/>
              <a:ea typeface="黑体" panose="02010609060101010101" pitchFamily="49" charset="-122"/>
              <a:cs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zh-CN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+mn-ea"/>
              </a:rPr>
              <a:t>        复式统计表可以更加清晰地反映数据的情况以及两个（或多个）数据变化的差异，为统计工作带来了很大的益处。</a:t>
            </a:r>
          </a:p>
        </p:txBody>
      </p:sp>
    </p:spTree>
    <p:extLst>
      <p:ext uri="{BB962C8B-B14F-4D97-AF65-F5344CB8AC3E}">
        <p14:creationId xmlns:p14="http://schemas.microsoft.com/office/powerpoint/2010/main" val="256625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D71E90-69CB-C460-A06A-C143E71C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8430E5FC-C9DD-93F4-7C59-2291972F9460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</TotalTime>
  <Words>637</Words>
  <Application>Microsoft Office PowerPoint</Application>
  <PresentationFormat>宽屏</PresentationFormat>
  <Paragraphs>183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Administrator</cp:lastModifiedBy>
  <cp:revision>55</cp:revision>
  <dcterms:created xsi:type="dcterms:W3CDTF">2025-11-01T01:48:06Z</dcterms:created>
  <dcterms:modified xsi:type="dcterms:W3CDTF">2025-11-10T09:53:25Z</dcterms:modified>
</cp:coreProperties>
</file>