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326" r:id="rId2"/>
    <p:sldId id="377" r:id="rId3"/>
    <p:sldId id="386" r:id="rId4"/>
    <p:sldId id="356" r:id="rId5"/>
    <p:sldId id="396" r:id="rId6"/>
    <p:sldId id="398" r:id="rId7"/>
    <p:sldId id="402" r:id="rId8"/>
    <p:sldId id="404" r:id="rId9"/>
    <p:sldId id="407" r:id="rId10"/>
    <p:sldId id="406" r:id="rId11"/>
    <p:sldId id="403" r:id="rId12"/>
    <p:sldId id="397" r:id="rId13"/>
    <p:sldId id="405" r:id="rId14"/>
    <p:sldId id="265" r:id="rId15"/>
    <p:sldId id="331" r:id="rId16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3"/>
    <a:srgbClr val="E71123"/>
    <a:srgbClr val="CC99FF"/>
    <a:srgbClr val="E0FAF7"/>
    <a:srgbClr val="0000FF"/>
    <a:srgbClr val="8EC0B9"/>
    <a:srgbClr val="2E552D"/>
    <a:srgbClr val="A5FF06"/>
    <a:srgbClr val="FF00F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82" d="100"/>
          <a:sy n="82" d="100"/>
        </p:scale>
        <p:origin x="792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7T06:39:27.337"/>
    </inkml:context>
    <inkml:brush xml:id="br0">
      <inkml:brushProperty name="width" value="0.10583" units="cm"/>
      <inkml:brushProperty name="height" value="0.10583" units="cm"/>
      <inkml:brushProperty name="color" value="#E71224"/>
    </inkml:brush>
  </inkml:definitions>
  <inkml:trace contextRef="#ctx0" brushRef="#br0">0 4223 24575,'0'-4'0,"0"-1"0,1 1 0,-1 0 0,1 0 0,0-1 0,0 1 0,0 0 0,1 0 0,0 0 0,0 1 0,4-8 0,6-8 0,-7 10 0,1 0 0,0 0 0,0 1 0,1 0 0,8-8 0,-7 8 0,8-9 0,0-1 0,-4 6 0,0-1 0,-1 0 0,17-26 0,-20 25 0,11-18 0,-1 8 0,-13 18 0,1 0 0,6-13 0,-5 8 0,11-14 0,-5 7 0,-11 15 0,1-1 0,-1 0 0,-1-1 0,1 1 0,1-5 0,-1 4 0,-1 0 0,1 1 0,4-7 0,-2 4 0,-1 1 0,0-1 0,1 0 0,-1 0 0,-1 0 0,0 0 0,0 0 0,0 0 0,-1-1 0,0 1 0,0 0 0,-1 0 0,0-1 0,-1 1 0,1-1 0,-1 1 0,-4-13 0,-15-52 0,0 5 0,19 59 0,-1-14 0,-1-4 0,1 13 0,0-27 0,1 13 0,0 21 0,0 1 0,0 0 0,0 0 0,-3-5 0,-2-7 0,3 4 0,0 0 0,1 0 0,1 0 0,-1-15 0,2 15 0,-4-21 0,2 26 0,0-13 0,1-1 0,2-23 0,0 9 0,-1-403 0,-1 428 0,-1 0 0,1 0 0,-2 0 0,0 0 0,-6-18 0,6 18 0,-4-21 0,6 23 0,-2-14 0,2 0 0,1-31 0,1 15 0,-1-197 0,1 231 0,-1 0 0,1 0 0,0 0 0,0 0 0,4-8 0,2-10 0,-4 12 0,1-1 0,0 1 0,9-17 0,-2 4 0,-10 19 0,1 1 0,-1 0 0,0-1 0,0 1 0,0-1 0,0-4 0,-2-29 0,0 27 0,1 1 0,2-18 0,-2 25 0,1-5 0,1-1 0,-1 0 0,2 1 0,5-15 0,-5 16 0,-1 0 0,1 0 0,-1 0 0,-1 0 0,2-13 0,-1-36 0,-2 55 0,0-5 0,1 1 0,0 1 0,0-1 0,0 0 0,1 0 0,-1 0 0,1 1 0,4-8 0,4-10 0,-8 16 0,1 1 0,-1-1 0,1 1 0,0 0 0,0 0 0,0 0 0,1 0 0,5-6 0,-6 9 0,-1 0 0,1-1 0,-1 0 0,0 1 0,0-1 0,0 0 0,0 0 0,0 0 0,-1 0 0,3-6 0,0-7 0,-1 4 0,6-16 0,-1 5 0,-7 17 0,1 1 0,0-1 0,1 1 0,-1-1 0,1 1 0,0 0 0,4-5 0,10-9 0,1 0 0,28-21 0,-45 38 0,1 1 0,0 0 0,-1-1 0,0 0 0,1 1 0,-1-1 0,0 0 0,0 0 0,1-1 0,0-1 0,-1 0 0,0 0 0,1-7 0,0 3 0,-1 0 0,2-1 0,-1 1 0,5-9 0,-5 12 0,1 0 0,0 0 0,0 1 0,1-1 0,-1 1 0,1 0 0,6-7 0,-6 8 0,-1-1 0,1 0 0,-1 0 0,6-8 0,8-19 0,2-4 0,-15 28 0,-1 1 0,0-1 0,0 1 0,-1-1 0,2-7 0,2-4 0,-2 2 0,-3 13 0,0-1 0,0 1 0,0-1 0,0 1 0,1 0 0,-1 0 0,1 0 0,3-5 0,-2 4 0,-1 1 0,0-2 0,1 1 0,1-5 0,2-5 0,-2 5 0,0 2 0,3-12 0,-6 16 0,0 0 0,0 1 0,1-1 0,-1 0 0,1 0 0,0 1 0,0 0 0,-1-1 0,4-2 0,2-2 0,14-8 0,-14 10 0,0-1 0,10-9 0,-12 9 0,0-1 0,-1 0 0,5-8 0,-6 9 0,1 0 0,-1 0 0,1 1 0,0 0 0,1 0 0,4-5 0,14-8 0,-17 14 0,0-1 0,1 0 0,-2 0 0,1-1 0,5-6 0,-5 5 0,10-10 0,-10 11 0,-1 1 0,7-10 0,-3 3 0,1 0 0,0 0 0,1 1 0,1 1 0,24-18 0,-28 23 0,0 0 0,1 1 0,-1 0 0,14-3 0,-10 3 0,-6 2 0,1-1 0,-1 1 0,0-1 0,0 0 0,0-1 0,0 1 0,7-7 0,-2-1 0,21-12 0,-27 19 0,-1 2 0,0-1 0,1 1 0,6-3 0,-8 4 0,0-1 0,0 0 0,1 1 0,-1-1 0,5-5 0,-4 4 0,0 0 0,5-3 0,49-28 0,-52 30 0,40-21 0,-27 16 0,-10 5 0,9-9 0,6-2 0,-15 10 0,-1-1 0,1 0 0,9-9 0,22-23 0,-28 26 0,-3 3 0,-5 4 0,1 0 0,0 0 0,0 1 0,0 0 0,7-4 0,-9 7 0,9-5 0,-11 5 0,-1 1 0,1 0 0,-1 0 0,1 0 0,0 0 0,-1 0 0,1 0 0,0 0 0,-1 0 0,1 0 0,-1 0 0,1 0 0,-1 0 0,1 0 0,0 1 0,-1-1 0,1 0 0,-1 1 0,2-1 0,4 5 0,-4-3 0,1 0 0,-1-1 0,1 1 0,-1-1 0,1 1 0,0-1 0,0 1 0,0-1 0,5 1 0,-5-2 0,1 1 0,0-1 0,-1 0 0,1 0 0,0 0 0,-1 0 0,1-1 0,-1 0 0,1 1 0,5-3 0,-2-1 0,0 1 0,0-1 0,12-8 0,7-3 0,-17 11 0,8-7 0,8-5 0,35-16 0,-36 21 0,-20 11 0,-1-2 0,0 2 0,0-1 0,0 0 0,0 1 0,4 0 0,-6 0 0,0 0 0,-1 0 0,1 0 0,0 0 0,-1 0 0,1 1 0,-1-1 0,1 0 0,-1 1 0,1-1 0,0 0 0,-1 1 0,1-1 0,-1 1 0,1-1 0,-1 0 0,1 1 0,-1-1 0,1 1 0,-1-1 0,1 1 0,-1 0 0,0-1 0,0 1 0,1 1 0,0 1 0,0 0 0,0 1 0,1 6 0,0 2 0,-2-11 0,1 0 0,-1 0 0,1 0 0,-1 1 0,1-1 0,-1 0 0,1 0 0,0 0 0,0 0 0,0 0 0,-1 0 0,1 0 0,0 0 0,0 0 0,0 0 0,0-1 0,0 1 0,0 0 0,0-1 0,1 1 0,-1-1 0,0 1 0,0-1 0,1 1 0,-1-1 0,0 0 0,0 0 0,1 0 0,-1 0 0,0 0 0,1 0 0,-1 0 0,0 0 0,1 0 0,-1 0 0,0-1 0,2 0 0,5-3 0,1-1 0,-2 1 0,10-8 0,6-5 0,-5 7 0,26-12 0,-40 20 0,5-1 0,15-6 0,-22 8 0,1 1 0,-1 0 0,1-1 0,-1 1 0,1 0 0,0 0 0,-1 0 0,1 0 0,-1 0 0,1 1 0,2 0 0,-4-1 0,0 1 0,0-1 0,-1 0 0,1 1 0,-1-1 0,1 0 0,-1 1 0,1-1 0,0 1 0,-1-1 0,1 1 0,-1-1 0,1 1 0,-1-1 0,0 1 0,1-1 0,-1 1 0,1 1 0,-1 0 0,1 0 0,0 1 0,-1-1 0,1 3 0,-1-3 0,0-1 0,0 1 0,0-1 0,1 1 0,-1-1 0,1 1 0,-1-1 0,0 1 0,1-1 0,0 0 0,-1 1 0,1-1 0,1 2 0,-1-2 0,1 0 0,-1 0 0,0 0 0,1 0 0,-1 0 0,1 0 0,-1-1 0,1 1 0,-1 0 0,1-1 0,0 1 0,-1-1 0,1 0 0,0 1 0,-1-1 0,1 0 0,-1 0 0,1 0 0,2 0 0,2-2 0,1 1 0,-1 0 0,11-5 0,3-1 0,-13 5 0,0 0 0,0-1 0,0 0 0,-1 0 0,10-7 0,-1 1 0,-13 8 0,1-1 0,-1 1 0,1 0 0,-1 1 0,0-1 0,1 0 0,4 0 0,-6 1 0,0 0 0,0 0 0,1 0 0,-2 0 0,2 0 0,-2 0 0,2 0 0,-2 1 0,2-1 0,-1 0 0,-1 0 0,2 1 0,-2-1 0,1 1 0,0-1 0,0 1 0,0 0 0,-1-1 0,1 1 0,0 0 0,0-1 0,0 2 0,0 0 0,0-1 0,0 0 0,1 0 0,-1 0 0,0 0 0,0 0 0,0 0 0,1-1 0,-1 1 0,0 0 0,1-1 0,-1 1 0,1-1 0,-1 1 0,0-1 0,1 1 0,-1-1 0,1 0 0,0 0 0,-1 0 0,3 0 0,3-1 0,0 0 0,-1 0 0,12-4 0,-3 1 0,-3 1 0,-6 2 0,0 0 0,9-4 0,-9 3 0,8-5 0,31-8 0,-44 15 0,0 0 0,1-1 0,-2 1 0,2 0 0,-1 0 0,0 0 0,0 0 0,0 0 0,0 0 0,0 0 0,0 1 0,0-1 0,0 0 0,0 0 0,0 1 0,2 0 0,-2 0 0,0 0 0,0 0 0,0 0 0,0 0 0,0 0 0,0 0 0,0 1 0,0-1 0,-1 0 0,1 0 0,1 3 0,-2-3 0,1 1 0,-1-1 0,1 0 0,0 0 0,-1 1 0,1-1 0,0 0 0,0 0 0,0 0 0,0 0 0,0 0 0,0 0 0,0 0 0,0 0 0,1-1 0,-1 1 0,0 0 0,0-1 0,1 1 0,-1-1 0,0 1 0,1-1 0,-1 0 0,1 1 0,-1-1 0,0 0 0,1 0 0,-1 0 0,3 0 0,6-1 0,0-1 0,-1 0 0,1-1 0,15-5 0,-12 3 0,21-5 0,-32 10 0,-1 0 0,0 0 0,0 0 0,1 0 0,-1 0 0,0 0 0,1 0 0,-1 0 0,0 0 0,1 1 0,-1-1 0,0 1 0,0-1 0,0 0 0,1 1 0,1 1 0,-1 0 0,1 0 0,0 1 0,-1-1 0,4 5 0,-4-4 0,-1-1 0,1 0 0,0 0 0,0 0 0,0 0 0,1 0 0,-1-1 0,0 1 0,5 2 0,-3-3 0,0 0 0,1 0 0,-1 0 0,0-1 0,9 1 0,22-3 0,-29 2 0,27-4 0,-16 2 0,17-1 0,-16 3 0,22 0 0,-34 0 0,-1 1 0,0 0 0,1 0 0,-1 0 0,7 3 0,-9-3 0,0 0 0,0 0 0,0 0 0,0 0 0,0-1 0,0 1 0,0-1 0,5 0 0,-2-1 0,0 1 0,-1-2 0,11-2 0,12-6 0,15-5 0,-36 13 0,1 1 0,-1 0 0,16-1 0,-15 2 0,-2-1 0,0 1 0,0 1 0,1-1 0,5 2 0,-11-2 0,1 1 0,-1-1 0,1 1 0,-1-1 0,1 1 0,-1 0 0,0-1 0,1 1 0,-1 0 0,0 0 0,0 0 0,0 0 0,0 0 0,0 0 0,0 0 0,0 0 0,0 1 0,0-1 0,0 0 0,0 0 0,0 3 0,2 4 0,-1-1 0,-1 1 0,0 0 0,2 14 0,-4 33 0,0-24 0,2-15 0,-1-8 0,0 0 0,0-1 0,-1 1 0,0-1 0,-2 12 0,1-14 0,0 1 0,1-1 0,-1 0 0,0 6 0,2-9 0,0-1 0,0 1 0,0 0 0,0-1 0,0 1 0,0 0 0,1-1 0,-1 1 0,1-1 0,-1 1 0,1 0 0,0-1 0,-1 0 0,2 3 0,1-1 0,-1 0 0,0-1 0,1 1 0,0-1 0,-1 0 0,1 0 0,1 0 0,-2 0 0,5 1 0,-5-1 0,-1-2 0,0 1 0,0 0 0,0 0 0,1 0 0,-1 0 0,0 1 0,0-1 0,0 0 0,-1 0 0,1 0 0,0 1 0,0-1 0,-1 1 0,1-1 0,0 1 0,-1-1 0,0 1 0,1-1 0,-1 2 0,1 4 0,-1 0 0,0 0 0,0 7 0,-1-3 0,0 0 0,1-1 0,-2 1 0,-2 10 0,4-20 0,-1 0 0,1 0 0,0 0 0,0 0 0,0 0 0,0 0 0,0 0 0,0 1 0,0-2 0,0 2 0,1 0 0,-1-1 0,0 0 0,1 0 0,-1-1 0,1 1 0,-1 0 0,1-1 0,-1 1 0,1 0 0,0-1 0,-1 1 0,1-1 0,-1 1 0,1-1 0,0 0 0,1 1 0,8 4 0,-7-4 0,0 1 0,0-1 0,5 3 0,-7-3 0,0 0 0,0 0 0,-1-1 0,1 1 0,0 0 0,0 0 0,-1 0 0,1 0 0,0 0 0,-1 0 0,0 0 0,1 0 0,-1 0 0,1 2 0,0 4 0,0 0 0,-1 0 0,1 0 0,-3 14 0,1 0 0,1-7 0,0 29 0,0-42 0,0 0 0,0 0 0,1 0 0,-1 0 0,0-1 0,0 1 0,1 0 0,-1 0 0,0 0 0,1 0 0,-1-1 0,1 1 0,-1 0 0,1 0 0,-1-1 0,1 1 0,0-1 0,1 2 0,0 0 0,0-1 0,1 0 0,-1 0 0,6 2 0,-6-3 0,0 1 0,0 0 0,0 0 0,0-1 0,0 1 0,0 0 0,-1 1 0,1-1 0,0 0 0,2 3 0,-3-3 0,1 1 0,-1 0 0,0 0 0,-1 0 0,1 0 0,0 0 0,0 0 0,-1 0 0,1 0 0,-1 0 0,1 4 0,-1 3 0,-1 14 0,1-10 0,-1 1 0,1 62 0,1-74 0,-1-1 0,0 1 0,0-1 0,1 1 0,0-1 0,-1 1 0,1-1 0,0 1 0,0-1 0,1 3 0,13 11 0,-10-9 0,7 5 0,-8-7 0,0-1 0,4 7 0,-7-9 0,0 1 0,0 0 0,0-1 0,0 1 0,0 0 0,0 0 0,-1 0 0,1 0 0,0 3 0,0-1 0,-1 0 0,0 0 0,0 0 0,0 0 0,-1 0 0,-1 8 0,-1-1 0,-6 12 0,5-11 0,4-11 0,-1 0 0,1 0 0,-1 0 0,1 0 0,0 0 0,0 0 0,0 0 0,0-1 0,0 1 0,0 0 0,0 0 0,0 0 0,0 0 0,0 0 0,0 0 0,0 0 0,1 0 0,-1-1 0,1 1 0,-1 0 0,0 0 0,1 0 0,-1-1 0,1 2 0,1-1 0,-1 0 0,0 0 0,1 0 0,-1 0 0,1 0 0,-1 0 0,0 0 0,1-1 0,0 1 0,-1-1 0,1 1 0,2 0 0,-1-1 0,-1 0 0,1 1 0,0 0 0,-1 0 0,0 0 0,1 0 0,3 3 0,-5-4 0,0 1 0,0 0 0,0 0 0,0 0 0,0 0 0,-1 0 0,1 0 0,0 0 0,-1 0 0,1 1 0,0-1 0,-1 0 0,1 0 0,-1 0 0,0 1 0,1-1 0,-1 2 0,1 3 0,-1-1 0,0 0 0,-1 1 0,1-1 0,-3 8 0,3-11 0,-1-2 0,1 1 0,0 0 0,0 0 0,0 0 0,0-1 0,0 1 0,0 0 0,0-1 0,0 1 0,1 0 0,-1-1 0,0 1 0,0 0 0,1 0 0,-1-1 0,0 1 0,1 0 0,-1-1 0,1 1 0,-1 0 0,1-1 0,-1 1 0,1-1 0,-1 1 0,1-1 0,1 1 0,0 1 0,2 0 0,-1-1 0,0 0 0,6 2 0,4 2 0,-11-4 0,-1 0 0,1 0 0,0 0 0,0 0 0,-1 1 0,1-1 0,-1 0 0,1 1 0,-1-1 0,0 1 0,0-1 0,1 1 0,-1 0 0,0-1 0,-1 1 0,1 0 0,0 0 0,0 0 0,-1 0 0,1 0 0,-1 0 0,1 0 0,-1 0 0,0 0 0,0 2 0,0 2 0,-1 1 0,0-1 0,0 1 0,0-1 0,-1 0 0,-3 11 0,-2 0 0,-12 31 0,18-46 0,0 1 0,0-1 0,0 0 0,0 1 0,0-1 0,0 4 0,1-6 0,0 1 0,0-1 0,0 1 0,0 0 0,0-1 0,0 1 0,0 0 0,0-1 0,0 1 0,0 0 0,1-1 0,-1 1 0,0-1 0,0 1 0,1-1 0,-1 1 0,0-1 0,1 1 0,-1-1 0,1 1 0,-1-1 0,1 1 0,-1-1 0,0 0 0,1 1 0,1 0 0,17 8 0,-15-8 0,0 0 0,0 1 0,0 0 0,-1 0 0,1 0 0,4 4 0,-7-5 0,-1-1 0,1 1 0,0 0 0,-1 0 0,1 0 0,0 0 0,-1 0 0,1 0 0,-1 1 0,1-2 0,-1 2 0,0-1 0,0 0 0,1 0 0,-1 0 0,0 0 0,0 1 0,0-1 0,0 0 0,0 0 0,0 0 0,0 1 0,-1-1 0,1 0 0,0 0 0,-1 0 0,0 2 0,-1 3 0,-2 1 0,1-1 0,-5 7 0,4-7 0,0 0 0,-4 12 0,-4 20 0,12-37 0,0 0 0,-1 1 0,1-1 0,0 0 0,-1 1 0,1-1 0,0 0 0,0 0 0,0 1 0,0-1 0,0 0 0,0 0 0,1 0 0,-1 1 0,1 0 0,0 0 0,0 0 0,-1-1 0,1 1 0,0-1 0,1 1 0,-1-1 0,0 0 0,0 1 0,1-1 0,1 1 0,6 6 0,-5-6 0,-1 0 0,0 1 0,4 4 0,-6-6 0,0 0 0,0 1 0,0-1 0,0 1 0,-1-1 0,1 1 0,0-1 0,-1 1 0,1 0 0,-1-1 0,1 3 0,0 9 0,0-1 0,-1 0 0,-2 18 0,1-27 0,1 0 0,-1 0 0,1-1 0,-1 1 0,0-1 0,0 1 0,0-1 0,0 1 0,0-1 0,-1 0 0,1 0 0,-1 1 0,1-1 0,-5 3 0,0 0 0,0 1 0,-1-2 0,-10 7 0,-3 1 0,18-11 0,1 0 0,0 0 0,-1 0 0,1 1 0,0-1 0,-1 0 0,2 0 0,-2 1 0,2-1 0,-2 0 0,1 1 0,1-1 0,-2 4 0,1-3 0,1 1 0,-1-1 0,1 1 0,0 0 0,0 0 0,0-1 0,0 1 0,1 3 0,1 1 0,-1 1 0,2 0 0,2 7 0,-1-6 0,-4-6 0,1-1 0,-1 0 0,1 1 0,-1-1 0,1 1 0,-1-1 0,0 0 0,0 1 0,0-1 0,-1 0 0,1 1 0,-1-1 0,1 0 0,-1 1 0,0-1 0,-1 3 0,0 0 0,-1-1 0,0 1 0,0 0 0,-1 0 0,-6 6 0,5-6 0,-15 17 0,19-20 0,-1 0 0,1 0 0,-1 1 0,1-1 0,0 1 0,0-1 0,0 1 0,-1 3 0,2-6 0,0 1 0,0 0 0,0 0 0,0 0 0,0 0 0,0-1 0,0 1 0,0 0 0,0 0 0,1 0 0,-1-1 0,0 1 0,0 0 0,1 0 0,-1-1 0,1 2 0,1 0 0,0 1 0,-1-1 0,4 3 0,-3-4 0,0 1 0,-1-1 0,1 1 0,-1 0 0,0-1 0,0 1 0,1 0 0,0 2 0,-2-2 0,1 0 0,-1-1 0,1 1 0,-1 0 0,0 0 0,0 0 0,0-1 0,0 1 0,0 0 0,0 0 0,0 0 0,-1 0 0,1-1 0,-1 1 0,1 0 0,-1 0 0,0-1 0,-1 3 0,-1 2 0,-1-1 0,0 0 0,-8 9 0,7-9 0,0 1 0,-4 6 0,-21 41 0,28-50 0,1-1 0,0 1 0,0-1 0,0 1 0,0-1 0,1 1 0,-1 0 0,1-1 0,-1 5 0,2 1 0,-1-1 0,2 9 0,-2-15 0,1 1 0,-1 0 0,0 0 0,0 0 0,0-1 0,0 1 0,-1 0 0,1 0 0,0 1 0,-1-2 0,1 1 0,-1 0 0,0 0 0,0 0 0,1-1 0,-2 1 0,2 0 0,-2 0 0,-1 1 0,-1 2 0,-2 1 0,1-2 0,-11 9 0,9-8 0,-11 11 0,6-5 0,0-1 0,-20 15 0,-8 6 0,33-26 0,1 1 0,-10 12 0,15-17 0,1 0 0,-1 0 0,1 1 0,-1-1 0,1 1 0,-1-1 0,1 0 0,0 1 0,-1-1 0,1 1 0,0 2 0,2 16 0,-1-9 0,-1-8 0,1-1 0,-1 1 0,0 0 0,0 0 0,-1-1 0,1 1 0,-1 0 0,1 0 0,-1-1 0,0 1 0,0 0 0,0-1 0,0 1 0,0-1 0,-1 0 0,1 1 0,-1-1 0,-2 3 0,-2 1 0,0 0 0,0-1 0,0 0 0,-1-1 0,0 1 0,-7 2 0,1-1 0,0 0 0,-22 5 0,32-10 0,1 0 0,-1 0 0,0-1 0,1 2 0,0-1 0,0 0 0,-3 2 0,4-2 0,0 0 0,0 0 0,0 0 0,0 0 0,0 0 0,1 0 0,-1 0 0,0 0 0,0 0 0,1 1 0,-1-1 0,1 0 0,0 1 0,-1-1 0,0 3 0,1 1 0,-1 1 0,1 11 0,1-13 0,-1-1 0,0 1 0,0-1 0,0 1 0,-1 0 0,1-1 0,-1 1 0,0-1 0,0 1 0,-2 5 0,1-6 0,0 0 0,0 0 0,0 0 0,-1 0 0,1 0 0,-1-1 0,1 0 0,-1 1 0,0-1 0,0 0 0,0 0 0,-4 2 0,-3 1 0,-1-1 0,-16 4 0,22-7 0,-2 1 0,0 0 0,0 0 0,0 0 0,1 1 0,-7 3 0,12-5 0,0 0 0,0-1 0,0 1 0,0 0 0,0 0 0,1 0 0,-1 0 0,0 0 0,1 0 0,-1 0 0,1 0 0,-1 0 0,1 0 0,-1 0 0,1 0 0,0 1 0,0-1 0,-1 2 0,1 3 0,-1 0 0,2 9 0,0-7 0,0 3 0,-1-6 0,1 1 0,-2 10 0,1-15 0,0 1 0,0-1 0,0 1 0,-1-1 0,1 0 0,-1 1 0,1-1 0,-1 0 0,0 1 0,1-1 0,-1 0 0,0 0 0,0 0 0,1 0 0,-2 0 0,0 2 0,-3 0 0,-1 1 0,1-1 0,-1 0 0,0-1 0,1 1 0,-1-1 0,-8 2 0,4-2 0,0 0 0,0-1 0,-19 0 0,28-1 0,-1 0 0,0 0 0,0 0 0,0 1 0,1-1 0,-1 1 0,0-1 0,1 1 0,-1-1 0,-1 2 0,1-2 0,1 1 0,0 0 0,0 0 0,0 0 0,0 0 0,0 0 0,0 0 0,1 0 0,-1 0 0,0 0 0,1 0 0,-1 0 0,0 3 0,-1 0 0,1 1 0,-1 0 0,1-1 0,0 7 0,1-7 0,-1 0 0,1 0 0,-1-1 0,0 1 0,0 0 0,-4 7 0,4-9 0,0 0 0,0 0 0,0 0 0,0 0 0,-1 0 0,1-1 0,-1 1 0,0 0 0,1-1 0,-1 1 0,0-1 0,0 1 0,0-1 0,0 0 0,0 0 0,0 0 0,0 0 0,0 0 0,0-1 0,-1 1 0,1-1 0,0 1 0,-1-1 0,-3 0 0,-109 12 0,104-10 0,8-2 0,1 1 0,0-1 0,-1 1 0,1 0 0,-1-1 0,-1 2 0,3-1 0,0-1 0,0 1 0,1-1 0,-1 1 0,0 0 0,1-1 0,-1 1 0,0 0 0,1 0 0,-1-1 0,0 1 0,1 0 0,0 0 0,-1 0 0,1 0 0,-1 1 0,-17 62 0,17-60 0,-1-1 0,1 0 0,-1 1 0,0-1 0,0 0 0,-5 5 0,-16 15 0,16-16 0,2-3 0,0 0 0,0 0 0,0 0 0,0-1 0,-1 0 0,1 0 0,-11 4 0,-58 28 0,70-33 0,-26 14 0,12-7 0,0 0 0,-22 17 0,36-23 0,0 1 0,0 0 0,0 0 0,-4 7 0,3-4 0,-7 7 0,0-1 0,8-8 0,-11 9 0,13-13 0,1 1 0,-1-1 0,0 0 0,0 0 0,0 0 0,0 0 0,0 0 0,0 0 0,0-1 0,-3 1 0,-4 0 0,4 0 0,1-1 0,0 1 0,0 0 0,0 0 0,-7 3 0,3-1 0,1 0 0,-1 0 0,0 0 0,-9 1 0,8-2 0,1 0 0,-1 1 0,-9 4 0,-25 13 0,42-19 0,-15 7 0,1 1 0,0 1 0,0 0 0,-13 13 0,26-21 0,-1 0 0,1 0 0,-1 0 0,0-1 0,0 1 0,0-1 0,0 0 0,0 1 0,0-1 0,-5 1 0,-3-1 0,-21 1 0,22-2 0,-20 3 0,2 3 0,1 1 0,-38 15 0,41-14 0,18-6 0,0 0 0,0 0 0,-7 3 0,-20 9 0,21-9 0,-12 6 0,17-7 0,0 0 0,0 0 0,-1-1 0,0 0 0,0-1 0,-12 3 0,-9 2 0,1 0 0,-24 3 0,45-8 0,-1 0 0,1 1 0,0 0 0,-12 6 0,15-6 0,0-1 0,0-1 0,0 1 0,-1 0 0,1-1 0,0 0 0,-1 0 0,1 0 0,-1 0 0,1-1 0,-1 0 0,-4 0 0,-19-1 0,-20 0 0,40 1 0,0 1 0,0 0 0,-14 3 0,-9 8 0,23-8 0,-1 0 0,-14 2 0,10-2 0,1 0 0,0 0 0,-12 7 0,17-9 0,-1 1 0,1-1 0,-1 0 0,0-1 0,0 0 0,-12 1 0,13-1 0,1-1 0,-1 2 0,0 0 0,1-1 0,-1 2 0,-6 2 0,-1 0 0,-20 5 0,20-6 0,1-1 0,-24 2 0,5-1 0,11-2 0,0-1 0,-30-1 0,17-1 0,-128 1 0,159 0 0,0 0 0,0 1 0,0 0 0,0-1 0,0 1 0,0 0 0,0 0 0,0 0 0,0 0 0,1 0 0,-1 1 0,-3 2 0,-2 3 0,0-1 0,-9 12 0,8-9 0,2-1 0,1 0 0,-1 1 0,-8 16 0,-7 9 0,9-17 0,7-10 0,1 0 0,-9 13 0,-9 17 0,1-2 0,14-20 0,3-5 0,-6 8 0,8-14 0,0 1 0,0-1 0,1 1 0,-1-1 0,1 1 0,0 0 0,0 0 0,1 0 0,-1 0 0,1 0 0,0 8 0,-4 30 0,2-19 0,-5 32 0,8-55 0,0 1 0,-1-1 0,1 1 0,0-1 0,-1 1 0,0-1 0,1 1 0,-1-1 0,0 1 0,1-1 0,-1 0 0,0 0 0,0 1 0,0-1 0,0 0 0,-3 2 0,2-2 0,0 1 0,0-1 0,0 0 0,0 0 0,0-1 0,0 1 0,0 0 0,-1-1 0,1 1 0,-3-1 0,-4 1 0,0-2 0,0 1 0,1-1 0,-17-4 0,20 4 0,1 0 0,-1-1 0,1 1 0,-1-1 0,-6-4 0,-19-16 0,14 11 0,5 2 53,7 6-526,1 0 1,-6-3-1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三年级数学下册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602183" y="1267362"/>
            <a:ext cx="6987634" cy="1116000"/>
            <a:chOff x="3319498" y="1313251"/>
            <a:chExt cx="6987634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972196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  <p:sp>
        <p:nvSpPr>
          <p:cNvPr id="7" name="矩形 259">
            <a:extLst>
              <a:ext uri="{FF2B5EF4-FFF2-40B4-BE49-F238E27FC236}">
                <a16:creationId xmlns:a16="http://schemas.microsoft.com/office/drawing/2014/main" id="{F25F7B67-726F-36BC-DB08-654356A3E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整理和复习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知识梳理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CC6D7E7-71EA-B561-A511-7EFBEC68CA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705" y="1348151"/>
            <a:ext cx="2389833" cy="2403687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B2E06B94-804C-2281-3173-760A50161779}"/>
              </a:ext>
            </a:extLst>
          </p:cNvPr>
          <p:cNvSpPr/>
          <p:nvPr/>
        </p:nvSpPr>
        <p:spPr>
          <a:xfrm>
            <a:off x="2692937" y="1546549"/>
            <a:ext cx="6246783" cy="742319"/>
          </a:xfrm>
          <a:prstGeom prst="wedgeRoundRectCallout">
            <a:avLst>
              <a:gd name="adj1" fmla="val -57528"/>
              <a:gd name="adj2" fmla="val 4186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本单元我们学习了哪些知识呢？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5B7084-33FC-6AA6-6FEA-F7B7DACA7274}"/>
              </a:ext>
            </a:extLst>
          </p:cNvPr>
          <p:cNvSpPr txBox="1"/>
          <p:nvPr/>
        </p:nvSpPr>
        <p:spPr>
          <a:xfrm>
            <a:off x="2916632" y="2635895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40C410E-8396-F200-F541-9EB7875B36A9}"/>
              </a:ext>
            </a:extLst>
          </p:cNvPr>
          <p:cNvSpPr txBox="1"/>
          <p:nvPr/>
        </p:nvSpPr>
        <p:spPr>
          <a:xfrm>
            <a:off x="2916632" y="3435703"/>
            <a:ext cx="8121697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</a:rPr>
              <a:t>1</a:t>
            </a:r>
            <a:r>
              <a:rPr lang="en-US" altLang="zh-CN" sz="3600" dirty="0">
                <a:solidFill>
                  <a:prstClr val="black"/>
                </a:solidFill>
                <a:latin typeface="+mn-lt"/>
                <a:ea typeface="+mn-ea"/>
              </a:rPr>
              <a:t>.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独立思考；</a:t>
            </a: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</a:rPr>
              <a:t>2</a:t>
            </a:r>
            <a:r>
              <a:rPr lang="en-US" altLang="zh-CN" sz="3600" dirty="0">
                <a:solidFill>
                  <a:prstClr val="black"/>
                </a:solidFill>
                <a:latin typeface="+mn-lt"/>
                <a:ea typeface="+mn-ea"/>
              </a:rPr>
              <a:t>.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画一画，写一写，在作业纸上整理出“知识图”。</a:t>
            </a:r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F87AD1-02A0-2D1C-9EFB-AD7DB29BE449}"/>
              </a:ext>
            </a:extLst>
          </p:cNvPr>
          <p:cNvSpPr txBox="1"/>
          <p:nvPr/>
        </p:nvSpPr>
        <p:spPr>
          <a:xfrm>
            <a:off x="352626" y="143528"/>
            <a:ext cx="9987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下面是小丽整理的本单元“知识结构图”。</a:t>
            </a:r>
            <a:endParaRPr lang="zh-CN" altLang="en-US" sz="4400" dirty="0">
              <a:latin typeface="+mn-ea"/>
              <a:ea typeface="+mn-ea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9EE54A57-B143-EC86-DFC9-E63950FC0558}"/>
              </a:ext>
            </a:extLst>
          </p:cNvPr>
          <p:cNvGrpSpPr/>
          <p:nvPr/>
        </p:nvGrpSpPr>
        <p:grpSpPr>
          <a:xfrm>
            <a:off x="1344039" y="893053"/>
            <a:ext cx="9503923" cy="5730424"/>
            <a:chOff x="1011676" y="538491"/>
            <a:chExt cx="9503923" cy="5730424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5B601DFF-4BE1-7C6C-C8A5-80B27CFD9DCC}"/>
                </a:ext>
              </a:extLst>
            </p:cNvPr>
            <p:cNvSpPr/>
            <p:nvPr/>
          </p:nvSpPr>
          <p:spPr>
            <a:xfrm>
              <a:off x="4844373" y="1517512"/>
              <a:ext cx="1838528" cy="646331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四边形</a:t>
              </a:r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DD38C041-CA6E-C9D4-98F0-6FBC51FC0D9B}"/>
                </a:ext>
              </a:extLst>
            </p:cNvPr>
            <p:cNvSpPr/>
            <p:nvPr/>
          </p:nvSpPr>
          <p:spPr>
            <a:xfrm>
              <a:off x="4844374" y="5622584"/>
              <a:ext cx="1838528" cy="646331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周长</a:t>
              </a: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91B956C2-CE62-40D1-EA11-1DC7C7DCB34E}"/>
                </a:ext>
              </a:extLst>
            </p:cNvPr>
            <p:cNvSpPr/>
            <p:nvPr/>
          </p:nvSpPr>
          <p:spPr>
            <a:xfrm>
              <a:off x="1011676" y="3567859"/>
              <a:ext cx="1838528" cy="646331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长方形</a:t>
              </a: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F96D744E-FE80-1CA3-6087-76E01DC46A58}"/>
                </a:ext>
              </a:extLst>
            </p:cNvPr>
            <p:cNvSpPr/>
            <p:nvPr/>
          </p:nvSpPr>
          <p:spPr>
            <a:xfrm>
              <a:off x="8677071" y="3567859"/>
              <a:ext cx="1838528" cy="646331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正方形</a:t>
              </a:r>
            </a:p>
          </p:txBody>
        </p: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41CD3A99-281C-C4A0-DCE2-76C3A51E07F2}"/>
                </a:ext>
              </a:extLst>
            </p:cNvPr>
            <p:cNvCxnSpPr>
              <a:cxnSpLocks/>
            </p:cNvCxnSpPr>
            <p:nvPr/>
          </p:nvCxnSpPr>
          <p:spPr>
            <a:xfrm>
              <a:off x="5763638" y="2307605"/>
              <a:ext cx="0" cy="31712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562A0888-B08E-6F9A-7759-B1DA449CDBCB}"/>
                </a:ext>
              </a:extLst>
            </p:cNvPr>
            <p:cNvCxnSpPr>
              <a:cxnSpLocks/>
            </p:cNvCxnSpPr>
            <p:nvPr/>
          </p:nvCxnSpPr>
          <p:spPr>
            <a:xfrm>
              <a:off x="2947480" y="3891024"/>
              <a:ext cx="563231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E1E61782-55D4-0926-95AE-4D0CDB577CEE}"/>
                </a:ext>
              </a:extLst>
            </p:cNvPr>
            <p:cNvGrpSpPr/>
            <p:nvPr/>
          </p:nvGrpSpPr>
          <p:grpSpPr>
            <a:xfrm>
              <a:off x="1920240" y="1840677"/>
              <a:ext cx="2856698" cy="1651550"/>
              <a:chOff x="1920240" y="1626671"/>
              <a:chExt cx="2856698" cy="1651550"/>
            </a:xfrm>
          </p:grpSpPr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9F2C01BC-EB59-54C4-37CB-0A01195C129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20240" y="1626671"/>
                <a:ext cx="285669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箭头连接符 23">
                <a:extLst>
                  <a:ext uri="{FF2B5EF4-FFF2-40B4-BE49-F238E27FC236}">
                    <a16:creationId xmlns:a16="http://schemas.microsoft.com/office/drawing/2014/main" id="{C25EF293-78E8-1FC4-692D-996588A645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0940" y="1626671"/>
                <a:ext cx="0" cy="165155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74EBBADF-4D84-040F-95FE-6DE994935CA2}"/>
                </a:ext>
              </a:extLst>
            </p:cNvPr>
            <p:cNvGrpSpPr/>
            <p:nvPr/>
          </p:nvGrpSpPr>
          <p:grpSpPr>
            <a:xfrm flipH="1">
              <a:off x="6739637" y="1840677"/>
              <a:ext cx="2856698" cy="1651550"/>
              <a:chOff x="1920240" y="1626671"/>
              <a:chExt cx="2856698" cy="1651550"/>
            </a:xfrm>
          </p:grpSpPr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072DE46F-F3A1-BAAE-EBEA-E662FEE8E4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20240" y="1626671"/>
                <a:ext cx="285669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箭头连接符 33">
                <a:extLst>
                  <a:ext uri="{FF2B5EF4-FFF2-40B4-BE49-F238E27FC236}">
                    <a16:creationId xmlns:a16="http://schemas.microsoft.com/office/drawing/2014/main" id="{35CE1A90-F602-8D3A-4153-26338039F7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0940" y="1626671"/>
                <a:ext cx="0" cy="165155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41359677-6981-F22D-325C-2B7D0749F194}"/>
                </a:ext>
              </a:extLst>
            </p:cNvPr>
            <p:cNvGrpSpPr/>
            <p:nvPr/>
          </p:nvGrpSpPr>
          <p:grpSpPr>
            <a:xfrm flipH="1">
              <a:off x="1920240" y="4289822"/>
              <a:ext cx="2856698" cy="1651550"/>
              <a:chOff x="1920240" y="1626671"/>
              <a:chExt cx="2856698" cy="1651550"/>
            </a:xfrm>
          </p:grpSpPr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2B318998-3E5B-0709-CDCD-B9A4A12512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20240" y="3278221"/>
                <a:ext cx="2856698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箭头连接符 37">
                <a:extLst>
                  <a:ext uri="{FF2B5EF4-FFF2-40B4-BE49-F238E27FC236}">
                    <a16:creationId xmlns:a16="http://schemas.microsoft.com/office/drawing/2014/main" id="{7B4D7170-72C6-EA64-E5D1-E74B952094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6938" y="1626671"/>
                <a:ext cx="0" cy="165155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8D14E9C9-39BE-F690-C72A-758E87EA880E}"/>
                </a:ext>
              </a:extLst>
            </p:cNvPr>
            <p:cNvGrpSpPr/>
            <p:nvPr/>
          </p:nvGrpSpPr>
          <p:grpSpPr>
            <a:xfrm>
              <a:off x="6750338" y="4289822"/>
              <a:ext cx="2856698" cy="1651550"/>
              <a:chOff x="1920240" y="1626671"/>
              <a:chExt cx="2856698" cy="1651550"/>
            </a:xfrm>
          </p:grpSpPr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C21701A3-0629-5D03-5D8E-216D7714E7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20240" y="3278221"/>
                <a:ext cx="2856698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箭头连接符 40">
                <a:extLst>
                  <a:ext uri="{FF2B5EF4-FFF2-40B4-BE49-F238E27FC236}">
                    <a16:creationId xmlns:a16="http://schemas.microsoft.com/office/drawing/2014/main" id="{28E12E20-4ADD-AB5A-FED6-270469D1D3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6938" y="1626671"/>
                <a:ext cx="0" cy="165155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FBDAB1A-1A7C-631B-CA7B-09223CBBD223}"/>
                </a:ext>
              </a:extLst>
            </p:cNvPr>
            <p:cNvSpPr txBox="1"/>
            <p:nvPr/>
          </p:nvSpPr>
          <p:spPr>
            <a:xfrm>
              <a:off x="2595665" y="1250680"/>
              <a:ext cx="1627369" cy="1152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+mj-ea"/>
                </a:rPr>
                <a:t>对边相等</a:t>
              </a:r>
              <a:endParaRPr lang="en-US" altLang="zh-CN" sz="2800" b="1" dirty="0">
                <a:latin typeface="+mn-lt"/>
                <a:ea typeface="+mj-ea"/>
              </a:endParaRPr>
            </a:p>
            <a:p>
              <a:pPr algn="l"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+mj-ea"/>
                </a:rPr>
                <a:t>4</a:t>
              </a:r>
              <a:r>
                <a:rPr lang="zh-CN" altLang="en-US" sz="2800" b="1" dirty="0">
                  <a:latin typeface="+mn-lt"/>
                  <a:ea typeface="+mj-ea"/>
                </a:rPr>
                <a:t>个直角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4CB6851-D5B4-5A1E-7645-CF0C9A69D5D1}"/>
                </a:ext>
              </a:extLst>
            </p:cNvPr>
            <p:cNvSpPr txBox="1"/>
            <p:nvPr/>
          </p:nvSpPr>
          <p:spPr>
            <a:xfrm>
              <a:off x="7050477" y="1250680"/>
              <a:ext cx="2167581" cy="1152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+mj-ea"/>
                </a:rPr>
                <a:t>4</a:t>
              </a:r>
              <a:r>
                <a:rPr lang="zh-CN" altLang="en-US" sz="2800" b="1" dirty="0">
                  <a:latin typeface="+mn-lt"/>
                  <a:ea typeface="+mj-ea"/>
                </a:rPr>
                <a:t>条边都相等</a:t>
              </a:r>
              <a:endParaRPr lang="en-US" altLang="zh-CN" sz="2800" b="1" dirty="0">
                <a:latin typeface="+mn-lt"/>
                <a:ea typeface="+mj-ea"/>
              </a:endParaRPr>
            </a:p>
            <a:p>
              <a:pPr algn="l"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+mj-ea"/>
                </a:rPr>
                <a:t>4</a:t>
              </a:r>
              <a:r>
                <a:rPr lang="zh-CN" altLang="en-US" sz="2800" b="1" dirty="0">
                  <a:latin typeface="+mn-lt"/>
                  <a:ea typeface="+mj-ea"/>
                </a:rPr>
                <a:t>个直角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D62568C3-EEEA-B519-A772-A2AB4C9D1B32}"/>
                </a:ext>
              </a:extLst>
            </p:cNvPr>
            <p:cNvSpPr txBox="1"/>
            <p:nvPr/>
          </p:nvSpPr>
          <p:spPr>
            <a:xfrm>
              <a:off x="4183716" y="3327995"/>
              <a:ext cx="3159839" cy="59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+mj-ea"/>
                </a:rPr>
                <a:t>相邻的边 长度相等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615E27AC-75FF-26B2-5DFB-68B4727BDDEE}"/>
                </a:ext>
              </a:extLst>
            </p:cNvPr>
            <p:cNvSpPr txBox="1"/>
            <p:nvPr/>
          </p:nvSpPr>
          <p:spPr>
            <a:xfrm>
              <a:off x="5763635" y="4315896"/>
              <a:ext cx="1988045" cy="59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+mj-ea"/>
                </a:rPr>
                <a:t>一周的长度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CD34B09F-C2E1-9F18-7748-AB71B70EC502}"/>
                </a:ext>
              </a:extLst>
            </p:cNvPr>
            <p:cNvSpPr txBox="1"/>
            <p:nvPr/>
          </p:nvSpPr>
          <p:spPr>
            <a:xfrm>
              <a:off x="2328381" y="5326388"/>
              <a:ext cx="2264927" cy="59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+mj-ea"/>
                </a:rPr>
                <a:t>(</a:t>
              </a:r>
              <a:r>
                <a:rPr lang="zh-CN" altLang="en-US" sz="2800" b="1" dirty="0">
                  <a:latin typeface="+mn-lt"/>
                  <a:ea typeface="+mj-ea"/>
                </a:rPr>
                <a:t>长</a:t>
              </a:r>
              <a:r>
                <a:rPr lang="en-US" altLang="zh-CN" sz="2800" b="1" dirty="0">
                  <a:latin typeface="+mn-lt"/>
                  <a:ea typeface="+mj-ea"/>
                </a:rPr>
                <a:t>+</a:t>
              </a:r>
              <a:r>
                <a:rPr lang="zh-CN" altLang="en-US" sz="2800" b="1" dirty="0">
                  <a:latin typeface="+mn-lt"/>
                  <a:ea typeface="+mj-ea"/>
                </a:rPr>
                <a:t>宽</a:t>
              </a:r>
              <a:r>
                <a:rPr lang="en-US" altLang="zh-CN" sz="2800" b="1" dirty="0">
                  <a:latin typeface="+mn-lt"/>
                  <a:ea typeface="+mj-ea"/>
                </a:rPr>
                <a:t>)×2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BD892B68-5488-727C-3F9C-08486EFF0284}"/>
                </a:ext>
              </a:extLst>
            </p:cNvPr>
            <p:cNvSpPr txBox="1"/>
            <p:nvPr/>
          </p:nvSpPr>
          <p:spPr>
            <a:xfrm>
              <a:off x="7320708" y="5326388"/>
              <a:ext cx="2264927" cy="59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+mj-ea"/>
                </a:rPr>
                <a:t>边长</a:t>
              </a:r>
              <a:r>
                <a:rPr lang="en-US" altLang="zh-CN" sz="2800" b="1" dirty="0">
                  <a:latin typeface="+mn-lt"/>
                  <a:ea typeface="+mj-ea"/>
                </a:rPr>
                <a:t>×4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3B39A164-74FC-012D-0C0D-48A55F76F2C2}"/>
                </a:ext>
              </a:extLst>
            </p:cNvPr>
            <p:cNvSpPr/>
            <p:nvPr/>
          </p:nvSpPr>
          <p:spPr>
            <a:xfrm>
              <a:off x="4844373" y="538491"/>
              <a:ext cx="1838528" cy="646331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多边形</a:t>
              </a:r>
            </a:p>
          </p:txBody>
        </p:sp>
        <p:cxnSp>
          <p:nvCxnSpPr>
            <p:cNvPr id="4" name="直接箭头连接符 3">
              <a:extLst>
                <a:ext uri="{FF2B5EF4-FFF2-40B4-BE49-F238E27FC236}">
                  <a16:creationId xmlns:a16="http://schemas.microsoft.com/office/drawing/2014/main" id="{125E8C85-EF14-9AD7-4F67-E008759A8D08}"/>
                </a:ext>
              </a:extLst>
            </p:cNvPr>
            <p:cNvCxnSpPr>
              <a:cxnSpLocks/>
            </p:cNvCxnSpPr>
            <p:nvPr/>
          </p:nvCxnSpPr>
          <p:spPr>
            <a:xfrm>
              <a:off x="5763638" y="1220200"/>
              <a:ext cx="0" cy="26683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18A91DA-DEE1-4051-661C-2A0FCC423509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回顾总结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E9EEF05-59E8-00E8-EE8F-4553E420C9F9}"/>
              </a:ext>
            </a:extLst>
          </p:cNvPr>
          <p:cNvSpPr txBox="1"/>
          <p:nvPr/>
        </p:nvSpPr>
        <p:spPr>
          <a:xfrm>
            <a:off x="630271" y="1180166"/>
            <a:ext cx="109314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        本单元的知识和以前学过的知识有联系吗？学习时用到了哪些好的方法？</a:t>
            </a:r>
            <a:endParaRPr lang="zh-CN" altLang="en-US" sz="4400" b="1" dirty="0">
              <a:latin typeface="+mn-lt"/>
              <a:ea typeface="+mj-ea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429C7E6-5382-C51A-E2E4-92AF1B5AF0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824" y="2303698"/>
            <a:ext cx="1639985" cy="1957940"/>
          </a:xfrm>
          <a:prstGeom prst="rect">
            <a:avLst/>
          </a:prstGeom>
        </p:spPr>
      </p:pic>
      <p:sp>
        <p:nvSpPr>
          <p:cNvPr id="10" name="AutoShape 27">
            <a:extLst>
              <a:ext uri="{FF2B5EF4-FFF2-40B4-BE49-F238E27FC236}">
                <a16:creationId xmlns:a16="http://schemas.microsoft.com/office/drawing/2014/main" id="{C8F9811B-102D-7258-01A8-02F84419B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544" y="2469535"/>
            <a:ext cx="6188726" cy="1200329"/>
          </a:xfrm>
          <a:prstGeom prst="wedgeRoundRectCallout">
            <a:avLst>
              <a:gd name="adj1" fmla="val 57536"/>
              <a:gd name="adj2" fmla="val 21202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</a:rPr>
              <a:t>与前面研究图形一样，我们也用到了</a:t>
            </a:r>
            <a:r>
              <a:rPr lang="zh-CN" altLang="en-US" sz="3200" b="1" dirty="0">
                <a:solidFill>
                  <a:srgbClr val="E60013"/>
                </a:solidFill>
                <a:latin typeface="楷体" panose="02010609060101010101" pitchFamily="49" charset="-122"/>
              </a:rPr>
              <a:t>分类</a:t>
            </a:r>
            <a:r>
              <a:rPr lang="zh-CN" altLang="en-US" sz="3200" b="1" dirty="0">
                <a:latin typeface="楷体" panose="02010609060101010101" pitchFamily="49" charset="-122"/>
              </a:rPr>
              <a:t>的方法。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C82DE5C-AD89-9E63-ECDC-39B691298C79}"/>
              </a:ext>
            </a:extLst>
          </p:cNvPr>
          <p:cNvSpPr txBox="1"/>
          <p:nvPr/>
        </p:nvSpPr>
        <p:spPr>
          <a:xfrm>
            <a:off x="1824706" y="3770761"/>
            <a:ext cx="36255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0" sz="3200" strike="noStrike" kern="100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zh-CN" altLang="en-US" sz="2800" dirty="0"/>
              <a:t>按边或角的数量分。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2AAC6232-ED26-B6AC-F604-7875C187022E}"/>
              </a:ext>
            </a:extLst>
          </p:cNvPr>
          <p:cNvGrpSpPr/>
          <p:nvPr/>
        </p:nvGrpSpPr>
        <p:grpSpPr>
          <a:xfrm>
            <a:off x="630271" y="4123352"/>
            <a:ext cx="11047149" cy="2323007"/>
            <a:chOff x="630271" y="4123352"/>
            <a:chExt cx="11047149" cy="2323007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EE4A2155-FDF6-8F56-61A6-A504D53F4294}"/>
                </a:ext>
              </a:extLst>
            </p:cNvPr>
            <p:cNvGrpSpPr/>
            <p:nvPr/>
          </p:nvGrpSpPr>
          <p:grpSpPr>
            <a:xfrm>
              <a:off x="630271" y="4309175"/>
              <a:ext cx="11047149" cy="2137184"/>
              <a:chOff x="639819" y="3970771"/>
              <a:chExt cx="11047149" cy="2137184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258CFED9-F35D-0402-4561-9E8640A55B30}"/>
                  </a:ext>
                </a:extLst>
              </p:cNvPr>
              <p:cNvSpPr/>
              <p:nvPr/>
            </p:nvSpPr>
            <p:spPr>
              <a:xfrm>
                <a:off x="650169" y="3970771"/>
                <a:ext cx="1710230" cy="1474336"/>
              </a:xfrm>
              <a:prstGeom prst="triangl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9E88673-E5FC-AD89-30BC-C0299BAF4659}"/>
                  </a:ext>
                </a:extLst>
              </p:cNvPr>
              <p:cNvSpPr txBox="1"/>
              <p:nvPr/>
            </p:nvSpPr>
            <p:spPr>
              <a:xfrm>
                <a:off x="3029018" y="5523180"/>
                <a:ext cx="173092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zh-CN" altLang="en-US" sz="32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四边形</a:t>
                </a:r>
                <a:endParaRPr lang="zh-CN" altLang="en-US" sz="1600" dirty="0"/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438C86A-2057-C43D-D72C-964810038B2B}"/>
                  </a:ext>
                </a:extLst>
              </p:cNvPr>
              <p:cNvSpPr txBox="1"/>
              <p:nvPr/>
            </p:nvSpPr>
            <p:spPr>
              <a:xfrm>
                <a:off x="5459769" y="5523180"/>
                <a:ext cx="173092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zh-CN" altLang="en-US" sz="32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五边形</a:t>
                </a:r>
                <a:endParaRPr lang="zh-CN" altLang="en-US" sz="1600" dirty="0"/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F63D16EB-D9B0-0490-D540-18F79D4FD2F8}"/>
                  </a:ext>
                </a:extLst>
              </p:cNvPr>
              <p:cNvSpPr txBox="1"/>
              <p:nvPr/>
            </p:nvSpPr>
            <p:spPr>
              <a:xfrm>
                <a:off x="7869865" y="5523180"/>
                <a:ext cx="173092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zh-CN" altLang="en-US" sz="32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六边形</a:t>
                </a:r>
                <a:endParaRPr lang="zh-CN" altLang="en-US" sz="1600" dirty="0"/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2609E258-03D3-54C7-C997-FA961FCC78E1}"/>
                  </a:ext>
                </a:extLst>
              </p:cNvPr>
              <p:cNvSpPr txBox="1"/>
              <p:nvPr/>
            </p:nvSpPr>
            <p:spPr>
              <a:xfrm>
                <a:off x="9956039" y="4521812"/>
                <a:ext cx="173092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US" altLang="zh-CN" sz="32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……</a:t>
                </a:r>
                <a:endParaRPr lang="zh-CN" altLang="en-US" sz="1600" dirty="0"/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0888C132-4B07-B38F-ABE9-34A0042812FF}"/>
                  </a:ext>
                </a:extLst>
              </p:cNvPr>
              <p:cNvSpPr txBox="1"/>
              <p:nvPr/>
            </p:nvSpPr>
            <p:spPr>
              <a:xfrm>
                <a:off x="639819" y="5523180"/>
                <a:ext cx="173092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zh-CN" altLang="en-US" sz="32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三角形</a:t>
                </a:r>
                <a:endParaRPr lang="zh-CN" altLang="en-US" sz="1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85422850-5351-AF0F-7756-1FD08FDD7182}"/>
                  </a:ext>
                </a:extLst>
              </p:cNvPr>
              <p:cNvSpPr txBox="1"/>
              <p:nvPr/>
            </p:nvSpPr>
            <p:spPr>
              <a:xfrm>
                <a:off x="9956039" y="5523180"/>
                <a:ext cx="173092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US" altLang="zh-CN" sz="32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……</a:t>
                </a:r>
                <a:endParaRPr lang="zh-CN" altLang="en-US" sz="1600" dirty="0"/>
              </a:p>
            </p:txBody>
          </p:sp>
        </p:grpSp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67954BD8-FC6D-D1D4-871A-56F9948957AC}"/>
                </a:ext>
              </a:extLst>
            </p:cNvPr>
            <p:cNvSpPr/>
            <p:nvPr/>
          </p:nvSpPr>
          <p:spPr>
            <a:xfrm>
              <a:off x="2668847" y="4394878"/>
              <a:ext cx="2180356" cy="1394305"/>
            </a:xfrm>
            <a:custGeom>
              <a:avLst/>
              <a:gdLst>
                <a:gd name="connsiteX0" fmla="*/ 0 w 2174033"/>
                <a:gd name="connsiteY0" fmla="*/ 0 h 1390262"/>
                <a:gd name="connsiteX1" fmla="*/ 587829 w 2174033"/>
                <a:gd name="connsiteY1" fmla="*/ 1390262 h 1390262"/>
                <a:gd name="connsiteX2" fmla="*/ 1922107 w 2174033"/>
                <a:gd name="connsiteY2" fmla="*/ 1380931 h 1390262"/>
                <a:gd name="connsiteX3" fmla="*/ 2174033 w 2174033"/>
                <a:gd name="connsiteY3" fmla="*/ 494523 h 1390262"/>
                <a:gd name="connsiteX4" fmla="*/ 0 w 2174033"/>
                <a:gd name="connsiteY4" fmla="*/ 0 h 1390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4033" h="1390262">
                  <a:moveTo>
                    <a:pt x="0" y="0"/>
                  </a:moveTo>
                  <a:lnTo>
                    <a:pt x="587829" y="1390262"/>
                  </a:lnTo>
                  <a:lnTo>
                    <a:pt x="1922107" y="1380931"/>
                  </a:lnTo>
                  <a:lnTo>
                    <a:pt x="2174033" y="494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D50C9A23-B6F9-506C-F270-F266270F8846}"/>
                </a:ext>
              </a:extLst>
            </p:cNvPr>
            <p:cNvSpPr/>
            <p:nvPr/>
          </p:nvSpPr>
          <p:spPr>
            <a:xfrm>
              <a:off x="5444508" y="4123352"/>
              <a:ext cx="1730928" cy="1654220"/>
            </a:xfrm>
            <a:custGeom>
              <a:avLst/>
              <a:gdLst>
                <a:gd name="connsiteX0" fmla="*/ 1291590 w 1977390"/>
                <a:gd name="connsiteY0" fmla="*/ 0 h 1889760"/>
                <a:gd name="connsiteX1" fmla="*/ 0 w 1977390"/>
                <a:gd name="connsiteY1" fmla="*/ 1562100 h 1889760"/>
                <a:gd name="connsiteX2" fmla="*/ 323850 w 1977390"/>
                <a:gd name="connsiteY2" fmla="*/ 1889760 h 1889760"/>
                <a:gd name="connsiteX3" fmla="*/ 1687830 w 1977390"/>
                <a:gd name="connsiteY3" fmla="*/ 1885950 h 1889760"/>
                <a:gd name="connsiteX4" fmla="*/ 1977390 w 1977390"/>
                <a:gd name="connsiteY4" fmla="*/ 1470660 h 1889760"/>
                <a:gd name="connsiteX5" fmla="*/ 1291590 w 1977390"/>
                <a:gd name="connsiteY5" fmla="*/ 0 h 188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7390" h="1889760">
                  <a:moveTo>
                    <a:pt x="1291590" y="0"/>
                  </a:moveTo>
                  <a:lnTo>
                    <a:pt x="0" y="1562100"/>
                  </a:lnTo>
                  <a:lnTo>
                    <a:pt x="323850" y="1889760"/>
                  </a:lnTo>
                  <a:lnTo>
                    <a:pt x="1687830" y="1885950"/>
                  </a:lnTo>
                  <a:lnTo>
                    <a:pt x="1977390" y="1470660"/>
                  </a:lnTo>
                  <a:lnTo>
                    <a:pt x="1291590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六边形 5">
              <a:extLst>
                <a:ext uri="{FF2B5EF4-FFF2-40B4-BE49-F238E27FC236}">
                  <a16:creationId xmlns:a16="http://schemas.microsoft.com/office/drawing/2014/main" id="{DAA5BC0E-E2A1-D66B-D6D9-0CC99D9CD2E5}"/>
                </a:ext>
              </a:extLst>
            </p:cNvPr>
            <p:cNvSpPr/>
            <p:nvPr/>
          </p:nvSpPr>
          <p:spPr>
            <a:xfrm>
              <a:off x="7860316" y="4261638"/>
              <a:ext cx="1730929" cy="1508778"/>
            </a:xfrm>
            <a:prstGeom prst="hexagon">
              <a:avLst>
                <a:gd name="adj" fmla="val 29294"/>
                <a:gd name="vf" fmla="val 11547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281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7E46889-A14B-FFCB-7AE4-0C582071A085}"/>
              </a:ext>
            </a:extLst>
          </p:cNvPr>
          <p:cNvSpPr/>
          <p:nvPr/>
        </p:nvSpPr>
        <p:spPr>
          <a:xfrm>
            <a:off x="2178320" y="553271"/>
            <a:ext cx="432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0097339-0511-44B3-ACAB-31084CE4B278}"/>
              </a:ext>
            </a:extLst>
          </p:cNvPr>
          <p:cNvSpPr/>
          <p:nvPr/>
        </p:nvSpPr>
        <p:spPr>
          <a:xfrm>
            <a:off x="7677920" y="553271"/>
            <a:ext cx="216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A2CB63A-4407-86A0-4320-1083A46980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0655" y="3132399"/>
            <a:ext cx="1725137" cy="2063574"/>
          </a:xfrm>
          <a:prstGeom prst="rect">
            <a:avLst/>
          </a:prstGeom>
        </p:spPr>
      </p:pic>
      <p:sp>
        <p:nvSpPr>
          <p:cNvPr id="5" name="AutoShape 27">
            <a:extLst>
              <a:ext uri="{FF2B5EF4-FFF2-40B4-BE49-F238E27FC236}">
                <a16:creationId xmlns:a16="http://schemas.microsoft.com/office/drawing/2014/main" id="{E98AB695-EEE5-9060-ADD2-D6BCA410F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7288" y="3132399"/>
            <a:ext cx="7268726" cy="1200329"/>
          </a:xfrm>
          <a:prstGeom prst="wedgeRoundRectCallout">
            <a:avLst>
              <a:gd name="adj1" fmla="val -56218"/>
              <a:gd name="adj2" fmla="val 32548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</a:rPr>
              <a:t>我用</a:t>
            </a:r>
            <a:r>
              <a:rPr lang="zh-CN" altLang="en-US" sz="3200" b="1" dirty="0">
                <a:solidFill>
                  <a:srgbClr val="E60013"/>
                </a:solidFill>
                <a:latin typeface="楷体" panose="02010609060101010101" pitchFamily="49" charset="-122"/>
              </a:rPr>
              <a:t>折叠</a:t>
            </a:r>
            <a:r>
              <a:rPr lang="zh-CN" altLang="en-US" sz="3200" b="1" dirty="0">
                <a:latin typeface="楷体" panose="02010609060101010101" pitchFamily="49" charset="-122"/>
              </a:rPr>
              <a:t>和</a:t>
            </a:r>
            <a:r>
              <a:rPr lang="zh-CN" altLang="en-US" sz="3200" b="1" dirty="0">
                <a:solidFill>
                  <a:srgbClr val="E60013"/>
                </a:solidFill>
                <a:latin typeface="楷体" panose="02010609060101010101" pitchFamily="49" charset="-122"/>
              </a:rPr>
              <a:t>测量</a:t>
            </a:r>
            <a:r>
              <a:rPr lang="zh-CN" altLang="en-US" sz="3200" b="1" dirty="0">
                <a:latin typeface="楷体" panose="02010609060101010101" pitchFamily="49" charset="-122"/>
              </a:rPr>
              <a:t>的方法研究了长方形、正方形</a:t>
            </a:r>
            <a:r>
              <a:rPr lang="zh-CN" altLang="en-US" sz="3200" b="1" dirty="0">
                <a:solidFill>
                  <a:srgbClr val="E60013"/>
                </a:solidFill>
                <a:latin typeface="楷体" panose="02010609060101010101" pitchFamily="49" charset="-122"/>
              </a:rPr>
              <a:t>边和角的特征</a:t>
            </a:r>
            <a:r>
              <a:rPr lang="zh-CN" altLang="en-US" sz="3200" b="1" dirty="0">
                <a:latin typeface="楷体" panose="02010609060101010101" pitchFamily="49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549DC38-BACD-4C8C-B6EA-3D976E0E8BB5}"/>
              </a:ext>
            </a:extLst>
          </p:cNvPr>
          <p:cNvSpPr txBox="1"/>
          <p:nvPr/>
        </p:nvSpPr>
        <p:spPr>
          <a:xfrm>
            <a:off x="2908276" y="3024554"/>
            <a:ext cx="6375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600" b="0" dirty="0"/>
              <a:t>长方形和正方形的异同点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FF78EE75-28A7-5DDE-8E0E-1D252B413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142279"/>
              </p:ext>
            </p:extLst>
          </p:nvPr>
        </p:nvGraphicFramePr>
        <p:xfrm>
          <a:off x="751840" y="3838786"/>
          <a:ext cx="10617201" cy="24705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31440">
                  <a:extLst>
                    <a:ext uri="{9D8B030D-6E8A-4147-A177-3AD203B41FA5}">
                      <a16:colId xmlns:a16="http://schemas.microsoft.com/office/drawing/2014/main" val="3475845101"/>
                    </a:ext>
                  </a:extLst>
                </a:gridCol>
                <a:gridCol w="4185920">
                  <a:extLst>
                    <a:ext uri="{9D8B030D-6E8A-4147-A177-3AD203B41FA5}">
                      <a16:colId xmlns:a16="http://schemas.microsoft.com/office/drawing/2014/main" val="2163058968"/>
                    </a:ext>
                  </a:extLst>
                </a:gridCol>
                <a:gridCol w="3799841">
                  <a:extLst>
                    <a:ext uri="{9D8B030D-6E8A-4147-A177-3AD203B41FA5}">
                      <a16:colId xmlns:a16="http://schemas.microsoft.com/office/drawing/2014/main" val="3716142145"/>
                    </a:ext>
                  </a:extLst>
                </a:gridCol>
              </a:tblGrid>
              <a:tr h="8235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名称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长方形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正方形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894710"/>
                  </a:ext>
                </a:extLst>
              </a:tr>
              <a:tr h="8235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相同点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E60013"/>
                          </a:solidFill>
                          <a:latin typeface="+mn-lt"/>
                          <a:ea typeface="+mj-ea"/>
                        </a:rPr>
                        <a:t>四个角都是直角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235289"/>
                  </a:ext>
                </a:extLst>
              </a:tr>
              <a:tr h="8235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不同点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E60013"/>
                          </a:solidFill>
                          <a:latin typeface="+mn-lt"/>
                          <a:ea typeface="+mj-ea"/>
                        </a:rPr>
                        <a:t>两组对边分别相等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E60013"/>
                          </a:solidFill>
                          <a:latin typeface="+mn-lt"/>
                          <a:ea typeface="+mj-ea"/>
                        </a:rPr>
                        <a:t>四边相等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982511"/>
                  </a:ext>
                </a:extLst>
              </a:tr>
            </a:tbl>
          </a:graphicData>
        </a:graphic>
      </p:graphicFrame>
      <p:pic>
        <p:nvPicPr>
          <p:cNvPr id="9" name="图片 8">
            <a:extLst>
              <a:ext uri="{FF2B5EF4-FFF2-40B4-BE49-F238E27FC236}">
                <a16:creationId xmlns:a16="http://schemas.microsoft.com/office/drawing/2014/main" id="{33AB00DF-85AC-FFCF-0856-EC7BC949D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136" y="4750680"/>
            <a:ext cx="4269824" cy="63412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FF2BB51-FE87-26B6-E368-BD78094E2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416" y="5579386"/>
            <a:ext cx="3873584" cy="63412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BB2466A-381E-008A-256E-46A1791FC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00" y="5579386"/>
            <a:ext cx="2885440" cy="63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6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7213C75-0A18-E766-9FC4-B5FF23952AA5}"/>
              </a:ext>
            </a:extLst>
          </p:cNvPr>
          <p:cNvSpPr txBox="1"/>
          <p:nvPr/>
        </p:nvSpPr>
        <p:spPr>
          <a:xfrm>
            <a:off x="474628" y="899968"/>
            <a:ext cx="112427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231F20"/>
                </a:solidFill>
                <a:effectLst/>
                <a:latin typeface="+mn-lt"/>
                <a:ea typeface="+mj-ea"/>
              </a:defRPr>
            </a:lvl1pPr>
          </a:lstStyle>
          <a:p>
            <a:r>
              <a:rPr lang="zh-CN" altLang="en-US" dirty="0"/>
              <a:t>        什么是周长？在研究怎么计算周长时，我们用到了哪些方法？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墨迹 3">
                <a:extLst>
                  <a:ext uri="{FF2B5EF4-FFF2-40B4-BE49-F238E27FC236}">
                    <a16:creationId xmlns:a16="http://schemas.microsoft.com/office/drawing/2014/main" id="{13744686-2E67-0900-F9E2-3BAAEBB7BC15}"/>
                  </a:ext>
                </a:extLst>
              </p14:cNvPr>
              <p14:cNvContentPartPr/>
              <p14:nvPr/>
            </p14:nvContentPartPr>
            <p14:xfrm>
              <a:off x="579738" y="2598420"/>
              <a:ext cx="1333519" cy="1557020"/>
            </p14:xfrm>
          </p:contentPart>
        </mc:Choice>
        <mc:Fallback xmlns="">
          <p:pic>
            <p:nvPicPr>
              <p:cNvPr id="4" name="墨迹 3">
                <a:extLst>
                  <a:ext uri="{FF2B5EF4-FFF2-40B4-BE49-F238E27FC236}">
                    <a16:creationId xmlns:a16="http://schemas.microsoft.com/office/drawing/2014/main" id="{13744686-2E67-0900-F9E2-3BAAEBB7BC1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0662" y="2579344"/>
                <a:ext cx="1371311" cy="159481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组合 4">
            <a:extLst>
              <a:ext uri="{FF2B5EF4-FFF2-40B4-BE49-F238E27FC236}">
                <a16:creationId xmlns:a16="http://schemas.microsoft.com/office/drawing/2014/main" id="{D7FAF47A-68FA-02AE-DA9A-2AD6ED767E1A}"/>
              </a:ext>
            </a:extLst>
          </p:cNvPr>
          <p:cNvGrpSpPr/>
          <p:nvPr/>
        </p:nvGrpSpPr>
        <p:grpSpPr>
          <a:xfrm>
            <a:off x="2168675" y="2675271"/>
            <a:ext cx="2416026" cy="1184504"/>
            <a:chOff x="3520440" y="1277785"/>
            <a:chExt cx="5192282" cy="2545619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7B04761D-00D3-4951-E6CE-4DB80AFD54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0440" y="1285240"/>
              <a:ext cx="2730830" cy="2538164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594EA224-C599-37D7-AA9A-D018809CF7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1174" y="1277785"/>
              <a:ext cx="2491548" cy="2542375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1C2DF430-486B-59FD-DD0E-914962EE79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20440" y="3823404"/>
              <a:ext cx="5181600" cy="0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id="{2C311BCD-7BFF-DC4A-0A05-5F354A588F3B}"/>
              </a:ext>
            </a:extLst>
          </p:cNvPr>
          <p:cNvSpPr/>
          <p:nvPr/>
        </p:nvSpPr>
        <p:spPr>
          <a:xfrm>
            <a:off x="4943856" y="2581978"/>
            <a:ext cx="1847088" cy="1847088"/>
          </a:xfrm>
          <a:prstGeom prst="ellipse">
            <a:avLst/>
          </a:prstGeom>
          <a:noFill/>
          <a:ln w="57150">
            <a:solidFill>
              <a:srgbClr val="E711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1F4C0BC-127F-B97F-87D1-2211097FA9E5}"/>
              </a:ext>
            </a:extLst>
          </p:cNvPr>
          <p:cNvGrpSpPr/>
          <p:nvPr/>
        </p:nvGrpSpPr>
        <p:grpSpPr>
          <a:xfrm>
            <a:off x="7312888" y="2865984"/>
            <a:ext cx="2153692" cy="1410458"/>
            <a:chOff x="3647872" y="1786528"/>
            <a:chExt cx="4951379" cy="3242672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33ECD77-ABE8-5BA8-1D2B-45398F168E0B}"/>
                </a:ext>
              </a:extLst>
            </p:cNvPr>
            <p:cNvCxnSpPr>
              <a:cxnSpLocks/>
            </p:cNvCxnSpPr>
            <p:nvPr/>
          </p:nvCxnSpPr>
          <p:spPr>
            <a:xfrm>
              <a:off x="3647872" y="1786528"/>
              <a:ext cx="4951379" cy="0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2348D8FE-F055-8A34-FDF0-F2319CD964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9251" y="1786528"/>
              <a:ext cx="0" cy="3242672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30C45038-EE4E-2CCB-F723-3AA6F8F30A0D}"/>
                </a:ext>
              </a:extLst>
            </p:cNvPr>
            <p:cNvCxnSpPr>
              <a:cxnSpLocks/>
            </p:cNvCxnSpPr>
            <p:nvPr/>
          </p:nvCxnSpPr>
          <p:spPr>
            <a:xfrm>
              <a:off x="3647872" y="5029200"/>
              <a:ext cx="4951379" cy="0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69BB168A-EFCD-535B-0E9C-7E06BAEFE2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47872" y="1786528"/>
              <a:ext cx="0" cy="3242672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星形: 五角 14">
            <a:extLst>
              <a:ext uri="{FF2B5EF4-FFF2-40B4-BE49-F238E27FC236}">
                <a16:creationId xmlns:a16="http://schemas.microsoft.com/office/drawing/2014/main" id="{063C6165-BA29-E48A-1CE8-8EE1E8E9E9AB}"/>
              </a:ext>
            </a:extLst>
          </p:cNvPr>
          <p:cNvSpPr/>
          <p:nvPr/>
        </p:nvSpPr>
        <p:spPr>
          <a:xfrm>
            <a:off x="9852970" y="2504823"/>
            <a:ext cx="1980890" cy="1882958"/>
          </a:xfrm>
          <a:prstGeom prst="star5">
            <a:avLst>
              <a:gd name="adj" fmla="val 25153"/>
              <a:gd name="hf" fmla="val 105146"/>
              <a:gd name="vf" fmla="val 110557"/>
            </a:avLst>
          </a:prstGeom>
          <a:ln w="57150">
            <a:solidFill>
              <a:srgbClr val="E71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B2395E7-96AF-515E-A3F9-DA440C37E574}"/>
              </a:ext>
            </a:extLst>
          </p:cNvPr>
          <p:cNvSpPr txBox="1"/>
          <p:nvPr/>
        </p:nvSpPr>
        <p:spPr>
          <a:xfrm>
            <a:off x="1955706" y="5061297"/>
            <a:ext cx="782338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封闭图形一周的长度，是它的</a:t>
            </a:r>
            <a:r>
              <a:rPr lang="zh-CN" altLang="en-US" sz="3600" dirty="0">
                <a:solidFill>
                  <a:srgbClr val="E60013"/>
                </a:solidFill>
                <a:effectLst/>
                <a:latin typeface="+mn-ea"/>
                <a:ea typeface="+mn-ea"/>
              </a:rPr>
              <a:t>周长</a:t>
            </a:r>
            <a:r>
              <a:rPr lang="zh-CN" altLang="en-US" sz="36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。</a:t>
            </a:r>
            <a:endParaRPr lang="zh-CN" altLang="en-US" sz="4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4917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右 1">
            <a:extLst>
              <a:ext uri="{FF2B5EF4-FFF2-40B4-BE49-F238E27FC236}">
                <a16:creationId xmlns:a16="http://schemas.microsoft.com/office/drawing/2014/main" id="{437AA545-545F-7F7C-2180-18CF1F1DEAAA}"/>
              </a:ext>
            </a:extLst>
          </p:cNvPr>
          <p:cNvSpPr/>
          <p:nvPr/>
        </p:nvSpPr>
        <p:spPr>
          <a:xfrm>
            <a:off x="6357759" y="1839061"/>
            <a:ext cx="797668" cy="6225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箭头: 右 2">
            <a:extLst>
              <a:ext uri="{FF2B5EF4-FFF2-40B4-BE49-F238E27FC236}">
                <a16:creationId xmlns:a16="http://schemas.microsoft.com/office/drawing/2014/main" id="{848C7FD4-BD0E-3A47-59B6-F6186865F581}"/>
              </a:ext>
            </a:extLst>
          </p:cNvPr>
          <p:cNvSpPr/>
          <p:nvPr/>
        </p:nvSpPr>
        <p:spPr>
          <a:xfrm>
            <a:off x="5052861" y="3902948"/>
            <a:ext cx="797668" cy="6225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0BC97AA-FF4F-7A6B-8B5C-B0CCE83039BA}"/>
              </a:ext>
            </a:extLst>
          </p:cNvPr>
          <p:cNvSpPr txBox="1"/>
          <p:nvPr/>
        </p:nvSpPr>
        <p:spPr>
          <a:xfrm>
            <a:off x="2149357" y="2664024"/>
            <a:ext cx="21559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多边形</a:t>
            </a:r>
            <a:endParaRPr lang="zh-CN" altLang="en-US" sz="40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3390F8E-CDB4-A703-51F8-74D6BB34D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59" y="1087338"/>
            <a:ext cx="5665970" cy="15023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7243E66-1B8A-B52E-8386-C05B275E4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503" y="3513430"/>
            <a:ext cx="2739086" cy="140160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185774D-D34E-A8D6-6D31-FA3CBE5441D6}"/>
              </a:ext>
            </a:extLst>
          </p:cNvPr>
          <p:cNvSpPr txBox="1"/>
          <p:nvPr/>
        </p:nvSpPr>
        <p:spPr>
          <a:xfrm>
            <a:off x="7452858" y="1284039"/>
            <a:ext cx="2922742" cy="1474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直尺测量法、</a:t>
            </a:r>
            <a:endParaRPr kumimoji="0" lang="en-US" altLang="zh-CN" sz="3200" b="0" i="0" u="none" strike="noStrike" kern="1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圆规测量法</a:t>
            </a:r>
            <a:endParaRPr lang="zh-CN" altLang="en-US" sz="1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A73EAAE-D56A-FB65-DF2C-395103369E7C}"/>
              </a:ext>
            </a:extLst>
          </p:cNvPr>
          <p:cNvSpPr txBox="1"/>
          <p:nvPr/>
        </p:nvSpPr>
        <p:spPr>
          <a:xfrm>
            <a:off x="328857" y="5085594"/>
            <a:ext cx="6094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ctr">
              <a:spcBef>
                <a:spcPts val="0"/>
              </a:spcBef>
              <a:spcAft>
                <a:spcPts val="0"/>
              </a:spcAft>
              <a:defRPr sz="3200" kern="10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边是曲线或不规则的图形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D6E5F7-90E3-344D-7A64-E951A44C956A}"/>
              </a:ext>
            </a:extLst>
          </p:cNvPr>
          <p:cNvSpPr txBox="1"/>
          <p:nvPr/>
        </p:nvSpPr>
        <p:spPr>
          <a:xfrm>
            <a:off x="6157801" y="3846536"/>
            <a:ext cx="1867518" cy="735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100" dirty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绳测</a:t>
            </a:r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法</a:t>
            </a:r>
            <a:endParaRPr lang="zh-CN" altLang="en-US" sz="1400" dirty="0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1BCE9A1-DEE7-0983-6541-05BF7AD84B75}"/>
              </a:ext>
            </a:extLst>
          </p:cNvPr>
          <p:cNvCxnSpPr>
            <a:cxnSpLocks/>
          </p:cNvCxnSpPr>
          <p:nvPr/>
        </p:nvCxnSpPr>
        <p:spPr>
          <a:xfrm>
            <a:off x="6157801" y="4572202"/>
            <a:ext cx="1439501" cy="0"/>
          </a:xfrm>
          <a:prstGeom prst="line">
            <a:avLst/>
          </a:prstGeom>
          <a:ln w="19050" cap="rnd" cmpd="sng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82FE7D82-1CB3-6800-5EC6-947BEBAA1E02}"/>
              </a:ext>
            </a:extLst>
          </p:cNvPr>
          <p:cNvSpPr txBox="1"/>
          <p:nvPr/>
        </p:nvSpPr>
        <p:spPr>
          <a:xfrm>
            <a:off x="7452858" y="5328159"/>
            <a:ext cx="21191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化曲为直</a:t>
            </a:r>
          </a:p>
        </p:txBody>
      </p:sp>
      <p:cxnSp>
        <p:nvCxnSpPr>
          <p:cNvPr id="12" name="连接符: 曲线 11">
            <a:extLst>
              <a:ext uri="{FF2B5EF4-FFF2-40B4-BE49-F238E27FC236}">
                <a16:creationId xmlns:a16="http://schemas.microsoft.com/office/drawing/2014/main" id="{2B57BA72-D54B-6594-60CF-CA8C6744549B}"/>
              </a:ext>
            </a:extLst>
          </p:cNvPr>
          <p:cNvCxnSpPr>
            <a:cxnSpLocks/>
          </p:cNvCxnSpPr>
          <p:nvPr/>
        </p:nvCxnSpPr>
        <p:spPr>
          <a:xfrm rot="16200000" flipH="1">
            <a:off x="6696580" y="4805902"/>
            <a:ext cx="898580" cy="613976"/>
          </a:xfrm>
          <a:prstGeom prst="curvedConnector2">
            <a:avLst/>
          </a:prstGeom>
          <a:ln w="1905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左大括号 12">
            <a:extLst>
              <a:ext uri="{FF2B5EF4-FFF2-40B4-BE49-F238E27FC236}">
                <a16:creationId xmlns:a16="http://schemas.microsoft.com/office/drawing/2014/main" id="{2F8FFB88-C3BE-97C3-872E-642BEEFEBCF4}"/>
              </a:ext>
            </a:extLst>
          </p:cNvPr>
          <p:cNvSpPr/>
          <p:nvPr/>
        </p:nvSpPr>
        <p:spPr>
          <a:xfrm rot="10800000">
            <a:off x="10027853" y="1547117"/>
            <a:ext cx="275102" cy="3025084"/>
          </a:xfrm>
          <a:prstGeom prst="leftBrace">
            <a:avLst>
              <a:gd name="adj1" fmla="val 63257"/>
              <a:gd name="adj2" fmla="val 50000"/>
            </a:avLst>
          </a:prstGeom>
          <a:ln w="19050">
            <a:solidFill>
              <a:srgbClr val="E81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DECB4F3-BE76-6DCF-A1C4-025DB738EE6B}"/>
              </a:ext>
            </a:extLst>
          </p:cNvPr>
          <p:cNvSpPr txBox="1"/>
          <p:nvPr/>
        </p:nvSpPr>
        <p:spPr>
          <a:xfrm>
            <a:off x="10375600" y="1978328"/>
            <a:ext cx="1592341" cy="2062103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把图形</a:t>
            </a:r>
            <a:r>
              <a:rPr lang="zh-CN" altLang="en-US" sz="32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所有边线的长加起来</a:t>
            </a:r>
          </a:p>
        </p:txBody>
      </p:sp>
    </p:spTree>
    <p:extLst>
      <p:ext uri="{BB962C8B-B14F-4D97-AF65-F5344CB8AC3E}">
        <p14:creationId xmlns:p14="http://schemas.microsoft.com/office/powerpoint/2010/main" val="126440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7" grpId="0"/>
      <p:bldP spid="8" grpId="0"/>
      <p:bldP spid="9" grpId="0"/>
      <p:bldP spid="11" grpId="0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62">
            <a:extLst>
              <a:ext uri="{FF2B5EF4-FFF2-40B4-BE49-F238E27FC236}">
                <a16:creationId xmlns:a16="http://schemas.microsoft.com/office/drawing/2014/main" id="{56907B6C-C97C-1CA1-3664-D396FC2B1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2025" y="424044"/>
            <a:ext cx="51879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3600">
                <a:solidFill>
                  <a:srgbClr val="0066CC"/>
                </a:solidFill>
                <a:ea typeface="黑体" panose="02010609060101010101" pitchFamily="49" charset="-122"/>
              </a:rPr>
              <a:t>长方形和正方形的周长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6F34044-D17B-1A3B-9563-6A207D8D5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761" y="1264929"/>
            <a:ext cx="3082617" cy="227646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BCEC86B-8050-0204-FA92-81F57E95C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44" y="3677199"/>
            <a:ext cx="2052025" cy="2674961"/>
          </a:xfrm>
          <a:prstGeom prst="rect">
            <a:avLst/>
          </a:prstGeom>
        </p:spPr>
      </p:pic>
      <p:sp>
        <p:nvSpPr>
          <p:cNvPr id="5" name="左大括号 4">
            <a:extLst>
              <a:ext uri="{FF2B5EF4-FFF2-40B4-BE49-F238E27FC236}">
                <a16:creationId xmlns:a16="http://schemas.microsoft.com/office/drawing/2014/main" id="{1EB80051-4A8F-1DCE-8ECA-BF09D4F4BFAA}"/>
              </a:ext>
            </a:extLst>
          </p:cNvPr>
          <p:cNvSpPr/>
          <p:nvPr/>
        </p:nvSpPr>
        <p:spPr>
          <a:xfrm>
            <a:off x="4095307" y="1264929"/>
            <a:ext cx="199833" cy="1376832"/>
          </a:xfrm>
          <a:prstGeom prst="leftBrace">
            <a:avLst>
              <a:gd name="adj1" fmla="val 49861"/>
              <a:gd name="adj2" fmla="val 50000"/>
            </a:avLst>
          </a:prstGeom>
          <a:noFill/>
          <a:ln w="28575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>
              <a:solidFill>
                <a:prstClr val="black"/>
              </a:solidFill>
              <a:latin typeface="Arial"/>
              <a:ea typeface="黑体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DAAAD2-8CB2-CB04-EC9C-5D8B148A6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118" y="1264929"/>
            <a:ext cx="6764624" cy="59810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F4989E8-F68A-885D-71A8-9A8192ABB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7118" y="2250761"/>
            <a:ext cx="6764624" cy="598104"/>
          </a:xfrm>
          <a:prstGeom prst="rect">
            <a:avLst/>
          </a:prstGeom>
        </p:spPr>
      </p:pic>
      <p:sp>
        <p:nvSpPr>
          <p:cNvPr id="8" name="左弧形箭头 11">
            <a:extLst>
              <a:ext uri="{FF2B5EF4-FFF2-40B4-BE49-F238E27FC236}">
                <a16:creationId xmlns:a16="http://schemas.microsoft.com/office/drawing/2014/main" id="{FF245143-A27D-AF6F-CA6F-FE48151EE5B7}"/>
              </a:ext>
            </a:extLst>
          </p:cNvPr>
          <p:cNvSpPr/>
          <p:nvPr/>
        </p:nvSpPr>
        <p:spPr>
          <a:xfrm flipH="1">
            <a:off x="11430000" y="1863032"/>
            <a:ext cx="437744" cy="1220635"/>
          </a:xfrm>
          <a:prstGeom prst="curvedRightArrow">
            <a:avLst/>
          </a:prstGeom>
          <a:solidFill>
            <a:srgbClr val="E0FAF7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>
              <a:solidFill>
                <a:prstClr val="black"/>
              </a:solidFill>
              <a:latin typeface="Arial"/>
              <a:ea typeface="黑体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8AF972-3EF9-6A5F-62FC-B3290ECA5D13}"/>
              </a:ext>
            </a:extLst>
          </p:cNvPr>
          <p:cNvSpPr txBox="1"/>
          <p:nvPr/>
        </p:nvSpPr>
        <p:spPr>
          <a:xfrm>
            <a:off x="4634017" y="2961513"/>
            <a:ext cx="4577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j-ea"/>
              </a:rPr>
              <a:t>(6+4)×2=20(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j-ea"/>
              </a:rPr>
              <a:t>米</a:t>
            </a:r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E60013"/>
              </a:solidFill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BF06E85-C9CA-3921-9ECD-9FA189C36DC5}"/>
              </a:ext>
            </a:extLst>
          </p:cNvPr>
          <p:cNvSpPr txBox="1"/>
          <p:nvPr/>
        </p:nvSpPr>
        <p:spPr>
          <a:xfrm>
            <a:off x="1429965" y="2946891"/>
            <a:ext cx="116731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长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1B3944D-C7AF-00AE-C728-E4A8EF9731FE}"/>
              </a:ext>
            </a:extLst>
          </p:cNvPr>
          <p:cNvSpPr txBox="1"/>
          <p:nvPr/>
        </p:nvSpPr>
        <p:spPr>
          <a:xfrm rot="16200000">
            <a:off x="3070675" y="1765714"/>
            <a:ext cx="116731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宽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2BA20D5-C9E9-B767-BE8B-7C5B5E982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35" y="2882650"/>
            <a:ext cx="7462304" cy="707886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zh-CN" sz="4000" dirty="0">
                <a:solidFill>
                  <a:srgbClr val="FFFFFF"/>
                </a:solidFill>
                <a:latin typeface="+mn-ea"/>
                <a:ea typeface="+mn-ea"/>
              </a:rPr>
              <a:t>长方形的周长</a:t>
            </a:r>
            <a:r>
              <a:rPr lang="en-US" altLang="zh-CN" sz="4000" dirty="0">
                <a:solidFill>
                  <a:srgbClr val="FFFFFF"/>
                </a:solidFill>
                <a:latin typeface="+mn-ea"/>
                <a:ea typeface="+mn-ea"/>
              </a:rPr>
              <a:t> </a:t>
            </a:r>
            <a:r>
              <a:rPr lang="en-US" altLang="zh-CN" sz="4000" b="1" dirty="0">
                <a:solidFill>
                  <a:srgbClr val="FFFFFF"/>
                </a:solidFill>
                <a:latin typeface="+mn-lt"/>
                <a:ea typeface="+mn-ea"/>
              </a:rPr>
              <a:t>=</a:t>
            </a:r>
            <a:r>
              <a:rPr lang="zh-CN" altLang="zh-CN" sz="4000" dirty="0">
                <a:solidFill>
                  <a:srgbClr val="FFFFFF"/>
                </a:solidFill>
                <a:latin typeface="+mn-ea"/>
                <a:ea typeface="+mn-ea"/>
              </a:rPr>
              <a:t>（长</a:t>
            </a:r>
            <a:r>
              <a:rPr lang="en-US" altLang="zh-CN" sz="4000" b="1" dirty="0">
                <a:solidFill>
                  <a:srgbClr val="FFFFFF"/>
                </a:solidFill>
                <a:latin typeface="+mn-lt"/>
                <a:ea typeface="+mn-ea"/>
              </a:rPr>
              <a:t>+</a:t>
            </a:r>
            <a:r>
              <a:rPr lang="zh-CN" altLang="zh-CN" sz="4000" dirty="0">
                <a:solidFill>
                  <a:srgbClr val="FFFFFF"/>
                </a:solidFill>
                <a:latin typeface="+mn-ea"/>
                <a:ea typeface="+mn-ea"/>
              </a:rPr>
              <a:t>宽）</a:t>
            </a:r>
            <a:r>
              <a:rPr lang="zh-CN" altLang="zh-CN" sz="4000" b="1" dirty="0">
                <a:solidFill>
                  <a:srgbClr val="FFFFFF"/>
                </a:solidFill>
                <a:latin typeface="+mn-lt"/>
                <a:ea typeface="+mn-ea"/>
              </a:rPr>
              <a:t>×</a:t>
            </a:r>
            <a:r>
              <a:rPr lang="en-US" altLang="zh-CN" sz="4000" b="1" dirty="0">
                <a:solidFill>
                  <a:srgbClr val="FFFFFF"/>
                </a:solidFill>
                <a:latin typeface="+mn-lt"/>
                <a:ea typeface="+mn-ea"/>
              </a:rPr>
              <a:t>2</a:t>
            </a:r>
            <a:endParaRPr lang="zh-CN" altLang="zh-CN" sz="4000" b="1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3" name="右箭头 264">
            <a:extLst>
              <a:ext uri="{FF2B5EF4-FFF2-40B4-BE49-F238E27FC236}">
                <a16:creationId xmlns:a16="http://schemas.microsoft.com/office/drawing/2014/main" id="{F34FDE02-FD62-9551-AB5B-60E56BA838B2}"/>
              </a:ext>
            </a:extLst>
          </p:cNvPr>
          <p:cNvSpPr/>
          <p:nvPr/>
        </p:nvSpPr>
        <p:spPr>
          <a:xfrm>
            <a:off x="3278221" y="4195869"/>
            <a:ext cx="931896" cy="372324"/>
          </a:xfrm>
          <a:prstGeom prst="rightArrow">
            <a:avLst/>
          </a:prstGeom>
          <a:solidFill>
            <a:srgbClr val="E0FAF7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>
              <a:solidFill>
                <a:prstClr val="white"/>
              </a:solidFill>
              <a:latin typeface="Arial"/>
              <a:ea typeface="黑体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13A0D26-1F64-9920-B0E6-672637E794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7118" y="4088667"/>
            <a:ext cx="6764400" cy="586728"/>
          </a:xfrm>
          <a:prstGeom prst="rect">
            <a:avLst/>
          </a:prstGeom>
        </p:spPr>
      </p:pic>
      <p:sp>
        <p:nvSpPr>
          <p:cNvPr id="15" name="左弧形箭头 11">
            <a:extLst>
              <a:ext uri="{FF2B5EF4-FFF2-40B4-BE49-F238E27FC236}">
                <a16:creationId xmlns:a16="http://schemas.microsoft.com/office/drawing/2014/main" id="{086877B4-F699-220B-E239-832B1B6BAEC9}"/>
              </a:ext>
            </a:extLst>
          </p:cNvPr>
          <p:cNvSpPr/>
          <p:nvPr/>
        </p:nvSpPr>
        <p:spPr>
          <a:xfrm flipH="1">
            <a:off x="11430000" y="4195869"/>
            <a:ext cx="437744" cy="1220635"/>
          </a:xfrm>
          <a:prstGeom prst="curvedRightArrow">
            <a:avLst/>
          </a:prstGeom>
          <a:solidFill>
            <a:srgbClr val="E0FAF7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>
              <a:solidFill>
                <a:prstClr val="black"/>
              </a:solidFill>
              <a:latin typeface="Arial"/>
              <a:ea typeface="黑体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11121AC-481D-A778-3C8C-8D3104AE90E7}"/>
              </a:ext>
            </a:extLst>
          </p:cNvPr>
          <p:cNvSpPr txBox="1"/>
          <p:nvPr/>
        </p:nvSpPr>
        <p:spPr>
          <a:xfrm>
            <a:off x="4634017" y="5014679"/>
            <a:ext cx="4577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j-ea"/>
              </a:rPr>
              <a:t>5×4=20(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j-ea"/>
              </a:rPr>
              <a:t>米</a:t>
            </a:r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E60013"/>
              </a:solidFill>
              <a:latin typeface="+mn-lt"/>
              <a:ea typeface="+mj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5CC58C1-86C2-C4E4-2712-2C57F286AD66}"/>
              </a:ext>
            </a:extLst>
          </p:cNvPr>
          <p:cNvSpPr txBox="1"/>
          <p:nvPr/>
        </p:nvSpPr>
        <p:spPr>
          <a:xfrm>
            <a:off x="1381325" y="5786840"/>
            <a:ext cx="149806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边长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DA22291D-6C35-0D0C-3967-37F1EACDA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7118" y="4938187"/>
            <a:ext cx="6184737" cy="707886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dirty="0">
                <a:solidFill>
                  <a:srgbClr val="FFFFFF"/>
                </a:solidFill>
                <a:latin typeface="+mn-ea"/>
                <a:ea typeface="+mn-ea"/>
              </a:rPr>
              <a:t>正</a:t>
            </a:r>
            <a:r>
              <a:rPr lang="zh-CN" altLang="zh-CN" sz="4000" dirty="0">
                <a:solidFill>
                  <a:srgbClr val="FFFFFF"/>
                </a:solidFill>
                <a:latin typeface="+mn-ea"/>
                <a:ea typeface="+mn-ea"/>
              </a:rPr>
              <a:t>方形的周长</a:t>
            </a:r>
            <a:r>
              <a:rPr lang="en-US" altLang="zh-CN" sz="4000" dirty="0">
                <a:solidFill>
                  <a:srgbClr val="FFFFFF"/>
                </a:solidFill>
                <a:latin typeface="+mn-ea"/>
                <a:ea typeface="+mn-ea"/>
              </a:rPr>
              <a:t> </a:t>
            </a:r>
            <a:r>
              <a:rPr lang="en-US" altLang="zh-CN" sz="4000" b="1" dirty="0">
                <a:solidFill>
                  <a:srgbClr val="FFFFFF"/>
                </a:solidFill>
                <a:latin typeface="+mn-lt"/>
                <a:ea typeface="+mn-ea"/>
              </a:rPr>
              <a:t>= </a:t>
            </a:r>
            <a:r>
              <a:rPr lang="zh-CN" altLang="en-US" sz="4000" dirty="0">
                <a:solidFill>
                  <a:srgbClr val="FFFFFF"/>
                </a:solidFill>
                <a:latin typeface="+mn-ea"/>
                <a:ea typeface="+mn-ea"/>
              </a:rPr>
              <a:t>边长</a:t>
            </a:r>
            <a:r>
              <a:rPr lang="zh-CN" altLang="zh-CN" sz="4000" b="1" dirty="0">
                <a:solidFill>
                  <a:srgbClr val="FFFFFF"/>
                </a:solidFill>
                <a:latin typeface="+mn-lt"/>
                <a:ea typeface="+mn-ea"/>
              </a:rPr>
              <a:t>×</a:t>
            </a:r>
            <a:r>
              <a:rPr lang="en-US" altLang="zh-CN" sz="4000" b="1" dirty="0">
                <a:solidFill>
                  <a:srgbClr val="FFFFFF"/>
                </a:solidFill>
                <a:latin typeface="+mn-lt"/>
                <a:ea typeface="+mn-ea"/>
              </a:rPr>
              <a:t>4</a:t>
            </a:r>
            <a:endParaRPr lang="zh-CN" altLang="zh-CN" sz="4000" b="1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5948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8" grpId="0" animBg="1"/>
      <p:bldP spid="9" grpId="0"/>
      <p:bldP spid="9" grpId="1"/>
      <p:bldP spid="10" grpId="0" animBg="1"/>
      <p:bldP spid="11" grpId="0" animBg="1"/>
      <p:bldP spid="12" grpId="0" animBg="1"/>
      <p:bldP spid="13" grpId="0" animBg="1"/>
      <p:bldP spid="15" grpId="0" animBg="1"/>
      <p:bldP spid="16" grpId="0"/>
      <p:bldP spid="16" grpId="1"/>
      <p:bldP spid="17" grpId="0" animBg="1"/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8FF2453-77A3-2B9B-2A3D-5515190D8B8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92" y="564056"/>
            <a:ext cx="2389833" cy="2403687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7AB4DDFA-7FF2-AC7E-018E-4E9F189C4D0F}"/>
              </a:ext>
            </a:extLst>
          </p:cNvPr>
          <p:cNvSpPr/>
          <p:nvPr/>
        </p:nvSpPr>
        <p:spPr>
          <a:xfrm>
            <a:off x="3422512" y="729426"/>
            <a:ext cx="5750671" cy="1439843"/>
          </a:xfrm>
          <a:prstGeom prst="wedgeRoundRectCallout">
            <a:avLst>
              <a:gd name="adj1" fmla="val -57959"/>
              <a:gd name="adj2" fmla="val 1551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你还想研究什么问题？跟小伙伴们交流一下。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6AE173C-0B5A-0E0E-F15B-B0B48C9F2D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0927" y="2986392"/>
            <a:ext cx="1725137" cy="2063574"/>
          </a:xfrm>
          <a:prstGeom prst="rect">
            <a:avLst/>
          </a:prstGeom>
        </p:spPr>
      </p:pic>
      <p:sp>
        <p:nvSpPr>
          <p:cNvPr id="5" name="AutoShape 27">
            <a:extLst>
              <a:ext uri="{FF2B5EF4-FFF2-40B4-BE49-F238E27FC236}">
                <a16:creationId xmlns:a16="http://schemas.microsoft.com/office/drawing/2014/main" id="{B118BA8A-A393-015B-CE3A-030C7A940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1555" y="3332242"/>
            <a:ext cx="8209053" cy="685937"/>
          </a:xfrm>
          <a:prstGeom prst="wedgeRoundRectCallout">
            <a:avLst>
              <a:gd name="adj1" fmla="val -54292"/>
              <a:gd name="adj2" fmla="val 35384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</a:rPr>
              <a:t>我还想用折叠和测量的方法研究其他图形。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B9C09BE-CD9F-CA5E-9F48-6FC36051F3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597" y="4345078"/>
            <a:ext cx="1272022" cy="1990992"/>
          </a:xfrm>
          <a:prstGeom prst="rect">
            <a:avLst/>
          </a:prstGeom>
        </p:spPr>
      </p:pic>
      <p:sp>
        <p:nvSpPr>
          <p:cNvPr id="9" name="AutoShape 27">
            <a:extLst>
              <a:ext uri="{FF2B5EF4-FFF2-40B4-BE49-F238E27FC236}">
                <a16:creationId xmlns:a16="http://schemas.microsoft.com/office/drawing/2014/main" id="{43EBD7A5-771B-5A62-1A10-B9A9E0F3C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776" y="4449801"/>
            <a:ext cx="5734610" cy="1200329"/>
          </a:xfrm>
          <a:prstGeom prst="wedgeRoundRectCallout">
            <a:avLst>
              <a:gd name="adj1" fmla="val 57706"/>
              <a:gd name="adj2" fmla="val 30117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</a:rPr>
              <a:t>我能比较图形周长的长短了，我还想比较图形的大小。</a:t>
            </a:r>
          </a:p>
        </p:txBody>
      </p:sp>
    </p:spTree>
    <p:extLst>
      <p:ext uri="{BB962C8B-B14F-4D97-AF65-F5344CB8AC3E}">
        <p14:creationId xmlns:p14="http://schemas.microsoft.com/office/powerpoint/2010/main" val="171240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61C155B-0293-4DCA-C3AC-CC0EFFACD96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应用拓展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4EDF4B4-AF7D-9C98-BDEC-5202EECF7FB2}"/>
              </a:ext>
            </a:extLst>
          </p:cNvPr>
          <p:cNvSpPr/>
          <p:nvPr/>
        </p:nvSpPr>
        <p:spPr>
          <a:xfrm>
            <a:off x="500743" y="113669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9D58002-9654-EC25-92DF-AE05E6F9346C}"/>
              </a:ext>
            </a:extLst>
          </p:cNvPr>
          <p:cNvSpPr txBox="1"/>
          <p:nvPr/>
        </p:nvSpPr>
        <p:spPr>
          <a:xfrm>
            <a:off x="1176121" y="1035211"/>
            <a:ext cx="10515136" cy="2685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右图是从小玲家到学校的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路线示意图，从小玲家到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学校有哪些路可以走？哪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条路近？哪条路远？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7A889C7-1227-75D1-96CC-335C9FD21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894" y="879249"/>
            <a:ext cx="5222363" cy="3044823"/>
          </a:xfrm>
          <a:prstGeom prst="rect">
            <a:avLst/>
          </a:prstGeom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ADABB80A-EFFD-406E-EF9D-E2A116960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367377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889C628-10E3-26C6-1AE0-434229AB1428}"/>
              </a:ext>
            </a:extLst>
          </p:cNvPr>
          <p:cNvGrpSpPr/>
          <p:nvPr/>
        </p:nvGrpSpPr>
        <p:grpSpPr>
          <a:xfrm>
            <a:off x="6349526" y="1144927"/>
            <a:ext cx="4975409" cy="3199275"/>
            <a:chOff x="6349526" y="1300569"/>
            <a:chExt cx="4975409" cy="3199275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2DB7CB0-73F4-EEC2-2962-E0673ACB6839}"/>
                </a:ext>
              </a:extLst>
            </p:cNvPr>
            <p:cNvSpPr txBox="1"/>
            <p:nvPr/>
          </p:nvSpPr>
          <p:spPr>
            <a:xfrm>
              <a:off x="6643991" y="1312132"/>
              <a:ext cx="5889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E71123"/>
                  </a:solidFill>
                  <a:latin typeface="+mn-lt"/>
                  <a:ea typeface="+mn-ea"/>
                </a:rPr>
                <a:t>A</a:t>
              </a:r>
              <a:endParaRPr lang="zh-CN" altLang="en-US" sz="3200" b="1" dirty="0">
                <a:solidFill>
                  <a:srgbClr val="E71123"/>
                </a:solidFill>
                <a:latin typeface="+mn-lt"/>
                <a:ea typeface="+mn-ea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2467341-2E13-7066-4C9D-3A7991476834}"/>
                </a:ext>
              </a:extLst>
            </p:cNvPr>
            <p:cNvSpPr txBox="1"/>
            <p:nvPr/>
          </p:nvSpPr>
          <p:spPr>
            <a:xfrm>
              <a:off x="8112867" y="1300569"/>
              <a:ext cx="8268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E71123"/>
                  </a:solidFill>
                  <a:latin typeface="+mn-lt"/>
                  <a:ea typeface="+mn-ea"/>
                </a:rPr>
                <a:t>B</a:t>
              </a:r>
              <a:endParaRPr lang="zh-CN" altLang="en-US" sz="3200" b="1" dirty="0">
                <a:solidFill>
                  <a:srgbClr val="E71123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4F60A20-DEBF-F47B-8471-DFA9F5ED31E4}"/>
                </a:ext>
              </a:extLst>
            </p:cNvPr>
            <p:cNvSpPr txBox="1"/>
            <p:nvPr/>
          </p:nvSpPr>
          <p:spPr>
            <a:xfrm>
              <a:off x="9780755" y="1896907"/>
              <a:ext cx="5889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E71123"/>
                  </a:solidFill>
                  <a:latin typeface="+mn-lt"/>
                  <a:ea typeface="+mn-ea"/>
                </a:rPr>
                <a:t>C</a:t>
              </a:r>
              <a:endParaRPr lang="zh-CN" altLang="en-US" sz="3200" b="1" dirty="0">
                <a:solidFill>
                  <a:srgbClr val="E71123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EAD1B4C-7855-42E2-FBB6-3FC57477D4C7}"/>
                </a:ext>
              </a:extLst>
            </p:cNvPr>
            <p:cNvSpPr txBox="1"/>
            <p:nvPr/>
          </p:nvSpPr>
          <p:spPr>
            <a:xfrm>
              <a:off x="10736006" y="2383290"/>
              <a:ext cx="5889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E71123"/>
                  </a:solidFill>
                  <a:latin typeface="+mn-lt"/>
                  <a:ea typeface="+mn-ea"/>
                </a:rPr>
                <a:t>D</a:t>
              </a:r>
              <a:endParaRPr lang="zh-CN" altLang="en-US" sz="3200" b="1" dirty="0">
                <a:solidFill>
                  <a:srgbClr val="E71123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6451881-9FD2-7583-E234-2DD98EB091E2}"/>
                </a:ext>
              </a:extLst>
            </p:cNvPr>
            <p:cNvSpPr txBox="1"/>
            <p:nvPr/>
          </p:nvSpPr>
          <p:spPr>
            <a:xfrm>
              <a:off x="7719057" y="2296062"/>
              <a:ext cx="5889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E71123"/>
                  </a:solidFill>
                  <a:latin typeface="+mn-lt"/>
                  <a:ea typeface="+mn-ea"/>
                </a:rPr>
                <a:t>E</a:t>
              </a:r>
              <a:endParaRPr lang="zh-CN" altLang="en-US" sz="3200" b="1" dirty="0">
                <a:solidFill>
                  <a:srgbClr val="E71123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EBB1E86-5BE8-ADCC-B681-F8ED8E5E076C}"/>
                </a:ext>
              </a:extLst>
            </p:cNvPr>
            <p:cNvSpPr txBox="1"/>
            <p:nvPr/>
          </p:nvSpPr>
          <p:spPr>
            <a:xfrm>
              <a:off x="9375637" y="2637644"/>
              <a:ext cx="5889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E71123"/>
                  </a:solidFill>
                  <a:latin typeface="+mn-lt"/>
                  <a:ea typeface="+mn-ea"/>
                </a:rPr>
                <a:t>F</a:t>
              </a:r>
              <a:endParaRPr lang="zh-CN" altLang="en-US" sz="3200" b="1" dirty="0">
                <a:solidFill>
                  <a:srgbClr val="E71123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0089BFC-B89E-CDC9-43CF-DF522E715627}"/>
                </a:ext>
              </a:extLst>
            </p:cNvPr>
            <p:cNvSpPr txBox="1"/>
            <p:nvPr/>
          </p:nvSpPr>
          <p:spPr>
            <a:xfrm>
              <a:off x="6349526" y="3526416"/>
              <a:ext cx="683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E71123"/>
                  </a:solidFill>
                  <a:latin typeface="+mn-lt"/>
                  <a:ea typeface="+mn-ea"/>
                </a:rPr>
                <a:t>G</a:t>
              </a:r>
              <a:endParaRPr lang="zh-CN" altLang="en-US" sz="3200" b="1" dirty="0">
                <a:solidFill>
                  <a:srgbClr val="E71123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C1AFE07-A7F6-E918-605B-695A6E03FD9A}"/>
                </a:ext>
              </a:extLst>
            </p:cNvPr>
            <p:cNvSpPr txBox="1"/>
            <p:nvPr/>
          </p:nvSpPr>
          <p:spPr>
            <a:xfrm>
              <a:off x="10517133" y="3915069"/>
              <a:ext cx="683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E71123"/>
                  </a:solidFill>
                  <a:latin typeface="+mn-lt"/>
                  <a:ea typeface="+mn-ea"/>
                </a:rPr>
                <a:t>H</a:t>
              </a:r>
              <a:endParaRPr lang="zh-CN" altLang="en-US" sz="3200" b="1" dirty="0">
                <a:solidFill>
                  <a:srgbClr val="E71123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D3DED168-EBB0-E933-9FA2-00BFB5E00CA3}"/>
              </a:ext>
            </a:extLst>
          </p:cNvPr>
          <p:cNvSpPr txBox="1"/>
          <p:nvPr/>
        </p:nvSpPr>
        <p:spPr>
          <a:xfrm>
            <a:off x="1176121" y="4026961"/>
            <a:ext cx="1042897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E71123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从小玲家到学校有</a:t>
            </a:r>
            <a:r>
              <a:rPr lang="en-US" altLang="zh-CN" dirty="0"/>
              <a:t>5</a:t>
            </a:r>
            <a:r>
              <a:rPr lang="zh-CN" altLang="en-US" dirty="0"/>
              <a:t>条路可以走</a:t>
            </a:r>
            <a:r>
              <a:rPr lang="en-US" altLang="zh-CN" dirty="0"/>
              <a:t>:</a:t>
            </a:r>
          </a:p>
          <a:p>
            <a:r>
              <a:rPr lang="en-US" altLang="zh-CN" dirty="0"/>
              <a:t>①AB—BD—DH</a:t>
            </a:r>
            <a:r>
              <a:rPr lang="zh-CN" altLang="en-US" dirty="0"/>
              <a:t>；</a:t>
            </a:r>
            <a:r>
              <a:rPr lang="en-US" altLang="zh-CN" dirty="0"/>
              <a:t>②AB—BE—EC—CF—FD—DH</a:t>
            </a:r>
            <a:r>
              <a:rPr lang="zh-CN" altLang="en-US" dirty="0"/>
              <a:t>；</a:t>
            </a:r>
          </a:p>
          <a:p>
            <a:r>
              <a:rPr lang="zh-CN" altLang="en-US" dirty="0"/>
              <a:t>③</a:t>
            </a:r>
            <a:r>
              <a:rPr lang="en-US" altLang="zh-CN" dirty="0"/>
              <a:t>AG—GH</a:t>
            </a:r>
            <a:r>
              <a:rPr lang="zh-CN" altLang="en-US" dirty="0"/>
              <a:t>；④</a:t>
            </a:r>
            <a:r>
              <a:rPr lang="en-US" altLang="zh-CN" dirty="0"/>
              <a:t>AB—BC—CF—FD—DH</a:t>
            </a:r>
            <a:r>
              <a:rPr lang="zh-CN" altLang="en-US" dirty="0"/>
              <a:t>；</a:t>
            </a:r>
          </a:p>
          <a:p>
            <a:r>
              <a:rPr lang="en-US" altLang="zh-CN" dirty="0"/>
              <a:t>⑤AB—BE—EC—CD—DH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其中①最近，②和③一样远且最远。</a:t>
            </a:r>
          </a:p>
        </p:txBody>
      </p:sp>
    </p:spTree>
    <p:extLst>
      <p:ext uri="{BB962C8B-B14F-4D97-AF65-F5344CB8AC3E}">
        <p14:creationId xmlns:p14="http://schemas.microsoft.com/office/powerpoint/2010/main" val="141608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0682365-DF40-1708-2F8C-9DAD944284C8}"/>
              </a:ext>
            </a:extLst>
          </p:cNvPr>
          <p:cNvSpPr/>
          <p:nvPr/>
        </p:nvSpPr>
        <p:spPr>
          <a:xfrm>
            <a:off x="500743" y="75182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EA1B945-F9C8-36BD-F307-E15C85592F9F}"/>
              </a:ext>
            </a:extLst>
          </p:cNvPr>
          <p:cNvSpPr txBox="1"/>
          <p:nvPr/>
        </p:nvSpPr>
        <p:spPr>
          <a:xfrm>
            <a:off x="1176121" y="650336"/>
            <a:ext cx="10515136" cy="2020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一张长为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厘米的长方形纸片，正好可以剪成两个相同的正方形。你能算出其中一个正方形的周长吗？这张长方形纸片的周长是多少厘米？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929A1511-3EFB-1856-BD5C-C5796FAC2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74678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65BBE3F-0854-05C0-C9A8-4690B75925A0}"/>
              </a:ext>
            </a:extLst>
          </p:cNvPr>
          <p:cNvSpPr/>
          <p:nvPr/>
        </p:nvSpPr>
        <p:spPr>
          <a:xfrm flipH="1">
            <a:off x="7990576" y="2978324"/>
            <a:ext cx="3240000" cy="1620000"/>
          </a:xfrm>
          <a:prstGeom prst="rect">
            <a:avLst/>
          </a:prstGeom>
          <a:noFill/>
          <a:ln w="28575">
            <a:solidFill>
              <a:srgbClr val="E711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57F8A5A-C08F-560C-D86D-9B8B7B6E6ED8}"/>
              </a:ext>
            </a:extLst>
          </p:cNvPr>
          <p:cNvCxnSpPr>
            <a:stCxn id="5" idx="0"/>
            <a:endCxn id="5" idx="2"/>
          </p:cNvCxnSpPr>
          <p:nvPr/>
        </p:nvCxnSpPr>
        <p:spPr>
          <a:xfrm>
            <a:off x="9610576" y="2978324"/>
            <a:ext cx="0" cy="1620000"/>
          </a:xfrm>
          <a:prstGeom prst="line">
            <a:avLst/>
          </a:prstGeom>
          <a:ln w="28575">
            <a:solidFill>
              <a:srgbClr val="E711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7CE9F6E2-6311-176E-3702-A85EFE6C928C}"/>
              </a:ext>
            </a:extLst>
          </p:cNvPr>
          <p:cNvSpPr txBox="1"/>
          <p:nvPr/>
        </p:nvSpPr>
        <p:spPr>
          <a:xfrm>
            <a:off x="2117395" y="3217308"/>
            <a:ext cx="3894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36÷2=18</a:t>
            </a:r>
            <a:r>
              <a:rPr lang="zh-CN" altLang="en-US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（厘米）</a:t>
            </a:r>
            <a:endParaRPr lang="zh-CN" altLang="en-US" sz="4800" b="1" dirty="0">
              <a:solidFill>
                <a:srgbClr val="E71123"/>
              </a:solidFill>
              <a:latin typeface="+mn-lt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62BEB50-DA8B-4797-63E4-CCADD8653B3D}"/>
              </a:ext>
            </a:extLst>
          </p:cNvPr>
          <p:cNvSpPr txBox="1"/>
          <p:nvPr/>
        </p:nvSpPr>
        <p:spPr>
          <a:xfrm>
            <a:off x="2117395" y="3851818"/>
            <a:ext cx="3894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18×4=72</a:t>
            </a:r>
            <a:r>
              <a:rPr lang="zh-CN" altLang="en-US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（厘米）</a:t>
            </a:r>
            <a:endParaRPr lang="zh-CN" altLang="en-US" sz="4800" b="1" dirty="0">
              <a:solidFill>
                <a:srgbClr val="E71123"/>
              </a:solidFill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089631D-BC20-A255-F0ED-C9F0AF95422C}"/>
              </a:ext>
            </a:extLst>
          </p:cNvPr>
          <p:cNvSpPr txBox="1"/>
          <p:nvPr/>
        </p:nvSpPr>
        <p:spPr>
          <a:xfrm>
            <a:off x="2117395" y="4486328"/>
            <a:ext cx="57522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(36+18)×2=108</a:t>
            </a:r>
            <a:r>
              <a:rPr lang="zh-CN" altLang="en-US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（厘米）</a:t>
            </a:r>
            <a:endParaRPr lang="zh-CN" altLang="en-US" sz="4800" b="1" dirty="0">
              <a:solidFill>
                <a:srgbClr val="E71123"/>
              </a:solidFill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F9B3714-D478-740A-3C03-23E135F92CB3}"/>
              </a:ext>
            </a:extLst>
          </p:cNvPr>
          <p:cNvSpPr txBox="1"/>
          <p:nvPr/>
        </p:nvSpPr>
        <p:spPr>
          <a:xfrm>
            <a:off x="1176121" y="5120837"/>
            <a:ext cx="93978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E71123"/>
                </a:solidFill>
                <a:latin typeface="+mn-lt"/>
                <a:ea typeface="+mj-ea"/>
              </a:rPr>
              <a:t>答： 其中一个正方形的周长是 </a:t>
            </a:r>
            <a:r>
              <a:rPr lang="en-US" altLang="zh-CN" sz="3200" b="1" dirty="0">
                <a:solidFill>
                  <a:srgbClr val="E71123"/>
                </a:solidFill>
                <a:latin typeface="+mn-lt"/>
                <a:ea typeface="+mj-ea"/>
              </a:rPr>
              <a:t>72 </a:t>
            </a:r>
            <a:r>
              <a:rPr lang="zh-CN" altLang="en-US" sz="3200" b="1" dirty="0">
                <a:solidFill>
                  <a:srgbClr val="E71123"/>
                </a:solidFill>
                <a:latin typeface="+mn-lt"/>
                <a:ea typeface="+mj-ea"/>
              </a:rPr>
              <a:t>厘米，这张长方形纸片的周长是 </a:t>
            </a:r>
            <a:r>
              <a:rPr lang="en-US" altLang="zh-CN" sz="3200" b="1" dirty="0">
                <a:solidFill>
                  <a:srgbClr val="E71123"/>
                </a:solidFill>
                <a:latin typeface="+mn-lt"/>
                <a:ea typeface="+mj-ea"/>
              </a:rPr>
              <a:t>108 </a:t>
            </a:r>
            <a:r>
              <a:rPr lang="zh-CN" altLang="en-US" sz="3200" b="1" dirty="0">
                <a:solidFill>
                  <a:srgbClr val="E71123"/>
                </a:solidFill>
                <a:latin typeface="+mn-lt"/>
                <a:ea typeface="+mj-ea"/>
              </a:rPr>
              <a:t>厘米。</a:t>
            </a:r>
            <a:endParaRPr lang="zh-CN" altLang="en-US" sz="4800" b="1" dirty="0">
              <a:solidFill>
                <a:srgbClr val="E71123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5759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50D4437C-504A-96BD-7F9D-343F29BD5542}"/>
              </a:ext>
            </a:extLst>
          </p:cNvPr>
          <p:cNvSpPr/>
          <p:nvPr/>
        </p:nvSpPr>
        <p:spPr>
          <a:xfrm>
            <a:off x="500743" y="80045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F8F23A2-229C-47B2-DC35-2979DD270615}"/>
              </a:ext>
            </a:extLst>
          </p:cNvPr>
          <p:cNvSpPr txBox="1"/>
          <p:nvPr/>
        </p:nvSpPr>
        <p:spPr>
          <a:xfrm>
            <a:off x="1176121" y="698972"/>
            <a:ext cx="10515136" cy="2020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右图是由一个长方形和一个正方形拼成的组合图形，长方形的周长是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厘米，正方形的周长是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厘米。这个组合图形的周长是多少厘米？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8D0AD84-C0AF-2CFD-5B41-754F86B25903}"/>
              </a:ext>
            </a:extLst>
          </p:cNvPr>
          <p:cNvGrpSpPr/>
          <p:nvPr/>
        </p:nvGrpSpPr>
        <p:grpSpPr>
          <a:xfrm>
            <a:off x="9420313" y="2606124"/>
            <a:ext cx="2130588" cy="2130588"/>
            <a:chOff x="8278008" y="3873424"/>
            <a:chExt cx="1800000" cy="1800000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574010F1-C598-0C08-DFC1-8D7D5769CB51}"/>
                </a:ext>
              </a:extLst>
            </p:cNvPr>
            <p:cNvSpPr/>
            <p:nvPr/>
          </p:nvSpPr>
          <p:spPr>
            <a:xfrm>
              <a:off x="9358008" y="4953424"/>
              <a:ext cx="720000" cy="72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FFCAB50F-445C-A373-815B-F60D8C89B081}"/>
                </a:ext>
              </a:extLst>
            </p:cNvPr>
            <p:cNvSpPr/>
            <p:nvPr/>
          </p:nvSpPr>
          <p:spPr>
            <a:xfrm>
              <a:off x="8278008" y="3873424"/>
              <a:ext cx="1080000" cy="18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TextBox 11">
            <a:extLst>
              <a:ext uri="{FF2B5EF4-FFF2-40B4-BE49-F238E27FC236}">
                <a16:creationId xmlns:a16="http://schemas.microsoft.com/office/drawing/2014/main" id="{05BDFD3E-DDDD-666C-2859-65E3FC650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79542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D7CFE4F0-8D95-2BBA-D9BE-FAF8D35CA1D2}"/>
              </a:ext>
            </a:extLst>
          </p:cNvPr>
          <p:cNvSpPr/>
          <p:nvPr/>
        </p:nvSpPr>
        <p:spPr>
          <a:xfrm>
            <a:off x="9420313" y="2606124"/>
            <a:ext cx="2130588" cy="2130588"/>
          </a:xfrm>
          <a:custGeom>
            <a:avLst/>
            <a:gdLst>
              <a:gd name="connsiteX0" fmla="*/ 0 w 2130588"/>
              <a:gd name="connsiteY0" fmla="*/ 0 h 2130588"/>
              <a:gd name="connsiteX1" fmla="*/ 1278353 w 2130588"/>
              <a:gd name="connsiteY1" fmla="*/ 0 h 2130588"/>
              <a:gd name="connsiteX2" fmla="*/ 1278353 w 2130588"/>
              <a:gd name="connsiteY2" fmla="*/ 1278353 h 2130588"/>
              <a:gd name="connsiteX3" fmla="*/ 2130588 w 2130588"/>
              <a:gd name="connsiteY3" fmla="*/ 1278353 h 2130588"/>
              <a:gd name="connsiteX4" fmla="*/ 2130588 w 2130588"/>
              <a:gd name="connsiteY4" fmla="*/ 2130588 h 2130588"/>
              <a:gd name="connsiteX5" fmla="*/ 1278353 w 2130588"/>
              <a:gd name="connsiteY5" fmla="*/ 2130588 h 2130588"/>
              <a:gd name="connsiteX6" fmla="*/ 0 w 2130588"/>
              <a:gd name="connsiteY6" fmla="*/ 2130588 h 213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0588" h="2130588">
                <a:moveTo>
                  <a:pt x="0" y="0"/>
                </a:moveTo>
                <a:lnTo>
                  <a:pt x="1278353" y="0"/>
                </a:lnTo>
                <a:lnTo>
                  <a:pt x="1278353" y="1278353"/>
                </a:lnTo>
                <a:lnTo>
                  <a:pt x="2130588" y="1278353"/>
                </a:lnTo>
                <a:lnTo>
                  <a:pt x="2130588" y="2130588"/>
                </a:lnTo>
                <a:lnTo>
                  <a:pt x="1278353" y="2130588"/>
                </a:lnTo>
                <a:lnTo>
                  <a:pt x="0" y="2130588"/>
                </a:lnTo>
                <a:close/>
              </a:path>
            </a:pathLst>
          </a:custGeom>
          <a:noFill/>
          <a:ln w="28575">
            <a:solidFill>
              <a:srgbClr val="E711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0C20DD8-28DB-54B1-52B3-5A30A681DE5B}"/>
              </a:ext>
            </a:extLst>
          </p:cNvPr>
          <p:cNvSpPr txBox="1"/>
          <p:nvPr/>
        </p:nvSpPr>
        <p:spPr>
          <a:xfrm>
            <a:off x="864836" y="3271307"/>
            <a:ext cx="8638858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rgbClr val="E71123"/>
                </a:solidFill>
                <a:latin typeface="+mn-lt"/>
                <a:ea typeface="+mn-ea"/>
              </a:rPr>
              <a:t>组合图形的周长</a:t>
            </a:r>
            <a:r>
              <a:rPr lang="en-US" altLang="zh-CN" sz="3200" b="1" dirty="0">
                <a:solidFill>
                  <a:srgbClr val="E71123"/>
                </a:solidFill>
                <a:latin typeface="+mn-lt"/>
                <a:ea typeface="+mn-ea"/>
              </a:rPr>
              <a:t>=</a:t>
            </a:r>
            <a:r>
              <a:rPr lang="zh-CN" altLang="en-US" sz="3200" dirty="0">
                <a:solidFill>
                  <a:srgbClr val="E71123"/>
                </a:solidFill>
                <a:latin typeface="+mn-lt"/>
                <a:ea typeface="+mn-ea"/>
              </a:rPr>
              <a:t>长方形的周长</a:t>
            </a:r>
            <a:r>
              <a:rPr lang="en-US" altLang="zh-CN" sz="3200" b="1" dirty="0">
                <a:solidFill>
                  <a:srgbClr val="E71123"/>
                </a:solidFill>
                <a:latin typeface="+mn-lt"/>
                <a:ea typeface="+mn-ea"/>
              </a:rPr>
              <a:t>+</a:t>
            </a:r>
            <a:r>
              <a:rPr lang="zh-CN" altLang="en-US" sz="3200" dirty="0">
                <a:solidFill>
                  <a:srgbClr val="E71123"/>
                </a:solidFill>
                <a:latin typeface="+mn-lt"/>
                <a:ea typeface="+mn-ea"/>
              </a:rPr>
              <a:t>正方形的周长</a:t>
            </a:r>
            <a:endParaRPr lang="en-US" altLang="zh-CN" sz="3200" dirty="0">
              <a:solidFill>
                <a:srgbClr val="E71123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E71123"/>
                </a:solidFill>
                <a:latin typeface="+mn-ea"/>
                <a:ea typeface="+mn-ea"/>
              </a:rPr>
              <a:t>-</a:t>
            </a:r>
            <a:r>
              <a:rPr lang="en-US" altLang="zh-CN" sz="3200" b="1" dirty="0">
                <a:solidFill>
                  <a:srgbClr val="E71123"/>
                </a:solidFill>
                <a:latin typeface="+mn-lt"/>
                <a:ea typeface="+mn-ea"/>
              </a:rPr>
              <a:t>2×</a:t>
            </a:r>
            <a:r>
              <a:rPr lang="zh-CN" altLang="en-US" sz="3200" dirty="0">
                <a:solidFill>
                  <a:srgbClr val="E71123"/>
                </a:solidFill>
                <a:latin typeface="+mn-lt"/>
                <a:ea typeface="+mn-ea"/>
              </a:rPr>
              <a:t>正方形的边长</a:t>
            </a:r>
            <a:endParaRPr lang="zh-CN" altLang="en-US" sz="4800" dirty="0">
              <a:solidFill>
                <a:srgbClr val="E71123"/>
              </a:solidFill>
              <a:latin typeface="+mn-lt"/>
              <a:ea typeface="+mn-ea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3EF18CF9-06E9-E142-4DD6-DF12E5549DA4}"/>
              </a:ext>
            </a:extLst>
          </p:cNvPr>
          <p:cNvSpPr txBox="1"/>
          <p:nvPr/>
        </p:nvSpPr>
        <p:spPr>
          <a:xfrm>
            <a:off x="2864842" y="4512994"/>
            <a:ext cx="3894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8÷4=2</a:t>
            </a:r>
            <a:r>
              <a:rPr lang="zh-CN" altLang="en-US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（厘米）</a:t>
            </a:r>
            <a:endParaRPr lang="zh-CN" altLang="en-US" sz="4800" b="1" dirty="0">
              <a:solidFill>
                <a:srgbClr val="E71123"/>
              </a:solidFill>
              <a:latin typeface="+mn-lt"/>
              <a:ea typeface="+mj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69A577A-BC87-7749-2659-74B6B13B9367}"/>
              </a:ext>
            </a:extLst>
          </p:cNvPr>
          <p:cNvSpPr txBox="1"/>
          <p:nvPr/>
        </p:nvSpPr>
        <p:spPr>
          <a:xfrm>
            <a:off x="2864841" y="5121814"/>
            <a:ext cx="54620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16+8</a:t>
            </a:r>
            <a:r>
              <a:rPr lang="en-US" altLang="zh-CN" sz="3200" dirty="0">
                <a:solidFill>
                  <a:srgbClr val="E71123"/>
                </a:solidFill>
                <a:latin typeface="+mn-ea"/>
              </a:rPr>
              <a:t>-</a:t>
            </a:r>
            <a:r>
              <a:rPr lang="en-US" altLang="zh-CN" sz="3200" b="1" dirty="0">
                <a:solidFill>
                  <a:srgbClr val="E71123"/>
                </a:solidFill>
                <a:latin typeface="+mn-lt"/>
                <a:ea typeface="+mj-ea"/>
              </a:rPr>
              <a:t>2×2</a:t>
            </a:r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=20</a:t>
            </a:r>
            <a:r>
              <a:rPr lang="zh-CN" altLang="en-US" sz="3200" b="1" dirty="0">
                <a:solidFill>
                  <a:srgbClr val="E71123"/>
                </a:solidFill>
                <a:latin typeface="+mn-lt"/>
                <a:ea typeface="+mj-ea"/>
              </a:rPr>
              <a:t>（厘米</a:t>
            </a:r>
            <a:r>
              <a:rPr lang="zh-CN" altLang="en-US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）</a:t>
            </a:r>
            <a:endParaRPr lang="zh-CN" altLang="en-US" sz="4800" b="1" dirty="0">
              <a:solidFill>
                <a:srgbClr val="E71123"/>
              </a:solidFill>
              <a:latin typeface="+mn-lt"/>
              <a:ea typeface="+mj-ea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04537BE-E561-AAE9-519F-A14B4ABD69C5}"/>
              </a:ext>
            </a:extLst>
          </p:cNvPr>
          <p:cNvSpPr txBox="1"/>
          <p:nvPr/>
        </p:nvSpPr>
        <p:spPr>
          <a:xfrm>
            <a:off x="2225693" y="5730634"/>
            <a:ext cx="77406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E71123"/>
                </a:solidFill>
                <a:latin typeface="+mn-lt"/>
                <a:ea typeface="+mj-ea"/>
              </a:rPr>
              <a:t>答：这个组合图形的周长是</a:t>
            </a:r>
            <a:r>
              <a:rPr lang="en-US" altLang="zh-CN" sz="3200" b="1" dirty="0">
                <a:solidFill>
                  <a:srgbClr val="E71123"/>
                </a:solidFill>
                <a:latin typeface="+mn-lt"/>
                <a:ea typeface="+mj-ea"/>
              </a:rPr>
              <a:t>20</a:t>
            </a:r>
            <a:r>
              <a:rPr lang="zh-CN" altLang="en-US" sz="3200" b="1" dirty="0">
                <a:solidFill>
                  <a:srgbClr val="E71123"/>
                </a:solidFill>
                <a:latin typeface="+mn-lt"/>
                <a:ea typeface="+mj-ea"/>
              </a:rPr>
              <a:t>厘米。</a:t>
            </a:r>
            <a:endParaRPr lang="zh-CN" altLang="en-US" sz="4800" b="1" dirty="0">
              <a:solidFill>
                <a:srgbClr val="E71123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120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4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36415B9E-1ECE-11ED-55B7-FC3C6CBD25A7}"/>
              </a:ext>
            </a:extLst>
          </p:cNvPr>
          <p:cNvSpPr/>
          <p:nvPr/>
        </p:nvSpPr>
        <p:spPr>
          <a:xfrm>
            <a:off x="500743" y="81991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A0739C-78CB-138C-8697-CB1A4E5214CF}"/>
              </a:ext>
            </a:extLst>
          </p:cNvPr>
          <p:cNvSpPr txBox="1"/>
          <p:nvPr/>
        </p:nvSpPr>
        <p:spPr>
          <a:xfrm>
            <a:off x="1176121" y="718427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个相同的长方形拼图形，外面大正方形的周长是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分米，长方形的周长是多少分米？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42530DF-DEA9-6EB4-A12B-5ED465D394B7}"/>
              </a:ext>
            </a:extLst>
          </p:cNvPr>
          <p:cNvGrpSpPr/>
          <p:nvPr/>
        </p:nvGrpSpPr>
        <p:grpSpPr>
          <a:xfrm>
            <a:off x="8433881" y="2344591"/>
            <a:ext cx="2626468" cy="2626470"/>
            <a:chOff x="7645940" y="3229810"/>
            <a:chExt cx="2626468" cy="262647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6F43EE6-2669-A7F2-00C7-F65A8F357B44}"/>
                </a:ext>
              </a:extLst>
            </p:cNvPr>
            <p:cNvSpPr/>
            <p:nvPr/>
          </p:nvSpPr>
          <p:spPr>
            <a:xfrm>
              <a:off x="7645940" y="4980790"/>
              <a:ext cx="1750979" cy="8754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19B0EEC-3D8F-812F-5468-8F40474DDFCA}"/>
                </a:ext>
              </a:extLst>
            </p:cNvPr>
            <p:cNvSpPr/>
            <p:nvPr/>
          </p:nvSpPr>
          <p:spPr>
            <a:xfrm rot="16200000">
              <a:off x="7208196" y="3667555"/>
              <a:ext cx="1750979" cy="8754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3DC9E261-56F3-AC83-5848-904F0FB62311}"/>
                </a:ext>
              </a:extLst>
            </p:cNvPr>
            <p:cNvSpPr/>
            <p:nvPr/>
          </p:nvSpPr>
          <p:spPr>
            <a:xfrm>
              <a:off x="8521429" y="3229810"/>
              <a:ext cx="1750979" cy="8754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C1EB534-88C2-FFEA-7A9E-A3FA136DFA03}"/>
                </a:ext>
              </a:extLst>
            </p:cNvPr>
            <p:cNvSpPr/>
            <p:nvPr/>
          </p:nvSpPr>
          <p:spPr>
            <a:xfrm rot="16200000">
              <a:off x="8959173" y="4543044"/>
              <a:ext cx="1750979" cy="8754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1F2EBE4A-A3E8-0605-9376-9D5257CFA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14453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219EF6D-6A15-6BE0-B81B-54383C07F9E6}"/>
              </a:ext>
            </a:extLst>
          </p:cNvPr>
          <p:cNvSpPr txBox="1"/>
          <p:nvPr/>
        </p:nvSpPr>
        <p:spPr>
          <a:xfrm>
            <a:off x="482503" y="2813541"/>
            <a:ext cx="82821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E71123"/>
                </a:solidFill>
                <a:effectLst/>
                <a:latin typeface="+mn-lt"/>
                <a:ea typeface="+mn-ea"/>
              </a:rPr>
              <a:t>大正方形的边长</a:t>
            </a:r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n-ea"/>
              </a:rPr>
              <a:t>=</a:t>
            </a:r>
            <a:r>
              <a:rPr lang="zh-CN" altLang="en-US" sz="3200" dirty="0">
                <a:solidFill>
                  <a:srgbClr val="E71123"/>
                </a:solidFill>
                <a:effectLst/>
                <a:latin typeface="+mn-lt"/>
                <a:ea typeface="+mn-ea"/>
              </a:rPr>
              <a:t>长方形的长</a:t>
            </a:r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n-ea"/>
              </a:rPr>
              <a:t>+</a:t>
            </a:r>
            <a:r>
              <a:rPr lang="zh-CN" altLang="en-US" sz="3200" dirty="0">
                <a:solidFill>
                  <a:srgbClr val="E71123"/>
                </a:solidFill>
                <a:effectLst/>
                <a:latin typeface="+mn-lt"/>
                <a:ea typeface="+mn-ea"/>
              </a:rPr>
              <a:t>长方形的宽</a:t>
            </a:r>
            <a:endParaRPr lang="zh-CN" altLang="en-US" sz="4800" dirty="0">
              <a:solidFill>
                <a:srgbClr val="E71123"/>
              </a:solidFill>
              <a:latin typeface="+mn-lt"/>
              <a:ea typeface="+mn-ea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56947F3-C652-8E6B-47CF-4AA388481482}"/>
              </a:ext>
            </a:extLst>
          </p:cNvPr>
          <p:cNvCxnSpPr>
            <a:cxnSpLocks/>
          </p:cNvCxnSpPr>
          <p:nvPr/>
        </p:nvCxnSpPr>
        <p:spPr>
          <a:xfrm>
            <a:off x="8420100" y="2344591"/>
            <a:ext cx="2644140" cy="0"/>
          </a:xfrm>
          <a:prstGeom prst="line">
            <a:avLst/>
          </a:prstGeom>
          <a:ln w="28575">
            <a:solidFill>
              <a:srgbClr val="E71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DA09CAD4-58E2-FEC8-2ECE-81D67E3FC4E5}"/>
              </a:ext>
            </a:extLst>
          </p:cNvPr>
          <p:cNvSpPr txBox="1"/>
          <p:nvPr/>
        </p:nvSpPr>
        <p:spPr>
          <a:xfrm>
            <a:off x="482503" y="3549291"/>
            <a:ext cx="5354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E71123"/>
                </a:solidFill>
                <a:latin typeface="+mn-lt"/>
                <a:ea typeface="+mn-ea"/>
              </a:rPr>
              <a:t>长</a:t>
            </a:r>
            <a:r>
              <a:rPr lang="zh-CN" altLang="en-US" sz="3200" dirty="0">
                <a:solidFill>
                  <a:srgbClr val="E71123"/>
                </a:solidFill>
                <a:effectLst/>
                <a:latin typeface="+mn-lt"/>
                <a:ea typeface="+mn-ea"/>
              </a:rPr>
              <a:t>方形的周长</a:t>
            </a:r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n-ea"/>
              </a:rPr>
              <a:t>=</a:t>
            </a:r>
            <a:r>
              <a:rPr lang="en-US" altLang="zh-CN" sz="3200" b="1" dirty="0">
                <a:solidFill>
                  <a:srgbClr val="E71123"/>
                </a:solidFill>
                <a:latin typeface="+mn-lt"/>
                <a:ea typeface="+mn-ea"/>
              </a:rPr>
              <a:t>(</a:t>
            </a:r>
            <a:r>
              <a:rPr lang="zh-CN" altLang="en-US" sz="3200" dirty="0">
                <a:solidFill>
                  <a:srgbClr val="E71123"/>
                </a:solidFill>
                <a:effectLst/>
                <a:latin typeface="+mn-lt"/>
                <a:ea typeface="+mn-ea"/>
              </a:rPr>
              <a:t>长</a:t>
            </a:r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n-ea"/>
              </a:rPr>
              <a:t>+</a:t>
            </a:r>
            <a:r>
              <a:rPr lang="zh-CN" altLang="en-US" sz="3200" dirty="0">
                <a:solidFill>
                  <a:srgbClr val="E71123"/>
                </a:solidFill>
                <a:effectLst/>
                <a:latin typeface="+mn-lt"/>
                <a:ea typeface="+mn-ea"/>
              </a:rPr>
              <a:t>宽</a:t>
            </a:r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n-ea"/>
              </a:rPr>
              <a:t>)×2</a:t>
            </a:r>
            <a:endParaRPr lang="zh-CN" altLang="en-US" sz="4800" b="1" dirty="0">
              <a:solidFill>
                <a:srgbClr val="E71123"/>
              </a:solidFill>
              <a:latin typeface="+mn-lt"/>
              <a:ea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48AE23E-A169-0424-14A2-4423D77F7D11}"/>
              </a:ext>
            </a:extLst>
          </p:cNvPr>
          <p:cNvSpPr txBox="1"/>
          <p:nvPr/>
        </p:nvSpPr>
        <p:spPr>
          <a:xfrm>
            <a:off x="2405337" y="4285041"/>
            <a:ext cx="3894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24÷4=6</a:t>
            </a:r>
            <a:r>
              <a:rPr lang="zh-CN" altLang="en-US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（分米）</a:t>
            </a:r>
            <a:endParaRPr lang="zh-CN" altLang="en-US" sz="4800" b="1" dirty="0">
              <a:solidFill>
                <a:srgbClr val="E71123"/>
              </a:solidFill>
              <a:latin typeface="+mn-lt"/>
              <a:ea typeface="+mj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7F711F6-ECB5-9456-5613-E936D0397269}"/>
              </a:ext>
            </a:extLst>
          </p:cNvPr>
          <p:cNvSpPr txBox="1"/>
          <p:nvPr/>
        </p:nvSpPr>
        <p:spPr>
          <a:xfrm>
            <a:off x="2405337" y="5020791"/>
            <a:ext cx="3894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6×2=12</a:t>
            </a:r>
            <a:r>
              <a:rPr lang="zh-CN" altLang="en-US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（分米）</a:t>
            </a:r>
            <a:endParaRPr lang="zh-CN" altLang="en-US" sz="4800" b="1" dirty="0">
              <a:solidFill>
                <a:srgbClr val="E71123"/>
              </a:solidFill>
              <a:latin typeface="+mn-lt"/>
              <a:ea typeface="+mj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7619F0D-B710-F475-71B1-1693A85C2E8B}"/>
              </a:ext>
            </a:extLst>
          </p:cNvPr>
          <p:cNvSpPr txBox="1"/>
          <p:nvPr/>
        </p:nvSpPr>
        <p:spPr>
          <a:xfrm>
            <a:off x="1753582" y="5710995"/>
            <a:ext cx="77406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答：长方形的周长是</a:t>
            </a:r>
            <a:r>
              <a:rPr lang="en-US" altLang="zh-CN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12</a:t>
            </a:r>
            <a:r>
              <a:rPr lang="zh-CN" altLang="en-US" sz="3200" b="1" dirty="0">
                <a:solidFill>
                  <a:srgbClr val="E71123"/>
                </a:solidFill>
                <a:effectLst/>
                <a:latin typeface="+mn-lt"/>
                <a:ea typeface="+mj-ea"/>
              </a:rPr>
              <a:t>分米。</a:t>
            </a:r>
            <a:endParaRPr lang="zh-CN" altLang="en-US" sz="4800" b="1" dirty="0">
              <a:solidFill>
                <a:srgbClr val="E71123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2748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7420665-F715-6407-DE37-082B66310C44}"/>
              </a:ext>
            </a:extLst>
          </p:cNvPr>
          <p:cNvGrpSpPr/>
          <p:nvPr/>
        </p:nvGrpSpPr>
        <p:grpSpPr>
          <a:xfrm>
            <a:off x="1344039" y="563788"/>
            <a:ext cx="9503923" cy="5730424"/>
            <a:chOff x="1011676" y="538491"/>
            <a:chExt cx="9503923" cy="5730424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73E2C06A-36A2-15FA-487C-A5982DAF686E}"/>
                </a:ext>
              </a:extLst>
            </p:cNvPr>
            <p:cNvSpPr/>
            <p:nvPr/>
          </p:nvSpPr>
          <p:spPr>
            <a:xfrm>
              <a:off x="4844373" y="1517512"/>
              <a:ext cx="1838528" cy="646331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四边形</a:t>
              </a: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36262632-43C2-5EA4-DFBF-AD37CFCB1334}"/>
                </a:ext>
              </a:extLst>
            </p:cNvPr>
            <p:cNvSpPr/>
            <p:nvPr/>
          </p:nvSpPr>
          <p:spPr>
            <a:xfrm>
              <a:off x="4844374" y="5622584"/>
              <a:ext cx="1838528" cy="646331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周长</a:t>
              </a: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28BB6C56-0086-7CA6-8F74-56FB096E922A}"/>
                </a:ext>
              </a:extLst>
            </p:cNvPr>
            <p:cNvSpPr/>
            <p:nvPr/>
          </p:nvSpPr>
          <p:spPr>
            <a:xfrm>
              <a:off x="1011676" y="3567859"/>
              <a:ext cx="1838528" cy="646331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长方形</a:t>
              </a: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6D64E0FE-8B9E-3F31-283A-A63EEC4029FE}"/>
                </a:ext>
              </a:extLst>
            </p:cNvPr>
            <p:cNvSpPr/>
            <p:nvPr/>
          </p:nvSpPr>
          <p:spPr>
            <a:xfrm>
              <a:off x="8677071" y="3567859"/>
              <a:ext cx="1838528" cy="646331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正方形</a:t>
              </a:r>
            </a:p>
          </p:txBody>
        </p: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22EB91BC-A4D3-5E69-CC83-5F4BEB0A7590}"/>
                </a:ext>
              </a:extLst>
            </p:cNvPr>
            <p:cNvCxnSpPr>
              <a:cxnSpLocks/>
            </p:cNvCxnSpPr>
            <p:nvPr/>
          </p:nvCxnSpPr>
          <p:spPr>
            <a:xfrm>
              <a:off x="5763638" y="2307605"/>
              <a:ext cx="0" cy="31712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D4AC027D-9877-A7AD-D8A0-07F2CAEDFA37}"/>
                </a:ext>
              </a:extLst>
            </p:cNvPr>
            <p:cNvCxnSpPr>
              <a:cxnSpLocks/>
            </p:cNvCxnSpPr>
            <p:nvPr/>
          </p:nvCxnSpPr>
          <p:spPr>
            <a:xfrm>
              <a:off x="2947480" y="3891024"/>
              <a:ext cx="563231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2D398602-EC5E-7AD4-D345-9C6677AA48D8}"/>
                </a:ext>
              </a:extLst>
            </p:cNvPr>
            <p:cNvGrpSpPr/>
            <p:nvPr/>
          </p:nvGrpSpPr>
          <p:grpSpPr>
            <a:xfrm>
              <a:off x="1920240" y="1840677"/>
              <a:ext cx="2856698" cy="1651550"/>
              <a:chOff x="1920240" y="1626671"/>
              <a:chExt cx="2856698" cy="1651550"/>
            </a:xfrm>
          </p:grpSpPr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9E27D8E1-AB3B-6C54-30E3-C118C052C1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20240" y="1626671"/>
                <a:ext cx="285669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箭头连接符 53">
                <a:extLst>
                  <a:ext uri="{FF2B5EF4-FFF2-40B4-BE49-F238E27FC236}">
                    <a16:creationId xmlns:a16="http://schemas.microsoft.com/office/drawing/2014/main" id="{C240CBA1-65AC-71D8-1F52-A12A510F7D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0940" y="1626671"/>
                <a:ext cx="0" cy="165155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B3A262D3-A4A4-57C6-911F-88F590913586}"/>
                </a:ext>
              </a:extLst>
            </p:cNvPr>
            <p:cNvGrpSpPr/>
            <p:nvPr/>
          </p:nvGrpSpPr>
          <p:grpSpPr>
            <a:xfrm flipH="1">
              <a:off x="6739637" y="1840677"/>
              <a:ext cx="2856698" cy="1651550"/>
              <a:chOff x="1920240" y="1626671"/>
              <a:chExt cx="2856698" cy="1651550"/>
            </a:xfrm>
          </p:grpSpPr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BB2D75AD-D1FE-A70D-CAE2-59B4499850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20240" y="1626671"/>
                <a:ext cx="285669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箭头连接符 51">
                <a:extLst>
                  <a:ext uri="{FF2B5EF4-FFF2-40B4-BE49-F238E27FC236}">
                    <a16:creationId xmlns:a16="http://schemas.microsoft.com/office/drawing/2014/main" id="{08177B66-5328-A67F-9EE6-5427227D50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0940" y="1626671"/>
                <a:ext cx="0" cy="165155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65384BC1-29B2-BD93-EF34-F55797AC7BCF}"/>
                </a:ext>
              </a:extLst>
            </p:cNvPr>
            <p:cNvGrpSpPr/>
            <p:nvPr/>
          </p:nvGrpSpPr>
          <p:grpSpPr>
            <a:xfrm flipH="1">
              <a:off x="1920240" y="4289822"/>
              <a:ext cx="2856698" cy="1651550"/>
              <a:chOff x="1920240" y="1626671"/>
              <a:chExt cx="2856698" cy="1651550"/>
            </a:xfrm>
          </p:grpSpPr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54CAF061-6F08-3788-063B-68427B4716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20240" y="3278221"/>
                <a:ext cx="2856698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箭头连接符 49">
                <a:extLst>
                  <a:ext uri="{FF2B5EF4-FFF2-40B4-BE49-F238E27FC236}">
                    <a16:creationId xmlns:a16="http://schemas.microsoft.com/office/drawing/2014/main" id="{91C22994-8D56-4080-3E91-09C3EC114F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6938" y="1626671"/>
                <a:ext cx="0" cy="165155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31788A35-52A9-D0D7-2C1C-09B70EAA4014}"/>
                </a:ext>
              </a:extLst>
            </p:cNvPr>
            <p:cNvGrpSpPr/>
            <p:nvPr/>
          </p:nvGrpSpPr>
          <p:grpSpPr>
            <a:xfrm>
              <a:off x="6750338" y="4289822"/>
              <a:ext cx="2856698" cy="1651550"/>
              <a:chOff x="1920240" y="1626671"/>
              <a:chExt cx="2856698" cy="1651550"/>
            </a:xfrm>
          </p:grpSpPr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963062EF-CE4D-8C7F-2B24-6925DCE0C5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20240" y="3278221"/>
                <a:ext cx="2856698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箭头连接符 47">
                <a:extLst>
                  <a:ext uri="{FF2B5EF4-FFF2-40B4-BE49-F238E27FC236}">
                    <a16:creationId xmlns:a16="http://schemas.microsoft.com/office/drawing/2014/main" id="{37437BDE-DD4D-5B55-0A00-46ACDCBACC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6938" y="1626671"/>
                <a:ext cx="0" cy="165155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A872873-68D3-3FF4-D8AA-A548B61054CD}"/>
                </a:ext>
              </a:extLst>
            </p:cNvPr>
            <p:cNvSpPr txBox="1"/>
            <p:nvPr/>
          </p:nvSpPr>
          <p:spPr>
            <a:xfrm>
              <a:off x="2595665" y="1250680"/>
              <a:ext cx="1627369" cy="1152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+mj-ea"/>
                </a:rPr>
                <a:t>对边相等</a:t>
              </a:r>
              <a:endParaRPr lang="en-US" altLang="zh-CN" sz="2800" b="1" dirty="0">
                <a:latin typeface="+mn-lt"/>
                <a:ea typeface="+mj-ea"/>
              </a:endParaRPr>
            </a:p>
            <a:p>
              <a:pPr algn="l"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+mj-ea"/>
                </a:rPr>
                <a:t>4</a:t>
              </a:r>
              <a:r>
                <a:rPr lang="zh-CN" altLang="en-US" sz="2800" b="1" dirty="0">
                  <a:latin typeface="+mn-lt"/>
                  <a:ea typeface="+mj-ea"/>
                </a:rPr>
                <a:t>个直角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767095AE-C386-2721-D948-B1A82C9DF31B}"/>
                </a:ext>
              </a:extLst>
            </p:cNvPr>
            <p:cNvSpPr txBox="1"/>
            <p:nvPr/>
          </p:nvSpPr>
          <p:spPr>
            <a:xfrm>
              <a:off x="7050477" y="1250680"/>
              <a:ext cx="2167581" cy="1152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+mj-ea"/>
                </a:rPr>
                <a:t>4</a:t>
              </a:r>
              <a:r>
                <a:rPr lang="zh-CN" altLang="en-US" sz="2800" b="1" dirty="0">
                  <a:latin typeface="+mn-lt"/>
                  <a:ea typeface="+mj-ea"/>
                </a:rPr>
                <a:t>条边都相等</a:t>
              </a:r>
              <a:endParaRPr lang="en-US" altLang="zh-CN" sz="2800" b="1" dirty="0">
                <a:latin typeface="+mn-lt"/>
                <a:ea typeface="+mj-ea"/>
              </a:endParaRPr>
            </a:p>
            <a:p>
              <a:pPr algn="l"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+mj-ea"/>
                </a:rPr>
                <a:t>4</a:t>
              </a:r>
              <a:r>
                <a:rPr lang="zh-CN" altLang="en-US" sz="2800" b="1" dirty="0">
                  <a:latin typeface="+mn-lt"/>
                  <a:ea typeface="+mj-ea"/>
                </a:rPr>
                <a:t>个直角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4BF415BD-772D-96F7-AA99-965279CEA4AF}"/>
                </a:ext>
              </a:extLst>
            </p:cNvPr>
            <p:cNvSpPr txBox="1"/>
            <p:nvPr/>
          </p:nvSpPr>
          <p:spPr>
            <a:xfrm>
              <a:off x="4183716" y="3327995"/>
              <a:ext cx="3159839" cy="59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+mj-ea"/>
                </a:rPr>
                <a:t>相邻的边 长度相等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ACCB4D9-2D52-0049-D104-9AFB35365A44}"/>
                </a:ext>
              </a:extLst>
            </p:cNvPr>
            <p:cNvSpPr txBox="1"/>
            <p:nvPr/>
          </p:nvSpPr>
          <p:spPr>
            <a:xfrm>
              <a:off x="5763635" y="4315896"/>
              <a:ext cx="1988045" cy="59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+mj-ea"/>
                </a:rPr>
                <a:t>一周的长度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4DE5F05F-BFBC-0579-BB62-85B684516DEE}"/>
                </a:ext>
              </a:extLst>
            </p:cNvPr>
            <p:cNvSpPr txBox="1"/>
            <p:nvPr/>
          </p:nvSpPr>
          <p:spPr>
            <a:xfrm>
              <a:off x="2328381" y="5326388"/>
              <a:ext cx="2264927" cy="59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+mj-ea"/>
                </a:rPr>
                <a:t>(</a:t>
              </a:r>
              <a:r>
                <a:rPr lang="zh-CN" altLang="en-US" sz="2800" b="1" dirty="0">
                  <a:latin typeface="+mn-lt"/>
                  <a:ea typeface="+mj-ea"/>
                </a:rPr>
                <a:t>长</a:t>
              </a:r>
              <a:r>
                <a:rPr lang="en-US" altLang="zh-CN" sz="2800" b="1" dirty="0">
                  <a:latin typeface="+mn-lt"/>
                  <a:ea typeface="+mj-ea"/>
                </a:rPr>
                <a:t>+</a:t>
              </a:r>
              <a:r>
                <a:rPr lang="zh-CN" altLang="en-US" sz="2800" b="1" dirty="0">
                  <a:latin typeface="+mn-lt"/>
                  <a:ea typeface="+mj-ea"/>
                </a:rPr>
                <a:t>宽</a:t>
              </a:r>
              <a:r>
                <a:rPr lang="en-US" altLang="zh-CN" sz="2800" b="1" dirty="0">
                  <a:latin typeface="+mn-lt"/>
                  <a:ea typeface="+mj-ea"/>
                </a:rPr>
                <a:t>)×2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215DD127-43AB-A22B-DF62-CEEA33C47A47}"/>
                </a:ext>
              </a:extLst>
            </p:cNvPr>
            <p:cNvSpPr txBox="1"/>
            <p:nvPr/>
          </p:nvSpPr>
          <p:spPr>
            <a:xfrm>
              <a:off x="7320708" y="5326388"/>
              <a:ext cx="2264927" cy="59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+mj-ea"/>
                </a:rPr>
                <a:t>边长</a:t>
              </a:r>
              <a:r>
                <a:rPr lang="en-US" altLang="zh-CN" sz="2800" b="1" dirty="0">
                  <a:latin typeface="+mn-lt"/>
                  <a:ea typeface="+mj-ea"/>
                </a:rPr>
                <a:t>×4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id="{2350F679-8E3A-7403-AD95-309D8C4A18FF}"/>
                </a:ext>
              </a:extLst>
            </p:cNvPr>
            <p:cNvSpPr/>
            <p:nvPr/>
          </p:nvSpPr>
          <p:spPr>
            <a:xfrm>
              <a:off x="4844373" y="538491"/>
              <a:ext cx="1838528" cy="646331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多边形</a:t>
              </a:r>
            </a:p>
          </p:txBody>
        </p: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4729CF2E-43CC-5F0C-3F7E-84B9803AA917}"/>
                </a:ext>
              </a:extLst>
            </p:cNvPr>
            <p:cNvCxnSpPr>
              <a:cxnSpLocks/>
            </p:cNvCxnSpPr>
            <p:nvPr/>
          </p:nvCxnSpPr>
          <p:spPr>
            <a:xfrm>
              <a:off x="5763638" y="1220200"/>
              <a:ext cx="0" cy="26683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4387</TotalTime>
  <Words>750</Words>
  <Application>Microsoft Office PowerPoint</Application>
  <PresentationFormat>宽屏</PresentationFormat>
  <Paragraphs>123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759</cp:revision>
  <dcterms:created xsi:type="dcterms:W3CDTF">2016-01-14T07:05:12Z</dcterms:created>
  <dcterms:modified xsi:type="dcterms:W3CDTF">2026-02-28T08:17:36Z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