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26" r:id="rId2"/>
    <p:sldId id="285" r:id="rId3"/>
    <p:sldId id="377" r:id="rId4"/>
    <p:sldId id="392" r:id="rId5"/>
    <p:sldId id="356" r:id="rId6"/>
    <p:sldId id="391" r:id="rId7"/>
    <p:sldId id="389" r:id="rId8"/>
    <p:sldId id="378" r:id="rId9"/>
    <p:sldId id="386" r:id="rId10"/>
    <p:sldId id="390" r:id="rId11"/>
    <p:sldId id="380" r:id="rId12"/>
    <p:sldId id="395" r:id="rId13"/>
    <p:sldId id="394" r:id="rId14"/>
    <p:sldId id="396" r:id="rId15"/>
    <p:sldId id="397" r:id="rId16"/>
    <p:sldId id="398" r:id="rId17"/>
    <p:sldId id="399" r:id="rId18"/>
    <p:sldId id="388" r:id="rId19"/>
    <p:sldId id="385" r:id="rId20"/>
    <p:sldId id="264" r:id="rId21"/>
    <p:sldId id="387" r:id="rId22"/>
    <p:sldId id="265" r:id="rId23"/>
    <p:sldId id="331" r:id="rId24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E0FAF7"/>
    <a:srgbClr val="3F91C9"/>
    <a:srgbClr val="0000FF"/>
    <a:srgbClr val="8EC0B9"/>
    <a:srgbClr val="FAE4C6"/>
    <a:srgbClr val="9FB890"/>
    <a:srgbClr val="FF3300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63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&#12304;&#30041;&#22253;&#12305;&#20013;&#22269;&#22235;&#22823;&#21517;&#22253;&#20043;&#19968;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多边形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7670724-9688-6D9E-F1BE-E08DCB41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689" y="219719"/>
            <a:ext cx="5017893" cy="314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A7FA144-B090-C197-2F95-F09AB6335688}"/>
              </a:ext>
            </a:extLst>
          </p:cNvPr>
          <p:cNvSpPr txBox="1"/>
          <p:nvPr/>
        </p:nvSpPr>
        <p:spPr>
          <a:xfrm>
            <a:off x="2656978" y="259568"/>
            <a:ext cx="2332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800" b="0" kern="1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苏州拙政园</a:t>
            </a:r>
            <a:endParaRPr lang="zh-CN" altLang="en-US" sz="36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FF56DB0-4FDA-3CD2-FE2F-4A356795C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9087" y="219719"/>
            <a:ext cx="5017893" cy="314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B41B0BB-3F29-904A-170B-D97DBC0DEB2C}"/>
              </a:ext>
            </a:extLst>
          </p:cNvPr>
          <p:cNvSpPr txBox="1"/>
          <p:nvPr/>
        </p:nvSpPr>
        <p:spPr>
          <a:xfrm>
            <a:off x="7786375" y="259568"/>
            <a:ext cx="2332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800" b="0" kern="1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北京颐和园</a:t>
            </a:r>
            <a:endParaRPr lang="zh-CN" altLang="en-US" sz="36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BE60955B-7DF1-9E34-1CE4-0DBBB5231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6690" y="3469692"/>
            <a:ext cx="5022194" cy="314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B8A09B0-2779-AE6F-5D5A-9DC6260B7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9086" y="3469692"/>
            <a:ext cx="5017893" cy="314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750666B-4786-A425-8A76-7A1DB6DE571B}"/>
              </a:ext>
            </a:extLst>
          </p:cNvPr>
          <p:cNvSpPr txBox="1"/>
          <p:nvPr/>
        </p:nvSpPr>
        <p:spPr>
          <a:xfrm>
            <a:off x="10915233" y="1058853"/>
            <a:ext cx="923330" cy="4615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 eaLnBrk="1" hangingPunct="1"/>
            <a:r>
              <a:rPr lang="zh-CN" altLang="en-US" sz="48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中国四大名园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9041EF-1C55-1936-68EA-C93B049BA57A}"/>
              </a:ext>
            </a:extLst>
          </p:cNvPr>
          <p:cNvSpPr txBox="1"/>
          <p:nvPr/>
        </p:nvSpPr>
        <p:spPr>
          <a:xfrm>
            <a:off x="2656978" y="3508606"/>
            <a:ext cx="2605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800" b="0" kern="1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承德避暑山庄</a:t>
            </a:r>
            <a:endParaRPr lang="zh-CN" altLang="en-US" sz="36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4BCD640-FB6A-C5F6-920D-CFE3D240E19B}"/>
              </a:ext>
            </a:extLst>
          </p:cNvPr>
          <p:cNvSpPr txBox="1"/>
          <p:nvPr/>
        </p:nvSpPr>
        <p:spPr>
          <a:xfrm>
            <a:off x="8154097" y="3508606"/>
            <a:ext cx="1848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800" b="0" kern="1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苏州留园</a:t>
            </a:r>
            <a:endParaRPr lang="zh-CN" altLang="en-US" sz="36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hlinkClick r:id="rId2" action="ppaction://hlinkfile"/>
            <a:extLst>
              <a:ext uri="{FF2B5EF4-FFF2-40B4-BE49-F238E27FC236}">
                <a16:creationId xmlns:a16="http://schemas.microsoft.com/office/drawing/2014/main" id="{B66E47E7-CD09-2603-7643-E5875B194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78" y="1206232"/>
            <a:ext cx="8817044" cy="495958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EAFD273-C93B-E5CB-278A-2469F66EC27C}"/>
              </a:ext>
            </a:extLst>
          </p:cNvPr>
          <p:cNvSpPr txBox="1"/>
          <p:nvPr/>
        </p:nvSpPr>
        <p:spPr>
          <a:xfrm>
            <a:off x="4770529" y="6239417"/>
            <a:ext cx="2650942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8EC0B9"/>
                </a:solidFill>
                <a:latin typeface="+mn-lt"/>
                <a:ea typeface="+mn-ea"/>
              </a:rPr>
              <a:t>点击图片播放视频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6D530E7-2A20-16D3-C68F-F6F1EACB1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t="13515" r="4092" b="35333"/>
          <a:stretch/>
        </p:blipFill>
        <p:spPr>
          <a:xfrm>
            <a:off x="476723" y="4245186"/>
            <a:ext cx="6468758" cy="21251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4C12A73-6E47-A260-592C-EEB8B8096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2" t="14000" r="35891" b="31345"/>
          <a:stretch/>
        </p:blipFill>
        <p:spPr>
          <a:xfrm>
            <a:off x="976006" y="487669"/>
            <a:ext cx="5470191" cy="3606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CDD23F-FD29-C14D-73AD-66CBF2DF7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7" t="12046" r="3134" b="12081"/>
          <a:stretch/>
        </p:blipFill>
        <p:spPr>
          <a:xfrm>
            <a:off x="7269809" y="362739"/>
            <a:ext cx="3946185" cy="337988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0836C64-C2D4-E95E-D41A-8FC4AC1E3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748" y="3944603"/>
            <a:ext cx="4116305" cy="255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C2AF1C-8102-64F8-BB61-AB9856EB68EC}"/>
              </a:ext>
            </a:extLst>
          </p:cNvPr>
          <p:cNvSpPr txBox="1"/>
          <p:nvPr/>
        </p:nvSpPr>
        <p:spPr>
          <a:xfrm>
            <a:off x="562175" y="1191795"/>
            <a:ext cx="103088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在中式园林的围墙上装饰着各种形状的花窗。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B9A862A-D581-13B0-C3B1-9E1C92673D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983" y="1885575"/>
            <a:ext cx="8350033" cy="4416763"/>
          </a:xfrm>
          <a:prstGeom prst="rect">
            <a:avLst/>
          </a:prstGeom>
        </p:spPr>
      </p:pic>
      <p:sp>
        <p:nvSpPr>
          <p:cNvPr id="19" name="五边形 18">
            <a:extLst>
              <a:ext uri="{FF2B5EF4-FFF2-40B4-BE49-F238E27FC236}">
                <a16:creationId xmlns:a16="http://schemas.microsoft.com/office/drawing/2014/main" id="{7ED219A3-E17D-AE3A-3D49-D26891D8D445}"/>
              </a:ext>
            </a:extLst>
          </p:cNvPr>
          <p:cNvSpPr/>
          <p:nvPr/>
        </p:nvSpPr>
        <p:spPr>
          <a:xfrm>
            <a:off x="8255000" y="1976120"/>
            <a:ext cx="2006600" cy="1910080"/>
          </a:xfrm>
          <a:prstGeom prst="pen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>
            <a:extLst>
              <a:ext uri="{FF2B5EF4-FFF2-40B4-BE49-F238E27FC236}">
                <a16:creationId xmlns:a16="http://schemas.microsoft.com/office/drawing/2014/main" id="{22732054-98E8-DE14-0178-3C782AFD2E54}"/>
              </a:ext>
            </a:extLst>
          </p:cNvPr>
          <p:cNvSpPr/>
          <p:nvPr/>
        </p:nvSpPr>
        <p:spPr>
          <a:xfrm>
            <a:off x="2115312" y="4218432"/>
            <a:ext cx="2279904" cy="1987296"/>
          </a:xfrm>
          <a:prstGeom prst="hexagon">
            <a:avLst>
              <a:gd name="adj" fmla="val 29294"/>
              <a:gd name="vf" fmla="val 115470"/>
            </a:avLst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八边形 20">
            <a:extLst>
              <a:ext uri="{FF2B5EF4-FFF2-40B4-BE49-F238E27FC236}">
                <a16:creationId xmlns:a16="http://schemas.microsoft.com/office/drawing/2014/main" id="{63A7EEE2-A010-4CEA-2D4B-1183CB18BAD3}"/>
              </a:ext>
            </a:extLst>
          </p:cNvPr>
          <p:cNvSpPr/>
          <p:nvPr/>
        </p:nvSpPr>
        <p:spPr>
          <a:xfrm>
            <a:off x="4882896" y="4181855"/>
            <a:ext cx="2113237" cy="2109217"/>
          </a:xfrm>
          <a:prstGeom prst="oc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:a16="http://schemas.microsoft.com/office/drawing/2014/main" id="{C490CCB6-ED58-BEA2-F3F5-7A565DC8B115}"/>
              </a:ext>
            </a:extLst>
          </p:cNvPr>
          <p:cNvSpPr/>
          <p:nvPr/>
        </p:nvSpPr>
        <p:spPr>
          <a:xfrm>
            <a:off x="3027045" y="2676524"/>
            <a:ext cx="817245" cy="481965"/>
          </a:xfrm>
          <a:prstGeom prst="diamond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F5F020A-CC1A-3F65-7DE5-A3971DEA6A19}"/>
              </a:ext>
            </a:extLst>
          </p:cNvPr>
          <p:cNvSpPr/>
          <p:nvPr/>
        </p:nvSpPr>
        <p:spPr>
          <a:xfrm>
            <a:off x="2448362" y="2165986"/>
            <a:ext cx="203398" cy="205200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55A8FDA-5FC6-9C10-7E5E-0ED1008494B0}"/>
              </a:ext>
            </a:extLst>
          </p:cNvPr>
          <p:cNvSpPr/>
          <p:nvPr/>
        </p:nvSpPr>
        <p:spPr>
          <a:xfrm>
            <a:off x="6139815" y="2556510"/>
            <a:ext cx="868680" cy="666750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1E8EDD49-6B5A-75C3-2E72-5D7FB69938AC}"/>
              </a:ext>
            </a:extLst>
          </p:cNvPr>
          <p:cNvSpPr/>
          <p:nvPr/>
        </p:nvSpPr>
        <p:spPr>
          <a:xfrm flipH="1" flipV="1">
            <a:off x="5913119" y="2103119"/>
            <a:ext cx="171172" cy="295275"/>
          </a:xfrm>
          <a:prstGeom prst="rt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" grpId="0" animBg="1"/>
      <p:bldP spid="3" grpId="0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5BCBC4E-E5F9-3224-6692-515FD2E589AC}"/>
              </a:ext>
            </a:extLst>
          </p:cNvPr>
          <p:cNvSpPr/>
          <p:nvPr/>
        </p:nvSpPr>
        <p:spPr>
          <a:xfrm>
            <a:off x="8852222" y="2676354"/>
            <a:ext cx="1501154" cy="1434629"/>
          </a:xfrm>
          <a:custGeom>
            <a:avLst/>
            <a:gdLst>
              <a:gd name="connsiteX0" fmla="*/ 1291590 w 1977390"/>
              <a:gd name="connsiteY0" fmla="*/ 0 h 1889760"/>
              <a:gd name="connsiteX1" fmla="*/ 0 w 1977390"/>
              <a:gd name="connsiteY1" fmla="*/ 1562100 h 1889760"/>
              <a:gd name="connsiteX2" fmla="*/ 323850 w 1977390"/>
              <a:gd name="connsiteY2" fmla="*/ 1889760 h 1889760"/>
              <a:gd name="connsiteX3" fmla="*/ 1687830 w 1977390"/>
              <a:gd name="connsiteY3" fmla="*/ 1885950 h 1889760"/>
              <a:gd name="connsiteX4" fmla="*/ 1977390 w 1977390"/>
              <a:gd name="connsiteY4" fmla="*/ 1470660 h 1889760"/>
              <a:gd name="connsiteX5" fmla="*/ 1291590 w 1977390"/>
              <a:gd name="connsiteY5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390" h="1889760">
                <a:moveTo>
                  <a:pt x="1291590" y="0"/>
                </a:moveTo>
                <a:lnTo>
                  <a:pt x="0" y="1562100"/>
                </a:lnTo>
                <a:lnTo>
                  <a:pt x="323850" y="1889760"/>
                </a:lnTo>
                <a:lnTo>
                  <a:pt x="1687830" y="1885950"/>
                </a:lnTo>
                <a:lnTo>
                  <a:pt x="1977390" y="1470660"/>
                </a:lnTo>
                <a:lnTo>
                  <a:pt x="129159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五边形 14">
            <a:extLst>
              <a:ext uri="{FF2B5EF4-FFF2-40B4-BE49-F238E27FC236}">
                <a16:creationId xmlns:a16="http://schemas.microsoft.com/office/drawing/2014/main" id="{ADF7919F-BCD7-F580-6115-185BAAD31BFE}"/>
              </a:ext>
            </a:extLst>
          </p:cNvPr>
          <p:cNvSpPr/>
          <p:nvPr/>
        </p:nvSpPr>
        <p:spPr>
          <a:xfrm>
            <a:off x="5166816" y="889287"/>
            <a:ext cx="1570702" cy="1495149"/>
          </a:xfrm>
          <a:prstGeom prst="pen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>
            <a:extLst>
              <a:ext uri="{FF2B5EF4-FFF2-40B4-BE49-F238E27FC236}">
                <a16:creationId xmlns:a16="http://schemas.microsoft.com/office/drawing/2014/main" id="{5199A915-A11B-53D5-C86D-5B68A3BF2A1B}"/>
              </a:ext>
            </a:extLst>
          </p:cNvPr>
          <p:cNvSpPr/>
          <p:nvPr/>
        </p:nvSpPr>
        <p:spPr>
          <a:xfrm>
            <a:off x="7466723" y="970776"/>
            <a:ext cx="1528319" cy="1332171"/>
          </a:xfrm>
          <a:prstGeom prst="hexagon">
            <a:avLst>
              <a:gd name="adj" fmla="val 29294"/>
              <a:gd name="vf" fmla="val 115470"/>
            </a:avLst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八边形 20">
            <a:extLst>
              <a:ext uri="{FF2B5EF4-FFF2-40B4-BE49-F238E27FC236}">
                <a16:creationId xmlns:a16="http://schemas.microsoft.com/office/drawing/2014/main" id="{6D116679-8878-5CFC-1466-89CD5190B6F5}"/>
              </a:ext>
            </a:extLst>
          </p:cNvPr>
          <p:cNvSpPr/>
          <p:nvPr/>
        </p:nvSpPr>
        <p:spPr>
          <a:xfrm>
            <a:off x="9724247" y="821100"/>
            <a:ext cx="1634633" cy="1631523"/>
          </a:xfrm>
          <a:prstGeom prst="oc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230FE078-D613-C767-E137-98FC804FEB92}"/>
              </a:ext>
            </a:extLst>
          </p:cNvPr>
          <p:cNvSpPr/>
          <p:nvPr/>
        </p:nvSpPr>
        <p:spPr>
          <a:xfrm>
            <a:off x="1204429" y="2889096"/>
            <a:ext cx="1426214" cy="1229495"/>
          </a:xfrm>
          <a:prstGeom prst="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>
            <a:extLst>
              <a:ext uri="{FF2B5EF4-FFF2-40B4-BE49-F238E27FC236}">
                <a16:creationId xmlns:a16="http://schemas.microsoft.com/office/drawing/2014/main" id="{891D3A5D-3CED-099F-BD2B-C836970CDE0D}"/>
              </a:ext>
            </a:extLst>
          </p:cNvPr>
          <p:cNvSpPr/>
          <p:nvPr/>
        </p:nvSpPr>
        <p:spPr>
          <a:xfrm>
            <a:off x="4300345" y="2991896"/>
            <a:ext cx="1986265" cy="1119087"/>
          </a:xfrm>
          <a:prstGeom prst="diamond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62E762D-937D-6C2A-5D36-B5A863EAA291}"/>
              </a:ext>
            </a:extLst>
          </p:cNvPr>
          <p:cNvSpPr txBox="1"/>
          <p:nvPr/>
        </p:nvSpPr>
        <p:spPr>
          <a:xfrm>
            <a:off x="1446342" y="4756078"/>
            <a:ext cx="9448637" cy="1382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像这些图形一样，由多条线段围成的图形称为</a:t>
            </a:r>
            <a:r>
              <a:rPr lang="zh-CN" altLang="en-US" sz="3600" kern="100" dirty="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多边形</a:t>
            </a:r>
            <a:r>
              <a:rPr lang="zh-CN" altLang="en-US" sz="36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直角三角形 1">
            <a:extLst>
              <a:ext uri="{FF2B5EF4-FFF2-40B4-BE49-F238E27FC236}">
                <a16:creationId xmlns:a16="http://schemas.microsoft.com/office/drawing/2014/main" id="{F932BFBB-053A-6B15-E977-393FB28D1974}"/>
              </a:ext>
            </a:extLst>
          </p:cNvPr>
          <p:cNvSpPr/>
          <p:nvPr/>
        </p:nvSpPr>
        <p:spPr>
          <a:xfrm rot="10800000" flipH="1" flipV="1">
            <a:off x="2974401" y="2607236"/>
            <a:ext cx="982186" cy="1694290"/>
          </a:xfrm>
          <a:prstGeom prst="rt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34B44C3-D5BB-4CF1-D2AA-03386D8D5960}"/>
              </a:ext>
            </a:extLst>
          </p:cNvPr>
          <p:cNvSpPr/>
          <p:nvPr/>
        </p:nvSpPr>
        <p:spPr>
          <a:xfrm>
            <a:off x="672807" y="1022253"/>
            <a:ext cx="1231199" cy="124210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F40D87-8B54-08C7-8A29-31CBBF4D8759}"/>
              </a:ext>
            </a:extLst>
          </p:cNvPr>
          <p:cNvSpPr/>
          <p:nvPr/>
        </p:nvSpPr>
        <p:spPr>
          <a:xfrm>
            <a:off x="2633211" y="984094"/>
            <a:ext cx="1804400" cy="138495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E06F2491-8E51-4D8E-0245-21EC3E357ACE}"/>
              </a:ext>
            </a:extLst>
          </p:cNvPr>
          <p:cNvSpPr/>
          <p:nvPr/>
        </p:nvSpPr>
        <p:spPr>
          <a:xfrm>
            <a:off x="6630368" y="2917577"/>
            <a:ext cx="1878095" cy="1201014"/>
          </a:xfrm>
          <a:custGeom>
            <a:avLst/>
            <a:gdLst>
              <a:gd name="connsiteX0" fmla="*/ 0 w 2174033"/>
              <a:gd name="connsiteY0" fmla="*/ 0 h 1390262"/>
              <a:gd name="connsiteX1" fmla="*/ 587829 w 2174033"/>
              <a:gd name="connsiteY1" fmla="*/ 1390262 h 1390262"/>
              <a:gd name="connsiteX2" fmla="*/ 1922107 w 2174033"/>
              <a:gd name="connsiteY2" fmla="*/ 1380931 h 1390262"/>
              <a:gd name="connsiteX3" fmla="*/ 2174033 w 2174033"/>
              <a:gd name="connsiteY3" fmla="*/ 494523 h 1390262"/>
              <a:gd name="connsiteX4" fmla="*/ 0 w 2174033"/>
              <a:gd name="connsiteY4" fmla="*/ 0 h 139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4033" h="1390262">
                <a:moveTo>
                  <a:pt x="0" y="0"/>
                </a:moveTo>
                <a:lnTo>
                  <a:pt x="587829" y="1390262"/>
                </a:lnTo>
                <a:lnTo>
                  <a:pt x="1922107" y="1380931"/>
                </a:lnTo>
                <a:lnTo>
                  <a:pt x="2174033" y="4945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5B943FB6-7C26-DB98-ECD6-6D7E9258AA1B}"/>
              </a:ext>
            </a:extLst>
          </p:cNvPr>
          <p:cNvSpPr txBox="1"/>
          <p:nvPr/>
        </p:nvSpPr>
        <p:spPr>
          <a:xfrm>
            <a:off x="724691" y="472605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D89804-25EC-2D61-6DD7-CC0C7044CF43}"/>
              </a:ext>
            </a:extLst>
          </p:cNvPr>
          <p:cNvSpPr txBox="1"/>
          <p:nvPr/>
        </p:nvSpPr>
        <p:spPr>
          <a:xfrm>
            <a:off x="3014285" y="4726051"/>
            <a:ext cx="8036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1.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独立思考，把上面的图形分一分；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9E3A551-373B-F354-8010-35AA1A714871}"/>
              </a:ext>
            </a:extLst>
          </p:cNvPr>
          <p:cNvSpPr txBox="1"/>
          <p:nvPr/>
        </p:nvSpPr>
        <p:spPr>
          <a:xfrm>
            <a:off x="3014285" y="5512720"/>
            <a:ext cx="872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</a:rPr>
              <a:t>2.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同桌交流讨论，说一说你是怎样分的。</a:t>
            </a:r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id="{CDA99B69-29B3-1C7C-75A0-25269FE7D281}"/>
              </a:ext>
            </a:extLst>
          </p:cNvPr>
          <p:cNvSpPr/>
          <p:nvPr/>
        </p:nvSpPr>
        <p:spPr>
          <a:xfrm>
            <a:off x="5166816" y="889287"/>
            <a:ext cx="1570702" cy="1495149"/>
          </a:xfrm>
          <a:prstGeom prst="pen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>
            <a:extLst>
              <a:ext uri="{FF2B5EF4-FFF2-40B4-BE49-F238E27FC236}">
                <a16:creationId xmlns:a16="http://schemas.microsoft.com/office/drawing/2014/main" id="{1DF7FB6B-BBC0-FB81-E3A8-F4BEB20F5F39}"/>
              </a:ext>
            </a:extLst>
          </p:cNvPr>
          <p:cNvSpPr/>
          <p:nvPr/>
        </p:nvSpPr>
        <p:spPr>
          <a:xfrm>
            <a:off x="7466723" y="970776"/>
            <a:ext cx="1528319" cy="1332171"/>
          </a:xfrm>
          <a:prstGeom prst="hexagon">
            <a:avLst>
              <a:gd name="adj" fmla="val 29294"/>
              <a:gd name="vf" fmla="val 115470"/>
            </a:avLst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八边形 18">
            <a:extLst>
              <a:ext uri="{FF2B5EF4-FFF2-40B4-BE49-F238E27FC236}">
                <a16:creationId xmlns:a16="http://schemas.microsoft.com/office/drawing/2014/main" id="{0FDFF0E1-7B1A-179C-31BC-DB38A9A8E040}"/>
              </a:ext>
            </a:extLst>
          </p:cNvPr>
          <p:cNvSpPr/>
          <p:nvPr/>
        </p:nvSpPr>
        <p:spPr>
          <a:xfrm>
            <a:off x="9724247" y="821100"/>
            <a:ext cx="1634633" cy="1631523"/>
          </a:xfrm>
          <a:prstGeom prst="oc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9724E60-3742-1CC7-F498-4102F8366AA1}"/>
              </a:ext>
            </a:extLst>
          </p:cNvPr>
          <p:cNvSpPr/>
          <p:nvPr/>
        </p:nvSpPr>
        <p:spPr>
          <a:xfrm>
            <a:off x="672807" y="1022253"/>
            <a:ext cx="1231199" cy="124210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D519F85-D90A-90BD-621A-15CB1859DA78}"/>
              </a:ext>
            </a:extLst>
          </p:cNvPr>
          <p:cNvSpPr/>
          <p:nvPr/>
        </p:nvSpPr>
        <p:spPr>
          <a:xfrm>
            <a:off x="2633211" y="984094"/>
            <a:ext cx="1804400" cy="138495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473E5858-2AF5-6FF4-9F8C-7C92BE70CE20}"/>
              </a:ext>
            </a:extLst>
          </p:cNvPr>
          <p:cNvSpPr/>
          <p:nvPr/>
        </p:nvSpPr>
        <p:spPr>
          <a:xfrm>
            <a:off x="8852222" y="2676354"/>
            <a:ext cx="1501154" cy="1434629"/>
          </a:xfrm>
          <a:custGeom>
            <a:avLst/>
            <a:gdLst>
              <a:gd name="connsiteX0" fmla="*/ 1291590 w 1977390"/>
              <a:gd name="connsiteY0" fmla="*/ 0 h 1889760"/>
              <a:gd name="connsiteX1" fmla="*/ 0 w 1977390"/>
              <a:gd name="connsiteY1" fmla="*/ 1562100 h 1889760"/>
              <a:gd name="connsiteX2" fmla="*/ 323850 w 1977390"/>
              <a:gd name="connsiteY2" fmla="*/ 1889760 h 1889760"/>
              <a:gd name="connsiteX3" fmla="*/ 1687830 w 1977390"/>
              <a:gd name="connsiteY3" fmla="*/ 1885950 h 1889760"/>
              <a:gd name="connsiteX4" fmla="*/ 1977390 w 1977390"/>
              <a:gd name="connsiteY4" fmla="*/ 1470660 h 1889760"/>
              <a:gd name="connsiteX5" fmla="*/ 1291590 w 1977390"/>
              <a:gd name="connsiteY5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390" h="1889760">
                <a:moveTo>
                  <a:pt x="1291590" y="0"/>
                </a:moveTo>
                <a:lnTo>
                  <a:pt x="0" y="1562100"/>
                </a:lnTo>
                <a:lnTo>
                  <a:pt x="323850" y="1889760"/>
                </a:lnTo>
                <a:lnTo>
                  <a:pt x="1687830" y="1885950"/>
                </a:lnTo>
                <a:lnTo>
                  <a:pt x="1977390" y="1470660"/>
                </a:lnTo>
                <a:lnTo>
                  <a:pt x="129159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D7713468-CECD-F46B-0105-1ECABA77F4B5}"/>
              </a:ext>
            </a:extLst>
          </p:cNvPr>
          <p:cNvSpPr/>
          <p:nvPr/>
        </p:nvSpPr>
        <p:spPr>
          <a:xfrm>
            <a:off x="1204429" y="2889096"/>
            <a:ext cx="1426214" cy="1229495"/>
          </a:xfrm>
          <a:prstGeom prst="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1C37149F-1C40-FEDE-1099-DBFFD2D2B87E}"/>
              </a:ext>
            </a:extLst>
          </p:cNvPr>
          <p:cNvSpPr/>
          <p:nvPr/>
        </p:nvSpPr>
        <p:spPr>
          <a:xfrm>
            <a:off x="4300345" y="2991896"/>
            <a:ext cx="1986265" cy="1119087"/>
          </a:xfrm>
          <a:prstGeom prst="diamond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1F67BD6C-1371-A7D5-353A-D3B70F6E3C4C}"/>
              </a:ext>
            </a:extLst>
          </p:cNvPr>
          <p:cNvSpPr/>
          <p:nvPr/>
        </p:nvSpPr>
        <p:spPr>
          <a:xfrm rot="10800000" flipH="1" flipV="1">
            <a:off x="2974401" y="2607236"/>
            <a:ext cx="982186" cy="1694290"/>
          </a:xfrm>
          <a:prstGeom prst="rt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C54DC6F-7AEF-8F52-33FB-DEF100F63029}"/>
              </a:ext>
            </a:extLst>
          </p:cNvPr>
          <p:cNvSpPr/>
          <p:nvPr/>
        </p:nvSpPr>
        <p:spPr>
          <a:xfrm>
            <a:off x="6630368" y="2917577"/>
            <a:ext cx="1878095" cy="1201014"/>
          </a:xfrm>
          <a:custGeom>
            <a:avLst/>
            <a:gdLst>
              <a:gd name="connsiteX0" fmla="*/ 0 w 2174033"/>
              <a:gd name="connsiteY0" fmla="*/ 0 h 1390262"/>
              <a:gd name="connsiteX1" fmla="*/ 587829 w 2174033"/>
              <a:gd name="connsiteY1" fmla="*/ 1390262 h 1390262"/>
              <a:gd name="connsiteX2" fmla="*/ 1922107 w 2174033"/>
              <a:gd name="connsiteY2" fmla="*/ 1380931 h 1390262"/>
              <a:gd name="connsiteX3" fmla="*/ 2174033 w 2174033"/>
              <a:gd name="connsiteY3" fmla="*/ 494523 h 1390262"/>
              <a:gd name="connsiteX4" fmla="*/ 0 w 2174033"/>
              <a:gd name="connsiteY4" fmla="*/ 0 h 139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4033" h="1390262">
                <a:moveTo>
                  <a:pt x="0" y="0"/>
                </a:moveTo>
                <a:lnTo>
                  <a:pt x="587829" y="1390262"/>
                </a:lnTo>
                <a:lnTo>
                  <a:pt x="1922107" y="1380931"/>
                </a:lnTo>
                <a:lnTo>
                  <a:pt x="2174033" y="4945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44952BEA-3C6D-E9B6-8AE8-55976C1CA357}"/>
              </a:ext>
            </a:extLst>
          </p:cNvPr>
          <p:cNvSpPr/>
          <p:nvPr/>
        </p:nvSpPr>
        <p:spPr>
          <a:xfrm>
            <a:off x="5138670" y="1653702"/>
            <a:ext cx="2019900" cy="3412442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EA55C0EB-C985-208E-DFA3-D50405F85632}"/>
              </a:ext>
            </a:extLst>
          </p:cNvPr>
          <p:cNvSpPr/>
          <p:nvPr/>
        </p:nvSpPr>
        <p:spPr>
          <a:xfrm>
            <a:off x="2400209" y="1081941"/>
            <a:ext cx="2585769" cy="5412604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519AD298-51FF-19D8-6C75-0DEAC62EAA81}"/>
              </a:ext>
            </a:extLst>
          </p:cNvPr>
          <p:cNvSpPr/>
          <p:nvPr/>
        </p:nvSpPr>
        <p:spPr>
          <a:xfrm>
            <a:off x="362134" y="1343309"/>
            <a:ext cx="1885383" cy="3638145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2AD6827D-A2F8-EFBB-BE0D-D56546808D15}"/>
              </a:ext>
            </a:extLst>
          </p:cNvPr>
          <p:cNvSpPr/>
          <p:nvPr/>
        </p:nvSpPr>
        <p:spPr>
          <a:xfrm>
            <a:off x="543963" y="1527224"/>
            <a:ext cx="1426214" cy="1229495"/>
          </a:xfrm>
          <a:prstGeom prst="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>
            <a:extLst>
              <a:ext uri="{FF2B5EF4-FFF2-40B4-BE49-F238E27FC236}">
                <a16:creationId xmlns:a16="http://schemas.microsoft.com/office/drawing/2014/main" id="{C6E2420E-35B5-4489-D146-6F4D8E3A2A7E}"/>
              </a:ext>
            </a:extLst>
          </p:cNvPr>
          <p:cNvSpPr/>
          <p:nvPr/>
        </p:nvSpPr>
        <p:spPr>
          <a:xfrm>
            <a:off x="5382894" y="1771895"/>
            <a:ext cx="1570702" cy="1495149"/>
          </a:xfrm>
          <a:prstGeom prst="pen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AD698CC-5D90-D328-8D54-157FE18AB0D3}"/>
              </a:ext>
            </a:extLst>
          </p:cNvPr>
          <p:cNvSpPr txBox="1"/>
          <p:nvPr/>
        </p:nvSpPr>
        <p:spPr>
          <a:xfrm>
            <a:off x="484900" y="328571"/>
            <a:ext cx="11577397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600" kern="10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为了便于研究，我们一般按照多边形</a:t>
            </a:r>
            <a:r>
              <a:rPr lang="zh-CN" altLang="en-US" sz="3200" dirty="0">
                <a:solidFill>
                  <a:srgbClr val="E60013"/>
                </a:solidFill>
              </a:rPr>
              <a:t>边的条数</a:t>
            </a:r>
            <a:r>
              <a:rPr lang="zh-CN" altLang="en-US" sz="3200" dirty="0"/>
              <a:t>进行分类。</a:t>
            </a:r>
          </a:p>
        </p:txBody>
      </p:sp>
      <p:sp>
        <p:nvSpPr>
          <p:cNvPr id="61" name="等腰三角形 60">
            <a:extLst>
              <a:ext uri="{FF2B5EF4-FFF2-40B4-BE49-F238E27FC236}">
                <a16:creationId xmlns:a16="http://schemas.microsoft.com/office/drawing/2014/main" id="{20BCE02A-B436-70E0-0FC7-9E4D29BF7487}"/>
              </a:ext>
            </a:extLst>
          </p:cNvPr>
          <p:cNvSpPr/>
          <p:nvPr/>
        </p:nvSpPr>
        <p:spPr>
          <a:xfrm>
            <a:off x="426649" y="2115165"/>
            <a:ext cx="1710230" cy="1474336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1B099BE-4746-4160-5219-DC6A14B90730}"/>
              </a:ext>
            </a:extLst>
          </p:cNvPr>
          <p:cNvSpPr txBox="1"/>
          <p:nvPr/>
        </p:nvSpPr>
        <p:spPr>
          <a:xfrm>
            <a:off x="416299" y="366757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三边形</a:t>
            </a:r>
            <a:endParaRPr lang="zh-CN" altLang="en-US" sz="1600" dirty="0"/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3868046D-C8BA-876C-6BDB-42F17C8874A1}"/>
              </a:ext>
            </a:extLst>
          </p:cNvPr>
          <p:cNvSpPr/>
          <p:nvPr/>
        </p:nvSpPr>
        <p:spPr>
          <a:xfrm>
            <a:off x="9748344" y="1653702"/>
            <a:ext cx="2081522" cy="3412442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9ED12AAF-624D-E0E3-8E0C-09A44FDC1CBC}"/>
              </a:ext>
            </a:extLst>
          </p:cNvPr>
          <p:cNvSpPr/>
          <p:nvPr/>
        </p:nvSpPr>
        <p:spPr>
          <a:xfrm>
            <a:off x="7311262" y="1653702"/>
            <a:ext cx="2284390" cy="3412442"/>
          </a:xfrm>
          <a:prstGeom prst="roundRect">
            <a:avLst/>
          </a:prstGeom>
          <a:solidFill>
            <a:schemeClr val="bg1"/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六边形 87">
            <a:extLst>
              <a:ext uri="{FF2B5EF4-FFF2-40B4-BE49-F238E27FC236}">
                <a16:creationId xmlns:a16="http://schemas.microsoft.com/office/drawing/2014/main" id="{09B72F70-78FC-DE8E-55C8-FFD21DC09F22}"/>
              </a:ext>
            </a:extLst>
          </p:cNvPr>
          <p:cNvSpPr/>
          <p:nvPr/>
        </p:nvSpPr>
        <p:spPr>
          <a:xfrm>
            <a:off x="7661489" y="2512259"/>
            <a:ext cx="1528319" cy="1332171"/>
          </a:xfrm>
          <a:prstGeom prst="hexagon">
            <a:avLst>
              <a:gd name="adj" fmla="val 29294"/>
              <a:gd name="vf" fmla="val 115470"/>
            </a:avLst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八边形 89">
            <a:extLst>
              <a:ext uri="{FF2B5EF4-FFF2-40B4-BE49-F238E27FC236}">
                <a16:creationId xmlns:a16="http://schemas.microsoft.com/office/drawing/2014/main" id="{EA58437F-8117-2F5B-4362-E2C8461DF91C}"/>
              </a:ext>
            </a:extLst>
          </p:cNvPr>
          <p:cNvSpPr/>
          <p:nvPr/>
        </p:nvSpPr>
        <p:spPr>
          <a:xfrm>
            <a:off x="9971788" y="2437313"/>
            <a:ext cx="1634633" cy="1631523"/>
          </a:xfrm>
          <a:prstGeom prst="octagon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D4C1CF3F-A4D3-F0AC-AC89-5E3C7E0F4B94}"/>
              </a:ext>
            </a:extLst>
          </p:cNvPr>
          <p:cNvSpPr txBox="1"/>
          <p:nvPr/>
        </p:nvSpPr>
        <p:spPr>
          <a:xfrm>
            <a:off x="7646345" y="366757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六边形</a:t>
            </a:r>
            <a:endParaRPr lang="zh-CN" altLang="en-US" sz="1600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CB49D94B-234A-729A-4B97-56628C21E97B}"/>
              </a:ext>
            </a:extLst>
          </p:cNvPr>
          <p:cNvSpPr txBox="1"/>
          <p:nvPr/>
        </p:nvSpPr>
        <p:spPr>
          <a:xfrm>
            <a:off x="9841159" y="2640179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1600" dirty="0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063B1FF5-831C-1A00-FCEB-8495831B4A00}"/>
              </a:ext>
            </a:extLst>
          </p:cNvPr>
          <p:cNvSpPr txBox="1"/>
          <p:nvPr/>
        </p:nvSpPr>
        <p:spPr>
          <a:xfrm>
            <a:off x="484900" y="1063051"/>
            <a:ext cx="1112152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看一看，数一数，看看每个图形的角与边有什么关系。</a:t>
            </a: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68BBF22A-0A4D-F746-0F59-30922A47F5FA}"/>
              </a:ext>
            </a:extLst>
          </p:cNvPr>
          <p:cNvGrpSpPr/>
          <p:nvPr/>
        </p:nvGrpSpPr>
        <p:grpSpPr>
          <a:xfrm>
            <a:off x="357028" y="2052993"/>
            <a:ext cx="1843957" cy="1633152"/>
            <a:chOff x="357028" y="2052993"/>
            <a:chExt cx="1843957" cy="1633152"/>
          </a:xfrm>
        </p:grpSpPr>
        <p:sp>
          <p:nvSpPr>
            <p:cNvPr id="96" name="弧形 95">
              <a:extLst>
                <a:ext uri="{FF2B5EF4-FFF2-40B4-BE49-F238E27FC236}">
                  <a16:creationId xmlns:a16="http://schemas.microsoft.com/office/drawing/2014/main" id="{1D875B55-61F9-417B-51D3-CC1CF35AD550}"/>
                </a:ext>
              </a:extLst>
            </p:cNvPr>
            <p:cNvSpPr/>
            <p:nvPr/>
          </p:nvSpPr>
          <p:spPr>
            <a:xfrm rot="8103615">
              <a:off x="1141461" y="2052993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弧形 96">
              <a:extLst>
                <a:ext uri="{FF2B5EF4-FFF2-40B4-BE49-F238E27FC236}">
                  <a16:creationId xmlns:a16="http://schemas.microsoft.com/office/drawing/2014/main" id="{0EF80256-924B-9D3D-B4BE-2BEDBFD59FF2}"/>
                </a:ext>
              </a:extLst>
            </p:cNvPr>
            <p:cNvSpPr/>
            <p:nvPr/>
          </p:nvSpPr>
          <p:spPr>
            <a:xfrm rot="968470">
              <a:off x="357028" y="3405542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弧形 97">
              <a:extLst>
                <a:ext uri="{FF2B5EF4-FFF2-40B4-BE49-F238E27FC236}">
                  <a16:creationId xmlns:a16="http://schemas.microsoft.com/office/drawing/2014/main" id="{9752FABC-43C2-B190-07EB-EF77051831B7}"/>
                </a:ext>
              </a:extLst>
            </p:cNvPr>
            <p:cNvSpPr/>
            <p:nvPr/>
          </p:nvSpPr>
          <p:spPr>
            <a:xfrm rot="20631530" flipH="1">
              <a:off x="1920382" y="3405541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96FCFA96-2D8B-660A-05D1-84CD1EAE458A}"/>
              </a:ext>
            </a:extLst>
          </p:cNvPr>
          <p:cNvSpPr txBox="1"/>
          <p:nvPr/>
        </p:nvSpPr>
        <p:spPr>
          <a:xfrm>
            <a:off x="416299" y="366757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28C8D97-F125-2CDF-445E-365CF6C7DA13}"/>
              </a:ext>
            </a:extLst>
          </p:cNvPr>
          <p:cNvSpPr/>
          <p:nvPr/>
        </p:nvSpPr>
        <p:spPr>
          <a:xfrm>
            <a:off x="3131335" y="1198967"/>
            <a:ext cx="1231199" cy="124210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id="{79128D64-D1CB-2823-9669-629EA4F5B26E}"/>
              </a:ext>
            </a:extLst>
          </p:cNvPr>
          <p:cNvSpPr/>
          <p:nvPr/>
        </p:nvSpPr>
        <p:spPr>
          <a:xfrm>
            <a:off x="2778659" y="2519657"/>
            <a:ext cx="1986265" cy="1119087"/>
          </a:xfrm>
          <a:prstGeom prst="diamond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BD63E0-8449-6146-58C4-5C5B3F660465}"/>
              </a:ext>
            </a:extLst>
          </p:cNvPr>
          <p:cNvSpPr/>
          <p:nvPr/>
        </p:nvSpPr>
        <p:spPr>
          <a:xfrm>
            <a:off x="2807598" y="3717327"/>
            <a:ext cx="1804400" cy="1384957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F4C198BB-1034-9F27-514B-90BC30CB7DB3}"/>
              </a:ext>
            </a:extLst>
          </p:cNvPr>
          <p:cNvSpPr/>
          <p:nvPr/>
        </p:nvSpPr>
        <p:spPr>
          <a:xfrm rot="10800000" flipH="1" flipV="1">
            <a:off x="919131" y="3001752"/>
            <a:ext cx="982186" cy="1694290"/>
          </a:xfrm>
          <a:prstGeom prst="rtTriangle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D7965F-F6A0-A575-5EF3-54D46808508B}"/>
              </a:ext>
            </a:extLst>
          </p:cNvPr>
          <p:cNvSpPr txBox="1"/>
          <p:nvPr/>
        </p:nvSpPr>
        <p:spPr>
          <a:xfrm>
            <a:off x="9841159" y="3667573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1600" dirty="0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F27A8666-0038-00C4-7940-A1E0BEC8D205}"/>
              </a:ext>
            </a:extLst>
          </p:cNvPr>
          <p:cNvSpPr/>
          <p:nvPr/>
        </p:nvSpPr>
        <p:spPr>
          <a:xfrm>
            <a:off x="2754045" y="5180217"/>
            <a:ext cx="1878095" cy="1201014"/>
          </a:xfrm>
          <a:custGeom>
            <a:avLst/>
            <a:gdLst>
              <a:gd name="connsiteX0" fmla="*/ 0 w 2174033"/>
              <a:gd name="connsiteY0" fmla="*/ 0 h 1390262"/>
              <a:gd name="connsiteX1" fmla="*/ 587829 w 2174033"/>
              <a:gd name="connsiteY1" fmla="*/ 1390262 h 1390262"/>
              <a:gd name="connsiteX2" fmla="*/ 1922107 w 2174033"/>
              <a:gd name="connsiteY2" fmla="*/ 1380931 h 1390262"/>
              <a:gd name="connsiteX3" fmla="*/ 2174033 w 2174033"/>
              <a:gd name="connsiteY3" fmla="*/ 494523 h 1390262"/>
              <a:gd name="connsiteX4" fmla="*/ 0 w 2174033"/>
              <a:gd name="connsiteY4" fmla="*/ 0 h 139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4033" h="1390262">
                <a:moveTo>
                  <a:pt x="0" y="0"/>
                </a:moveTo>
                <a:lnTo>
                  <a:pt x="587829" y="1390262"/>
                </a:lnTo>
                <a:lnTo>
                  <a:pt x="1922107" y="1380931"/>
                </a:lnTo>
                <a:lnTo>
                  <a:pt x="2174033" y="4945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E190D8BC-B3CA-B5F6-F531-C3E54AEBE31D}"/>
              </a:ext>
            </a:extLst>
          </p:cNvPr>
          <p:cNvSpPr/>
          <p:nvPr/>
        </p:nvSpPr>
        <p:spPr>
          <a:xfrm>
            <a:off x="5417668" y="3430364"/>
            <a:ext cx="1501154" cy="1434629"/>
          </a:xfrm>
          <a:custGeom>
            <a:avLst/>
            <a:gdLst>
              <a:gd name="connsiteX0" fmla="*/ 1291590 w 1977390"/>
              <a:gd name="connsiteY0" fmla="*/ 0 h 1889760"/>
              <a:gd name="connsiteX1" fmla="*/ 0 w 1977390"/>
              <a:gd name="connsiteY1" fmla="*/ 1562100 h 1889760"/>
              <a:gd name="connsiteX2" fmla="*/ 323850 w 1977390"/>
              <a:gd name="connsiteY2" fmla="*/ 1889760 h 1889760"/>
              <a:gd name="connsiteX3" fmla="*/ 1687830 w 1977390"/>
              <a:gd name="connsiteY3" fmla="*/ 1885950 h 1889760"/>
              <a:gd name="connsiteX4" fmla="*/ 1977390 w 1977390"/>
              <a:gd name="connsiteY4" fmla="*/ 1470660 h 1889760"/>
              <a:gd name="connsiteX5" fmla="*/ 1291590 w 1977390"/>
              <a:gd name="connsiteY5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390" h="1889760">
                <a:moveTo>
                  <a:pt x="1291590" y="0"/>
                </a:moveTo>
                <a:lnTo>
                  <a:pt x="0" y="1562100"/>
                </a:lnTo>
                <a:lnTo>
                  <a:pt x="323850" y="1889760"/>
                </a:lnTo>
                <a:lnTo>
                  <a:pt x="1687830" y="1885950"/>
                </a:lnTo>
                <a:lnTo>
                  <a:pt x="1977390" y="1470660"/>
                </a:lnTo>
                <a:lnTo>
                  <a:pt x="1291590" y="0"/>
                </a:lnTo>
                <a:close/>
              </a:path>
            </a:pathLst>
          </a:cu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D0A9940-7C5D-1D82-2EFC-F8F93A1A13AD}"/>
              </a:ext>
            </a:extLst>
          </p:cNvPr>
          <p:cNvSpPr txBox="1"/>
          <p:nvPr/>
        </p:nvSpPr>
        <p:spPr>
          <a:xfrm>
            <a:off x="5236249" y="366757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五边形</a:t>
            </a:r>
            <a:endParaRPr lang="zh-CN" altLang="en-US" sz="1600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4F16AAEF-37DC-C1C9-E4AE-E522F1C51818}"/>
              </a:ext>
            </a:extLst>
          </p:cNvPr>
          <p:cNvSpPr txBox="1"/>
          <p:nvPr/>
        </p:nvSpPr>
        <p:spPr>
          <a:xfrm>
            <a:off x="3902127" y="4777558"/>
            <a:ext cx="438774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角</a:t>
            </a:r>
            <a:r>
              <a:rPr lang="zh-CN" altLang="en-US" sz="32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的个数</a:t>
            </a:r>
            <a:r>
              <a:rPr lang="en-US" altLang="zh-CN" sz="32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边的条数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CA02968-7BDE-C76D-F10D-18D58FBAE29B}"/>
              </a:ext>
            </a:extLst>
          </p:cNvPr>
          <p:cNvSpPr txBox="1"/>
          <p:nvPr/>
        </p:nvSpPr>
        <p:spPr>
          <a:xfrm>
            <a:off x="2805498" y="366757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四边形</a:t>
            </a:r>
            <a:endParaRPr lang="zh-CN" altLang="en-US" sz="1600" dirty="0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273A3FCB-948C-5106-B5E8-2E84593F114D}"/>
              </a:ext>
            </a:extLst>
          </p:cNvPr>
          <p:cNvSpPr/>
          <p:nvPr/>
        </p:nvSpPr>
        <p:spPr>
          <a:xfrm>
            <a:off x="2481543" y="2170239"/>
            <a:ext cx="2180356" cy="1394305"/>
          </a:xfrm>
          <a:custGeom>
            <a:avLst/>
            <a:gdLst>
              <a:gd name="connsiteX0" fmla="*/ 0 w 2174033"/>
              <a:gd name="connsiteY0" fmla="*/ 0 h 1390262"/>
              <a:gd name="connsiteX1" fmla="*/ 587829 w 2174033"/>
              <a:gd name="connsiteY1" fmla="*/ 1390262 h 1390262"/>
              <a:gd name="connsiteX2" fmla="*/ 1922107 w 2174033"/>
              <a:gd name="connsiteY2" fmla="*/ 1380931 h 1390262"/>
              <a:gd name="connsiteX3" fmla="*/ 2174033 w 2174033"/>
              <a:gd name="connsiteY3" fmla="*/ 494523 h 1390262"/>
              <a:gd name="connsiteX4" fmla="*/ 0 w 2174033"/>
              <a:gd name="connsiteY4" fmla="*/ 0 h 139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4033" h="1390262">
                <a:moveTo>
                  <a:pt x="0" y="0"/>
                </a:moveTo>
                <a:lnTo>
                  <a:pt x="587829" y="1390262"/>
                </a:lnTo>
                <a:lnTo>
                  <a:pt x="1922107" y="1380931"/>
                </a:lnTo>
                <a:lnTo>
                  <a:pt x="2174033" y="494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8A685710-2B2B-F41B-3A08-77701C404026}"/>
              </a:ext>
            </a:extLst>
          </p:cNvPr>
          <p:cNvGrpSpPr/>
          <p:nvPr/>
        </p:nvGrpSpPr>
        <p:grpSpPr>
          <a:xfrm>
            <a:off x="2412909" y="2116729"/>
            <a:ext cx="2396797" cy="1597641"/>
            <a:chOff x="1910246" y="1961984"/>
            <a:chExt cx="2396797" cy="1597641"/>
          </a:xfrm>
        </p:grpSpPr>
        <p:sp>
          <p:nvSpPr>
            <p:cNvPr id="100" name="弧形 99">
              <a:extLst>
                <a:ext uri="{FF2B5EF4-FFF2-40B4-BE49-F238E27FC236}">
                  <a16:creationId xmlns:a16="http://schemas.microsoft.com/office/drawing/2014/main" id="{5CCAEA36-3970-6883-B65E-9EF038E45C50}"/>
                </a:ext>
              </a:extLst>
            </p:cNvPr>
            <p:cNvSpPr/>
            <p:nvPr/>
          </p:nvSpPr>
          <p:spPr>
            <a:xfrm rot="4576846">
              <a:off x="1910246" y="1961984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弧形 100">
              <a:extLst>
                <a:ext uri="{FF2B5EF4-FFF2-40B4-BE49-F238E27FC236}">
                  <a16:creationId xmlns:a16="http://schemas.microsoft.com/office/drawing/2014/main" id="{A59E2C62-FDA5-BF4C-2418-833D417AB547}"/>
                </a:ext>
              </a:extLst>
            </p:cNvPr>
            <p:cNvSpPr/>
            <p:nvPr/>
          </p:nvSpPr>
          <p:spPr>
            <a:xfrm rot="21156060">
              <a:off x="2404320" y="3279022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弧形 101">
              <a:extLst>
                <a:ext uri="{FF2B5EF4-FFF2-40B4-BE49-F238E27FC236}">
                  <a16:creationId xmlns:a16="http://schemas.microsoft.com/office/drawing/2014/main" id="{B384DAD0-33E8-4788-F21F-CC266B32F2D7}"/>
                </a:ext>
              </a:extLst>
            </p:cNvPr>
            <p:cNvSpPr/>
            <p:nvPr/>
          </p:nvSpPr>
          <p:spPr>
            <a:xfrm rot="11848898">
              <a:off x="4026440" y="2395336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弧形 102">
              <a:extLst>
                <a:ext uri="{FF2B5EF4-FFF2-40B4-BE49-F238E27FC236}">
                  <a16:creationId xmlns:a16="http://schemas.microsoft.com/office/drawing/2014/main" id="{D5AB8C23-76EB-9666-6A2A-1FB0C6E9983C}"/>
                </a:ext>
              </a:extLst>
            </p:cNvPr>
            <p:cNvSpPr/>
            <p:nvPr/>
          </p:nvSpPr>
          <p:spPr>
            <a:xfrm rot="16200000">
              <a:off x="3804714" y="3243820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B61BD227-A59E-5D06-FDED-E07D8D3E986F}"/>
              </a:ext>
            </a:extLst>
          </p:cNvPr>
          <p:cNvSpPr/>
          <p:nvPr/>
        </p:nvSpPr>
        <p:spPr>
          <a:xfrm>
            <a:off x="5323734" y="1872943"/>
            <a:ext cx="1730928" cy="1654220"/>
          </a:xfrm>
          <a:custGeom>
            <a:avLst/>
            <a:gdLst>
              <a:gd name="connsiteX0" fmla="*/ 1291590 w 1977390"/>
              <a:gd name="connsiteY0" fmla="*/ 0 h 1889760"/>
              <a:gd name="connsiteX1" fmla="*/ 0 w 1977390"/>
              <a:gd name="connsiteY1" fmla="*/ 1562100 h 1889760"/>
              <a:gd name="connsiteX2" fmla="*/ 323850 w 1977390"/>
              <a:gd name="connsiteY2" fmla="*/ 1889760 h 1889760"/>
              <a:gd name="connsiteX3" fmla="*/ 1687830 w 1977390"/>
              <a:gd name="connsiteY3" fmla="*/ 1885950 h 1889760"/>
              <a:gd name="connsiteX4" fmla="*/ 1977390 w 1977390"/>
              <a:gd name="connsiteY4" fmla="*/ 1470660 h 1889760"/>
              <a:gd name="connsiteX5" fmla="*/ 1291590 w 1977390"/>
              <a:gd name="connsiteY5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390" h="1889760">
                <a:moveTo>
                  <a:pt x="1291590" y="0"/>
                </a:moveTo>
                <a:lnTo>
                  <a:pt x="0" y="1562100"/>
                </a:lnTo>
                <a:lnTo>
                  <a:pt x="323850" y="1889760"/>
                </a:lnTo>
                <a:lnTo>
                  <a:pt x="1687830" y="1885950"/>
                </a:lnTo>
                <a:lnTo>
                  <a:pt x="1977390" y="1470660"/>
                </a:lnTo>
                <a:lnTo>
                  <a:pt x="129159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700588F4-987C-B0F2-DFD9-607F53D462FD}"/>
              </a:ext>
            </a:extLst>
          </p:cNvPr>
          <p:cNvGrpSpPr/>
          <p:nvPr/>
        </p:nvGrpSpPr>
        <p:grpSpPr>
          <a:xfrm>
            <a:off x="5173271" y="1795996"/>
            <a:ext cx="2064944" cy="1910140"/>
            <a:chOff x="5062226" y="1881607"/>
            <a:chExt cx="2064944" cy="1910140"/>
          </a:xfrm>
        </p:grpSpPr>
        <p:sp>
          <p:nvSpPr>
            <p:cNvPr id="104" name="弧形 103">
              <a:extLst>
                <a:ext uri="{FF2B5EF4-FFF2-40B4-BE49-F238E27FC236}">
                  <a16:creationId xmlns:a16="http://schemas.microsoft.com/office/drawing/2014/main" id="{8073F59F-04F9-226C-2AEE-F12274CEFFF9}"/>
                </a:ext>
              </a:extLst>
            </p:cNvPr>
            <p:cNvSpPr/>
            <p:nvPr/>
          </p:nvSpPr>
          <p:spPr>
            <a:xfrm rot="2962238">
              <a:off x="5062226" y="3158995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弧形 104">
              <a:extLst>
                <a:ext uri="{FF2B5EF4-FFF2-40B4-BE49-F238E27FC236}">
                  <a16:creationId xmlns:a16="http://schemas.microsoft.com/office/drawing/2014/main" id="{EE1D4FE8-35F7-A43E-3B53-09B64B206E78}"/>
                </a:ext>
              </a:extLst>
            </p:cNvPr>
            <p:cNvSpPr/>
            <p:nvPr/>
          </p:nvSpPr>
          <p:spPr>
            <a:xfrm rot="8132640">
              <a:off x="6171632" y="1881607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弧形 105">
              <a:extLst>
                <a:ext uri="{FF2B5EF4-FFF2-40B4-BE49-F238E27FC236}">
                  <a16:creationId xmlns:a16="http://schemas.microsoft.com/office/drawing/2014/main" id="{F542842F-4CDB-D49B-B693-1CD83F4259B9}"/>
                </a:ext>
              </a:extLst>
            </p:cNvPr>
            <p:cNvSpPr/>
            <p:nvPr/>
          </p:nvSpPr>
          <p:spPr>
            <a:xfrm rot="13697666">
              <a:off x="6846567" y="3106798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弧形 106">
              <a:extLst>
                <a:ext uri="{FF2B5EF4-FFF2-40B4-BE49-F238E27FC236}">
                  <a16:creationId xmlns:a16="http://schemas.microsoft.com/office/drawing/2014/main" id="{DB1232DC-1E8E-3BDB-3491-54B011A5396E}"/>
                </a:ext>
              </a:extLst>
            </p:cNvPr>
            <p:cNvSpPr/>
            <p:nvPr/>
          </p:nvSpPr>
          <p:spPr>
            <a:xfrm rot="20406006">
              <a:off x="5329756" y="3511144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弧形 107">
              <a:extLst>
                <a:ext uri="{FF2B5EF4-FFF2-40B4-BE49-F238E27FC236}">
                  <a16:creationId xmlns:a16="http://schemas.microsoft.com/office/drawing/2014/main" id="{6464017E-4E99-3E2E-6F36-3948B14E69E8}"/>
                </a:ext>
              </a:extLst>
            </p:cNvPr>
            <p:cNvSpPr/>
            <p:nvPr/>
          </p:nvSpPr>
          <p:spPr>
            <a:xfrm rot="17224716">
              <a:off x="6577056" y="3500469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六边形 9">
            <a:extLst>
              <a:ext uri="{FF2B5EF4-FFF2-40B4-BE49-F238E27FC236}">
                <a16:creationId xmlns:a16="http://schemas.microsoft.com/office/drawing/2014/main" id="{9531E470-FC43-1FC1-F336-6423E6E2E3D3}"/>
              </a:ext>
            </a:extLst>
          </p:cNvPr>
          <p:cNvSpPr/>
          <p:nvPr/>
        </p:nvSpPr>
        <p:spPr>
          <a:xfrm>
            <a:off x="7582678" y="2099390"/>
            <a:ext cx="1730929" cy="1508778"/>
          </a:xfrm>
          <a:prstGeom prst="hexagon">
            <a:avLst>
              <a:gd name="adj" fmla="val 29294"/>
              <a:gd name="vf" fmla="val 11547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14AE5166-5274-7F63-67B1-55AE5F5B5F2D}"/>
              </a:ext>
            </a:extLst>
          </p:cNvPr>
          <p:cNvGrpSpPr/>
          <p:nvPr/>
        </p:nvGrpSpPr>
        <p:grpSpPr>
          <a:xfrm>
            <a:off x="7409356" y="1926004"/>
            <a:ext cx="2073882" cy="1841268"/>
            <a:chOff x="7179336" y="1654688"/>
            <a:chExt cx="2073882" cy="1841268"/>
          </a:xfrm>
        </p:grpSpPr>
        <p:sp>
          <p:nvSpPr>
            <p:cNvPr id="109" name="弧形 108">
              <a:extLst>
                <a:ext uri="{FF2B5EF4-FFF2-40B4-BE49-F238E27FC236}">
                  <a16:creationId xmlns:a16="http://schemas.microsoft.com/office/drawing/2014/main" id="{A858A5B8-D7E5-2A4C-333D-EB6EC7C8D442}"/>
                </a:ext>
              </a:extLst>
            </p:cNvPr>
            <p:cNvSpPr/>
            <p:nvPr/>
          </p:nvSpPr>
          <p:spPr>
            <a:xfrm rot="2812837">
              <a:off x="7179336" y="2433447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弧形 109">
              <a:extLst>
                <a:ext uri="{FF2B5EF4-FFF2-40B4-BE49-F238E27FC236}">
                  <a16:creationId xmlns:a16="http://schemas.microsoft.com/office/drawing/2014/main" id="{F56B4B1E-9DC6-F95E-CA71-CDEB17C00C01}"/>
                </a:ext>
              </a:extLst>
            </p:cNvPr>
            <p:cNvSpPr/>
            <p:nvPr/>
          </p:nvSpPr>
          <p:spPr>
            <a:xfrm rot="6465918">
              <a:off x="7648636" y="1656035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弧形 110">
              <a:extLst>
                <a:ext uri="{FF2B5EF4-FFF2-40B4-BE49-F238E27FC236}">
                  <a16:creationId xmlns:a16="http://schemas.microsoft.com/office/drawing/2014/main" id="{30273A5A-8288-1D5C-9134-B0C15D935CF6}"/>
                </a:ext>
              </a:extLst>
            </p:cNvPr>
            <p:cNvSpPr/>
            <p:nvPr/>
          </p:nvSpPr>
          <p:spPr>
            <a:xfrm rot="9668818">
              <a:off x="8508916" y="1654688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弧形 111">
              <a:extLst>
                <a:ext uri="{FF2B5EF4-FFF2-40B4-BE49-F238E27FC236}">
                  <a16:creationId xmlns:a16="http://schemas.microsoft.com/office/drawing/2014/main" id="{22E1784F-B0EA-2FAC-F275-CE726A951373}"/>
                </a:ext>
              </a:extLst>
            </p:cNvPr>
            <p:cNvSpPr/>
            <p:nvPr/>
          </p:nvSpPr>
          <p:spPr>
            <a:xfrm rot="13468923">
              <a:off x="8972615" y="2443780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弧形 112">
              <a:extLst>
                <a:ext uri="{FF2B5EF4-FFF2-40B4-BE49-F238E27FC236}">
                  <a16:creationId xmlns:a16="http://schemas.microsoft.com/office/drawing/2014/main" id="{97896567-6B88-FD72-CA28-537A76D46CE5}"/>
                </a:ext>
              </a:extLst>
            </p:cNvPr>
            <p:cNvSpPr/>
            <p:nvPr/>
          </p:nvSpPr>
          <p:spPr>
            <a:xfrm rot="21037794">
              <a:off x="7616232" y="3215353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弧形 113">
              <a:extLst>
                <a:ext uri="{FF2B5EF4-FFF2-40B4-BE49-F238E27FC236}">
                  <a16:creationId xmlns:a16="http://schemas.microsoft.com/office/drawing/2014/main" id="{604FB59B-255C-44CA-F865-DC25B3271A7D}"/>
                </a:ext>
              </a:extLst>
            </p:cNvPr>
            <p:cNvSpPr/>
            <p:nvPr/>
          </p:nvSpPr>
          <p:spPr>
            <a:xfrm rot="16910311">
              <a:off x="8536610" y="3215353"/>
              <a:ext cx="280603" cy="280603"/>
            </a:xfrm>
            <a:prstGeom prst="arc">
              <a:avLst/>
            </a:prstGeom>
            <a:ln w="19050" cmpd="thickThin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7" grpId="0" animBg="1"/>
      <p:bldP spid="56" grpId="0" animBg="1"/>
      <p:bldP spid="5" grpId="0" animBg="1"/>
      <p:bldP spid="11" grpId="0" animBg="1"/>
      <p:bldP spid="61" grpId="0" animBg="1"/>
      <p:bldP spid="62" grpId="0"/>
      <p:bldP spid="62" grpId="1"/>
      <p:bldP spid="86" grpId="0" animBg="1"/>
      <p:bldP spid="87" grpId="0" animBg="1"/>
      <p:bldP spid="88" grpId="0" animBg="1"/>
      <p:bldP spid="90" grpId="0" animBg="1"/>
      <p:bldP spid="92" grpId="0"/>
      <p:bldP spid="93" grpId="0"/>
      <p:bldP spid="94" grpId="0"/>
      <p:bldP spid="2" grpId="0"/>
      <p:bldP spid="3" grpId="0" animBg="1"/>
      <p:bldP spid="4" grpId="0" animBg="1"/>
      <p:bldP spid="13" grpId="0" animBg="1"/>
      <p:bldP spid="14" grpId="0" animBg="1"/>
      <p:bldP spid="15" grpId="0"/>
      <p:bldP spid="6" grpId="0" animBg="1"/>
      <p:bldP spid="7" grpId="0" animBg="1"/>
      <p:bldP spid="67" grpId="0"/>
      <p:bldP spid="118" grpId="0" animBg="1"/>
      <p:bldP spid="65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64D7292-742F-0FDE-A567-00DCA60B9362}"/>
              </a:ext>
            </a:extLst>
          </p:cNvPr>
          <p:cNvSpPr txBox="1"/>
          <p:nvPr/>
        </p:nvSpPr>
        <p:spPr>
          <a:xfrm>
            <a:off x="321901" y="313877"/>
            <a:ext cx="4250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生活中的多边形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B4BF39-5966-86C8-D14B-917A1A74F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732" y="2580036"/>
            <a:ext cx="5932408" cy="33390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5AD1863-6737-005F-0615-CD11FD377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722" y="4330819"/>
            <a:ext cx="2231608" cy="216661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F9A23E2-0BA5-C8F7-7D29-A03B7B156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218" y="3073184"/>
            <a:ext cx="2460497" cy="211746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72AC4FB-AC17-C39A-494B-E9C47DCB0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198" y="1748812"/>
            <a:ext cx="2746020" cy="274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27DE04C-FF14-BECC-46B7-F659BB9786E3}"/>
              </a:ext>
            </a:extLst>
          </p:cNvPr>
          <p:cNvSpPr txBox="1"/>
          <p:nvPr/>
        </p:nvSpPr>
        <p:spPr>
          <a:xfrm>
            <a:off x="497732" y="1138340"/>
            <a:ext cx="11196537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    找一找身边哪些物体的表面上有多边形，说一说它们是什么形状的。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70B1ECC-6D61-5AAA-1E27-4731DF4E5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189578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E8BD45-347D-0D1E-9402-F2828B6762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411645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CCA7503-0B00-B6C8-1163-628329B010BA}"/>
              </a:ext>
            </a:extLst>
          </p:cNvPr>
          <p:cNvSpPr txBox="1"/>
          <p:nvPr/>
        </p:nvSpPr>
        <p:spPr>
          <a:xfrm>
            <a:off x="1558857" y="540810"/>
            <a:ext cx="7935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长方形和正方形各有什么特点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?</a:t>
            </a:r>
            <a:endParaRPr lang="zh-CN" altLang="en-US" sz="3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974F9E6-4CD0-2CF1-2EB1-FCAADC5A4805}"/>
              </a:ext>
            </a:extLst>
          </p:cNvPr>
          <p:cNvSpPr/>
          <p:nvPr/>
        </p:nvSpPr>
        <p:spPr>
          <a:xfrm>
            <a:off x="1613496" y="1604505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4BB390-0EE7-D384-0562-DB82236FF583}"/>
              </a:ext>
            </a:extLst>
          </p:cNvPr>
          <p:cNvSpPr/>
          <p:nvPr/>
        </p:nvSpPr>
        <p:spPr>
          <a:xfrm>
            <a:off x="7692807" y="1604505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AB7401-7259-811D-182A-C19AF965F54A}"/>
              </a:ext>
            </a:extLst>
          </p:cNvPr>
          <p:cNvSpPr txBox="1"/>
          <p:nvPr/>
        </p:nvSpPr>
        <p:spPr>
          <a:xfrm>
            <a:off x="489035" y="3985813"/>
            <a:ext cx="2786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DF912D-CDD2-1E27-5C21-37971F69A30A}"/>
              </a:ext>
            </a:extLst>
          </p:cNvPr>
          <p:cNvSpPr txBox="1"/>
          <p:nvPr/>
        </p:nvSpPr>
        <p:spPr>
          <a:xfrm>
            <a:off x="1002847" y="4665482"/>
            <a:ext cx="106912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+mn-lt"/>
                <a:ea typeface="+mn-ea"/>
              </a:rPr>
              <a:t>1.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先独立思考，再动手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折一折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、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量一量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、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比一比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，探究一下长方形和正方形的边和角有哪些特征；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47EC60-6209-E362-912D-0385C3F0C8EC}"/>
              </a:ext>
            </a:extLst>
          </p:cNvPr>
          <p:cNvSpPr txBox="1"/>
          <p:nvPr/>
        </p:nvSpPr>
        <p:spPr>
          <a:xfrm>
            <a:off x="1002847" y="5837593"/>
            <a:ext cx="106912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b="0" dirty="0"/>
              <a:t>组内交流讨论，说一说你是怎样做的，发现了什么。</a:t>
            </a:r>
          </a:p>
        </p:txBody>
      </p:sp>
    </p:spTree>
    <p:extLst>
      <p:ext uri="{BB962C8B-B14F-4D97-AF65-F5344CB8AC3E}">
        <p14:creationId xmlns:p14="http://schemas.microsoft.com/office/powerpoint/2010/main" val="322281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E5DBFD-CBA2-2B8F-8611-07CFD7F96035}"/>
              </a:ext>
            </a:extLst>
          </p:cNvPr>
          <p:cNvSpPr/>
          <p:nvPr/>
        </p:nvSpPr>
        <p:spPr>
          <a:xfrm>
            <a:off x="3936000" y="110191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D444DC0-BFDC-23E5-34E8-59AABCC786A6}"/>
              </a:ext>
            </a:extLst>
          </p:cNvPr>
          <p:cNvSpPr/>
          <p:nvPr/>
        </p:nvSpPr>
        <p:spPr>
          <a:xfrm>
            <a:off x="1112423" y="387559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BB31AA6-C5C2-3D75-C0CB-1619365983E4}"/>
              </a:ext>
            </a:extLst>
          </p:cNvPr>
          <p:cNvSpPr/>
          <p:nvPr/>
        </p:nvSpPr>
        <p:spPr>
          <a:xfrm>
            <a:off x="6393819" y="387559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5FA3B8A-656A-31FE-2EB9-EC3CD9090D20}"/>
              </a:ext>
            </a:extLst>
          </p:cNvPr>
          <p:cNvCxnSpPr>
            <a:stCxn id="14" idx="2"/>
            <a:endCxn id="14" idx="0"/>
          </p:cNvCxnSpPr>
          <p:nvPr/>
        </p:nvCxnSpPr>
        <p:spPr>
          <a:xfrm flipV="1">
            <a:off x="3272423" y="3875591"/>
            <a:ext cx="0" cy="2160000"/>
          </a:xfrm>
          <a:prstGeom prst="line">
            <a:avLst/>
          </a:prstGeom>
          <a:ln w="28575">
            <a:solidFill>
              <a:srgbClr val="3F91C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0">
            <a:extLst>
              <a:ext uri="{FF2B5EF4-FFF2-40B4-BE49-F238E27FC236}">
                <a16:creationId xmlns:a16="http://schemas.microsoft.com/office/drawing/2014/main" id="{209C90E2-E882-94E2-C991-34931878A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9" y="3544252"/>
            <a:ext cx="2505392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FB8161F8-C073-F049-507E-C29D20C0D78A}"/>
              </a:ext>
            </a:extLst>
          </p:cNvPr>
          <p:cNvSpPr/>
          <p:nvPr/>
        </p:nvSpPr>
        <p:spPr bwMode="auto">
          <a:xfrm rot="5400000" flipV="1">
            <a:off x="2466181" y="3567792"/>
            <a:ext cx="3273645" cy="1631413"/>
          </a:xfrm>
          <a:prstGeom prst="parallelogram">
            <a:avLst>
              <a:gd name="adj" fmla="val 68611"/>
            </a:avLst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E1E737B-3486-51B2-374F-A044A231D7DB}"/>
              </a:ext>
            </a:extLst>
          </p:cNvPr>
          <p:cNvCxnSpPr>
            <a:cxnSpLocks/>
          </p:cNvCxnSpPr>
          <p:nvPr/>
        </p:nvCxnSpPr>
        <p:spPr>
          <a:xfrm>
            <a:off x="5432423" y="3875591"/>
            <a:ext cx="0" cy="2160000"/>
          </a:xfrm>
          <a:prstGeom prst="line">
            <a:avLst/>
          </a:prstGeom>
          <a:ln w="28575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EBC2D55B-C764-2108-1EF7-953822E78A8C}"/>
              </a:ext>
            </a:extLst>
          </p:cNvPr>
          <p:cNvCxnSpPr>
            <a:cxnSpLocks/>
            <a:stCxn id="15" idx="3"/>
            <a:endCxn id="15" idx="1"/>
          </p:cNvCxnSpPr>
          <p:nvPr/>
        </p:nvCxnSpPr>
        <p:spPr>
          <a:xfrm flipH="1">
            <a:off x="6393819" y="4955591"/>
            <a:ext cx="4320000" cy="0"/>
          </a:xfrm>
          <a:prstGeom prst="line">
            <a:avLst/>
          </a:prstGeom>
          <a:ln w="28575">
            <a:solidFill>
              <a:srgbClr val="3F91C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CDF3F40B-0994-ED2C-CD61-69B82A202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62" y="3738880"/>
            <a:ext cx="4884416" cy="119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4637BD05-7E99-6094-E715-47BE2D3BB5A3}"/>
              </a:ext>
            </a:extLst>
          </p:cNvPr>
          <p:cNvSpPr/>
          <p:nvPr/>
        </p:nvSpPr>
        <p:spPr bwMode="auto">
          <a:xfrm flipV="1">
            <a:off x="6419218" y="4960619"/>
            <a:ext cx="5121863" cy="710781"/>
          </a:xfrm>
          <a:prstGeom prst="parallelogram">
            <a:avLst>
              <a:gd name="adj" fmla="val 116212"/>
            </a:avLst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D4EFB49-F660-DF24-8635-408B3976674B}"/>
              </a:ext>
            </a:extLst>
          </p:cNvPr>
          <p:cNvCxnSpPr>
            <a:cxnSpLocks/>
          </p:cNvCxnSpPr>
          <p:nvPr/>
        </p:nvCxnSpPr>
        <p:spPr>
          <a:xfrm flipH="1">
            <a:off x="6393819" y="6035591"/>
            <a:ext cx="4320000" cy="0"/>
          </a:xfrm>
          <a:prstGeom prst="line">
            <a:avLst/>
          </a:prstGeom>
          <a:ln w="28575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07554E0E-274C-8413-25DF-EDC67C460A04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长方形的特点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5CA9CF9-57D0-BC3C-B4CC-0B8E3750B674}"/>
              </a:ext>
            </a:extLst>
          </p:cNvPr>
          <p:cNvSpPr txBox="1"/>
          <p:nvPr/>
        </p:nvSpPr>
        <p:spPr>
          <a:xfrm>
            <a:off x="5638800" y="31452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E60013"/>
                </a:solidFill>
                <a:latin typeface="+mn-lt"/>
                <a:ea typeface="+mn-ea"/>
              </a:rPr>
              <a:t>长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B04330F-CE77-DECE-E4B3-2C3FEB998064}"/>
              </a:ext>
            </a:extLst>
          </p:cNvPr>
          <p:cNvCxnSpPr>
            <a:cxnSpLocks/>
          </p:cNvCxnSpPr>
          <p:nvPr/>
        </p:nvCxnSpPr>
        <p:spPr>
          <a:xfrm>
            <a:off x="3936000" y="1101911"/>
            <a:ext cx="43200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954EE88-F189-D302-0F1E-7D50F67F1CD4}"/>
              </a:ext>
            </a:extLst>
          </p:cNvPr>
          <p:cNvCxnSpPr>
            <a:cxnSpLocks/>
          </p:cNvCxnSpPr>
          <p:nvPr/>
        </p:nvCxnSpPr>
        <p:spPr>
          <a:xfrm rot="5400000">
            <a:off x="7176000" y="2181911"/>
            <a:ext cx="216000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766106CA-F7FD-A665-4E03-81C11EB3E66C}"/>
              </a:ext>
            </a:extLst>
          </p:cNvPr>
          <p:cNvSpPr txBox="1"/>
          <p:nvPr/>
        </p:nvSpPr>
        <p:spPr>
          <a:xfrm>
            <a:off x="8411183" y="182796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宽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28425CA-713D-50E6-2E87-976A33C8B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202" y="1071430"/>
            <a:ext cx="11083636" cy="106012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4B7DDD2-BF1D-DE0E-0249-06C549CD2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32473" y="5698019"/>
            <a:ext cx="11083636" cy="106012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AA8AD2CD-B7B3-B391-5C88-07FEDD279B4F}"/>
              </a:ext>
            </a:extLst>
          </p:cNvPr>
          <p:cNvSpPr txBox="1"/>
          <p:nvPr/>
        </p:nvSpPr>
        <p:spPr>
          <a:xfrm>
            <a:off x="5652187" y="3967469"/>
            <a:ext cx="66559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FF0000"/>
                </a:solidFill>
              </a:rPr>
              <a:t>有两组对边，且对边分别相等</a:t>
            </a:r>
            <a:endParaRPr lang="zh-CN" alt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2.29167E-6 0.31575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0.35638 -1.85185E-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8" grpId="1" animBg="1"/>
      <p:bldP spid="22" grpId="0" animBg="1"/>
      <p:bldP spid="22" grpId="1" animBg="1"/>
      <p:bldP spid="4" grpId="0"/>
      <p:bldP spid="7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4ACB39D-B826-71D7-3BA1-CA7CD6E2C1B2}"/>
              </a:ext>
            </a:extLst>
          </p:cNvPr>
          <p:cNvSpPr/>
          <p:nvPr/>
        </p:nvSpPr>
        <p:spPr>
          <a:xfrm>
            <a:off x="3936000" y="171151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4C4B86-A5FF-F7A8-EF3F-EBFCA5014E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305344"/>
            <a:ext cx="3566167" cy="356616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A1561367-C0B7-B43C-9966-1F600AAB3BB0}"/>
              </a:ext>
            </a:extLst>
          </p:cNvPr>
          <p:cNvGrpSpPr/>
          <p:nvPr/>
        </p:nvGrpSpPr>
        <p:grpSpPr>
          <a:xfrm>
            <a:off x="3936000" y="3653790"/>
            <a:ext cx="205470" cy="205470"/>
            <a:chOff x="3936000" y="3653790"/>
            <a:chExt cx="205470" cy="20547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3E59FA43-2A9B-B230-C47D-84546AC4E724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49EC210-FC34-8DF2-2249-62A0EE87ABF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C5C73B19-6B91-CB69-C88F-E11B429656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9833" y="305344"/>
            <a:ext cx="3566167" cy="3566167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1ED402C-772B-1F85-CD5D-378409D00587}"/>
              </a:ext>
            </a:extLst>
          </p:cNvPr>
          <p:cNvGrpSpPr/>
          <p:nvPr/>
        </p:nvGrpSpPr>
        <p:grpSpPr>
          <a:xfrm flipH="1">
            <a:off x="8050530" y="3653790"/>
            <a:ext cx="205470" cy="205470"/>
            <a:chOff x="3936000" y="3653790"/>
            <a:chExt cx="205470" cy="20547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70FDC51-8274-4F1C-76C9-BCF887FEB4C1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082DE09-4609-FD76-C1B1-1FB012E0FB9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CB6C34C9-1DDB-5594-E490-A7BF6E80C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4689832" y="1711511"/>
            <a:ext cx="3566167" cy="356616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7ACB4E5-4E68-D7B0-7705-26F8639E24A0}"/>
              </a:ext>
            </a:extLst>
          </p:cNvPr>
          <p:cNvGrpSpPr/>
          <p:nvPr/>
        </p:nvGrpSpPr>
        <p:grpSpPr>
          <a:xfrm flipH="1" flipV="1">
            <a:off x="8050529" y="1711509"/>
            <a:ext cx="205470" cy="205470"/>
            <a:chOff x="3936000" y="3653790"/>
            <a:chExt cx="205470" cy="20547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1D50B79-95A1-1E2E-CE8C-086636CA1020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6BE0326-63AA-2273-6599-EA17A684850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677D2348-3B02-314A-56AE-0888D0E20A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3935999" y="1711511"/>
            <a:ext cx="3566167" cy="3566167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0C3C84A7-F325-015C-81CB-EFE4883F0110}"/>
              </a:ext>
            </a:extLst>
          </p:cNvPr>
          <p:cNvGrpSpPr/>
          <p:nvPr/>
        </p:nvGrpSpPr>
        <p:grpSpPr>
          <a:xfrm flipV="1">
            <a:off x="3935997" y="1711509"/>
            <a:ext cx="205470" cy="205470"/>
            <a:chOff x="3936000" y="3653790"/>
            <a:chExt cx="205470" cy="205470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156F26E-A447-4685-CA40-3C6D00C3553A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AF80426-931E-3AA8-03C7-D556FCA8EA3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573C352-FE60-C151-9346-07C23DDE5586}"/>
              </a:ext>
            </a:extLst>
          </p:cNvPr>
          <p:cNvSpPr txBox="1"/>
          <p:nvPr/>
        </p:nvSpPr>
        <p:spPr>
          <a:xfrm>
            <a:off x="2803997" y="366782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40868BD-69B0-3A7E-5397-387259EAFBEF}"/>
              </a:ext>
            </a:extLst>
          </p:cNvPr>
          <p:cNvSpPr txBox="1"/>
          <p:nvPr/>
        </p:nvSpPr>
        <p:spPr>
          <a:xfrm>
            <a:off x="8393376" y="366782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B7C5086-8926-D4FA-42F5-BDCB5F6F586B}"/>
              </a:ext>
            </a:extLst>
          </p:cNvPr>
          <p:cNvSpPr txBox="1"/>
          <p:nvPr/>
        </p:nvSpPr>
        <p:spPr>
          <a:xfrm>
            <a:off x="8393376" y="127114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E23216E-8A75-6953-A1CD-288F0B985269}"/>
              </a:ext>
            </a:extLst>
          </p:cNvPr>
          <p:cNvSpPr txBox="1"/>
          <p:nvPr/>
        </p:nvSpPr>
        <p:spPr>
          <a:xfrm>
            <a:off x="2803997" y="127114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05A3241-A83B-2053-0799-6E84F084C894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长方形的特点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CD5F46A-2D41-F6E9-D2F5-27507CD7067C}"/>
              </a:ext>
            </a:extLst>
          </p:cNvPr>
          <p:cNvSpPr txBox="1"/>
          <p:nvPr/>
        </p:nvSpPr>
        <p:spPr>
          <a:xfrm>
            <a:off x="4643549" y="5011265"/>
            <a:ext cx="3992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FF0000"/>
                </a:solidFill>
              </a:rPr>
              <a:t>四个角都是直角</a:t>
            </a:r>
            <a:endParaRPr lang="zh-CN" alt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283038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14182DC5-2BDD-EBD8-41A2-3C28048BA2F1}"/>
              </a:ext>
            </a:extLst>
          </p:cNvPr>
          <p:cNvSpPr/>
          <p:nvPr/>
        </p:nvSpPr>
        <p:spPr>
          <a:xfrm>
            <a:off x="3936000" y="171151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AC37738-0783-45A7-59F1-FA980AA27D1C}"/>
              </a:ext>
            </a:extLst>
          </p:cNvPr>
          <p:cNvGrpSpPr/>
          <p:nvPr/>
        </p:nvGrpSpPr>
        <p:grpSpPr>
          <a:xfrm>
            <a:off x="3936000" y="3653790"/>
            <a:ext cx="205470" cy="205470"/>
            <a:chOff x="3936000" y="3653790"/>
            <a:chExt cx="205470" cy="20547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216A9A1-C88A-6705-C320-DA34A624A1F5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267592A0-97F6-9A25-1377-268B9AB7150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2B28A36-313B-6D46-B118-34F5B3D0CF2B}"/>
              </a:ext>
            </a:extLst>
          </p:cNvPr>
          <p:cNvGrpSpPr/>
          <p:nvPr/>
        </p:nvGrpSpPr>
        <p:grpSpPr>
          <a:xfrm flipH="1">
            <a:off x="8050530" y="3653790"/>
            <a:ext cx="205470" cy="205470"/>
            <a:chOff x="3936000" y="3653790"/>
            <a:chExt cx="205470" cy="20547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05CC4E0-F002-FE7B-9367-175BC37D6050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A45A998-431B-EE60-10B9-7EA5C77D43C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7C6175F-2295-C9D9-8CD7-46623CFABECB}"/>
              </a:ext>
            </a:extLst>
          </p:cNvPr>
          <p:cNvGrpSpPr/>
          <p:nvPr/>
        </p:nvGrpSpPr>
        <p:grpSpPr>
          <a:xfrm flipH="1" flipV="1">
            <a:off x="8050529" y="1711509"/>
            <a:ext cx="205470" cy="205470"/>
            <a:chOff x="3936000" y="3653790"/>
            <a:chExt cx="205470" cy="205470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F7FF01D-339B-EE0E-3107-4F36F6D2A876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7BBAE1E-A994-CCC8-C489-94CC5BB7672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15546CA-7A80-F33C-5A03-225FEFF508FF}"/>
              </a:ext>
            </a:extLst>
          </p:cNvPr>
          <p:cNvGrpSpPr/>
          <p:nvPr/>
        </p:nvGrpSpPr>
        <p:grpSpPr>
          <a:xfrm flipV="1">
            <a:off x="3935997" y="1711509"/>
            <a:ext cx="205470" cy="205470"/>
            <a:chOff x="3936000" y="3653790"/>
            <a:chExt cx="205470" cy="20547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EE36FACF-D698-9822-8A5C-60AC08B3837B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7996794-3F61-0A86-3B13-5EE0574DA19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934FFC7A-58CE-1ED8-F08D-3A886DAFB3A3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长方形的特点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1DB3044-9CD3-C230-4B75-EE0D9FF95E06}"/>
              </a:ext>
            </a:extLst>
          </p:cNvPr>
          <p:cNvSpPr txBox="1"/>
          <p:nvPr/>
        </p:nvSpPr>
        <p:spPr>
          <a:xfrm>
            <a:off x="812704" y="4447564"/>
            <a:ext cx="10714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1.</a:t>
            </a:r>
            <a:r>
              <a:rPr lang="zh-CN" altLang="en-US" sz="3600" b="0" dirty="0"/>
              <a:t>长方形有</a:t>
            </a:r>
            <a:r>
              <a:rPr lang="zh-CN" altLang="en-US" sz="3600" b="0" dirty="0">
                <a:solidFill>
                  <a:srgbClr val="FF0000"/>
                </a:solidFill>
              </a:rPr>
              <a:t>两组对边</a:t>
            </a:r>
            <a:r>
              <a:rPr lang="zh-CN" altLang="en-US" sz="3600" b="0" dirty="0"/>
              <a:t>，而且两组</a:t>
            </a:r>
            <a:r>
              <a:rPr lang="zh-CN" altLang="en-US" sz="3600" b="0" dirty="0">
                <a:solidFill>
                  <a:srgbClr val="FF0000"/>
                </a:solidFill>
              </a:rPr>
              <a:t>对边分别相等</a:t>
            </a:r>
            <a:r>
              <a:rPr lang="zh-CN" altLang="en-US" sz="3600" b="0" dirty="0"/>
              <a:t>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0406E8A-489A-D53C-8699-3BF47BD79147}"/>
              </a:ext>
            </a:extLst>
          </p:cNvPr>
          <p:cNvSpPr txBox="1"/>
          <p:nvPr/>
        </p:nvSpPr>
        <p:spPr>
          <a:xfrm>
            <a:off x="812705" y="5342780"/>
            <a:ext cx="68526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2.</a:t>
            </a:r>
            <a:r>
              <a:rPr lang="zh-CN" altLang="en-US" sz="3600" b="0" dirty="0"/>
              <a:t>长方形的</a:t>
            </a:r>
            <a:r>
              <a:rPr lang="zh-CN" altLang="en-US" sz="3600" b="0" dirty="0">
                <a:solidFill>
                  <a:srgbClr val="FF0000"/>
                </a:solidFill>
              </a:rPr>
              <a:t>四个角都是直角</a:t>
            </a:r>
            <a:r>
              <a:rPr lang="zh-CN" altLang="en-US" sz="3600" b="0" dirty="0"/>
              <a:t>。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D4C5213-ECCB-A54B-2774-3B4FC5457FC0}"/>
              </a:ext>
            </a:extLst>
          </p:cNvPr>
          <p:cNvCxnSpPr>
            <a:cxnSpLocks/>
          </p:cNvCxnSpPr>
          <p:nvPr/>
        </p:nvCxnSpPr>
        <p:spPr>
          <a:xfrm rot="5400000">
            <a:off x="7176000" y="2791511"/>
            <a:ext cx="216000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1F197092-C58B-3C2A-D1B6-BE8E4629BADB}"/>
              </a:ext>
            </a:extLst>
          </p:cNvPr>
          <p:cNvCxnSpPr>
            <a:cxnSpLocks/>
          </p:cNvCxnSpPr>
          <p:nvPr/>
        </p:nvCxnSpPr>
        <p:spPr>
          <a:xfrm rot="5400000">
            <a:off x="2856000" y="2791511"/>
            <a:ext cx="216000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B61BE83-CF92-669F-FE35-5F42F1288B46}"/>
              </a:ext>
            </a:extLst>
          </p:cNvPr>
          <p:cNvCxnSpPr>
            <a:cxnSpLocks/>
          </p:cNvCxnSpPr>
          <p:nvPr/>
        </p:nvCxnSpPr>
        <p:spPr>
          <a:xfrm>
            <a:off x="3936000" y="1711511"/>
            <a:ext cx="43200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4C0ED9E8-9ADC-3D03-C012-CD6B092BF68B}"/>
              </a:ext>
            </a:extLst>
          </p:cNvPr>
          <p:cNvCxnSpPr>
            <a:cxnSpLocks/>
          </p:cNvCxnSpPr>
          <p:nvPr/>
        </p:nvCxnSpPr>
        <p:spPr>
          <a:xfrm>
            <a:off x="3936000" y="3871511"/>
            <a:ext cx="43200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DFAB49C2-BA66-CF43-2E01-CE342E6FD616}"/>
              </a:ext>
            </a:extLst>
          </p:cNvPr>
          <p:cNvSpPr txBox="1"/>
          <p:nvPr/>
        </p:nvSpPr>
        <p:spPr>
          <a:xfrm>
            <a:off x="5638800" y="92412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E60013"/>
                </a:solidFill>
                <a:latin typeface="+mn-lt"/>
                <a:ea typeface="+mn-ea"/>
              </a:rPr>
              <a:t>长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3F30FF1-288A-B408-A3FF-78BCC1AE9028}"/>
              </a:ext>
            </a:extLst>
          </p:cNvPr>
          <p:cNvSpPr txBox="1"/>
          <p:nvPr/>
        </p:nvSpPr>
        <p:spPr>
          <a:xfrm>
            <a:off x="8411183" y="243756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宽</a:t>
            </a: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3B8A1202-6D02-B3BD-769A-7A0E9FB5E62B}"/>
              </a:ext>
            </a:extLst>
          </p:cNvPr>
          <p:cNvSpPr/>
          <p:nvPr/>
        </p:nvSpPr>
        <p:spPr>
          <a:xfrm>
            <a:off x="2536961" y="3842044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B8B25E9-8DD9-1369-F900-18A247A04666}"/>
              </a:ext>
            </a:extLst>
          </p:cNvPr>
          <p:cNvCxnSpPr>
            <a:cxnSpLocks/>
            <a:stCxn id="13" idx="2"/>
            <a:endCxn id="13" idx="0"/>
          </p:cNvCxnSpPr>
          <p:nvPr/>
        </p:nvCxnSpPr>
        <p:spPr>
          <a:xfrm flipV="1">
            <a:off x="3616961" y="3842044"/>
            <a:ext cx="0" cy="2160000"/>
          </a:xfrm>
          <a:prstGeom prst="line">
            <a:avLst/>
          </a:prstGeom>
          <a:ln w="28575">
            <a:solidFill>
              <a:srgbClr val="3F91C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0">
            <a:extLst>
              <a:ext uri="{FF2B5EF4-FFF2-40B4-BE49-F238E27FC236}">
                <a16:creationId xmlns:a16="http://schemas.microsoft.com/office/drawing/2014/main" id="{D75F432D-0E49-F34C-AB64-1B68A3A29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49" y="3536950"/>
            <a:ext cx="2505392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922CDD65-D04B-B93E-5B5F-4FE97A2A26D2}"/>
              </a:ext>
            </a:extLst>
          </p:cNvPr>
          <p:cNvSpPr/>
          <p:nvPr/>
        </p:nvSpPr>
        <p:spPr bwMode="auto">
          <a:xfrm rot="5400000" flipV="1">
            <a:off x="2670218" y="4201990"/>
            <a:ext cx="2735577" cy="847168"/>
          </a:xfrm>
          <a:prstGeom prst="parallelogram">
            <a:avLst>
              <a:gd name="adj" fmla="val 68611"/>
            </a:avLst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1B344D9-2AF8-1D21-E5A7-ADCADB75933E}"/>
              </a:ext>
            </a:extLst>
          </p:cNvPr>
          <p:cNvCxnSpPr>
            <a:cxnSpLocks/>
          </p:cNvCxnSpPr>
          <p:nvPr/>
        </p:nvCxnSpPr>
        <p:spPr>
          <a:xfrm>
            <a:off x="4696961" y="3842044"/>
            <a:ext cx="0" cy="2160000"/>
          </a:xfrm>
          <a:prstGeom prst="line">
            <a:avLst/>
          </a:prstGeom>
          <a:ln w="28575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A25E0BFB-8543-FD26-08E9-1EBBC2E55EFD}"/>
              </a:ext>
            </a:extLst>
          </p:cNvPr>
          <p:cNvSpPr/>
          <p:nvPr/>
        </p:nvSpPr>
        <p:spPr>
          <a:xfrm>
            <a:off x="7177055" y="3842044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3B0DEAD-CBC6-98DE-4389-312C4005814E}"/>
              </a:ext>
            </a:extLst>
          </p:cNvPr>
          <p:cNvCxnSpPr>
            <a:cxnSpLocks/>
            <a:stCxn id="20" idx="3"/>
            <a:endCxn id="20" idx="1"/>
          </p:cNvCxnSpPr>
          <p:nvPr/>
        </p:nvCxnSpPr>
        <p:spPr>
          <a:xfrm flipH="1">
            <a:off x="7177055" y="4922044"/>
            <a:ext cx="2160000" cy="0"/>
          </a:xfrm>
          <a:prstGeom prst="line">
            <a:avLst/>
          </a:prstGeom>
          <a:ln w="28575">
            <a:solidFill>
              <a:srgbClr val="3F91C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0">
            <a:extLst>
              <a:ext uri="{FF2B5EF4-FFF2-40B4-BE49-F238E27FC236}">
                <a16:creationId xmlns:a16="http://schemas.microsoft.com/office/drawing/2014/main" id="{CA6B2D2B-7327-9304-F718-A445BB05C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71" y="3540760"/>
            <a:ext cx="3854391" cy="136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0BC0510-C159-33AF-ED45-BC75462DBF5F}"/>
              </a:ext>
            </a:extLst>
          </p:cNvPr>
          <p:cNvCxnSpPr>
            <a:cxnSpLocks/>
          </p:cNvCxnSpPr>
          <p:nvPr/>
        </p:nvCxnSpPr>
        <p:spPr>
          <a:xfrm flipH="1">
            <a:off x="7162801" y="6002044"/>
            <a:ext cx="2190750" cy="0"/>
          </a:xfrm>
          <a:prstGeom prst="line">
            <a:avLst/>
          </a:prstGeom>
          <a:ln w="28575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5C7215CC-2ABB-1237-66B5-7EAEA6B89A13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正方形的特点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31B85F2-40EE-2E3D-F7D5-8F8824310BCF}"/>
              </a:ext>
            </a:extLst>
          </p:cNvPr>
          <p:cNvSpPr/>
          <p:nvPr/>
        </p:nvSpPr>
        <p:spPr>
          <a:xfrm>
            <a:off x="5016000" y="739562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59190D-6439-4F69-ED1F-AAE2B6873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77" y="694670"/>
            <a:ext cx="11083636" cy="10601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C9FB30C-C3DF-A9D7-C38C-C381A7B5A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1271" y="5325634"/>
            <a:ext cx="11083636" cy="106012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A92EB8A1-39C6-9FD9-6F01-43AC85CFC857}"/>
              </a:ext>
            </a:extLst>
          </p:cNvPr>
          <p:cNvSpPr txBox="1"/>
          <p:nvPr/>
        </p:nvSpPr>
        <p:spPr>
          <a:xfrm>
            <a:off x="5135927" y="3906149"/>
            <a:ext cx="3593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FF0000"/>
                </a:solidFill>
              </a:rPr>
              <a:t>四条边都相等</a:t>
            </a:r>
            <a:endParaRPr lang="zh-CN" altLang="en-US" sz="3600" b="0" dirty="0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458608E-1FF9-2BEF-41F1-E06DBBD0BA61}"/>
              </a:ext>
            </a:extLst>
          </p:cNvPr>
          <p:cNvCxnSpPr>
            <a:cxnSpLocks/>
          </p:cNvCxnSpPr>
          <p:nvPr/>
        </p:nvCxnSpPr>
        <p:spPr>
          <a:xfrm>
            <a:off x="5016000" y="2899562"/>
            <a:ext cx="21600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8A9694E0-7AFC-1FCB-1B1C-D7418F9C2C9D}"/>
              </a:ext>
            </a:extLst>
          </p:cNvPr>
          <p:cNvSpPr txBox="1"/>
          <p:nvPr/>
        </p:nvSpPr>
        <p:spPr>
          <a:xfrm>
            <a:off x="5788689" y="294445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E60013"/>
                </a:solidFill>
                <a:latin typeface="+mn-lt"/>
                <a:ea typeface="+mn-ea"/>
              </a:rPr>
              <a:t>边</a:t>
            </a:r>
          </a:p>
        </p:txBody>
      </p:sp>
    </p:spTree>
    <p:extLst>
      <p:ext uri="{BB962C8B-B14F-4D97-AF65-F5344CB8AC3E}">
        <p14:creationId xmlns:p14="http://schemas.microsoft.com/office/powerpoint/2010/main" val="36158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2.08333E-7 0.3157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-0.17813 4.81481E-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8" grpId="1" animBg="1"/>
      <p:bldP spid="20" grpId="0" animBg="1"/>
      <p:bldP spid="24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9D429834-5680-0CDC-9A69-3A51EE6CC171}"/>
              </a:ext>
            </a:extLst>
          </p:cNvPr>
          <p:cNvSpPr/>
          <p:nvPr/>
        </p:nvSpPr>
        <p:spPr>
          <a:xfrm>
            <a:off x="5016000" y="1711511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1C7F8F-00E8-469D-2B73-87F917286F08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正方形的特点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0089A8-D98F-C861-FF39-D0382E27A0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00" y="305344"/>
            <a:ext cx="3566167" cy="356616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2E8482F-C4B9-3CD9-7655-655BA1EEFD80}"/>
              </a:ext>
            </a:extLst>
          </p:cNvPr>
          <p:cNvSpPr txBox="1"/>
          <p:nvPr/>
        </p:nvSpPr>
        <p:spPr>
          <a:xfrm>
            <a:off x="7211438" y="127114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D8EF757-A1F1-EEC2-631D-75392F2033D0}"/>
              </a:ext>
            </a:extLst>
          </p:cNvPr>
          <p:cNvSpPr txBox="1"/>
          <p:nvPr/>
        </p:nvSpPr>
        <p:spPr>
          <a:xfrm>
            <a:off x="3883996" y="127114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ABDAD68-E89E-9D8B-0D8B-53C481287F43}"/>
              </a:ext>
            </a:extLst>
          </p:cNvPr>
          <p:cNvSpPr txBox="1"/>
          <p:nvPr/>
        </p:nvSpPr>
        <p:spPr>
          <a:xfrm>
            <a:off x="4312328" y="4940525"/>
            <a:ext cx="3992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FF0000"/>
                </a:solidFill>
              </a:rPr>
              <a:t>四个角都是直角</a:t>
            </a:r>
            <a:endParaRPr lang="zh-CN" altLang="en-US" sz="3600" b="0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8F120A3-1694-11B2-5437-D5D50C2388FF}"/>
              </a:ext>
            </a:extLst>
          </p:cNvPr>
          <p:cNvGrpSpPr/>
          <p:nvPr/>
        </p:nvGrpSpPr>
        <p:grpSpPr>
          <a:xfrm>
            <a:off x="5016000" y="3653790"/>
            <a:ext cx="205470" cy="205470"/>
            <a:chOff x="3936000" y="3653790"/>
            <a:chExt cx="205470" cy="205470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EDC0A874-9A02-04BF-0E97-8DAA213BF444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E57EF13E-8D2D-750C-2A08-41168D3914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432F8A5-42E7-D806-BD5B-5DD8666ED1CC}"/>
              </a:ext>
            </a:extLst>
          </p:cNvPr>
          <p:cNvGrpSpPr/>
          <p:nvPr/>
        </p:nvGrpSpPr>
        <p:grpSpPr>
          <a:xfrm flipH="1">
            <a:off x="6970531" y="3653790"/>
            <a:ext cx="205470" cy="205470"/>
            <a:chOff x="3936000" y="3653790"/>
            <a:chExt cx="205470" cy="205470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B0D3D8A8-282C-FE43-5388-27731B0801B4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17856CF-C1F7-5DF5-FB55-FB7E0DF1A9D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71C4693-9866-ED76-BA9B-DDF65F53E82F}"/>
              </a:ext>
            </a:extLst>
          </p:cNvPr>
          <p:cNvGrpSpPr/>
          <p:nvPr/>
        </p:nvGrpSpPr>
        <p:grpSpPr>
          <a:xfrm flipH="1" flipV="1">
            <a:off x="6978282" y="1711509"/>
            <a:ext cx="205470" cy="205470"/>
            <a:chOff x="3936000" y="3653790"/>
            <a:chExt cx="205470" cy="205470"/>
          </a:xfrm>
        </p:grpSpPr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E25129FD-9249-D425-9B4E-882B8FE535EB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3CC3D210-F767-BA9E-5DCD-BE6E04EFFDC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D1EB76D-FBF6-972E-C69F-E981255B6E5F}"/>
              </a:ext>
            </a:extLst>
          </p:cNvPr>
          <p:cNvGrpSpPr/>
          <p:nvPr/>
        </p:nvGrpSpPr>
        <p:grpSpPr>
          <a:xfrm flipV="1">
            <a:off x="5026111" y="1711509"/>
            <a:ext cx="205470" cy="205470"/>
            <a:chOff x="3936000" y="3653790"/>
            <a:chExt cx="205470" cy="205470"/>
          </a:xfrm>
        </p:grpSpPr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BE5A0EA-F2B8-B80E-ABDE-0B1861FD9C2C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F666AE60-B462-B832-9019-06F6528B1E4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554DB0DD-9B84-C261-D990-2CE0D6C16D90}"/>
              </a:ext>
            </a:extLst>
          </p:cNvPr>
          <p:cNvSpPr txBox="1"/>
          <p:nvPr/>
        </p:nvSpPr>
        <p:spPr>
          <a:xfrm>
            <a:off x="3883995" y="366782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553A07F-6460-0C2F-665F-42E3EAE57D9C}"/>
              </a:ext>
            </a:extLst>
          </p:cNvPr>
          <p:cNvSpPr txBox="1"/>
          <p:nvPr/>
        </p:nvSpPr>
        <p:spPr>
          <a:xfrm>
            <a:off x="7211438" y="3667824"/>
            <a:ext cx="14371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直角</a:t>
            </a:r>
            <a:endParaRPr lang="zh-CN" alt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B369DF7-84CA-EEF3-EA0F-FA37FE6EDC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9833" y="305344"/>
            <a:ext cx="3566167" cy="356616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6BDF509-1EB0-D734-CB21-44D4D96A0D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5009538" y="1711511"/>
            <a:ext cx="3566167" cy="35661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BBBF5E5-817E-9B93-7D18-B57CA65ABA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613378" y="1711509"/>
            <a:ext cx="3566167" cy="35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A4E60DB-7826-F20B-26E4-5E86D7F2B196}"/>
              </a:ext>
            </a:extLst>
          </p:cNvPr>
          <p:cNvSpPr txBox="1"/>
          <p:nvPr/>
        </p:nvSpPr>
        <p:spPr>
          <a:xfrm>
            <a:off x="321901" y="313877"/>
            <a:ext cx="4658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latin typeface="+mn-lt"/>
                <a:ea typeface="+mn-ea"/>
              </a:rPr>
              <a:t>正方形的特点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059BDE6-2BB5-7712-92F3-7F2F29F92F3C}"/>
              </a:ext>
            </a:extLst>
          </p:cNvPr>
          <p:cNvSpPr/>
          <p:nvPr/>
        </p:nvSpPr>
        <p:spPr>
          <a:xfrm>
            <a:off x="5016000" y="1696214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E8662D0-41AB-4BCC-875D-1308A8029BCF}"/>
              </a:ext>
            </a:extLst>
          </p:cNvPr>
          <p:cNvCxnSpPr>
            <a:cxnSpLocks/>
          </p:cNvCxnSpPr>
          <p:nvPr/>
        </p:nvCxnSpPr>
        <p:spPr>
          <a:xfrm>
            <a:off x="5016000" y="3856214"/>
            <a:ext cx="21600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60D14FB-2632-BDB7-18E3-ABC16E290D62}"/>
              </a:ext>
            </a:extLst>
          </p:cNvPr>
          <p:cNvSpPr txBox="1"/>
          <p:nvPr/>
        </p:nvSpPr>
        <p:spPr>
          <a:xfrm>
            <a:off x="5788689" y="390110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E60013"/>
                </a:solidFill>
                <a:latin typeface="+mn-lt"/>
                <a:ea typeface="+mn-ea"/>
              </a:rPr>
              <a:t>边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B58B193-3C24-1576-A62B-B0C7D4A94C13}"/>
              </a:ext>
            </a:extLst>
          </p:cNvPr>
          <p:cNvGrpSpPr/>
          <p:nvPr/>
        </p:nvGrpSpPr>
        <p:grpSpPr>
          <a:xfrm>
            <a:off x="5016000" y="3653790"/>
            <a:ext cx="205470" cy="205470"/>
            <a:chOff x="3936000" y="3653790"/>
            <a:chExt cx="205470" cy="20547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6BCA2CE-D180-799D-582B-2E592582A32A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E00EF18-5EAC-54F1-600E-62A8405BFE1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94EB69-BDE0-565F-681B-24B0B8352C3F}"/>
              </a:ext>
            </a:extLst>
          </p:cNvPr>
          <p:cNvGrpSpPr/>
          <p:nvPr/>
        </p:nvGrpSpPr>
        <p:grpSpPr>
          <a:xfrm flipH="1">
            <a:off x="6970531" y="3653790"/>
            <a:ext cx="205470" cy="205470"/>
            <a:chOff x="3936000" y="3653790"/>
            <a:chExt cx="205470" cy="205470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580D7A5-5437-2C68-90BC-998E60BD9BDE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98F2267-C3B9-2A1B-8730-86A2DA040C7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FB362E0-D21A-2F45-C1AE-FC1873A0F4D6}"/>
              </a:ext>
            </a:extLst>
          </p:cNvPr>
          <p:cNvGrpSpPr/>
          <p:nvPr/>
        </p:nvGrpSpPr>
        <p:grpSpPr>
          <a:xfrm flipH="1" flipV="1">
            <a:off x="6978282" y="1711509"/>
            <a:ext cx="205470" cy="205470"/>
            <a:chOff x="3936000" y="3653790"/>
            <a:chExt cx="205470" cy="205470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C2B2FDF-7DF8-F348-D89F-CF535D8C0C86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2D25117-E65F-D5CB-407F-3269E5B453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2DCA428-10F7-EC60-FF60-C0E20EEF712D}"/>
              </a:ext>
            </a:extLst>
          </p:cNvPr>
          <p:cNvGrpSpPr/>
          <p:nvPr/>
        </p:nvGrpSpPr>
        <p:grpSpPr>
          <a:xfrm flipV="1">
            <a:off x="5026111" y="1711509"/>
            <a:ext cx="205470" cy="205470"/>
            <a:chOff x="3936000" y="3653790"/>
            <a:chExt cx="205470" cy="205470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A2A3F76-0C11-C31D-A2A7-76CDF8A1EFEA}"/>
                </a:ext>
              </a:extLst>
            </p:cNvPr>
            <p:cNvCxnSpPr/>
            <p:nvPr/>
          </p:nvCxnSpPr>
          <p:spPr>
            <a:xfrm>
              <a:off x="3936000" y="3653790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4355B85-9905-AE62-6670-218CE8C3DDA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038735" y="3756525"/>
              <a:ext cx="20547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AC93209-33FD-95BE-FAD9-7AFE39517568}"/>
              </a:ext>
            </a:extLst>
          </p:cNvPr>
          <p:cNvSpPr txBox="1"/>
          <p:nvPr/>
        </p:nvSpPr>
        <p:spPr>
          <a:xfrm>
            <a:off x="1142952" y="5067435"/>
            <a:ext cx="9906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600" b="0" dirty="0"/>
              <a:t>正方形的</a:t>
            </a:r>
            <a:r>
              <a:rPr lang="zh-CN" altLang="en-US" sz="3600" b="0" dirty="0">
                <a:solidFill>
                  <a:srgbClr val="FF0000"/>
                </a:solidFill>
              </a:rPr>
              <a:t>四条边都相等</a:t>
            </a:r>
            <a:r>
              <a:rPr lang="zh-CN" altLang="en-US" sz="3600" b="0" dirty="0"/>
              <a:t>，</a:t>
            </a:r>
            <a:r>
              <a:rPr lang="zh-CN" altLang="en-US" sz="3600" b="0" dirty="0">
                <a:solidFill>
                  <a:srgbClr val="FF0000"/>
                </a:solidFill>
              </a:rPr>
              <a:t>四个角都是直角</a:t>
            </a:r>
            <a:r>
              <a:rPr lang="zh-CN" altLang="en-US" sz="3600" b="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0781D5D-C24C-C75A-7603-6511C1F0C298}"/>
              </a:ext>
            </a:extLst>
          </p:cNvPr>
          <p:cNvSpPr/>
          <p:nvPr/>
        </p:nvSpPr>
        <p:spPr>
          <a:xfrm>
            <a:off x="2178320" y="553271"/>
            <a:ext cx="432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D667D0C-6CFB-077C-A614-60D26E8DE728}"/>
              </a:ext>
            </a:extLst>
          </p:cNvPr>
          <p:cNvSpPr/>
          <p:nvPr/>
        </p:nvSpPr>
        <p:spPr>
          <a:xfrm>
            <a:off x="7677920" y="553271"/>
            <a:ext cx="2160000" cy="2160000"/>
          </a:xfrm>
          <a:prstGeom prst="rect">
            <a:avLst/>
          </a:prstGeom>
          <a:solidFill>
            <a:srgbClr val="D3EEFA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38EC573-995D-23E8-4323-140CC39902C9}"/>
              </a:ext>
            </a:extLst>
          </p:cNvPr>
          <p:cNvSpPr txBox="1"/>
          <p:nvPr/>
        </p:nvSpPr>
        <p:spPr>
          <a:xfrm>
            <a:off x="2908276" y="3024554"/>
            <a:ext cx="6375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prstClr val="black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600" b="0" dirty="0"/>
              <a:t>长方形和正方形的异同点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DA657B4-C2DE-58E0-9C54-EC3086DBA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020918"/>
              </p:ext>
            </p:extLst>
          </p:nvPr>
        </p:nvGraphicFramePr>
        <p:xfrm>
          <a:off x="751840" y="3838786"/>
          <a:ext cx="10617201" cy="2470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440">
                  <a:extLst>
                    <a:ext uri="{9D8B030D-6E8A-4147-A177-3AD203B41FA5}">
                      <a16:colId xmlns:a16="http://schemas.microsoft.com/office/drawing/2014/main" val="3475845101"/>
                    </a:ext>
                  </a:extLst>
                </a:gridCol>
                <a:gridCol w="4185920">
                  <a:extLst>
                    <a:ext uri="{9D8B030D-6E8A-4147-A177-3AD203B41FA5}">
                      <a16:colId xmlns:a16="http://schemas.microsoft.com/office/drawing/2014/main" val="2163058968"/>
                    </a:ext>
                  </a:extLst>
                </a:gridCol>
                <a:gridCol w="3799841">
                  <a:extLst>
                    <a:ext uri="{9D8B030D-6E8A-4147-A177-3AD203B41FA5}">
                      <a16:colId xmlns:a16="http://schemas.microsoft.com/office/drawing/2014/main" val="3716142145"/>
                    </a:ext>
                  </a:extLst>
                </a:gridCol>
              </a:tblGrid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名称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长方形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正方形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894710"/>
                  </a:ext>
                </a:extLst>
              </a:tr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相同点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四个角都是直角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35289"/>
                  </a:ext>
                </a:extLst>
              </a:tr>
              <a:tr h="8235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不同点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两组对边分别相等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E60013"/>
                          </a:solidFill>
                          <a:latin typeface="+mn-lt"/>
                          <a:ea typeface="+mj-ea"/>
                        </a:rPr>
                        <a:t>四边相等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82511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94C9FE8C-9A12-F283-F3EA-F2CF28D06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136" y="4750680"/>
            <a:ext cx="4269824" cy="6341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403EED3-4F84-BC27-CA94-B82FFCECF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416" y="5579386"/>
            <a:ext cx="3873584" cy="63412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1F3AC4D-1A30-B847-83F9-C80D2019C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0" y="5579386"/>
            <a:ext cx="2885440" cy="63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BF74CC3-888A-6ABF-E5BB-7EA32CCB20B2}"/>
              </a:ext>
            </a:extLst>
          </p:cNvPr>
          <p:cNvSpPr/>
          <p:nvPr/>
        </p:nvSpPr>
        <p:spPr bwMode="auto">
          <a:xfrm>
            <a:off x="6263218" y="2370668"/>
            <a:ext cx="1248833" cy="2112433"/>
          </a:xfrm>
          <a:prstGeom prst="rect">
            <a:avLst/>
          </a:prstGeom>
          <a:solidFill>
            <a:srgbClr val="D3EEFA"/>
          </a:solidFill>
          <a:ln w="19050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3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2ECE9BC-443A-C57A-9596-22F4D71D9ABA}"/>
              </a:ext>
            </a:extLst>
          </p:cNvPr>
          <p:cNvSpPr/>
          <p:nvPr/>
        </p:nvSpPr>
        <p:spPr bwMode="auto">
          <a:xfrm>
            <a:off x="4152900" y="2370668"/>
            <a:ext cx="2110317" cy="2112433"/>
          </a:xfrm>
          <a:prstGeom prst="rect">
            <a:avLst/>
          </a:prstGeom>
          <a:solidFill>
            <a:srgbClr val="D3EEFA"/>
          </a:solidFill>
          <a:ln w="19050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3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B442F2-D3EF-6644-3B98-A6C9E94D18EB}"/>
              </a:ext>
            </a:extLst>
          </p:cNvPr>
          <p:cNvSpPr/>
          <p:nvPr/>
        </p:nvSpPr>
        <p:spPr bwMode="auto">
          <a:xfrm>
            <a:off x="4157133" y="2370668"/>
            <a:ext cx="3361267" cy="2112433"/>
          </a:xfrm>
          <a:prstGeom prst="rect">
            <a:avLst/>
          </a:prstGeom>
          <a:solidFill>
            <a:srgbClr val="D3EEFA"/>
          </a:solidFill>
          <a:ln w="19050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3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23AC0BB-86C3-0F96-C015-AC1E023CC252}"/>
              </a:ext>
            </a:extLst>
          </p:cNvPr>
          <p:cNvGrpSpPr>
            <a:grpSpLocks/>
          </p:cNvGrpSpPr>
          <p:nvPr/>
        </p:nvGrpSpPr>
        <p:grpSpPr bwMode="auto">
          <a:xfrm>
            <a:off x="4155017" y="2372784"/>
            <a:ext cx="0" cy="4224867"/>
            <a:chOff x="6084168" y="915566"/>
            <a:chExt cx="0" cy="3168650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78289ED-AF05-DBD1-9FC5-9860A1675DF0}"/>
                </a:ext>
              </a:extLst>
            </p:cNvPr>
            <p:cNvCxnSpPr/>
            <p:nvPr/>
          </p:nvCxnSpPr>
          <p:spPr>
            <a:xfrm>
              <a:off x="6084168" y="915566"/>
              <a:ext cx="0" cy="1584325"/>
            </a:xfrm>
            <a:prstGeom prst="line">
              <a:avLst/>
            </a:prstGeom>
            <a:ln w="19050">
              <a:solidFill>
                <a:srgbClr val="E811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1A35BBC-66BC-1973-0B4C-20E9918ABC62}"/>
                </a:ext>
              </a:extLst>
            </p:cNvPr>
            <p:cNvCxnSpPr/>
            <p:nvPr/>
          </p:nvCxnSpPr>
          <p:spPr>
            <a:xfrm>
              <a:off x="6084168" y="2499891"/>
              <a:ext cx="0" cy="158432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963810B-4CDC-E9DF-7C32-5451AFED8574}"/>
              </a:ext>
            </a:extLst>
          </p:cNvPr>
          <p:cNvCxnSpPr/>
          <p:nvPr/>
        </p:nvCxnSpPr>
        <p:spPr>
          <a:xfrm>
            <a:off x="4155017" y="2372785"/>
            <a:ext cx="0" cy="2112433"/>
          </a:xfrm>
          <a:prstGeom prst="line">
            <a:avLst/>
          </a:prstGeom>
          <a:ln w="19050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4E40803-FF08-265B-081C-BB5A2FB69985}"/>
              </a:ext>
            </a:extLst>
          </p:cNvPr>
          <p:cNvGrpSpPr>
            <a:grpSpLocks/>
          </p:cNvGrpSpPr>
          <p:nvPr/>
        </p:nvGrpSpPr>
        <p:grpSpPr bwMode="auto">
          <a:xfrm>
            <a:off x="4155017" y="260351"/>
            <a:ext cx="0" cy="4224867"/>
            <a:chOff x="6084168" y="-668759"/>
            <a:chExt cx="0" cy="3168650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A4F3DF54-5CC8-F21F-C979-6C3524948FE7}"/>
                </a:ext>
              </a:extLst>
            </p:cNvPr>
            <p:cNvCxnSpPr/>
            <p:nvPr/>
          </p:nvCxnSpPr>
          <p:spPr>
            <a:xfrm>
              <a:off x="6084168" y="915566"/>
              <a:ext cx="0" cy="1584325"/>
            </a:xfrm>
            <a:prstGeom prst="line">
              <a:avLst/>
            </a:prstGeom>
            <a:ln w="19050">
              <a:solidFill>
                <a:srgbClr val="E811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6F9566C4-BBF6-9FF3-2203-EE43567D4763}"/>
                </a:ext>
              </a:extLst>
            </p:cNvPr>
            <p:cNvCxnSpPr/>
            <p:nvPr/>
          </p:nvCxnSpPr>
          <p:spPr>
            <a:xfrm>
              <a:off x="6084168" y="-668759"/>
              <a:ext cx="0" cy="158432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B26E641-F63E-9023-D190-6DE5590802DC}"/>
              </a:ext>
            </a:extLst>
          </p:cNvPr>
          <p:cNvCxnSpPr/>
          <p:nvPr/>
        </p:nvCxnSpPr>
        <p:spPr>
          <a:xfrm>
            <a:off x="6263217" y="2372785"/>
            <a:ext cx="0" cy="2112433"/>
          </a:xfrm>
          <a:prstGeom prst="line">
            <a:avLst/>
          </a:prstGeom>
          <a:ln w="19050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174B608E-B52D-CA27-6499-90C69E1A1098}"/>
              </a:ext>
            </a:extLst>
          </p:cNvPr>
          <p:cNvSpPr/>
          <p:nvPr/>
        </p:nvSpPr>
        <p:spPr bwMode="auto">
          <a:xfrm>
            <a:off x="4144434" y="2370668"/>
            <a:ext cx="2110317" cy="2112433"/>
          </a:xfrm>
          <a:prstGeom prst="rec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733"/>
          </a:p>
        </p:txBody>
      </p:sp>
      <p:pic>
        <p:nvPicPr>
          <p:cNvPr id="2" name="图片 13">
            <a:extLst>
              <a:ext uri="{FF2B5EF4-FFF2-40B4-BE49-F238E27FC236}">
                <a16:creationId xmlns:a16="http://schemas.microsoft.com/office/drawing/2014/main" id="{21C03786-EF91-8B9D-17F3-1E9A6DF22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25095" y="910065"/>
            <a:ext cx="1914785" cy="228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>
            <a:extLst>
              <a:ext uri="{FF2B5EF4-FFF2-40B4-BE49-F238E27FC236}">
                <a16:creationId xmlns:a16="http://schemas.microsoft.com/office/drawing/2014/main" id="{DEAC99DD-AC55-1693-C8D4-C1F02EAE1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913" y="1161181"/>
            <a:ext cx="7765687" cy="738740"/>
          </a:xfrm>
          <a:prstGeom prst="wedgeRoundRectCallout">
            <a:avLst>
              <a:gd name="adj1" fmla="val -54851"/>
              <a:gd name="adj2" fmla="val 28496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</a:rPr>
              <a:t>你能看出长方形与正方形的关系吗？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2512787-6C33-AC5A-D31C-8A907BDAAD85}"/>
              </a:ext>
            </a:extLst>
          </p:cNvPr>
          <p:cNvSpPr txBox="1"/>
          <p:nvPr/>
        </p:nvSpPr>
        <p:spPr>
          <a:xfrm>
            <a:off x="3505200" y="4953848"/>
            <a:ext cx="60960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正方形是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特殊的长方形</a:t>
            </a:r>
            <a:endParaRPr kumimoji="0" lang="zh-CN" altLang="en-US" sz="6600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126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0.19232 2.96296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7" grpId="0" animBg="1"/>
      <p:bldP spid="3" grpId="0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E778E5EE-2F5F-861A-7857-79586E5BAA92}"/>
              </a:ext>
            </a:extLst>
          </p:cNvPr>
          <p:cNvSpPr txBox="1"/>
          <p:nvPr/>
        </p:nvSpPr>
        <p:spPr>
          <a:xfrm>
            <a:off x="497732" y="762420"/>
            <a:ext cx="11196537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照样子折一折，用一个长方形折出一个最大的正方形。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34F6FB09-9CD5-5656-606B-3430374AF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32" y="153002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BEBFDB4-BB1C-0428-D7F7-57C8B91B08B8}"/>
              </a:ext>
            </a:extLst>
          </p:cNvPr>
          <p:cNvSpPr/>
          <p:nvPr/>
        </p:nvSpPr>
        <p:spPr>
          <a:xfrm>
            <a:off x="2037074" y="2143499"/>
            <a:ext cx="2880000" cy="19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8B57BD8E-0308-16DC-35FC-6697DEB8A007}"/>
              </a:ext>
            </a:extLst>
          </p:cNvPr>
          <p:cNvSpPr/>
          <p:nvPr/>
        </p:nvSpPr>
        <p:spPr>
          <a:xfrm>
            <a:off x="5267101" y="2946400"/>
            <a:ext cx="930499" cy="3251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10B3ADE-98FE-8480-D25C-244A2D335ADB}"/>
              </a:ext>
            </a:extLst>
          </p:cNvPr>
          <p:cNvGrpSpPr/>
          <p:nvPr/>
        </p:nvGrpSpPr>
        <p:grpSpPr>
          <a:xfrm>
            <a:off x="6477008" y="2143499"/>
            <a:ext cx="2880000" cy="1980000"/>
            <a:chOff x="6477008" y="2143499"/>
            <a:chExt cx="2880000" cy="19800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B1E52F-76C9-F58A-D3B4-2B3FF0C2A325}"/>
                </a:ext>
              </a:extLst>
            </p:cNvPr>
            <p:cNvSpPr/>
            <p:nvPr/>
          </p:nvSpPr>
          <p:spPr>
            <a:xfrm>
              <a:off x="6477008" y="2143499"/>
              <a:ext cx="1980000" cy="198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3AC5656-2BBF-7780-5E75-7A705C7ABDE8}"/>
                </a:ext>
              </a:extLst>
            </p:cNvPr>
            <p:cNvSpPr/>
            <p:nvPr/>
          </p:nvSpPr>
          <p:spPr>
            <a:xfrm>
              <a:off x="8457008" y="2143499"/>
              <a:ext cx="900000" cy="198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>
              <a:extLst>
                <a:ext uri="{FF2B5EF4-FFF2-40B4-BE49-F238E27FC236}">
                  <a16:creationId xmlns:a16="http://schemas.microsoft.com/office/drawing/2014/main" id="{6448B6AC-85CD-15A7-CDEA-822D7248F8CB}"/>
                </a:ext>
              </a:extLst>
            </p:cNvPr>
            <p:cNvSpPr/>
            <p:nvPr/>
          </p:nvSpPr>
          <p:spPr>
            <a:xfrm flipH="1">
              <a:off x="6477008" y="2143499"/>
              <a:ext cx="1980000" cy="1980000"/>
            </a:xfrm>
            <a:prstGeom prst="rtTriangle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58482758-A4B7-017F-5049-B68578DF0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16" y="3706938"/>
            <a:ext cx="1889853" cy="2734501"/>
          </a:xfrm>
          <a:prstGeom prst="rect">
            <a:avLst/>
          </a:prstGeom>
        </p:spPr>
      </p:pic>
      <p:sp>
        <p:nvSpPr>
          <p:cNvPr id="28" name="AutoShape 27">
            <a:extLst>
              <a:ext uri="{FF2B5EF4-FFF2-40B4-BE49-F238E27FC236}">
                <a16:creationId xmlns:a16="http://schemas.microsoft.com/office/drawing/2014/main" id="{A4E2A551-CCBA-0156-53B5-6CA339DC2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10" y="4466371"/>
            <a:ext cx="8470982" cy="738740"/>
          </a:xfrm>
          <a:prstGeom prst="wedgeRoundRectCallout">
            <a:avLst>
              <a:gd name="adj1" fmla="val 55493"/>
              <a:gd name="adj2" fmla="val 7866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</a:rPr>
              <a:t>正方形的边长与长方形的宽（     ）。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7AD3008-0626-09B6-BB0D-4F80EC2D3A05}"/>
              </a:ext>
            </a:extLst>
          </p:cNvPr>
          <p:cNvSpPr txBox="1"/>
          <p:nvPr/>
        </p:nvSpPr>
        <p:spPr>
          <a:xfrm>
            <a:off x="7146368" y="4512575"/>
            <a:ext cx="131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相等</a:t>
            </a:r>
          </a:p>
        </p:txBody>
      </p:sp>
    </p:spTree>
    <p:extLst>
      <p:ext uri="{BB962C8B-B14F-4D97-AF65-F5344CB8AC3E}">
        <p14:creationId xmlns:p14="http://schemas.microsoft.com/office/powerpoint/2010/main" val="1576208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3949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在下面的点子图上画几个不同的多边形。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9666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E4E86E-139C-F6EF-BC24-1757E8222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63" y="2636889"/>
            <a:ext cx="10633273" cy="2535895"/>
          </a:xfrm>
          <a:prstGeom prst="rect">
            <a:avLst/>
          </a:prstGeom>
        </p:spPr>
      </p:pic>
      <p:sp>
        <p:nvSpPr>
          <p:cNvPr id="7" name="等腰三角形 6">
            <a:extLst>
              <a:ext uri="{FF2B5EF4-FFF2-40B4-BE49-F238E27FC236}">
                <a16:creationId xmlns:a16="http://schemas.microsoft.com/office/drawing/2014/main" id="{BCCFCF79-D68D-01C7-51DF-9BAACB5DED2C}"/>
              </a:ext>
            </a:extLst>
          </p:cNvPr>
          <p:cNvSpPr/>
          <p:nvPr/>
        </p:nvSpPr>
        <p:spPr>
          <a:xfrm>
            <a:off x="1255776" y="3139440"/>
            <a:ext cx="1969008" cy="1542288"/>
          </a:xfrm>
          <a:prstGeom prst="triangle">
            <a:avLst>
              <a:gd name="adj" fmla="val 39473"/>
            </a:avLst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7E75EB-9CDF-37C6-47DD-104C6E9C6910}"/>
              </a:ext>
            </a:extLst>
          </p:cNvPr>
          <p:cNvSpPr/>
          <p:nvPr/>
        </p:nvSpPr>
        <p:spPr>
          <a:xfrm>
            <a:off x="3573780" y="3134360"/>
            <a:ext cx="1554480" cy="1544320"/>
          </a:xfrm>
          <a:prstGeom prst="rect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D9ED67-40FC-DDC5-7C1D-1BADFC828636}"/>
              </a:ext>
            </a:extLst>
          </p:cNvPr>
          <p:cNvSpPr/>
          <p:nvPr/>
        </p:nvSpPr>
        <p:spPr>
          <a:xfrm>
            <a:off x="5509262" y="3134360"/>
            <a:ext cx="2703574" cy="1544320"/>
          </a:xfrm>
          <a:prstGeom prst="rect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3204EA3-5DF6-4435-79AE-8E1ADF84BD70}"/>
              </a:ext>
            </a:extLst>
          </p:cNvPr>
          <p:cNvSpPr/>
          <p:nvPr/>
        </p:nvSpPr>
        <p:spPr>
          <a:xfrm>
            <a:off x="8572500" y="3128010"/>
            <a:ext cx="2731770" cy="1543050"/>
          </a:xfrm>
          <a:custGeom>
            <a:avLst/>
            <a:gdLst>
              <a:gd name="connsiteX0" fmla="*/ 796290 w 2731770"/>
              <a:gd name="connsiteY0" fmla="*/ 1543050 h 1543050"/>
              <a:gd name="connsiteX1" fmla="*/ 0 w 2731770"/>
              <a:gd name="connsiteY1" fmla="*/ 758190 h 1543050"/>
              <a:gd name="connsiteX2" fmla="*/ 784860 w 2731770"/>
              <a:gd name="connsiteY2" fmla="*/ 0 h 1543050"/>
              <a:gd name="connsiteX3" fmla="*/ 1931670 w 2731770"/>
              <a:gd name="connsiteY3" fmla="*/ 0 h 1543050"/>
              <a:gd name="connsiteX4" fmla="*/ 2731770 w 2731770"/>
              <a:gd name="connsiteY4" fmla="*/ 788670 h 1543050"/>
              <a:gd name="connsiteX5" fmla="*/ 796290 w 2731770"/>
              <a:gd name="connsiteY5" fmla="*/ 154305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1770" h="1543050">
                <a:moveTo>
                  <a:pt x="796290" y="1543050"/>
                </a:moveTo>
                <a:lnTo>
                  <a:pt x="0" y="758190"/>
                </a:lnTo>
                <a:lnTo>
                  <a:pt x="784860" y="0"/>
                </a:lnTo>
                <a:lnTo>
                  <a:pt x="1931670" y="0"/>
                </a:lnTo>
                <a:lnTo>
                  <a:pt x="2731770" y="788670"/>
                </a:lnTo>
                <a:lnTo>
                  <a:pt x="796290" y="1543050"/>
                </a:lnTo>
                <a:close/>
              </a:path>
            </a:pathLst>
          </a:cu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710674-48B6-B8E3-028E-32CAC9B58663}"/>
              </a:ext>
            </a:extLst>
          </p:cNvPr>
          <p:cNvSpPr txBox="1"/>
          <p:nvPr/>
        </p:nvSpPr>
        <p:spPr>
          <a:xfrm>
            <a:off x="7873737" y="5412897"/>
            <a:ext cx="3109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200" b="0" dirty="0">
                <a:solidFill>
                  <a:srgbClr val="E60013"/>
                </a:solidFill>
                <a:latin typeface="+mn-ea"/>
                <a:ea typeface="+mn-ea"/>
              </a:rPr>
              <a:t>答案不唯一。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72133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7741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7FE6F4D-41F6-80D6-846E-B522E3590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932" y="98221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6B50B9-D4E7-7334-B53C-C1AD0C9768EF}"/>
              </a:ext>
            </a:extLst>
          </p:cNvPr>
          <p:cNvSpPr/>
          <p:nvPr/>
        </p:nvSpPr>
        <p:spPr>
          <a:xfrm>
            <a:off x="1735323" y="2648039"/>
            <a:ext cx="324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AC9DA3-0497-8EC1-8A4D-711E78A539CD}"/>
              </a:ext>
            </a:extLst>
          </p:cNvPr>
          <p:cNvSpPr/>
          <p:nvPr/>
        </p:nvSpPr>
        <p:spPr>
          <a:xfrm>
            <a:off x="7216679" y="2378040"/>
            <a:ext cx="2700000" cy="270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844766-684B-8DD4-513B-5B928D5BFF9B}"/>
              </a:ext>
            </a:extLst>
          </p:cNvPr>
          <p:cNvSpPr txBox="1"/>
          <p:nvPr/>
        </p:nvSpPr>
        <p:spPr>
          <a:xfrm rot="16200000">
            <a:off x="536442" y="3404874"/>
            <a:ext cx="156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600" b="1" dirty="0">
                <a:latin typeface="+mn-lt"/>
                <a:ea typeface="+mj-ea"/>
              </a:rPr>
              <a:t>8</a:t>
            </a:r>
            <a:r>
              <a:rPr lang="zh-CN" altLang="en-US" sz="3600" b="1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BB34980-6785-129D-E381-AFEDBAF60FBC}"/>
              </a:ext>
            </a:extLst>
          </p:cNvPr>
          <p:cNvSpPr txBox="1"/>
          <p:nvPr/>
        </p:nvSpPr>
        <p:spPr>
          <a:xfrm>
            <a:off x="2571984" y="4930419"/>
            <a:ext cx="156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600" b="1" dirty="0">
                <a:latin typeface="+mn-lt"/>
                <a:ea typeface="+mj-ea"/>
              </a:rPr>
              <a:t>12</a:t>
            </a:r>
            <a:r>
              <a:rPr lang="zh-CN" altLang="en-US" sz="3600" b="1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505C56-DC5B-466D-72A6-92770811040D}"/>
              </a:ext>
            </a:extLst>
          </p:cNvPr>
          <p:cNvSpPr txBox="1"/>
          <p:nvPr/>
        </p:nvSpPr>
        <p:spPr>
          <a:xfrm>
            <a:off x="7783340" y="5191534"/>
            <a:ext cx="156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600" b="1" dirty="0">
                <a:latin typeface="+mn-lt"/>
                <a:ea typeface="+mj-ea"/>
              </a:rPr>
              <a:t>10</a:t>
            </a:r>
            <a:r>
              <a:rPr lang="zh-CN" altLang="en-US" sz="3600" b="1" dirty="0">
                <a:latin typeface="+mn-lt"/>
                <a:ea typeface="+mj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D1125F-9093-78BE-3B96-DED6AD5ADAD3}"/>
              </a:ext>
            </a:extLst>
          </p:cNvPr>
          <p:cNvSpPr txBox="1"/>
          <p:nvPr/>
        </p:nvSpPr>
        <p:spPr>
          <a:xfrm>
            <a:off x="2005322" y="1887053"/>
            <a:ext cx="27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（             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D6BFCD-A10B-868E-243D-84A4601D3BFA}"/>
              </a:ext>
            </a:extLst>
          </p:cNvPr>
          <p:cNvSpPr txBox="1"/>
          <p:nvPr/>
        </p:nvSpPr>
        <p:spPr>
          <a:xfrm>
            <a:off x="7216679" y="1618215"/>
            <a:ext cx="27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（             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C5C72F-C07C-DA74-A550-25A6003C5AF6}"/>
              </a:ext>
            </a:extLst>
          </p:cNvPr>
          <p:cNvSpPr txBox="1"/>
          <p:nvPr/>
        </p:nvSpPr>
        <p:spPr>
          <a:xfrm rot="16200000">
            <a:off x="4040866" y="3404874"/>
            <a:ext cx="27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（             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6A4CD10-6EFA-2AF9-C685-B1F9FFBB0AF7}"/>
              </a:ext>
            </a:extLst>
          </p:cNvPr>
          <p:cNvSpPr txBox="1"/>
          <p:nvPr/>
        </p:nvSpPr>
        <p:spPr>
          <a:xfrm rot="16200000">
            <a:off x="5451136" y="3404874"/>
            <a:ext cx="27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（             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18759DB-3AB7-C17C-9A5D-9FB8E6EE6513}"/>
              </a:ext>
            </a:extLst>
          </p:cNvPr>
          <p:cNvSpPr txBox="1"/>
          <p:nvPr/>
        </p:nvSpPr>
        <p:spPr>
          <a:xfrm rot="16200000">
            <a:off x="8982222" y="3404875"/>
            <a:ext cx="27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（             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E0C4146-ADCF-6D92-2788-CB22D5132D6B}"/>
              </a:ext>
            </a:extLst>
          </p:cNvPr>
          <p:cNvSpPr txBox="1"/>
          <p:nvPr/>
        </p:nvSpPr>
        <p:spPr>
          <a:xfrm>
            <a:off x="2437103" y="1887053"/>
            <a:ext cx="183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E60013"/>
                </a:solidFill>
              </a:rPr>
              <a:t>12</a:t>
            </a:r>
            <a:r>
              <a:rPr lang="zh-CN" altLang="en-US" dirty="0">
                <a:solidFill>
                  <a:srgbClr val="E60013"/>
                </a:solidFill>
              </a:rPr>
              <a:t>厘米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C49585F-48DE-E160-018F-70F7A32A30CF}"/>
              </a:ext>
            </a:extLst>
          </p:cNvPr>
          <p:cNvSpPr txBox="1"/>
          <p:nvPr/>
        </p:nvSpPr>
        <p:spPr>
          <a:xfrm rot="16200000">
            <a:off x="4474406" y="3404873"/>
            <a:ext cx="183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E60013"/>
                </a:solidFill>
              </a:rPr>
              <a:t>8</a:t>
            </a:r>
            <a:r>
              <a:rPr lang="zh-CN" altLang="en-US" dirty="0">
                <a:solidFill>
                  <a:srgbClr val="E60013"/>
                </a:solidFill>
              </a:rPr>
              <a:t>厘米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02EFE69-E11A-6BC9-8602-30B780E1C72D}"/>
              </a:ext>
            </a:extLst>
          </p:cNvPr>
          <p:cNvSpPr txBox="1"/>
          <p:nvPr/>
        </p:nvSpPr>
        <p:spPr>
          <a:xfrm rot="16200000">
            <a:off x="5838636" y="3404874"/>
            <a:ext cx="183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E60013"/>
                </a:solidFill>
              </a:rPr>
              <a:t>10</a:t>
            </a:r>
            <a:r>
              <a:rPr lang="zh-CN" altLang="en-US" dirty="0">
                <a:solidFill>
                  <a:srgbClr val="E60013"/>
                </a:solidFill>
              </a:rPr>
              <a:t>厘米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F53D20A-56CB-6F69-37DB-2112BE60E36F}"/>
              </a:ext>
            </a:extLst>
          </p:cNvPr>
          <p:cNvSpPr txBox="1"/>
          <p:nvPr/>
        </p:nvSpPr>
        <p:spPr>
          <a:xfrm>
            <a:off x="7648460" y="1615508"/>
            <a:ext cx="183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E60013"/>
                </a:solidFill>
              </a:rPr>
              <a:t>10</a:t>
            </a:r>
            <a:r>
              <a:rPr lang="zh-CN" altLang="en-US" dirty="0">
                <a:solidFill>
                  <a:srgbClr val="E60013"/>
                </a:solidFill>
              </a:rPr>
              <a:t>厘米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3E5CDF0-3230-1EE4-F2B8-017770FE6174}"/>
              </a:ext>
            </a:extLst>
          </p:cNvPr>
          <p:cNvSpPr txBox="1"/>
          <p:nvPr/>
        </p:nvSpPr>
        <p:spPr>
          <a:xfrm rot="16200000">
            <a:off x="9414003" y="3404874"/>
            <a:ext cx="1836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E60013"/>
                </a:solidFill>
              </a:rPr>
              <a:t>10</a:t>
            </a:r>
            <a:r>
              <a:rPr lang="zh-CN" altLang="en-US" dirty="0">
                <a:solidFill>
                  <a:srgbClr val="E60013"/>
                </a:solidFill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id="{42E03F91-BBB3-9CA2-C04E-D6468D1CA916}"/>
              </a:ext>
            </a:extLst>
          </p:cNvPr>
          <p:cNvSpPr/>
          <p:nvPr/>
        </p:nvSpPr>
        <p:spPr>
          <a:xfrm>
            <a:off x="650169" y="1190605"/>
            <a:ext cx="1710230" cy="1474336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C54390E2-8F14-61A6-E66C-5595BECD5537}"/>
              </a:ext>
            </a:extLst>
          </p:cNvPr>
          <p:cNvSpPr/>
          <p:nvPr/>
        </p:nvSpPr>
        <p:spPr>
          <a:xfrm>
            <a:off x="2763027" y="1313284"/>
            <a:ext cx="2262911" cy="1227936"/>
          </a:xfrm>
          <a:custGeom>
            <a:avLst/>
            <a:gdLst>
              <a:gd name="connsiteX0" fmla="*/ 0 w 982980"/>
              <a:gd name="connsiteY0" fmla="*/ 533400 h 533400"/>
              <a:gd name="connsiteX1" fmla="*/ 243840 w 982980"/>
              <a:gd name="connsiteY1" fmla="*/ 0 h 533400"/>
              <a:gd name="connsiteX2" fmla="*/ 803910 w 982980"/>
              <a:gd name="connsiteY2" fmla="*/ 144780 h 533400"/>
              <a:gd name="connsiteX3" fmla="*/ 982980 w 982980"/>
              <a:gd name="connsiteY3" fmla="*/ 533400 h 533400"/>
              <a:gd name="connsiteX4" fmla="*/ 0 w 982980"/>
              <a:gd name="connsiteY4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980" h="533400">
                <a:moveTo>
                  <a:pt x="0" y="533400"/>
                </a:moveTo>
                <a:lnTo>
                  <a:pt x="243840" y="0"/>
                </a:lnTo>
                <a:lnTo>
                  <a:pt x="803910" y="144780"/>
                </a:lnTo>
                <a:lnTo>
                  <a:pt x="982980" y="533400"/>
                </a:lnTo>
                <a:lnTo>
                  <a:pt x="0" y="53340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9F84DE-0A3B-A4FF-0423-B5975A114AC2}"/>
              </a:ext>
            </a:extLst>
          </p:cNvPr>
          <p:cNvSpPr txBox="1"/>
          <p:nvPr/>
        </p:nvSpPr>
        <p:spPr>
          <a:xfrm>
            <a:off x="3029018" y="274301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四边形</a:t>
            </a:r>
            <a:endParaRPr lang="zh-CN" altLang="en-US" sz="1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8A134B-0055-4278-22DD-4266B207527D}"/>
              </a:ext>
            </a:extLst>
          </p:cNvPr>
          <p:cNvSpPr txBox="1"/>
          <p:nvPr/>
        </p:nvSpPr>
        <p:spPr>
          <a:xfrm>
            <a:off x="5459769" y="274301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五边形</a:t>
            </a:r>
            <a:endParaRPr lang="zh-CN" altLang="en-US" sz="1600" dirty="0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2055619-8119-B438-7A29-F86E93759989}"/>
              </a:ext>
            </a:extLst>
          </p:cNvPr>
          <p:cNvSpPr/>
          <p:nvPr/>
        </p:nvSpPr>
        <p:spPr>
          <a:xfrm>
            <a:off x="5326380" y="1363808"/>
            <a:ext cx="1986280" cy="1288398"/>
          </a:xfrm>
          <a:custGeom>
            <a:avLst/>
            <a:gdLst>
              <a:gd name="connsiteX0" fmla="*/ 0 w 1973580"/>
              <a:gd name="connsiteY0" fmla="*/ 38100 h 1280160"/>
              <a:gd name="connsiteX1" fmla="*/ 571500 w 1973580"/>
              <a:gd name="connsiteY1" fmla="*/ 1280160 h 1280160"/>
              <a:gd name="connsiteX2" fmla="*/ 1684020 w 1973580"/>
              <a:gd name="connsiteY2" fmla="*/ 1280160 h 1280160"/>
              <a:gd name="connsiteX3" fmla="*/ 1973580 w 1973580"/>
              <a:gd name="connsiteY3" fmla="*/ 662940 h 1280160"/>
              <a:gd name="connsiteX4" fmla="*/ 1257300 w 1973580"/>
              <a:gd name="connsiteY4" fmla="*/ 0 h 1280160"/>
              <a:gd name="connsiteX5" fmla="*/ 0 w 1973580"/>
              <a:gd name="connsiteY5" fmla="*/ 3810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3580" h="1280160">
                <a:moveTo>
                  <a:pt x="0" y="38100"/>
                </a:moveTo>
                <a:lnTo>
                  <a:pt x="571500" y="1280160"/>
                </a:lnTo>
                <a:lnTo>
                  <a:pt x="1684020" y="1280160"/>
                </a:lnTo>
                <a:lnTo>
                  <a:pt x="1973580" y="662940"/>
                </a:lnTo>
                <a:lnTo>
                  <a:pt x="1257300" y="0"/>
                </a:lnTo>
                <a:lnTo>
                  <a:pt x="0" y="3810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六边形 8">
            <a:extLst>
              <a:ext uri="{FF2B5EF4-FFF2-40B4-BE49-F238E27FC236}">
                <a16:creationId xmlns:a16="http://schemas.microsoft.com/office/drawing/2014/main" id="{035AA591-1B5C-8275-964D-F6129C4A160B}"/>
              </a:ext>
            </a:extLst>
          </p:cNvPr>
          <p:cNvSpPr/>
          <p:nvPr/>
        </p:nvSpPr>
        <p:spPr>
          <a:xfrm>
            <a:off x="7780289" y="1490844"/>
            <a:ext cx="1910080" cy="1086380"/>
          </a:xfrm>
          <a:prstGeom prst="hexagon">
            <a:avLst>
              <a:gd name="adj" fmla="val 45821"/>
              <a:gd name="vf" fmla="val 11547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AD769D-7D01-5773-81BB-D00DBBC17933}"/>
              </a:ext>
            </a:extLst>
          </p:cNvPr>
          <p:cNvSpPr txBox="1"/>
          <p:nvPr/>
        </p:nvSpPr>
        <p:spPr>
          <a:xfrm>
            <a:off x="7869865" y="274301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六边形</a:t>
            </a:r>
            <a:endParaRPr lang="zh-CN" altLang="en-US" sz="1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4096B5-89F7-F6F1-A193-0F54F2782312}"/>
              </a:ext>
            </a:extLst>
          </p:cNvPr>
          <p:cNvSpPr txBox="1"/>
          <p:nvPr/>
        </p:nvSpPr>
        <p:spPr>
          <a:xfrm>
            <a:off x="9956039" y="1741646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1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BB2709-1F6B-0062-A4B2-F0D66155BF30}"/>
              </a:ext>
            </a:extLst>
          </p:cNvPr>
          <p:cNvSpPr txBox="1"/>
          <p:nvPr/>
        </p:nvSpPr>
        <p:spPr>
          <a:xfrm>
            <a:off x="639819" y="274301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54F692-ED76-B8AE-513F-1A3FEF8F0500}"/>
              </a:ext>
            </a:extLst>
          </p:cNvPr>
          <p:cNvSpPr txBox="1"/>
          <p:nvPr/>
        </p:nvSpPr>
        <p:spPr>
          <a:xfrm>
            <a:off x="9956039" y="2743014"/>
            <a:ext cx="1730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16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966B495-4A5F-B7A6-EAA2-C3A781B7C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46" y="3654305"/>
            <a:ext cx="2771836" cy="159552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35612FC-4756-90B4-7E00-3DE40970F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947" y="4123576"/>
            <a:ext cx="1623683" cy="1126254"/>
          </a:xfrm>
          <a:prstGeom prst="rect">
            <a:avLst/>
          </a:prstGeom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E0709CE2-3949-7A3C-753F-9AE2F7E3B437}"/>
              </a:ext>
            </a:extLst>
          </p:cNvPr>
          <p:cNvCxnSpPr/>
          <p:nvPr/>
        </p:nvCxnSpPr>
        <p:spPr>
          <a:xfrm flipH="1">
            <a:off x="2946400" y="3307080"/>
            <a:ext cx="650240" cy="7061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462604B3-5135-438B-299C-B40EB8D3B094}"/>
              </a:ext>
            </a:extLst>
          </p:cNvPr>
          <p:cNvCxnSpPr>
            <a:cxnSpLocks/>
          </p:cNvCxnSpPr>
          <p:nvPr/>
        </p:nvCxnSpPr>
        <p:spPr>
          <a:xfrm>
            <a:off x="4434827" y="3307080"/>
            <a:ext cx="650240" cy="7061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78EDC185-D3AF-70E5-2475-D35E16708B43}"/>
              </a:ext>
            </a:extLst>
          </p:cNvPr>
          <p:cNvCxnSpPr>
            <a:cxnSpLocks/>
          </p:cNvCxnSpPr>
          <p:nvPr/>
        </p:nvCxnSpPr>
        <p:spPr>
          <a:xfrm>
            <a:off x="3810675" y="4683813"/>
            <a:ext cx="84260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A36C3BF4-9927-111B-F758-BD875515FBC3}"/>
              </a:ext>
            </a:extLst>
          </p:cNvPr>
          <p:cNvSpPr txBox="1"/>
          <p:nvPr/>
        </p:nvSpPr>
        <p:spPr>
          <a:xfrm>
            <a:off x="3701210" y="4003040"/>
            <a:ext cx="1383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特殊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E372D55-67A6-22CC-FEC9-8F99584553C9}"/>
              </a:ext>
            </a:extLst>
          </p:cNvPr>
          <p:cNvSpPr txBox="1"/>
          <p:nvPr/>
        </p:nvSpPr>
        <p:spPr>
          <a:xfrm>
            <a:off x="1643099" y="5301021"/>
            <a:ext cx="173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400" dirty="0">
                <a:solidFill>
                  <a:srgbClr val="E60013"/>
                </a:solidFill>
                <a:latin typeface="+mn-lt"/>
                <a:ea typeface="+mn-ea"/>
              </a:rPr>
              <a:t>长方形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8D8C75E-86F3-625D-FBE1-5C3050A5E2DC}"/>
              </a:ext>
            </a:extLst>
          </p:cNvPr>
          <p:cNvSpPr txBox="1"/>
          <p:nvPr/>
        </p:nvSpPr>
        <p:spPr>
          <a:xfrm>
            <a:off x="4759947" y="5301021"/>
            <a:ext cx="173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400" dirty="0">
                <a:solidFill>
                  <a:srgbClr val="E60013"/>
                </a:solidFill>
                <a:latin typeface="+mn-lt"/>
                <a:ea typeface="+mn-ea"/>
              </a:rPr>
              <a:t>正方形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C5AA066-AE73-F8E8-2420-8623BFEF30CD}"/>
              </a:ext>
            </a:extLst>
          </p:cNvPr>
          <p:cNvSpPr txBox="1"/>
          <p:nvPr/>
        </p:nvSpPr>
        <p:spPr>
          <a:xfrm>
            <a:off x="982493" y="5769306"/>
            <a:ext cx="2911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两组</a:t>
            </a:r>
            <a:r>
              <a:rPr lang="zh-CN" altLang="en-US" sz="2400" b="1" dirty="0">
                <a:solidFill>
                  <a:srgbClr val="FF0000"/>
                </a:solidFill>
              </a:rPr>
              <a:t>对边分别相等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>
                <a:solidFill>
                  <a:srgbClr val="FF0000"/>
                </a:solidFill>
              </a:rPr>
              <a:t>四个直角</a:t>
            </a:r>
            <a:endParaRPr lang="zh-CN" altLang="en-US" sz="24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4ADF593-D214-B409-2659-33382FDEF1A4}"/>
              </a:ext>
            </a:extLst>
          </p:cNvPr>
          <p:cNvSpPr txBox="1"/>
          <p:nvPr/>
        </p:nvSpPr>
        <p:spPr>
          <a:xfrm>
            <a:off x="4242137" y="5769306"/>
            <a:ext cx="29119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四条边</a:t>
            </a:r>
            <a:r>
              <a:rPr lang="zh-CN" altLang="en-US" sz="2400" b="1" dirty="0">
                <a:solidFill>
                  <a:srgbClr val="FF0000"/>
                </a:solidFill>
              </a:rPr>
              <a:t>都相等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>
                <a:solidFill>
                  <a:srgbClr val="FF0000"/>
                </a:solidFill>
              </a:rPr>
              <a:t>四个直角</a:t>
            </a:r>
            <a:endParaRPr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3336</TotalTime>
  <Words>498</Words>
  <Application>Microsoft Office PowerPoint</Application>
  <PresentationFormat>宽屏</PresentationFormat>
  <Paragraphs>115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等线</vt:lpstr>
      <vt:lpstr>黑体</vt:lpstr>
      <vt:lpstr>华文细黑</vt:lpstr>
      <vt:lpstr>华文行楷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686</cp:revision>
  <dcterms:created xsi:type="dcterms:W3CDTF">2016-01-14T07:05:12Z</dcterms:created>
  <dcterms:modified xsi:type="dcterms:W3CDTF">2026-02-28T08:05:36Z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