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326" r:id="rId2"/>
    <p:sldId id="391" r:id="rId3"/>
    <p:sldId id="377" r:id="rId4"/>
    <p:sldId id="356" r:id="rId5"/>
    <p:sldId id="389" r:id="rId6"/>
    <p:sldId id="378" r:id="rId7"/>
    <p:sldId id="386" r:id="rId8"/>
    <p:sldId id="380" r:id="rId9"/>
    <p:sldId id="395" r:id="rId10"/>
    <p:sldId id="394" r:id="rId11"/>
    <p:sldId id="390" r:id="rId12"/>
    <p:sldId id="396" r:id="rId13"/>
    <p:sldId id="397" r:id="rId14"/>
    <p:sldId id="398" r:id="rId15"/>
    <p:sldId id="399" r:id="rId16"/>
    <p:sldId id="388" r:id="rId17"/>
    <p:sldId id="264" r:id="rId18"/>
    <p:sldId id="387" r:id="rId19"/>
    <p:sldId id="265" r:id="rId20"/>
    <p:sldId id="331" r:id="rId21"/>
  </p:sldIdLst>
  <p:sldSz cx="12192000" cy="6858000"/>
  <p:notesSz cx="6858000" cy="9144000"/>
  <p:defaultTextStyle>
    <a:defPPr>
      <a:defRPr lang="zh-CN"/>
    </a:defPPr>
    <a:lvl1pPr marL="0" lvl="0" indent="0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875" lvl="1" indent="-150699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446" lvl="2" indent="-303091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016" lvl="3" indent="-455483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586" lvl="4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848" lvl="5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418" lvl="6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6987" lvl="7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557" lvl="8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0FAF7"/>
    <a:srgbClr val="E60013"/>
    <a:srgbClr val="2E552D"/>
    <a:srgbClr val="A5FF06"/>
    <a:srgbClr val="FF00FF"/>
    <a:srgbClr val="FF5050"/>
    <a:srgbClr val="E71123"/>
    <a:srgbClr val="3F91C9"/>
    <a:srgbClr val="8EC0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7" autoAdjust="0"/>
    <p:restoredTop sz="95995" autoAdjust="0"/>
  </p:normalViewPr>
  <p:slideViewPr>
    <p:cSldViewPr snapToGrid="0" showGuides="1">
      <p:cViewPr varScale="1">
        <p:scale>
          <a:sx n="114" d="100"/>
          <a:sy n="114" d="100"/>
        </p:scale>
        <p:origin x="564" y="9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2025/11/8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87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44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701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58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B1568D65-F29F-4941-8609-C220DFAFB9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B09B6A6-F22B-C1F8-B687-209CAD1E7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8ED0F8AF-A09C-0A56-5258-1EDBBED2234A}"/>
              </a:ext>
            </a:extLst>
          </p:cNvPr>
          <p:cNvGrpSpPr/>
          <p:nvPr userDrawn="1"/>
        </p:nvGrpSpPr>
        <p:grpSpPr>
          <a:xfrm>
            <a:off x="321626" y="379951"/>
            <a:ext cx="2755222" cy="690552"/>
            <a:chOff x="321626" y="379951"/>
            <a:chExt cx="2755222" cy="690552"/>
          </a:xfrm>
        </p:grpSpPr>
        <p:sp>
          <p:nvSpPr>
            <p:cNvPr id="8" name="Block Arc 15">
              <a:extLst>
                <a:ext uri="{FF2B5EF4-FFF2-40B4-BE49-F238E27FC236}">
                  <a16:creationId xmlns:a16="http://schemas.microsoft.com/office/drawing/2014/main" id="{E76514EF-6F8F-A973-5A48-369B13E485B5}"/>
                </a:ext>
              </a:extLst>
            </p:cNvPr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cs typeface="+mn-cs"/>
                <a:sym typeface="华文细黑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4156DE84-A4B6-CA45-C389-D15FC0C11986}"/>
                </a:ext>
              </a:extLst>
            </p:cNvPr>
            <p:cNvCxnSpPr>
              <a:cxnSpLocks/>
            </p:cNvCxnSpPr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5084B81C-1F4D-6F69-852B-AD2D5B4A656B}"/>
                </a:ext>
              </a:extLst>
            </p:cNvPr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sym typeface="华文细黑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909CE5AD-C381-A9CB-75A2-6861F57FCF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>
            <a:extLst>
              <a:ext uri="{FF2B5EF4-FFF2-40B4-BE49-F238E27FC236}">
                <a16:creationId xmlns:a16="http://schemas.microsoft.com/office/drawing/2014/main" id="{48505660-5945-EF3D-6925-FD9A00B613BE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1935456-3E05-6C96-3905-32CDB42058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>
            <a:extLst>
              <a:ext uri="{FF2B5EF4-FFF2-40B4-BE49-F238E27FC236}">
                <a16:creationId xmlns:a16="http://schemas.microsoft.com/office/drawing/2014/main" id="{93FBCAA6-7074-6A62-23C0-93190B6BCD64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  <p:extLst>
      <p:ext uri="{BB962C8B-B14F-4D97-AF65-F5344CB8AC3E}">
        <p14:creationId xmlns:p14="http://schemas.microsoft.com/office/powerpoint/2010/main" val="231402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68" r:id="rId3"/>
  </p:sldLayoutIdLst>
  <p:transition/>
  <p:hf sldNum="0" hdr="0" ftr="0" dt="0"/>
  <p:txStyles>
    <p:titleStyle>
      <a:lvl1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78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354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532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709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896" indent="-226896" algn="l" defTabSz="912661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074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250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427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603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7A700E6-026E-8A2F-CC2F-A03B4936E654}"/>
              </a:ext>
            </a:extLst>
          </p:cNvPr>
          <p:cNvCxnSpPr>
            <a:cxnSpLocks/>
          </p:cNvCxnSpPr>
          <p:nvPr/>
        </p:nvCxnSpPr>
        <p:spPr>
          <a:xfrm>
            <a:off x="4241590" y="4166541"/>
            <a:ext cx="3631096" cy="0"/>
          </a:xfrm>
          <a:prstGeom prst="line">
            <a:avLst/>
          </a:prstGeom>
          <a:noFill/>
          <a:ln w="38100" cap="flat" cmpd="sng" algn="ctr">
            <a:solidFill>
              <a:srgbClr val="8EC0B9">
                <a:alpha val="65000"/>
              </a:srgbClr>
            </a:solidFill>
            <a:prstDash val="solid"/>
            <a:miter lim="800000"/>
          </a:ln>
          <a:effectLst/>
        </p:spPr>
      </p:cxnSp>
      <p:sp>
        <p:nvSpPr>
          <p:cNvPr id="9" name="矩形 259">
            <a:extLst>
              <a:ext uri="{FF2B5EF4-FFF2-40B4-BE49-F238E27FC236}">
                <a16:creationId xmlns:a16="http://schemas.microsoft.com/office/drawing/2014/main" id="{4683061D-36F8-D8A0-A7DE-041C24269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453" y="2690176"/>
            <a:ext cx="1051709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600" b="1" spc="600" dirty="0">
                <a:solidFill>
                  <a:schemeClr val="accent2"/>
                </a:solidFill>
                <a:cs typeface="+mn-ea"/>
                <a:sym typeface="华文细黑"/>
              </a:rPr>
              <a:t>长方形和正方形的周长</a:t>
            </a:r>
            <a:endParaRPr lang="en-US" altLang="zh-CN" sz="6600" b="1" spc="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华文细黑"/>
            </a:endParaRPr>
          </a:p>
        </p:txBody>
      </p:sp>
      <p:sp>
        <p:nvSpPr>
          <p:cNvPr id="10" name="矩形 259">
            <a:extLst>
              <a:ext uri="{FF2B5EF4-FFF2-40B4-BE49-F238E27FC236}">
                <a16:creationId xmlns:a16="http://schemas.microsoft.com/office/drawing/2014/main" id="{A1325A73-2ADA-E437-8699-092972357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4378" y="4411800"/>
            <a:ext cx="37032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285750" indent="-285750" algn="ctr" defTabSz="457200" eaLnBrk="1" fontAlgn="auto" hangingPunct="1">
              <a:spcAft>
                <a:spcPts val="0"/>
              </a:spcAft>
              <a:buFont typeface="Wingdings" pitchFamily="2" charset="2"/>
              <a:buChar char="u"/>
            </a:pPr>
            <a:r>
              <a:rPr lang="en-US" altLang="zh-CN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R·</a:t>
            </a:r>
            <a:r>
              <a:rPr lang="zh-CN" altLang="en-US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三</a:t>
            </a:r>
            <a:r>
              <a:rPr lang="zh-CN" altLang="en-US" sz="180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年级数学下册</a:t>
            </a:r>
            <a:endParaRPr lang="zh-CN" altLang="en-US" sz="1800" dirty="0">
              <a:solidFill>
                <a:srgbClr val="8EC0B9">
                  <a:lumMod val="5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华文细黑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2ECFB2E-24A9-42E8-8885-F6E248195040}"/>
              </a:ext>
            </a:extLst>
          </p:cNvPr>
          <p:cNvGrpSpPr/>
          <p:nvPr/>
        </p:nvGrpSpPr>
        <p:grpSpPr>
          <a:xfrm>
            <a:off x="2602183" y="1267362"/>
            <a:ext cx="6987634" cy="1116000"/>
            <a:chOff x="3319498" y="1313251"/>
            <a:chExt cx="6987634" cy="111600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1CF5A36-9F0F-4E53-ACB0-42316F9A702D}"/>
                </a:ext>
              </a:extLst>
            </p:cNvPr>
            <p:cNvSpPr txBox="1"/>
            <p:nvPr/>
          </p:nvSpPr>
          <p:spPr>
            <a:xfrm>
              <a:off x="3972196" y="1409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长方形和正方形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10DD8F6C-E02F-64E5-2BCE-C92338AEF2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116000" cy="1116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三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65D02C9-3D4C-ACEA-4BC8-30123826B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164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B4671E1B-06ED-02BE-C608-B34F46C93882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E2423B0-A6EB-C6CB-A6B6-6E3A7F008DB4}"/>
              </a:ext>
            </a:extLst>
          </p:cNvPr>
          <p:cNvSpPr/>
          <p:nvPr/>
        </p:nvSpPr>
        <p:spPr>
          <a:xfrm>
            <a:off x="1867710" y="2613485"/>
            <a:ext cx="3240000" cy="2160000"/>
          </a:xfrm>
          <a:prstGeom prst="rect">
            <a:avLst/>
          </a:prstGeom>
          <a:solidFill>
            <a:srgbClr val="A5FF06"/>
          </a:solidFill>
          <a:ln w="28575">
            <a:solidFill>
              <a:srgbClr val="E600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7EEEE23-E27E-C00D-6D3F-2C6525CF4A82}"/>
              </a:ext>
            </a:extLst>
          </p:cNvPr>
          <p:cNvSpPr/>
          <p:nvPr/>
        </p:nvSpPr>
        <p:spPr>
          <a:xfrm>
            <a:off x="6787531" y="2343485"/>
            <a:ext cx="2700000" cy="2700000"/>
          </a:xfrm>
          <a:prstGeom prst="rect">
            <a:avLst/>
          </a:prstGeom>
          <a:solidFill>
            <a:srgbClr val="2E552D"/>
          </a:solidFill>
          <a:ln w="28575">
            <a:solidFill>
              <a:srgbClr val="E600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95436847-D052-DB6D-9FA4-4C33A6AD7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97151" y="2238762"/>
            <a:ext cx="825716" cy="749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205083B8-6138-B042-500B-58ACAB5D3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9812" y="1786637"/>
            <a:ext cx="1115438" cy="1113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AutoShape 27">
            <a:extLst>
              <a:ext uri="{FF2B5EF4-FFF2-40B4-BE49-F238E27FC236}">
                <a16:creationId xmlns:a16="http://schemas.microsoft.com/office/drawing/2014/main" id="{142BEB95-3949-94D4-DB20-22D7C1E1C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6772" y="1229295"/>
            <a:ext cx="2858766" cy="707886"/>
          </a:xfrm>
          <a:prstGeom prst="wedgeRoundRectCallout">
            <a:avLst>
              <a:gd name="adj1" fmla="val -27296"/>
              <a:gd name="adj2" fmla="val 90220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楷体" panose="02010609060101010101" pitchFamily="49" charset="-122"/>
              </a:rPr>
              <a:t>我跑的路长。</a:t>
            </a:r>
            <a:endParaRPr lang="en-US" altLang="zh-CN" sz="3200" b="1" dirty="0">
              <a:latin typeface="楷体" panose="02010609060101010101" pitchFamily="49" charset="-122"/>
            </a:endParaRPr>
          </a:p>
        </p:txBody>
      </p:sp>
      <p:sp>
        <p:nvSpPr>
          <p:cNvPr id="24" name="AutoShape 27">
            <a:extLst>
              <a:ext uri="{FF2B5EF4-FFF2-40B4-BE49-F238E27FC236}">
                <a16:creationId xmlns:a16="http://schemas.microsoft.com/office/drawing/2014/main" id="{81BBF594-4EC0-0D12-4E25-12262F5B7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5501" y="377618"/>
            <a:ext cx="2858766" cy="1221657"/>
          </a:xfrm>
          <a:prstGeom prst="wedgeRoundRectCallout">
            <a:avLst>
              <a:gd name="adj1" fmla="val -11643"/>
              <a:gd name="adj2" fmla="val 73048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楷体" panose="02010609060101010101" pitchFamily="49" charset="-122"/>
              </a:rPr>
              <a:t>不对，是我跑的路长。</a:t>
            </a:r>
            <a:endParaRPr lang="en-US" altLang="zh-CN" sz="3200" b="1" dirty="0">
              <a:latin typeface="楷体" panose="02010609060101010101" pitchFamily="49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9798411-05E9-62A7-3B73-232EFFACA708}"/>
              </a:ext>
            </a:extLst>
          </p:cNvPr>
          <p:cNvSpPr txBox="1"/>
          <p:nvPr/>
        </p:nvSpPr>
        <p:spPr>
          <a:xfrm>
            <a:off x="2823534" y="5418208"/>
            <a:ext cx="654493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dirty="0">
                <a:latin typeface="黑体" panose="02010609060101010101" pitchFamily="49" charset="-122"/>
                <a:ea typeface="黑体" panose="02010609060101010101" pitchFamily="49" charset="-122"/>
              </a:rPr>
              <a:t>猜一猜，谁跑的路长呢？</a:t>
            </a:r>
          </a:p>
        </p:txBody>
      </p:sp>
    </p:spTree>
    <p:extLst>
      <p:ext uri="{BB962C8B-B14F-4D97-AF65-F5344CB8AC3E}">
        <p14:creationId xmlns:p14="http://schemas.microsoft.com/office/powerpoint/2010/main" val="385512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48148E-6 L -0.26575 1.48148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575 1.48148E-6 L -0.26588 0.3150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588 0.31504 L -0.00026 0.31504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8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0.31504 L -6.25E-7 1.48148E-6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1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33333E-6 L -0.22136 3.33333E-6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136 3.33333E-6 L -0.22136 0.39375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136 0.39375 L 5E-6 0.39375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39375 L 5E-6 3.33333E-6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418A91DA-DEE1-4051-661C-2A0FCC423509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sp>
        <p:nvSpPr>
          <p:cNvPr id="4" name="长方形">
            <a:extLst>
              <a:ext uri="{FF2B5EF4-FFF2-40B4-BE49-F238E27FC236}">
                <a16:creationId xmlns:a16="http://schemas.microsoft.com/office/drawing/2014/main" id="{0FDD0037-ECC3-08C1-5A0B-F75082DF81C5}"/>
              </a:ext>
            </a:extLst>
          </p:cNvPr>
          <p:cNvSpPr/>
          <p:nvPr/>
        </p:nvSpPr>
        <p:spPr>
          <a:xfrm>
            <a:off x="1867710" y="2613485"/>
            <a:ext cx="3240000" cy="2160000"/>
          </a:xfrm>
          <a:prstGeom prst="rect">
            <a:avLst/>
          </a:prstGeom>
          <a:solidFill>
            <a:schemeClr val="bg1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E753EDB-3264-3768-9338-A5B7BE64EE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516" y="1257954"/>
            <a:ext cx="904663" cy="90466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4E8F7E2-251F-C19A-7BF7-BD60AE5A61EE}"/>
              </a:ext>
            </a:extLst>
          </p:cNvPr>
          <p:cNvSpPr txBox="1"/>
          <p:nvPr/>
        </p:nvSpPr>
        <p:spPr>
          <a:xfrm>
            <a:off x="1558857" y="1387119"/>
            <a:ext cx="79353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+mn-lt"/>
                <a:ea typeface="楷体" panose="02010609060101010101" pitchFamily="49" charset="-122"/>
              </a:rPr>
              <a:t>计算下面长方形和正方形的周长。</a:t>
            </a:r>
          </a:p>
        </p:txBody>
      </p:sp>
      <p:sp>
        <p:nvSpPr>
          <p:cNvPr id="17" name="正方形">
            <a:extLst>
              <a:ext uri="{FF2B5EF4-FFF2-40B4-BE49-F238E27FC236}">
                <a16:creationId xmlns:a16="http://schemas.microsoft.com/office/drawing/2014/main" id="{B25388D1-168E-409B-076A-EFF6B63C2E25}"/>
              </a:ext>
            </a:extLst>
          </p:cNvPr>
          <p:cNvSpPr/>
          <p:nvPr/>
        </p:nvSpPr>
        <p:spPr>
          <a:xfrm>
            <a:off x="6787531" y="2343485"/>
            <a:ext cx="2700000" cy="2700000"/>
          </a:xfrm>
          <a:prstGeom prst="rect">
            <a:avLst/>
          </a:prstGeom>
          <a:solidFill>
            <a:schemeClr val="bg1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</p:spTree>
    <p:extLst>
      <p:ext uri="{BB962C8B-B14F-4D97-AF65-F5344CB8AC3E}">
        <p14:creationId xmlns:p14="http://schemas.microsoft.com/office/powerpoint/2010/main" val="360281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长方形">
            <a:extLst>
              <a:ext uri="{FF2B5EF4-FFF2-40B4-BE49-F238E27FC236}">
                <a16:creationId xmlns:a16="http://schemas.microsoft.com/office/drawing/2014/main" id="{889BB448-AD28-64DF-97C8-A4115D310CEF}"/>
              </a:ext>
            </a:extLst>
          </p:cNvPr>
          <p:cNvSpPr/>
          <p:nvPr/>
        </p:nvSpPr>
        <p:spPr>
          <a:xfrm>
            <a:off x="4476000" y="694430"/>
            <a:ext cx="3240000" cy="2160000"/>
          </a:xfrm>
          <a:prstGeom prst="rect">
            <a:avLst/>
          </a:prstGeom>
          <a:solidFill>
            <a:schemeClr val="bg1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48C6855-4731-22BB-7732-5F2275A860ED}"/>
              </a:ext>
            </a:extLst>
          </p:cNvPr>
          <p:cNvSpPr txBox="1"/>
          <p:nvPr/>
        </p:nvSpPr>
        <p:spPr>
          <a:xfrm>
            <a:off x="5405336" y="2929868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6</a:t>
            </a:r>
            <a:r>
              <a:rPr lang="zh-CN" altLang="en-US" sz="3200" dirty="0">
                <a:latin typeface="+mn-lt"/>
                <a:ea typeface="+mj-ea"/>
              </a:rPr>
              <a:t>厘米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58F80E5-D399-B533-6825-941FECA2E677}"/>
              </a:ext>
            </a:extLst>
          </p:cNvPr>
          <p:cNvSpPr txBox="1"/>
          <p:nvPr/>
        </p:nvSpPr>
        <p:spPr>
          <a:xfrm rot="16200000">
            <a:off x="7388458" y="1482042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4</a:t>
            </a:r>
            <a:r>
              <a:rPr lang="zh-CN" altLang="en-US" sz="3200" dirty="0">
                <a:latin typeface="+mn-lt"/>
                <a:ea typeface="+mj-ea"/>
              </a:rPr>
              <a:t>厘米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2CD7304-557D-4752-ADC2-12C6002C3F06}"/>
              </a:ext>
            </a:extLst>
          </p:cNvPr>
          <p:cNvSpPr txBox="1"/>
          <p:nvPr/>
        </p:nvSpPr>
        <p:spPr>
          <a:xfrm>
            <a:off x="489035" y="3343788"/>
            <a:ext cx="2786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小组合作：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EAC00B3-B0E9-7665-AABD-921C6F2814AC}"/>
              </a:ext>
            </a:extLst>
          </p:cNvPr>
          <p:cNvSpPr txBox="1"/>
          <p:nvPr/>
        </p:nvSpPr>
        <p:spPr>
          <a:xfrm>
            <a:off x="1002847" y="4122705"/>
            <a:ext cx="10691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prstClr val="black"/>
                </a:solidFill>
                <a:latin typeface="+mn-lt"/>
                <a:ea typeface="+mn-ea"/>
              </a:rPr>
              <a:t>1.</a:t>
            </a:r>
            <a:r>
              <a:rPr lang="zh-CN" altLang="en-US" sz="3600" dirty="0">
                <a:solidFill>
                  <a:prstClr val="black"/>
                </a:solidFill>
                <a:latin typeface="+mn-lt"/>
                <a:ea typeface="+mn-ea"/>
              </a:rPr>
              <a:t>选择自己喜欢的方法测量长方形的周长；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155CC4E-3D4A-7A42-8C9A-41091105D9BA}"/>
              </a:ext>
            </a:extLst>
          </p:cNvPr>
          <p:cNvSpPr txBox="1"/>
          <p:nvPr/>
        </p:nvSpPr>
        <p:spPr>
          <a:xfrm>
            <a:off x="1002847" y="4901622"/>
            <a:ext cx="10691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prstClr val="black"/>
                </a:solidFill>
                <a:latin typeface="+mn-lt"/>
                <a:ea typeface="+mn-ea"/>
              </a:rPr>
              <a:t>2.</a:t>
            </a:r>
            <a:r>
              <a:rPr lang="zh-CN" altLang="en-US" sz="3600" dirty="0">
                <a:solidFill>
                  <a:prstClr val="black"/>
                </a:solidFill>
                <a:latin typeface="+mn-lt"/>
                <a:ea typeface="+mn-ea"/>
              </a:rPr>
              <a:t>测量结束后，将测量的结果填入学习单的表格中；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2269833-BEDC-B8AF-4619-38CCF3A697E4}"/>
              </a:ext>
            </a:extLst>
          </p:cNvPr>
          <p:cNvSpPr txBox="1"/>
          <p:nvPr/>
        </p:nvSpPr>
        <p:spPr>
          <a:xfrm>
            <a:off x="1002847" y="5680540"/>
            <a:ext cx="10691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prstClr val="black"/>
                </a:solidFill>
                <a:latin typeface="+mn-lt"/>
                <a:ea typeface="+mn-ea"/>
              </a:rPr>
              <a:t>3.</a:t>
            </a:r>
            <a:r>
              <a:rPr lang="zh-CN" altLang="en-US" sz="3600" dirty="0">
                <a:solidFill>
                  <a:prstClr val="black"/>
                </a:solidFill>
                <a:latin typeface="+mn-lt"/>
                <a:ea typeface="+mn-ea"/>
              </a:rPr>
              <a:t>说一说在测量过程中，你</a:t>
            </a:r>
            <a:r>
              <a:rPr lang="zh-CN" altLang="en-US" sz="3600" dirty="0">
                <a:solidFill>
                  <a:srgbClr val="FF0000"/>
                </a:solidFill>
                <a:latin typeface="+mn-lt"/>
                <a:ea typeface="+mn-ea"/>
              </a:rPr>
              <a:t>发现了什么</a:t>
            </a:r>
            <a:r>
              <a:rPr lang="zh-CN" altLang="en-US" sz="3600" dirty="0">
                <a:solidFill>
                  <a:prstClr val="black"/>
                </a:solidFill>
                <a:latin typeface="+mn-lt"/>
                <a:ea typeface="+mn-ea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130297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20" grpId="0"/>
      <p:bldP spid="21" grpId="0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长方形">
            <a:extLst>
              <a:ext uri="{FF2B5EF4-FFF2-40B4-BE49-F238E27FC236}">
                <a16:creationId xmlns:a16="http://schemas.microsoft.com/office/drawing/2014/main" id="{79984B78-A729-CFAA-18C8-A943A0868BEB}"/>
              </a:ext>
            </a:extLst>
          </p:cNvPr>
          <p:cNvSpPr/>
          <p:nvPr/>
        </p:nvSpPr>
        <p:spPr>
          <a:xfrm>
            <a:off x="4476000" y="694430"/>
            <a:ext cx="3240000" cy="2160000"/>
          </a:xfrm>
          <a:prstGeom prst="rect">
            <a:avLst/>
          </a:prstGeom>
          <a:solidFill>
            <a:schemeClr val="bg1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C6AD3D7-AC6E-3FA3-7E85-432495472AD8}"/>
              </a:ext>
            </a:extLst>
          </p:cNvPr>
          <p:cNvSpPr txBox="1"/>
          <p:nvPr/>
        </p:nvSpPr>
        <p:spPr>
          <a:xfrm>
            <a:off x="5405336" y="2929868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6</a:t>
            </a:r>
            <a:r>
              <a:rPr lang="zh-CN" altLang="en-US" sz="3200" dirty="0">
                <a:latin typeface="+mn-lt"/>
                <a:ea typeface="+mj-ea"/>
              </a:rPr>
              <a:t>厘米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623ABFE-F533-F6F2-CD42-AC28559DC78C}"/>
              </a:ext>
            </a:extLst>
          </p:cNvPr>
          <p:cNvSpPr txBox="1"/>
          <p:nvPr/>
        </p:nvSpPr>
        <p:spPr>
          <a:xfrm rot="16200000">
            <a:off x="7388458" y="1482042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4</a:t>
            </a:r>
            <a:r>
              <a:rPr lang="zh-CN" altLang="en-US" sz="3200" dirty="0">
                <a:latin typeface="+mn-lt"/>
                <a:ea typeface="+mj-ea"/>
              </a:rPr>
              <a:t>厘米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CBC7DD5-E1A9-9D6A-20AA-026BC9EA6369}"/>
              </a:ext>
            </a:extLst>
          </p:cNvPr>
          <p:cNvSpPr txBox="1"/>
          <p:nvPr/>
        </p:nvSpPr>
        <p:spPr>
          <a:xfrm>
            <a:off x="1625336" y="4147987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6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D19A8E4-A285-034E-FFFE-8D7D4D1DBA47}"/>
              </a:ext>
            </a:extLst>
          </p:cNvPr>
          <p:cNvSpPr txBox="1"/>
          <p:nvPr/>
        </p:nvSpPr>
        <p:spPr>
          <a:xfrm>
            <a:off x="4865336" y="4147987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6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DC9106F-7560-8644-E922-DCD9FC2A9226}"/>
              </a:ext>
            </a:extLst>
          </p:cNvPr>
          <p:cNvSpPr txBox="1"/>
          <p:nvPr/>
        </p:nvSpPr>
        <p:spPr>
          <a:xfrm>
            <a:off x="7565336" y="4147987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0000FF"/>
                </a:solidFill>
                <a:latin typeface="+mn-lt"/>
                <a:ea typeface="+mj-ea"/>
              </a:rPr>
              <a:t>4</a:t>
            </a:r>
            <a:r>
              <a:rPr lang="zh-CN" altLang="en-US" sz="3200" dirty="0">
                <a:solidFill>
                  <a:srgbClr val="0000FF"/>
                </a:solidFill>
                <a:latin typeface="+mn-lt"/>
                <a:ea typeface="+mj-ea"/>
              </a:rPr>
              <a:t>厘米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96CFD31-03D3-B64A-7ED7-CDE36D1FC9EF}"/>
              </a:ext>
            </a:extLst>
          </p:cNvPr>
          <p:cNvSpPr txBox="1"/>
          <p:nvPr/>
        </p:nvSpPr>
        <p:spPr>
          <a:xfrm>
            <a:off x="9725336" y="4147987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0000FF"/>
                </a:solidFill>
                <a:latin typeface="+mn-lt"/>
                <a:ea typeface="+mj-ea"/>
              </a:rPr>
              <a:t>4</a:t>
            </a:r>
            <a:r>
              <a:rPr lang="zh-CN" altLang="en-US" sz="3200" dirty="0">
                <a:solidFill>
                  <a:srgbClr val="0000FF"/>
                </a:solidFill>
                <a:latin typeface="+mn-lt"/>
                <a:ea typeface="+mj-ea"/>
              </a:rPr>
              <a:t>厘米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948171F1-5B32-6360-AEA7-896273A57D0A}"/>
              </a:ext>
            </a:extLst>
          </p:cNvPr>
          <p:cNvCxnSpPr>
            <a:cxnSpLocks/>
          </p:cNvCxnSpPr>
          <p:nvPr/>
        </p:nvCxnSpPr>
        <p:spPr>
          <a:xfrm>
            <a:off x="4476000" y="694430"/>
            <a:ext cx="3240000" cy="0"/>
          </a:xfrm>
          <a:prstGeom prst="line">
            <a:avLst/>
          </a:prstGeom>
          <a:ln w="28575">
            <a:solidFill>
              <a:srgbClr val="E6001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696387FD-0A76-B1C8-30AD-E15D9B6EA2F9}"/>
              </a:ext>
            </a:extLst>
          </p:cNvPr>
          <p:cNvCxnSpPr>
            <a:cxnSpLocks/>
          </p:cNvCxnSpPr>
          <p:nvPr/>
        </p:nvCxnSpPr>
        <p:spPr>
          <a:xfrm>
            <a:off x="4476000" y="2854430"/>
            <a:ext cx="3240000" cy="0"/>
          </a:xfrm>
          <a:prstGeom prst="line">
            <a:avLst/>
          </a:prstGeom>
          <a:ln w="28575">
            <a:solidFill>
              <a:srgbClr val="E6001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A14ED9D2-70DC-99D4-3304-B8573C890888}"/>
              </a:ext>
            </a:extLst>
          </p:cNvPr>
          <p:cNvCxnSpPr>
            <a:cxnSpLocks/>
          </p:cNvCxnSpPr>
          <p:nvPr/>
        </p:nvCxnSpPr>
        <p:spPr>
          <a:xfrm rot="5400000">
            <a:off x="3396000" y="1774430"/>
            <a:ext cx="2160000" cy="0"/>
          </a:xfrm>
          <a:prstGeom prst="line">
            <a:avLst/>
          </a:prstGeom>
          <a:ln w="28575">
            <a:solidFill>
              <a:srgbClr val="0000FF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F258670A-C41B-DEF0-4E07-0D6BF2CB965B}"/>
              </a:ext>
            </a:extLst>
          </p:cNvPr>
          <p:cNvCxnSpPr>
            <a:cxnSpLocks/>
          </p:cNvCxnSpPr>
          <p:nvPr/>
        </p:nvCxnSpPr>
        <p:spPr>
          <a:xfrm rot="5400000">
            <a:off x="6636000" y="1774430"/>
            <a:ext cx="2160000" cy="0"/>
          </a:xfrm>
          <a:prstGeom prst="line">
            <a:avLst/>
          </a:prstGeom>
          <a:ln w="28575">
            <a:solidFill>
              <a:srgbClr val="0000FF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>
            <a:extLst>
              <a:ext uri="{FF2B5EF4-FFF2-40B4-BE49-F238E27FC236}">
                <a16:creationId xmlns:a16="http://schemas.microsoft.com/office/drawing/2014/main" id="{9B820520-A619-3B31-DB03-715173BD2360}"/>
              </a:ext>
            </a:extLst>
          </p:cNvPr>
          <p:cNvSpPr txBox="1"/>
          <p:nvPr/>
        </p:nvSpPr>
        <p:spPr>
          <a:xfrm>
            <a:off x="1201362" y="4925802"/>
            <a:ext cx="1805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/>
            <a:r>
              <a:rPr lang="zh-CN" altLang="en-US" sz="3600" dirty="0">
                <a:latin typeface="+mn-lt"/>
                <a:ea typeface="+mn-ea"/>
              </a:rPr>
              <a:t>方法</a:t>
            </a:r>
            <a:r>
              <a:rPr lang="en-US" altLang="zh-CN" sz="3600" b="1" dirty="0">
                <a:latin typeface="+mn-lt"/>
                <a:ea typeface="+mn-ea"/>
              </a:rPr>
              <a:t>1</a:t>
            </a:r>
            <a:r>
              <a:rPr lang="zh-CN" altLang="en-US" sz="3600" b="1" dirty="0">
                <a:latin typeface="+mn-lt"/>
                <a:ea typeface="+mn-ea"/>
              </a:rPr>
              <a:t>：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9F208EF5-CCCB-FEAB-8F59-F886E1E41BCA}"/>
              </a:ext>
            </a:extLst>
          </p:cNvPr>
          <p:cNvSpPr txBox="1"/>
          <p:nvPr/>
        </p:nvSpPr>
        <p:spPr>
          <a:xfrm>
            <a:off x="3006664" y="4925802"/>
            <a:ext cx="718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6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916C7358-49D1-FA72-FA73-26CDA4609FA8}"/>
              </a:ext>
            </a:extLst>
          </p:cNvPr>
          <p:cNvSpPr txBox="1"/>
          <p:nvPr/>
        </p:nvSpPr>
        <p:spPr>
          <a:xfrm>
            <a:off x="3373723" y="4925802"/>
            <a:ext cx="972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+ 6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90DFC781-4181-7451-C4F6-BB6BA4229544}"/>
              </a:ext>
            </a:extLst>
          </p:cNvPr>
          <p:cNvSpPr txBox="1"/>
          <p:nvPr/>
        </p:nvSpPr>
        <p:spPr>
          <a:xfrm>
            <a:off x="4092601" y="4925802"/>
            <a:ext cx="972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+ 4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F5D4E954-F16C-7C00-11AA-13111DA47273}"/>
              </a:ext>
            </a:extLst>
          </p:cNvPr>
          <p:cNvSpPr txBox="1"/>
          <p:nvPr/>
        </p:nvSpPr>
        <p:spPr>
          <a:xfrm>
            <a:off x="4830952" y="4925802"/>
            <a:ext cx="972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+ 4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B864AADD-E98C-465C-A647-DAF57F0BB28D}"/>
              </a:ext>
            </a:extLst>
          </p:cNvPr>
          <p:cNvSpPr txBox="1"/>
          <p:nvPr/>
        </p:nvSpPr>
        <p:spPr>
          <a:xfrm>
            <a:off x="5565070" y="4925802"/>
            <a:ext cx="3282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= 20</a:t>
            </a:r>
            <a:r>
              <a:rPr lang="zh-CN" altLang="en-US" sz="3600" dirty="0">
                <a:solidFill>
                  <a:srgbClr val="E60013"/>
                </a:solidFill>
                <a:latin typeface="+mn-lt"/>
                <a:ea typeface="+mn-ea"/>
              </a:rPr>
              <a:t>（厘米）</a:t>
            </a:r>
          </a:p>
        </p:txBody>
      </p:sp>
    </p:spTree>
    <p:extLst>
      <p:ext uri="{BB962C8B-B14F-4D97-AF65-F5344CB8AC3E}">
        <p14:creationId xmlns:p14="http://schemas.microsoft.com/office/powerpoint/2010/main" val="1964127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-0.31029 0.4826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21" y="24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-0.04453 0.16783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7" y="8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3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7037E-6 L 0.31015 0.325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08" y="1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4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6 L 0.22149 0.325 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68" y="1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69" grpId="0"/>
      <p:bldP spid="70" grpId="0"/>
      <p:bldP spid="71" grpId="0"/>
      <p:bldP spid="72" grpId="0"/>
      <p:bldP spid="7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长方形">
            <a:extLst>
              <a:ext uri="{FF2B5EF4-FFF2-40B4-BE49-F238E27FC236}">
                <a16:creationId xmlns:a16="http://schemas.microsoft.com/office/drawing/2014/main" id="{68885E60-6C85-98F5-D34F-168B7E9AFD71}"/>
              </a:ext>
            </a:extLst>
          </p:cNvPr>
          <p:cNvSpPr/>
          <p:nvPr/>
        </p:nvSpPr>
        <p:spPr>
          <a:xfrm>
            <a:off x="4476000" y="694430"/>
            <a:ext cx="3240000" cy="2160000"/>
          </a:xfrm>
          <a:prstGeom prst="rect">
            <a:avLst/>
          </a:prstGeom>
          <a:solidFill>
            <a:schemeClr val="bg1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29692AA-1AFA-7D3A-1822-082DE8484E92}"/>
              </a:ext>
            </a:extLst>
          </p:cNvPr>
          <p:cNvSpPr txBox="1"/>
          <p:nvPr/>
        </p:nvSpPr>
        <p:spPr>
          <a:xfrm>
            <a:off x="5405336" y="2929868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6</a:t>
            </a:r>
            <a:r>
              <a:rPr lang="zh-CN" altLang="en-US" sz="3200" dirty="0">
                <a:latin typeface="+mn-lt"/>
                <a:ea typeface="+mj-ea"/>
              </a:rPr>
              <a:t>厘米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F7A8C3F-9F5F-87B9-64F0-0F8185AC01D7}"/>
              </a:ext>
            </a:extLst>
          </p:cNvPr>
          <p:cNvSpPr txBox="1"/>
          <p:nvPr/>
        </p:nvSpPr>
        <p:spPr>
          <a:xfrm rot="16200000">
            <a:off x="7388458" y="1482042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4</a:t>
            </a:r>
            <a:r>
              <a:rPr lang="zh-CN" altLang="en-US" sz="3200" dirty="0">
                <a:latin typeface="+mn-lt"/>
                <a:ea typeface="+mj-ea"/>
              </a:rPr>
              <a:t>厘米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3AC7FC3-6690-66A1-D380-97EFE6687906}"/>
              </a:ext>
            </a:extLst>
          </p:cNvPr>
          <p:cNvSpPr txBox="1"/>
          <p:nvPr/>
        </p:nvSpPr>
        <p:spPr>
          <a:xfrm>
            <a:off x="1625336" y="4147987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6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73D9E83-D03E-DF67-DA94-5AB4C6A328A4}"/>
              </a:ext>
            </a:extLst>
          </p:cNvPr>
          <p:cNvSpPr txBox="1"/>
          <p:nvPr/>
        </p:nvSpPr>
        <p:spPr>
          <a:xfrm>
            <a:off x="7096070" y="4147987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6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B0B69ED-D08F-6BBE-0608-E85C31B18BB1}"/>
              </a:ext>
            </a:extLst>
          </p:cNvPr>
          <p:cNvSpPr txBox="1"/>
          <p:nvPr/>
        </p:nvSpPr>
        <p:spPr>
          <a:xfrm>
            <a:off x="4325593" y="4147987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0000FF"/>
                </a:solidFill>
                <a:latin typeface="+mn-lt"/>
                <a:ea typeface="+mj-ea"/>
              </a:rPr>
              <a:t>4</a:t>
            </a:r>
            <a:r>
              <a:rPr lang="zh-CN" altLang="en-US" sz="3200" dirty="0">
                <a:solidFill>
                  <a:srgbClr val="0000FF"/>
                </a:solidFill>
                <a:latin typeface="+mn-lt"/>
                <a:ea typeface="+mj-ea"/>
              </a:rPr>
              <a:t>厘米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E964C51-650F-CA1E-8838-8F8692C1C670}"/>
              </a:ext>
            </a:extLst>
          </p:cNvPr>
          <p:cNvSpPr txBox="1"/>
          <p:nvPr/>
        </p:nvSpPr>
        <p:spPr>
          <a:xfrm>
            <a:off x="9725336" y="4147987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0000FF"/>
                </a:solidFill>
                <a:latin typeface="+mn-lt"/>
                <a:ea typeface="+mj-ea"/>
              </a:rPr>
              <a:t>4</a:t>
            </a:r>
            <a:r>
              <a:rPr lang="zh-CN" altLang="en-US" sz="3200" dirty="0">
                <a:solidFill>
                  <a:srgbClr val="0000FF"/>
                </a:solidFill>
                <a:latin typeface="+mn-lt"/>
                <a:ea typeface="+mj-ea"/>
              </a:rPr>
              <a:t>厘米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6644FD6-6761-CD17-F461-1CA016AA2EF8}"/>
              </a:ext>
            </a:extLst>
          </p:cNvPr>
          <p:cNvSpPr txBox="1"/>
          <p:nvPr/>
        </p:nvSpPr>
        <p:spPr>
          <a:xfrm>
            <a:off x="1201362" y="4925802"/>
            <a:ext cx="1805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/>
            <a:r>
              <a:rPr lang="zh-CN" altLang="en-US" sz="3600" dirty="0">
                <a:latin typeface="+mn-lt"/>
                <a:ea typeface="+mn-ea"/>
              </a:rPr>
              <a:t>方法</a:t>
            </a:r>
            <a:r>
              <a:rPr lang="en-US" altLang="zh-CN" sz="3600" b="1" dirty="0">
                <a:latin typeface="+mn-lt"/>
                <a:ea typeface="+mn-ea"/>
              </a:rPr>
              <a:t>2</a:t>
            </a:r>
            <a:r>
              <a:rPr lang="zh-CN" altLang="en-US" sz="3600" b="1" dirty="0">
                <a:latin typeface="+mn-lt"/>
                <a:ea typeface="+mn-ea"/>
              </a:rPr>
              <a:t>：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D66EB9ED-B52A-4664-D478-E4615B44DE49}"/>
              </a:ext>
            </a:extLst>
          </p:cNvPr>
          <p:cNvCxnSpPr>
            <a:cxnSpLocks/>
          </p:cNvCxnSpPr>
          <p:nvPr/>
        </p:nvCxnSpPr>
        <p:spPr>
          <a:xfrm>
            <a:off x="4476000" y="694430"/>
            <a:ext cx="3240000" cy="0"/>
          </a:xfrm>
          <a:prstGeom prst="line">
            <a:avLst/>
          </a:prstGeom>
          <a:ln w="28575">
            <a:solidFill>
              <a:srgbClr val="E6001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7C7FC430-4D37-D918-4CC5-635450ED173C}"/>
              </a:ext>
            </a:extLst>
          </p:cNvPr>
          <p:cNvCxnSpPr>
            <a:cxnSpLocks/>
          </p:cNvCxnSpPr>
          <p:nvPr/>
        </p:nvCxnSpPr>
        <p:spPr>
          <a:xfrm rot="5400000">
            <a:off x="6636000" y="1774430"/>
            <a:ext cx="2160000" cy="0"/>
          </a:xfrm>
          <a:prstGeom prst="line">
            <a:avLst/>
          </a:prstGeom>
          <a:ln w="28575">
            <a:solidFill>
              <a:srgbClr val="0000FF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AFD2DA87-1AF7-7D27-A1C2-672B6A2CE540}"/>
              </a:ext>
            </a:extLst>
          </p:cNvPr>
          <p:cNvCxnSpPr>
            <a:cxnSpLocks/>
          </p:cNvCxnSpPr>
          <p:nvPr/>
        </p:nvCxnSpPr>
        <p:spPr>
          <a:xfrm>
            <a:off x="4476000" y="2854430"/>
            <a:ext cx="3240000" cy="0"/>
          </a:xfrm>
          <a:prstGeom prst="line">
            <a:avLst/>
          </a:prstGeom>
          <a:ln w="28575">
            <a:solidFill>
              <a:srgbClr val="E6001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2424186F-4CCD-8249-C426-C918AB29C180}"/>
              </a:ext>
            </a:extLst>
          </p:cNvPr>
          <p:cNvCxnSpPr>
            <a:cxnSpLocks/>
          </p:cNvCxnSpPr>
          <p:nvPr/>
        </p:nvCxnSpPr>
        <p:spPr>
          <a:xfrm rot="5400000">
            <a:off x="3396000" y="1774430"/>
            <a:ext cx="2160000" cy="0"/>
          </a:xfrm>
          <a:prstGeom prst="line">
            <a:avLst/>
          </a:prstGeom>
          <a:ln w="28575">
            <a:solidFill>
              <a:srgbClr val="0000FF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57A80E28-6AA3-966D-12F6-57BB7E15F22E}"/>
              </a:ext>
            </a:extLst>
          </p:cNvPr>
          <p:cNvSpPr txBox="1"/>
          <p:nvPr/>
        </p:nvSpPr>
        <p:spPr>
          <a:xfrm>
            <a:off x="3006664" y="4925802"/>
            <a:ext cx="718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6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E67B774-984F-E9C1-B3F6-2BCA791138E1}"/>
              </a:ext>
            </a:extLst>
          </p:cNvPr>
          <p:cNvSpPr txBox="1"/>
          <p:nvPr/>
        </p:nvSpPr>
        <p:spPr>
          <a:xfrm>
            <a:off x="3373723" y="4925802"/>
            <a:ext cx="972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+ 4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2BFDBE7-C7A5-D443-612E-AAC449D5BCA7}"/>
              </a:ext>
            </a:extLst>
          </p:cNvPr>
          <p:cNvSpPr txBox="1"/>
          <p:nvPr/>
        </p:nvSpPr>
        <p:spPr>
          <a:xfrm>
            <a:off x="4092601" y="4925802"/>
            <a:ext cx="972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+ 6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0A3EA4-265A-480B-CBEA-2A975F92E654}"/>
              </a:ext>
            </a:extLst>
          </p:cNvPr>
          <p:cNvSpPr txBox="1"/>
          <p:nvPr/>
        </p:nvSpPr>
        <p:spPr>
          <a:xfrm>
            <a:off x="4830952" y="4925802"/>
            <a:ext cx="972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+ 4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90E394FD-9C1F-695C-C029-E3DB55C5685C}"/>
              </a:ext>
            </a:extLst>
          </p:cNvPr>
          <p:cNvSpPr txBox="1"/>
          <p:nvPr/>
        </p:nvSpPr>
        <p:spPr>
          <a:xfrm>
            <a:off x="5565070" y="4925802"/>
            <a:ext cx="3282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= 20</a:t>
            </a:r>
            <a:r>
              <a:rPr lang="zh-CN" altLang="en-US" sz="3600" dirty="0">
                <a:solidFill>
                  <a:srgbClr val="E60013"/>
                </a:solidFill>
                <a:latin typeface="+mn-lt"/>
                <a:ea typeface="+mn-ea"/>
              </a:rPr>
              <a:t>（厘米）</a:t>
            </a:r>
          </a:p>
        </p:txBody>
      </p:sp>
    </p:spTree>
    <p:extLst>
      <p:ext uri="{BB962C8B-B14F-4D97-AF65-F5344CB8AC3E}">
        <p14:creationId xmlns:p14="http://schemas.microsoft.com/office/powerpoint/2010/main" val="175877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-0.31029 0.4826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21" y="24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6 L -0.22109 0.325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55" y="1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0.13281 0.1676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1" y="8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7037E-6 L 0.4875 0.325 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75" y="1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32" grpId="0"/>
      <p:bldP spid="33" grpId="0"/>
      <p:bldP spid="34" grpId="0"/>
      <p:bldP spid="35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0B2656C1-F35A-7B0B-3B6F-65A5B9C0F8AB}"/>
              </a:ext>
            </a:extLst>
          </p:cNvPr>
          <p:cNvCxnSpPr/>
          <p:nvPr/>
        </p:nvCxnSpPr>
        <p:spPr>
          <a:xfrm>
            <a:off x="696000" y="4007795"/>
            <a:ext cx="3240000" cy="0"/>
          </a:xfrm>
          <a:prstGeom prst="line">
            <a:avLst/>
          </a:prstGeom>
          <a:ln w="28575">
            <a:solidFill>
              <a:srgbClr val="E6001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D8846E-A6F2-78F7-2B73-A4D2B0154187}"/>
              </a:ext>
            </a:extLst>
          </p:cNvPr>
          <p:cNvCxnSpPr/>
          <p:nvPr/>
        </p:nvCxnSpPr>
        <p:spPr>
          <a:xfrm>
            <a:off x="3936000" y="4007795"/>
            <a:ext cx="3240000" cy="0"/>
          </a:xfrm>
          <a:prstGeom prst="line">
            <a:avLst/>
          </a:prstGeom>
          <a:ln w="28575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49B748A3-15AE-E74F-59D6-03DCE004253F}"/>
              </a:ext>
            </a:extLst>
          </p:cNvPr>
          <p:cNvCxnSpPr/>
          <p:nvPr/>
        </p:nvCxnSpPr>
        <p:spPr>
          <a:xfrm>
            <a:off x="7176000" y="4007795"/>
            <a:ext cx="2160000" cy="0"/>
          </a:xfrm>
          <a:prstGeom prst="line">
            <a:avLst/>
          </a:prstGeom>
          <a:ln w="28575">
            <a:solidFill>
              <a:srgbClr val="0000FF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221AA766-5E69-C480-3B67-5C386FFDE61F}"/>
              </a:ext>
            </a:extLst>
          </p:cNvPr>
          <p:cNvCxnSpPr/>
          <p:nvPr/>
        </p:nvCxnSpPr>
        <p:spPr>
          <a:xfrm>
            <a:off x="9336000" y="4007795"/>
            <a:ext cx="2160000" cy="0"/>
          </a:xfrm>
          <a:prstGeom prst="line">
            <a:avLst/>
          </a:prstGeom>
          <a:ln w="28575">
            <a:solidFill>
              <a:srgbClr val="0000FF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长方形">
            <a:extLst>
              <a:ext uri="{FF2B5EF4-FFF2-40B4-BE49-F238E27FC236}">
                <a16:creationId xmlns:a16="http://schemas.microsoft.com/office/drawing/2014/main" id="{655146B8-6987-F21D-1F69-07B93FB4E497}"/>
              </a:ext>
            </a:extLst>
          </p:cNvPr>
          <p:cNvSpPr/>
          <p:nvPr/>
        </p:nvSpPr>
        <p:spPr>
          <a:xfrm>
            <a:off x="4476000" y="694430"/>
            <a:ext cx="3240000" cy="2160000"/>
          </a:xfrm>
          <a:prstGeom prst="rect">
            <a:avLst/>
          </a:prstGeom>
          <a:solidFill>
            <a:schemeClr val="bg1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06D4126-C2FF-579F-129B-3496F7B88AF5}"/>
              </a:ext>
            </a:extLst>
          </p:cNvPr>
          <p:cNvSpPr txBox="1"/>
          <p:nvPr/>
        </p:nvSpPr>
        <p:spPr>
          <a:xfrm>
            <a:off x="5405336" y="2929868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6</a:t>
            </a:r>
            <a:r>
              <a:rPr lang="zh-CN" altLang="en-US" sz="3200" dirty="0">
                <a:latin typeface="+mn-lt"/>
                <a:ea typeface="+mj-ea"/>
              </a:rPr>
              <a:t>厘米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79490CB-7738-1A45-9107-380E1D74AE71}"/>
              </a:ext>
            </a:extLst>
          </p:cNvPr>
          <p:cNvSpPr txBox="1"/>
          <p:nvPr/>
        </p:nvSpPr>
        <p:spPr>
          <a:xfrm rot="16200000">
            <a:off x="7388458" y="1482042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4</a:t>
            </a:r>
            <a:r>
              <a:rPr lang="zh-CN" altLang="en-US" sz="3200" dirty="0">
                <a:latin typeface="+mn-lt"/>
                <a:ea typeface="+mj-ea"/>
              </a:rPr>
              <a:t>厘米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C91E8A8-E134-8455-C594-778AB1D8A822}"/>
              </a:ext>
            </a:extLst>
          </p:cNvPr>
          <p:cNvSpPr txBox="1"/>
          <p:nvPr/>
        </p:nvSpPr>
        <p:spPr>
          <a:xfrm>
            <a:off x="1625336" y="4147987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6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A1CB181-32C1-EAC9-4FA7-A4AC8918EE5D}"/>
              </a:ext>
            </a:extLst>
          </p:cNvPr>
          <p:cNvSpPr txBox="1"/>
          <p:nvPr/>
        </p:nvSpPr>
        <p:spPr>
          <a:xfrm>
            <a:off x="4865336" y="4147987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6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9CDFAA5-F4EE-8A8A-D419-10437F94BC05}"/>
              </a:ext>
            </a:extLst>
          </p:cNvPr>
          <p:cNvSpPr txBox="1"/>
          <p:nvPr/>
        </p:nvSpPr>
        <p:spPr>
          <a:xfrm>
            <a:off x="7565336" y="4147987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0000FF"/>
                </a:solidFill>
                <a:latin typeface="+mn-lt"/>
                <a:ea typeface="+mj-ea"/>
              </a:rPr>
              <a:t>4</a:t>
            </a:r>
            <a:r>
              <a:rPr lang="zh-CN" altLang="en-US" sz="3200" dirty="0">
                <a:solidFill>
                  <a:srgbClr val="0000FF"/>
                </a:solidFill>
                <a:latin typeface="+mn-lt"/>
                <a:ea typeface="+mj-ea"/>
              </a:rPr>
              <a:t>厘米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2D14502-B7C7-644E-5895-867D24D414ED}"/>
              </a:ext>
            </a:extLst>
          </p:cNvPr>
          <p:cNvSpPr txBox="1"/>
          <p:nvPr/>
        </p:nvSpPr>
        <p:spPr>
          <a:xfrm>
            <a:off x="9725336" y="4147987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0000FF"/>
                </a:solidFill>
                <a:latin typeface="+mn-lt"/>
                <a:ea typeface="+mj-ea"/>
              </a:rPr>
              <a:t>4</a:t>
            </a:r>
            <a:r>
              <a:rPr lang="zh-CN" altLang="en-US" sz="3200" dirty="0">
                <a:solidFill>
                  <a:srgbClr val="0000FF"/>
                </a:solidFill>
                <a:latin typeface="+mn-lt"/>
                <a:ea typeface="+mj-ea"/>
              </a:rPr>
              <a:t>厘米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AF89487-0011-9BFE-450F-536B9BF9F5AC}"/>
              </a:ext>
            </a:extLst>
          </p:cNvPr>
          <p:cNvSpPr txBox="1"/>
          <p:nvPr/>
        </p:nvSpPr>
        <p:spPr>
          <a:xfrm>
            <a:off x="1201362" y="4925802"/>
            <a:ext cx="1805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/>
            <a:r>
              <a:rPr lang="zh-CN" altLang="en-US" sz="3600" dirty="0">
                <a:latin typeface="+mn-lt"/>
                <a:ea typeface="+mn-ea"/>
              </a:rPr>
              <a:t>方法</a:t>
            </a:r>
            <a:r>
              <a:rPr lang="en-US" altLang="zh-CN" sz="3600" b="1" dirty="0">
                <a:latin typeface="+mn-lt"/>
                <a:ea typeface="+mn-ea"/>
              </a:rPr>
              <a:t>1</a:t>
            </a:r>
            <a:r>
              <a:rPr lang="zh-CN" altLang="en-US" sz="3600" b="1" dirty="0">
                <a:latin typeface="+mn-lt"/>
                <a:ea typeface="+mn-ea"/>
              </a:rPr>
              <a:t>：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3912C3A-EC38-1D7B-EFD4-1C5BE8DB7D32}"/>
              </a:ext>
            </a:extLst>
          </p:cNvPr>
          <p:cNvSpPr txBox="1"/>
          <p:nvPr/>
        </p:nvSpPr>
        <p:spPr>
          <a:xfrm>
            <a:off x="3006664" y="4925802"/>
            <a:ext cx="718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6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01965F2-3C94-590E-19D8-1F073E61A25D}"/>
              </a:ext>
            </a:extLst>
          </p:cNvPr>
          <p:cNvSpPr txBox="1"/>
          <p:nvPr/>
        </p:nvSpPr>
        <p:spPr>
          <a:xfrm>
            <a:off x="3373723" y="4925802"/>
            <a:ext cx="972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+ 6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29A8ABA-FF45-8574-6783-7F94F57BD488}"/>
              </a:ext>
            </a:extLst>
          </p:cNvPr>
          <p:cNvSpPr txBox="1"/>
          <p:nvPr/>
        </p:nvSpPr>
        <p:spPr>
          <a:xfrm>
            <a:off x="4092601" y="4925802"/>
            <a:ext cx="972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+ 4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180F447-B6DA-63C1-E044-4C8E6DD07DF8}"/>
              </a:ext>
            </a:extLst>
          </p:cNvPr>
          <p:cNvSpPr txBox="1"/>
          <p:nvPr/>
        </p:nvSpPr>
        <p:spPr>
          <a:xfrm>
            <a:off x="4830952" y="4925802"/>
            <a:ext cx="972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+ 4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5B67389-BAD7-280A-DA06-3497DD7B8451}"/>
              </a:ext>
            </a:extLst>
          </p:cNvPr>
          <p:cNvSpPr txBox="1"/>
          <p:nvPr/>
        </p:nvSpPr>
        <p:spPr>
          <a:xfrm>
            <a:off x="5565070" y="4925802"/>
            <a:ext cx="3282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= 20</a:t>
            </a:r>
            <a:r>
              <a:rPr lang="zh-CN" altLang="en-US" sz="3600" dirty="0">
                <a:solidFill>
                  <a:srgbClr val="E60013"/>
                </a:solidFill>
                <a:latin typeface="+mn-lt"/>
                <a:ea typeface="+mn-ea"/>
              </a:rPr>
              <a:t>（厘米）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BF7A9F8-EE20-9A26-D16B-42E81F61F421}"/>
              </a:ext>
            </a:extLst>
          </p:cNvPr>
          <p:cNvSpPr txBox="1"/>
          <p:nvPr/>
        </p:nvSpPr>
        <p:spPr>
          <a:xfrm>
            <a:off x="1201362" y="5739146"/>
            <a:ext cx="1805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/>
            <a:r>
              <a:rPr lang="zh-CN" altLang="en-US" sz="3600" dirty="0">
                <a:latin typeface="+mn-lt"/>
                <a:ea typeface="+mn-ea"/>
              </a:rPr>
              <a:t>方法</a:t>
            </a:r>
            <a:r>
              <a:rPr lang="en-US" altLang="zh-CN" sz="3600" b="1" dirty="0">
                <a:latin typeface="+mn-lt"/>
                <a:ea typeface="+mn-ea"/>
              </a:rPr>
              <a:t>3</a:t>
            </a:r>
            <a:r>
              <a:rPr lang="zh-CN" altLang="en-US" sz="3600" b="1" dirty="0">
                <a:latin typeface="+mn-lt"/>
                <a:ea typeface="+mn-ea"/>
              </a:rPr>
              <a:t>：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60BF7D6-ABFC-EA35-E144-0B6160D877DF}"/>
              </a:ext>
            </a:extLst>
          </p:cNvPr>
          <p:cNvSpPr txBox="1"/>
          <p:nvPr/>
        </p:nvSpPr>
        <p:spPr>
          <a:xfrm>
            <a:off x="3006664" y="5745826"/>
            <a:ext cx="1605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6×2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395AE41-D78D-ED81-8005-193E4DBA2909}"/>
              </a:ext>
            </a:extLst>
          </p:cNvPr>
          <p:cNvSpPr txBox="1"/>
          <p:nvPr/>
        </p:nvSpPr>
        <p:spPr>
          <a:xfrm>
            <a:off x="4476000" y="5745826"/>
            <a:ext cx="1605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4×2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7105DB1-1F74-1446-5331-74A7EBA3E207}"/>
              </a:ext>
            </a:extLst>
          </p:cNvPr>
          <p:cNvSpPr txBox="1"/>
          <p:nvPr/>
        </p:nvSpPr>
        <p:spPr>
          <a:xfrm>
            <a:off x="4092601" y="5745826"/>
            <a:ext cx="972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+ 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5A8D9A9-0D1A-CD2E-E36A-6E34F5BDEE33}"/>
              </a:ext>
            </a:extLst>
          </p:cNvPr>
          <p:cNvSpPr txBox="1"/>
          <p:nvPr/>
        </p:nvSpPr>
        <p:spPr>
          <a:xfrm>
            <a:off x="5565070" y="5739145"/>
            <a:ext cx="3282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= 20</a:t>
            </a:r>
            <a:r>
              <a:rPr lang="zh-CN" altLang="en-US" sz="3600" dirty="0">
                <a:solidFill>
                  <a:srgbClr val="E60013"/>
                </a:solidFill>
                <a:latin typeface="+mn-lt"/>
                <a:ea typeface="+mn-ea"/>
              </a:rPr>
              <a:t>（厘米）</a:t>
            </a:r>
          </a:p>
        </p:txBody>
      </p:sp>
    </p:spTree>
    <p:extLst>
      <p:ext uri="{BB962C8B-B14F-4D97-AF65-F5344CB8AC3E}">
        <p14:creationId xmlns:p14="http://schemas.microsoft.com/office/powerpoint/2010/main" val="124505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24" grpId="0"/>
      <p:bldP spid="25" grpId="0"/>
      <p:bldP spid="26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长方形">
            <a:extLst>
              <a:ext uri="{FF2B5EF4-FFF2-40B4-BE49-F238E27FC236}">
                <a16:creationId xmlns:a16="http://schemas.microsoft.com/office/drawing/2014/main" id="{86AF44CA-D70E-8BA4-998E-8355D9C131F2}"/>
              </a:ext>
            </a:extLst>
          </p:cNvPr>
          <p:cNvSpPr/>
          <p:nvPr/>
        </p:nvSpPr>
        <p:spPr>
          <a:xfrm>
            <a:off x="4476000" y="694430"/>
            <a:ext cx="3240000" cy="2160000"/>
          </a:xfrm>
          <a:prstGeom prst="rect">
            <a:avLst/>
          </a:prstGeom>
          <a:solidFill>
            <a:schemeClr val="bg1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7431A15-E8B1-5C41-9945-4422478569B0}"/>
              </a:ext>
            </a:extLst>
          </p:cNvPr>
          <p:cNvSpPr txBox="1"/>
          <p:nvPr/>
        </p:nvSpPr>
        <p:spPr>
          <a:xfrm>
            <a:off x="5405336" y="2929868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6</a:t>
            </a:r>
            <a:r>
              <a:rPr lang="zh-CN" altLang="en-US" sz="3200" dirty="0">
                <a:latin typeface="+mn-lt"/>
                <a:ea typeface="+mj-ea"/>
              </a:rPr>
              <a:t>厘米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841332E-532D-190F-4392-5379E39C9C31}"/>
              </a:ext>
            </a:extLst>
          </p:cNvPr>
          <p:cNvSpPr txBox="1"/>
          <p:nvPr/>
        </p:nvSpPr>
        <p:spPr>
          <a:xfrm rot="16200000">
            <a:off x="7388458" y="1482042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4</a:t>
            </a:r>
            <a:r>
              <a:rPr lang="zh-CN" altLang="en-US" sz="3200" dirty="0">
                <a:latin typeface="+mn-lt"/>
                <a:ea typeface="+mj-ea"/>
              </a:rPr>
              <a:t>厘米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E928C5E7-E79E-F518-3D44-6BFCCDD96B4D}"/>
              </a:ext>
            </a:extLst>
          </p:cNvPr>
          <p:cNvCxnSpPr>
            <a:cxnSpLocks/>
          </p:cNvCxnSpPr>
          <p:nvPr/>
        </p:nvCxnSpPr>
        <p:spPr>
          <a:xfrm>
            <a:off x="696000" y="4007795"/>
            <a:ext cx="3240000" cy="0"/>
          </a:xfrm>
          <a:prstGeom prst="line">
            <a:avLst/>
          </a:prstGeom>
          <a:ln w="28575">
            <a:solidFill>
              <a:srgbClr val="E6001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702A3D30-F830-3B91-C4A2-DC08D39A1AAA}"/>
              </a:ext>
            </a:extLst>
          </p:cNvPr>
          <p:cNvCxnSpPr>
            <a:cxnSpLocks/>
          </p:cNvCxnSpPr>
          <p:nvPr/>
        </p:nvCxnSpPr>
        <p:spPr>
          <a:xfrm>
            <a:off x="6096000" y="4007795"/>
            <a:ext cx="3240000" cy="0"/>
          </a:xfrm>
          <a:prstGeom prst="line">
            <a:avLst/>
          </a:prstGeom>
          <a:ln w="28575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35D5CC0B-1A0E-3899-E6F1-7A6D7AD42FF3}"/>
              </a:ext>
            </a:extLst>
          </p:cNvPr>
          <p:cNvCxnSpPr>
            <a:cxnSpLocks/>
          </p:cNvCxnSpPr>
          <p:nvPr/>
        </p:nvCxnSpPr>
        <p:spPr>
          <a:xfrm>
            <a:off x="3937966" y="4007795"/>
            <a:ext cx="2160000" cy="0"/>
          </a:xfrm>
          <a:prstGeom prst="line">
            <a:avLst/>
          </a:prstGeom>
          <a:ln w="28575">
            <a:solidFill>
              <a:srgbClr val="0000FF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639E2865-47B0-2F2A-2D14-D632C70592B9}"/>
              </a:ext>
            </a:extLst>
          </p:cNvPr>
          <p:cNvCxnSpPr>
            <a:cxnSpLocks/>
          </p:cNvCxnSpPr>
          <p:nvPr/>
        </p:nvCxnSpPr>
        <p:spPr>
          <a:xfrm>
            <a:off x="9336000" y="4007795"/>
            <a:ext cx="2160000" cy="0"/>
          </a:xfrm>
          <a:prstGeom prst="line">
            <a:avLst/>
          </a:prstGeom>
          <a:ln w="28575">
            <a:solidFill>
              <a:srgbClr val="0000FF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C60F3A1C-F64E-A856-F14B-6981B2085C4D}"/>
              </a:ext>
            </a:extLst>
          </p:cNvPr>
          <p:cNvSpPr txBox="1"/>
          <p:nvPr/>
        </p:nvSpPr>
        <p:spPr>
          <a:xfrm>
            <a:off x="1625336" y="4147987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6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7DD06C2-0FAF-AE19-83E5-7DC18D8D83BA}"/>
              </a:ext>
            </a:extLst>
          </p:cNvPr>
          <p:cNvSpPr txBox="1"/>
          <p:nvPr/>
        </p:nvSpPr>
        <p:spPr>
          <a:xfrm>
            <a:off x="7096070" y="4147987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6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F6760BF-C9EB-EB6B-6FA8-68CB3229F56F}"/>
              </a:ext>
            </a:extLst>
          </p:cNvPr>
          <p:cNvSpPr txBox="1"/>
          <p:nvPr/>
        </p:nvSpPr>
        <p:spPr>
          <a:xfrm>
            <a:off x="4325593" y="4147987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0000FF"/>
                </a:solidFill>
                <a:latin typeface="+mn-lt"/>
                <a:ea typeface="+mj-ea"/>
              </a:rPr>
              <a:t>4</a:t>
            </a:r>
            <a:r>
              <a:rPr lang="zh-CN" altLang="en-US" sz="3200" dirty="0">
                <a:solidFill>
                  <a:srgbClr val="0000FF"/>
                </a:solidFill>
                <a:latin typeface="+mn-lt"/>
                <a:ea typeface="+mj-ea"/>
              </a:rPr>
              <a:t>厘米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BCAE6B4-CC8F-0401-8EC5-D6675DB4C910}"/>
              </a:ext>
            </a:extLst>
          </p:cNvPr>
          <p:cNvSpPr txBox="1"/>
          <p:nvPr/>
        </p:nvSpPr>
        <p:spPr>
          <a:xfrm>
            <a:off x="9725336" y="4147987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0000FF"/>
                </a:solidFill>
                <a:latin typeface="+mn-lt"/>
                <a:ea typeface="+mj-ea"/>
              </a:rPr>
              <a:t>4</a:t>
            </a:r>
            <a:r>
              <a:rPr lang="zh-CN" altLang="en-US" sz="3200" dirty="0">
                <a:solidFill>
                  <a:srgbClr val="0000FF"/>
                </a:solidFill>
                <a:latin typeface="+mn-lt"/>
                <a:ea typeface="+mj-ea"/>
              </a:rPr>
              <a:t>厘米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189C689-74D3-0EF6-921B-6FD84446198B}"/>
              </a:ext>
            </a:extLst>
          </p:cNvPr>
          <p:cNvSpPr txBox="1"/>
          <p:nvPr/>
        </p:nvSpPr>
        <p:spPr>
          <a:xfrm>
            <a:off x="1201362" y="4925802"/>
            <a:ext cx="1805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/>
            <a:r>
              <a:rPr lang="zh-CN" altLang="en-US" sz="3600" dirty="0">
                <a:latin typeface="+mn-lt"/>
                <a:ea typeface="+mn-ea"/>
              </a:rPr>
              <a:t>方法</a:t>
            </a:r>
            <a:r>
              <a:rPr lang="en-US" altLang="zh-CN" sz="3600" b="1" dirty="0">
                <a:latin typeface="+mn-lt"/>
                <a:ea typeface="+mn-ea"/>
              </a:rPr>
              <a:t>2</a:t>
            </a:r>
            <a:r>
              <a:rPr lang="zh-CN" altLang="en-US" sz="3600" b="1" dirty="0">
                <a:latin typeface="+mn-lt"/>
                <a:ea typeface="+mn-ea"/>
              </a:rPr>
              <a:t>：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A416B64-F1A1-7929-3DAD-7A7B5EEF2EB4}"/>
              </a:ext>
            </a:extLst>
          </p:cNvPr>
          <p:cNvSpPr txBox="1"/>
          <p:nvPr/>
        </p:nvSpPr>
        <p:spPr>
          <a:xfrm>
            <a:off x="3006664" y="4925802"/>
            <a:ext cx="718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6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4413826-0ED6-EE3F-ADA7-D08A6AEF8A35}"/>
              </a:ext>
            </a:extLst>
          </p:cNvPr>
          <p:cNvSpPr txBox="1"/>
          <p:nvPr/>
        </p:nvSpPr>
        <p:spPr>
          <a:xfrm>
            <a:off x="3373723" y="4925802"/>
            <a:ext cx="972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+ 4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87705AB-A532-1A1C-91CD-83FDA34019CA}"/>
              </a:ext>
            </a:extLst>
          </p:cNvPr>
          <p:cNvSpPr txBox="1"/>
          <p:nvPr/>
        </p:nvSpPr>
        <p:spPr>
          <a:xfrm>
            <a:off x="4092601" y="4925802"/>
            <a:ext cx="972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+ 6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CB61D6B-2D51-25A5-33AB-CF71476227F1}"/>
              </a:ext>
            </a:extLst>
          </p:cNvPr>
          <p:cNvSpPr txBox="1"/>
          <p:nvPr/>
        </p:nvSpPr>
        <p:spPr>
          <a:xfrm>
            <a:off x="4830952" y="4925802"/>
            <a:ext cx="972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+ 4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D850F9C-B3AA-9D19-97FA-3FE8B44F045D}"/>
              </a:ext>
            </a:extLst>
          </p:cNvPr>
          <p:cNvSpPr txBox="1"/>
          <p:nvPr/>
        </p:nvSpPr>
        <p:spPr>
          <a:xfrm>
            <a:off x="5565070" y="4925802"/>
            <a:ext cx="3282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= 20</a:t>
            </a:r>
            <a:r>
              <a:rPr lang="zh-CN" altLang="en-US" sz="3600" dirty="0">
                <a:solidFill>
                  <a:srgbClr val="E60013"/>
                </a:solidFill>
                <a:latin typeface="+mn-lt"/>
                <a:ea typeface="+mn-ea"/>
              </a:rPr>
              <a:t>（厘米）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3B9EBF4-FFDF-B15F-3F8A-5EB10F7DBAD7}"/>
              </a:ext>
            </a:extLst>
          </p:cNvPr>
          <p:cNvSpPr txBox="1"/>
          <p:nvPr/>
        </p:nvSpPr>
        <p:spPr>
          <a:xfrm>
            <a:off x="1201362" y="5739146"/>
            <a:ext cx="1805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/>
            <a:r>
              <a:rPr lang="zh-CN" altLang="en-US" sz="3600" dirty="0">
                <a:latin typeface="+mn-lt"/>
                <a:ea typeface="+mn-ea"/>
              </a:rPr>
              <a:t>方法</a:t>
            </a:r>
            <a:r>
              <a:rPr lang="en-US" altLang="zh-CN" sz="3600" b="1" dirty="0">
                <a:latin typeface="+mn-lt"/>
                <a:ea typeface="+mn-ea"/>
              </a:rPr>
              <a:t>4</a:t>
            </a:r>
            <a:r>
              <a:rPr lang="zh-CN" altLang="en-US" sz="3600" b="1" dirty="0">
                <a:latin typeface="+mn-lt"/>
                <a:ea typeface="+mn-ea"/>
              </a:rPr>
              <a:t>：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589868D-7104-24A6-16DB-1C2ACB6431FD}"/>
              </a:ext>
            </a:extLst>
          </p:cNvPr>
          <p:cNvSpPr txBox="1"/>
          <p:nvPr/>
        </p:nvSpPr>
        <p:spPr>
          <a:xfrm>
            <a:off x="3006663" y="5745826"/>
            <a:ext cx="1925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(6 + 4)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DC0C7FA-1A30-AAC4-09D6-7FD9495C8F96}"/>
              </a:ext>
            </a:extLst>
          </p:cNvPr>
          <p:cNvSpPr txBox="1"/>
          <p:nvPr/>
        </p:nvSpPr>
        <p:spPr>
          <a:xfrm>
            <a:off x="4327375" y="5745826"/>
            <a:ext cx="1605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×2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AB0C50A-6A0B-4BB1-48E1-7EFA2F5A00F2}"/>
              </a:ext>
            </a:extLst>
          </p:cNvPr>
          <p:cNvSpPr txBox="1"/>
          <p:nvPr/>
        </p:nvSpPr>
        <p:spPr>
          <a:xfrm>
            <a:off x="5159547" y="5739145"/>
            <a:ext cx="3282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= 20</a:t>
            </a:r>
            <a:r>
              <a:rPr lang="zh-CN" altLang="en-US" sz="3600" dirty="0">
                <a:solidFill>
                  <a:srgbClr val="E60013"/>
                </a:solidFill>
                <a:latin typeface="+mn-lt"/>
                <a:ea typeface="+mn-ea"/>
              </a:rPr>
              <a:t>（厘米）</a:t>
            </a:r>
          </a:p>
        </p:txBody>
      </p:sp>
    </p:spTree>
    <p:extLst>
      <p:ext uri="{BB962C8B-B14F-4D97-AF65-F5344CB8AC3E}">
        <p14:creationId xmlns:p14="http://schemas.microsoft.com/office/powerpoint/2010/main" val="2830385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24" grpId="0"/>
      <p:bldP spid="2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44D9B98-3348-B3EB-149E-CD89C481BB72}"/>
              </a:ext>
            </a:extLst>
          </p:cNvPr>
          <p:cNvSpPr/>
          <p:nvPr/>
        </p:nvSpPr>
        <p:spPr>
          <a:xfrm>
            <a:off x="1664374" y="718967"/>
            <a:ext cx="38025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kern="0" dirty="0">
                <a:solidFill>
                  <a:srgbClr val="E60013"/>
                </a:solidFill>
                <a:latin typeface="+mn-lt"/>
                <a:ea typeface="黑体" panose="02010609060101010101" pitchFamily="49" charset="-122"/>
                <a:cs typeface="黑体" panose="02010609060101010101" pitchFamily="49" charset="-122"/>
              </a:rPr>
              <a:t>6 </a:t>
            </a:r>
            <a:r>
              <a:rPr lang="zh-CN" altLang="en-US" sz="4000" b="1" kern="0" dirty="0">
                <a:solidFill>
                  <a:srgbClr val="E60013"/>
                </a:solidFill>
                <a:latin typeface="+mn-lt"/>
                <a:ea typeface="黑体" panose="02010609060101010101" pitchFamily="49" charset="-122"/>
                <a:cs typeface="黑体" panose="02010609060101010101" pitchFamily="49" charset="-122"/>
              </a:rPr>
              <a:t>+ </a:t>
            </a:r>
            <a:r>
              <a:rPr lang="en-US" altLang="zh-CN" sz="4000" b="1" kern="0" dirty="0">
                <a:solidFill>
                  <a:srgbClr val="E60013"/>
                </a:solidFill>
                <a:latin typeface="+mn-lt"/>
                <a:ea typeface="黑体" panose="02010609060101010101" pitchFamily="49" charset="-122"/>
                <a:cs typeface="黑体" panose="02010609060101010101" pitchFamily="49" charset="-122"/>
              </a:rPr>
              <a:t>6 </a:t>
            </a:r>
            <a:r>
              <a:rPr lang="zh-CN" altLang="en-US" sz="4000" b="1" kern="0" dirty="0">
                <a:solidFill>
                  <a:srgbClr val="E60013"/>
                </a:solidFill>
                <a:latin typeface="+mn-lt"/>
                <a:ea typeface="黑体" panose="02010609060101010101" pitchFamily="49" charset="-122"/>
                <a:cs typeface="黑体" panose="02010609060101010101" pitchFamily="49" charset="-122"/>
              </a:rPr>
              <a:t>+ </a:t>
            </a:r>
            <a:r>
              <a:rPr lang="en-US" altLang="zh-CN" sz="4000" b="1" kern="0" dirty="0">
                <a:solidFill>
                  <a:srgbClr val="E60013"/>
                </a:solidFill>
                <a:latin typeface="+mn-lt"/>
                <a:ea typeface="黑体" panose="02010609060101010101" pitchFamily="49" charset="-122"/>
                <a:cs typeface="黑体" panose="02010609060101010101" pitchFamily="49" charset="-122"/>
              </a:rPr>
              <a:t>4 </a:t>
            </a:r>
            <a:r>
              <a:rPr lang="zh-CN" altLang="en-US" sz="4000" b="1" kern="0" dirty="0">
                <a:solidFill>
                  <a:srgbClr val="E60013"/>
                </a:solidFill>
                <a:latin typeface="+mn-lt"/>
                <a:ea typeface="黑体" panose="02010609060101010101" pitchFamily="49" charset="-122"/>
                <a:cs typeface="黑体" panose="02010609060101010101" pitchFamily="49" charset="-122"/>
              </a:rPr>
              <a:t>+ </a:t>
            </a:r>
            <a:r>
              <a:rPr lang="en-US" altLang="zh-CN" sz="4000" b="1" kern="0" dirty="0">
                <a:solidFill>
                  <a:srgbClr val="E60013"/>
                </a:solidFill>
                <a:latin typeface="+mn-lt"/>
                <a:ea typeface="黑体" panose="02010609060101010101" pitchFamily="49" charset="-122"/>
                <a:cs typeface="黑体" panose="02010609060101010101" pitchFamily="49" charset="-122"/>
              </a:rPr>
              <a:t>4</a:t>
            </a:r>
            <a:endParaRPr lang="zh-CN" altLang="en-US" sz="2800" kern="0" dirty="0">
              <a:solidFill>
                <a:srgbClr val="E60013"/>
              </a:solidFill>
              <a:latin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917A299-9BC3-F43E-F10D-322349BCFF13}"/>
              </a:ext>
            </a:extLst>
          </p:cNvPr>
          <p:cNvSpPr/>
          <p:nvPr/>
        </p:nvSpPr>
        <p:spPr>
          <a:xfrm>
            <a:off x="6725059" y="718967"/>
            <a:ext cx="38025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kern="0" dirty="0">
                <a:solidFill>
                  <a:srgbClr val="E60013"/>
                </a:solidFill>
                <a:latin typeface="+mn-lt"/>
                <a:ea typeface="黑体" panose="02010609060101010101" pitchFamily="49" charset="-122"/>
                <a:cs typeface="黑体" panose="02010609060101010101" pitchFamily="49" charset="-122"/>
              </a:rPr>
              <a:t>6 </a:t>
            </a:r>
            <a:r>
              <a:rPr lang="zh-CN" altLang="en-US" sz="4000" b="1" kern="0" dirty="0">
                <a:solidFill>
                  <a:srgbClr val="E60013"/>
                </a:solidFill>
                <a:latin typeface="+mn-lt"/>
                <a:ea typeface="黑体" panose="02010609060101010101" pitchFamily="49" charset="-122"/>
                <a:cs typeface="黑体" panose="02010609060101010101" pitchFamily="49" charset="-122"/>
              </a:rPr>
              <a:t>+ </a:t>
            </a:r>
            <a:r>
              <a:rPr lang="en-US" altLang="zh-CN" sz="4000" b="1" kern="0" dirty="0">
                <a:solidFill>
                  <a:srgbClr val="E60013"/>
                </a:solidFill>
                <a:latin typeface="+mn-lt"/>
                <a:ea typeface="黑体" panose="02010609060101010101" pitchFamily="49" charset="-122"/>
                <a:cs typeface="黑体" panose="02010609060101010101" pitchFamily="49" charset="-122"/>
              </a:rPr>
              <a:t>4 </a:t>
            </a:r>
            <a:r>
              <a:rPr lang="zh-CN" altLang="en-US" sz="4000" b="1" kern="0" dirty="0">
                <a:solidFill>
                  <a:srgbClr val="E60013"/>
                </a:solidFill>
                <a:latin typeface="+mn-lt"/>
                <a:ea typeface="黑体" panose="02010609060101010101" pitchFamily="49" charset="-122"/>
                <a:cs typeface="黑体" panose="02010609060101010101" pitchFamily="49" charset="-122"/>
              </a:rPr>
              <a:t>+ </a:t>
            </a:r>
            <a:r>
              <a:rPr lang="en-US" altLang="zh-CN" sz="4000" b="1" kern="0" dirty="0">
                <a:solidFill>
                  <a:srgbClr val="E60013"/>
                </a:solidFill>
                <a:latin typeface="+mn-lt"/>
                <a:ea typeface="黑体" panose="02010609060101010101" pitchFamily="49" charset="-122"/>
                <a:cs typeface="黑体" panose="02010609060101010101" pitchFamily="49" charset="-122"/>
              </a:rPr>
              <a:t>6 </a:t>
            </a:r>
            <a:r>
              <a:rPr lang="zh-CN" altLang="en-US" sz="4000" b="1" kern="0" dirty="0">
                <a:solidFill>
                  <a:srgbClr val="E60013"/>
                </a:solidFill>
                <a:latin typeface="+mn-lt"/>
                <a:ea typeface="黑体" panose="02010609060101010101" pitchFamily="49" charset="-122"/>
                <a:cs typeface="黑体" panose="02010609060101010101" pitchFamily="49" charset="-122"/>
              </a:rPr>
              <a:t>+ </a:t>
            </a:r>
            <a:r>
              <a:rPr lang="en-US" altLang="zh-CN" sz="4000" b="1" kern="0" dirty="0">
                <a:solidFill>
                  <a:srgbClr val="E60013"/>
                </a:solidFill>
                <a:latin typeface="+mn-lt"/>
                <a:ea typeface="黑体" panose="02010609060101010101" pitchFamily="49" charset="-122"/>
                <a:cs typeface="黑体" panose="02010609060101010101" pitchFamily="49" charset="-122"/>
              </a:rPr>
              <a:t>4</a:t>
            </a:r>
            <a:endParaRPr lang="zh-CN" altLang="en-US" sz="2800" kern="0" dirty="0">
              <a:solidFill>
                <a:srgbClr val="E60013"/>
              </a:solidFill>
              <a:latin typeface="+mn-lt"/>
            </a:endParaRPr>
          </a:p>
        </p:txBody>
      </p:sp>
      <p:sp>
        <p:nvSpPr>
          <p:cNvPr id="4" name="箭头: 下 3">
            <a:extLst>
              <a:ext uri="{FF2B5EF4-FFF2-40B4-BE49-F238E27FC236}">
                <a16:creationId xmlns:a16="http://schemas.microsoft.com/office/drawing/2014/main" id="{34439B95-3DD2-52E6-1838-24EDE6300B4A}"/>
              </a:ext>
            </a:extLst>
          </p:cNvPr>
          <p:cNvSpPr/>
          <p:nvPr/>
        </p:nvSpPr>
        <p:spPr>
          <a:xfrm>
            <a:off x="3312739" y="1705448"/>
            <a:ext cx="505838" cy="1357009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箭头: 下 4">
            <a:extLst>
              <a:ext uri="{FF2B5EF4-FFF2-40B4-BE49-F238E27FC236}">
                <a16:creationId xmlns:a16="http://schemas.microsoft.com/office/drawing/2014/main" id="{1945FBD1-6778-74ED-D6A7-93F800771064}"/>
              </a:ext>
            </a:extLst>
          </p:cNvPr>
          <p:cNvSpPr/>
          <p:nvPr/>
        </p:nvSpPr>
        <p:spPr>
          <a:xfrm>
            <a:off x="8373424" y="1705449"/>
            <a:ext cx="505838" cy="1357009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0F71BE2-604B-7149-1FBD-268E1F02E36E}"/>
              </a:ext>
            </a:extLst>
          </p:cNvPr>
          <p:cNvSpPr/>
          <p:nvPr/>
        </p:nvSpPr>
        <p:spPr>
          <a:xfrm>
            <a:off x="1664374" y="3320719"/>
            <a:ext cx="38025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kern="0" dirty="0">
                <a:solidFill>
                  <a:srgbClr val="E60013"/>
                </a:solidFill>
                <a:latin typeface="+mn-lt"/>
                <a:ea typeface="+mn-ea"/>
                <a:cs typeface="黑体" panose="02010609060101010101" pitchFamily="49" charset="-122"/>
              </a:rPr>
              <a:t>6×2 </a:t>
            </a:r>
            <a:r>
              <a:rPr lang="zh-CN" altLang="en-US" sz="4000" b="1" kern="0" dirty="0">
                <a:solidFill>
                  <a:srgbClr val="E60013"/>
                </a:solidFill>
                <a:latin typeface="+mn-lt"/>
                <a:ea typeface="+mn-ea"/>
                <a:cs typeface="黑体" panose="02010609060101010101" pitchFamily="49" charset="-122"/>
              </a:rPr>
              <a:t>+ </a:t>
            </a:r>
            <a:r>
              <a:rPr lang="en-US" altLang="zh-CN" sz="4000" b="1" kern="0" dirty="0">
                <a:solidFill>
                  <a:srgbClr val="E60013"/>
                </a:solidFill>
                <a:latin typeface="+mn-lt"/>
                <a:ea typeface="+mn-ea"/>
                <a:cs typeface="黑体" panose="02010609060101010101" pitchFamily="49" charset="-122"/>
              </a:rPr>
              <a:t>4×2</a:t>
            </a:r>
            <a:endParaRPr lang="zh-CN" altLang="en-US" sz="2800" kern="0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976C96A-6E7B-1F78-C38D-93AB7CC70110}"/>
              </a:ext>
            </a:extLst>
          </p:cNvPr>
          <p:cNvSpPr/>
          <p:nvPr/>
        </p:nvSpPr>
        <p:spPr>
          <a:xfrm>
            <a:off x="6725057" y="3320719"/>
            <a:ext cx="38025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kern="0" dirty="0">
                <a:solidFill>
                  <a:srgbClr val="E60013"/>
                </a:solidFill>
                <a:latin typeface="+mn-lt"/>
                <a:ea typeface="+mn-ea"/>
                <a:cs typeface="黑体" panose="02010609060101010101" pitchFamily="49" charset="-122"/>
              </a:rPr>
              <a:t>( 6 </a:t>
            </a:r>
            <a:r>
              <a:rPr lang="zh-CN" altLang="en-US" sz="4000" b="1" kern="0" dirty="0">
                <a:solidFill>
                  <a:srgbClr val="E60013"/>
                </a:solidFill>
                <a:latin typeface="+mn-lt"/>
                <a:ea typeface="+mn-ea"/>
                <a:cs typeface="黑体" panose="02010609060101010101" pitchFamily="49" charset="-122"/>
              </a:rPr>
              <a:t>+ </a:t>
            </a:r>
            <a:r>
              <a:rPr lang="en-US" altLang="zh-CN" sz="4000" b="1" kern="0" dirty="0">
                <a:solidFill>
                  <a:srgbClr val="E60013"/>
                </a:solidFill>
                <a:latin typeface="+mn-lt"/>
                <a:ea typeface="+mn-ea"/>
                <a:cs typeface="黑体" panose="02010609060101010101" pitchFamily="49" charset="-122"/>
              </a:rPr>
              <a:t>4 )×2</a:t>
            </a:r>
            <a:endParaRPr lang="zh-CN" altLang="en-US" sz="2800" kern="0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63C40A9-1F91-BA22-3F74-6A284F8B2EFC}"/>
              </a:ext>
            </a:extLst>
          </p:cNvPr>
          <p:cNvSpPr/>
          <p:nvPr/>
        </p:nvSpPr>
        <p:spPr>
          <a:xfrm>
            <a:off x="1664374" y="718967"/>
            <a:ext cx="3802569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kern="0" dirty="0">
                <a:solidFill>
                  <a:srgbClr val="E60013"/>
                </a:solidFill>
                <a:latin typeface="+mn-ea"/>
                <a:ea typeface="+mn-ea"/>
                <a:cs typeface="黑体" panose="02010609060101010101" pitchFamily="49" charset="-122"/>
              </a:rPr>
              <a:t>长</a:t>
            </a:r>
            <a:r>
              <a:rPr lang="en-US" altLang="zh-CN" sz="4000" kern="0" dirty="0">
                <a:solidFill>
                  <a:srgbClr val="E60013"/>
                </a:solidFill>
                <a:latin typeface="+mn-ea"/>
                <a:ea typeface="+mn-ea"/>
                <a:cs typeface="黑体" panose="02010609060101010101" pitchFamily="49" charset="-122"/>
              </a:rPr>
              <a:t>+</a:t>
            </a:r>
            <a:r>
              <a:rPr lang="zh-CN" altLang="en-US" sz="4000" kern="0" dirty="0">
                <a:solidFill>
                  <a:srgbClr val="E60013"/>
                </a:solidFill>
                <a:latin typeface="+mn-ea"/>
                <a:ea typeface="+mn-ea"/>
                <a:cs typeface="黑体" panose="02010609060101010101" pitchFamily="49" charset="-122"/>
              </a:rPr>
              <a:t>长</a:t>
            </a:r>
            <a:r>
              <a:rPr lang="en-US" altLang="zh-CN" sz="4000" kern="0" dirty="0">
                <a:solidFill>
                  <a:srgbClr val="E60013"/>
                </a:solidFill>
                <a:latin typeface="+mn-ea"/>
                <a:ea typeface="+mn-ea"/>
                <a:cs typeface="黑体" panose="02010609060101010101" pitchFamily="49" charset="-122"/>
              </a:rPr>
              <a:t>+</a:t>
            </a:r>
            <a:r>
              <a:rPr lang="zh-CN" altLang="en-US" sz="4000" kern="0" dirty="0">
                <a:solidFill>
                  <a:srgbClr val="E60013"/>
                </a:solidFill>
                <a:latin typeface="+mn-ea"/>
                <a:ea typeface="+mn-ea"/>
                <a:cs typeface="黑体" panose="02010609060101010101" pitchFamily="49" charset="-122"/>
              </a:rPr>
              <a:t>宽</a:t>
            </a:r>
            <a:r>
              <a:rPr lang="en-US" altLang="zh-CN" sz="4000" kern="0" dirty="0">
                <a:solidFill>
                  <a:srgbClr val="E60013"/>
                </a:solidFill>
                <a:latin typeface="+mn-ea"/>
                <a:ea typeface="+mn-ea"/>
                <a:cs typeface="黑体" panose="02010609060101010101" pitchFamily="49" charset="-122"/>
              </a:rPr>
              <a:t>+</a:t>
            </a:r>
            <a:r>
              <a:rPr lang="zh-CN" altLang="en-US" sz="4000" kern="0" dirty="0">
                <a:solidFill>
                  <a:srgbClr val="E60013"/>
                </a:solidFill>
                <a:latin typeface="+mn-ea"/>
                <a:ea typeface="+mn-ea"/>
                <a:cs typeface="黑体" panose="02010609060101010101" pitchFamily="49" charset="-122"/>
              </a:rPr>
              <a:t>宽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FE8812F-973B-93AD-78FE-0551B9987F8B}"/>
              </a:ext>
            </a:extLst>
          </p:cNvPr>
          <p:cNvSpPr/>
          <p:nvPr/>
        </p:nvSpPr>
        <p:spPr>
          <a:xfrm>
            <a:off x="6725057" y="718967"/>
            <a:ext cx="3802569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kern="0" dirty="0">
                <a:solidFill>
                  <a:srgbClr val="E60013"/>
                </a:solidFill>
                <a:latin typeface="+mn-ea"/>
                <a:ea typeface="+mn-ea"/>
                <a:cs typeface="黑体" panose="02010609060101010101" pitchFamily="49" charset="-122"/>
              </a:rPr>
              <a:t>长</a:t>
            </a:r>
            <a:r>
              <a:rPr lang="en-US" altLang="zh-CN" sz="4000" kern="0" dirty="0">
                <a:solidFill>
                  <a:srgbClr val="E60013"/>
                </a:solidFill>
                <a:latin typeface="+mn-ea"/>
                <a:ea typeface="+mn-ea"/>
                <a:cs typeface="黑体" panose="02010609060101010101" pitchFamily="49" charset="-122"/>
              </a:rPr>
              <a:t>+</a:t>
            </a:r>
            <a:r>
              <a:rPr lang="zh-CN" altLang="en-US" sz="4000" kern="0" dirty="0">
                <a:solidFill>
                  <a:srgbClr val="E60013"/>
                </a:solidFill>
                <a:latin typeface="+mn-ea"/>
                <a:ea typeface="+mn-ea"/>
                <a:cs typeface="黑体" panose="02010609060101010101" pitchFamily="49" charset="-122"/>
              </a:rPr>
              <a:t>宽</a:t>
            </a:r>
            <a:r>
              <a:rPr lang="en-US" altLang="zh-CN" sz="4000" kern="0" dirty="0">
                <a:solidFill>
                  <a:srgbClr val="E60013"/>
                </a:solidFill>
                <a:latin typeface="+mn-ea"/>
                <a:ea typeface="+mn-ea"/>
                <a:cs typeface="黑体" panose="02010609060101010101" pitchFamily="49" charset="-122"/>
              </a:rPr>
              <a:t>+</a:t>
            </a:r>
            <a:r>
              <a:rPr lang="zh-CN" altLang="en-US" sz="4000" kern="0" dirty="0">
                <a:solidFill>
                  <a:srgbClr val="E60013"/>
                </a:solidFill>
                <a:latin typeface="+mn-ea"/>
                <a:ea typeface="+mn-ea"/>
                <a:cs typeface="黑体" panose="02010609060101010101" pitchFamily="49" charset="-122"/>
              </a:rPr>
              <a:t>长</a:t>
            </a:r>
            <a:r>
              <a:rPr lang="en-US" altLang="zh-CN" sz="4000" kern="0" dirty="0">
                <a:solidFill>
                  <a:srgbClr val="E60013"/>
                </a:solidFill>
                <a:latin typeface="+mn-ea"/>
                <a:ea typeface="+mn-ea"/>
                <a:cs typeface="黑体" panose="02010609060101010101" pitchFamily="49" charset="-122"/>
              </a:rPr>
              <a:t>+</a:t>
            </a:r>
            <a:r>
              <a:rPr lang="zh-CN" altLang="en-US" sz="4000" kern="0" dirty="0">
                <a:solidFill>
                  <a:srgbClr val="E60013"/>
                </a:solidFill>
                <a:latin typeface="+mn-ea"/>
                <a:ea typeface="+mn-ea"/>
                <a:cs typeface="黑体" panose="02010609060101010101" pitchFamily="49" charset="-122"/>
              </a:rPr>
              <a:t>宽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94F7A63-7B86-CAD2-198E-A71E3C3E4394}"/>
              </a:ext>
            </a:extLst>
          </p:cNvPr>
          <p:cNvSpPr/>
          <p:nvPr/>
        </p:nvSpPr>
        <p:spPr>
          <a:xfrm>
            <a:off x="1664374" y="3320719"/>
            <a:ext cx="3802569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kern="0" dirty="0">
                <a:solidFill>
                  <a:srgbClr val="E60013"/>
                </a:solidFill>
                <a:latin typeface="+mn-ea"/>
                <a:ea typeface="+mn-ea"/>
                <a:cs typeface="黑体" panose="02010609060101010101" pitchFamily="49" charset="-122"/>
              </a:rPr>
              <a:t>长</a:t>
            </a:r>
            <a:r>
              <a:rPr lang="en-US" altLang="zh-CN" sz="4000" kern="0" dirty="0">
                <a:solidFill>
                  <a:srgbClr val="E60013"/>
                </a:solidFill>
                <a:latin typeface="+mn-ea"/>
                <a:ea typeface="+mn-ea"/>
                <a:cs typeface="黑体" panose="02010609060101010101" pitchFamily="49" charset="-122"/>
              </a:rPr>
              <a:t>×</a:t>
            </a:r>
            <a:r>
              <a:rPr lang="en-US" altLang="zh-CN" sz="4000" b="1" kern="0" dirty="0">
                <a:solidFill>
                  <a:srgbClr val="E60013"/>
                </a:solidFill>
                <a:latin typeface="+mn-lt"/>
                <a:ea typeface="+mn-ea"/>
                <a:cs typeface="黑体" panose="02010609060101010101" pitchFamily="49" charset="-122"/>
              </a:rPr>
              <a:t>2</a:t>
            </a:r>
            <a:r>
              <a:rPr lang="en-US" altLang="zh-CN" sz="4000" kern="0" dirty="0">
                <a:solidFill>
                  <a:srgbClr val="E60013"/>
                </a:solidFill>
                <a:latin typeface="+mn-ea"/>
                <a:ea typeface="+mn-ea"/>
                <a:cs typeface="黑体" panose="02010609060101010101" pitchFamily="49" charset="-122"/>
              </a:rPr>
              <a:t>+</a:t>
            </a:r>
            <a:r>
              <a:rPr lang="zh-CN" altLang="en-US" sz="4000" kern="0" dirty="0">
                <a:solidFill>
                  <a:srgbClr val="E60013"/>
                </a:solidFill>
                <a:latin typeface="+mn-ea"/>
                <a:ea typeface="+mn-ea"/>
                <a:cs typeface="黑体" panose="02010609060101010101" pitchFamily="49" charset="-122"/>
              </a:rPr>
              <a:t>宽</a:t>
            </a:r>
            <a:r>
              <a:rPr lang="en-US" altLang="zh-CN" sz="4000" kern="0" dirty="0">
                <a:solidFill>
                  <a:srgbClr val="E60013"/>
                </a:solidFill>
                <a:latin typeface="+mn-ea"/>
                <a:ea typeface="+mn-ea"/>
                <a:cs typeface="黑体" panose="02010609060101010101" pitchFamily="49" charset="-122"/>
              </a:rPr>
              <a:t>×</a:t>
            </a:r>
            <a:r>
              <a:rPr lang="en-US" altLang="zh-CN" sz="4000" b="1" kern="0" dirty="0">
                <a:solidFill>
                  <a:srgbClr val="E60013"/>
                </a:solidFill>
                <a:latin typeface="+mn-lt"/>
                <a:ea typeface="+mn-ea"/>
                <a:cs typeface="黑体" panose="02010609060101010101" pitchFamily="49" charset="-122"/>
              </a:rPr>
              <a:t>2</a:t>
            </a:r>
            <a:endParaRPr lang="zh-CN" altLang="en-US" sz="4000" b="1" kern="0" dirty="0">
              <a:solidFill>
                <a:srgbClr val="E60013"/>
              </a:solidFill>
              <a:latin typeface="+mn-lt"/>
              <a:ea typeface="+mn-ea"/>
              <a:cs typeface="黑体" panose="02010609060101010101" pitchFamily="49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24FDCED-6206-C432-F2B3-9CD06632521F}"/>
              </a:ext>
            </a:extLst>
          </p:cNvPr>
          <p:cNvSpPr/>
          <p:nvPr/>
        </p:nvSpPr>
        <p:spPr>
          <a:xfrm>
            <a:off x="6725056" y="3320719"/>
            <a:ext cx="3802569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kern="0" dirty="0">
                <a:solidFill>
                  <a:srgbClr val="E60013"/>
                </a:solidFill>
                <a:latin typeface="+mn-ea"/>
                <a:ea typeface="+mn-ea"/>
                <a:cs typeface="黑体" panose="02010609060101010101" pitchFamily="49" charset="-122"/>
              </a:rPr>
              <a:t>(</a:t>
            </a:r>
            <a:r>
              <a:rPr lang="zh-CN" altLang="en-US" sz="4000" kern="0" dirty="0">
                <a:solidFill>
                  <a:srgbClr val="E60013"/>
                </a:solidFill>
                <a:latin typeface="+mn-ea"/>
                <a:ea typeface="+mn-ea"/>
                <a:cs typeface="黑体" panose="02010609060101010101" pitchFamily="49" charset="-122"/>
              </a:rPr>
              <a:t>长</a:t>
            </a:r>
            <a:r>
              <a:rPr lang="en-US" altLang="zh-CN" sz="4000" kern="0" dirty="0">
                <a:solidFill>
                  <a:srgbClr val="E60013"/>
                </a:solidFill>
                <a:latin typeface="+mn-ea"/>
                <a:ea typeface="+mn-ea"/>
                <a:cs typeface="黑体" panose="02010609060101010101" pitchFamily="49" charset="-122"/>
              </a:rPr>
              <a:t>+</a:t>
            </a:r>
            <a:r>
              <a:rPr lang="zh-CN" altLang="en-US" sz="4000" kern="0" dirty="0">
                <a:solidFill>
                  <a:srgbClr val="E60013"/>
                </a:solidFill>
                <a:latin typeface="+mn-ea"/>
                <a:ea typeface="+mn-ea"/>
                <a:cs typeface="黑体" panose="02010609060101010101" pitchFamily="49" charset="-122"/>
              </a:rPr>
              <a:t>宽</a:t>
            </a:r>
            <a:r>
              <a:rPr lang="en-US" altLang="zh-CN" sz="4000" kern="0" dirty="0">
                <a:solidFill>
                  <a:srgbClr val="E60013"/>
                </a:solidFill>
                <a:latin typeface="+mn-ea"/>
                <a:ea typeface="+mn-ea"/>
                <a:cs typeface="黑体" panose="02010609060101010101" pitchFamily="49" charset="-122"/>
              </a:rPr>
              <a:t>)×</a:t>
            </a:r>
            <a:r>
              <a:rPr lang="en-US" altLang="zh-CN" sz="4000" b="1" kern="0" dirty="0">
                <a:solidFill>
                  <a:srgbClr val="E60013"/>
                </a:solidFill>
                <a:latin typeface="+mn-lt"/>
                <a:ea typeface="+mn-ea"/>
                <a:cs typeface="黑体" panose="02010609060101010101" pitchFamily="49" charset="-122"/>
              </a:rPr>
              <a:t>2</a:t>
            </a:r>
            <a:endParaRPr lang="zh-CN" altLang="en-US" sz="4000" b="1" kern="0" dirty="0">
              <a:solidFill>
                <a:srgbClr val="E60013"/>
              </a:solidFill>
              <a:latin typeface="+mn-lt"/>
              <a:ea typeface="+mn-ea"/>
              <a:cs typeface="黑体" panose="02010609060101010101" pitchFamily="49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629342F5-9B8C-C206-D939-D9AF6D4165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0867" y="4286866"/>
            <a:ext cx="1561862" cy="2259918"/>
          </a:xfrm>
          <a:prstGeom prst="rect">
            <a:avLst/>
          </a:prstGeom>
        </p:spPr>
      </p:pic>
      <p:sp>
        <p:nvSpPr>
          <p:cNvPr id="13" name="AutoShape 27">
            <a:extLst>
              <a:ext uri="{FF2B5EF4-FFF2-40B4-BE49-F238E27FC236}">
                <a16:creationId xmlns:a16="http://schemas.microsoft.com/office/drawing/2014/main" id="{4AFE9060-403A-1493-FBC3-2B58AE3AB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59" y="4586953"/>
            <a:ext cx="6983981" cy="738740"/>
          </a:xfrm>
          <a:prstGeom prst="wedgeRoundRectCallout">
            <a:avLst>
              <a:gd name="adj1" fmla="val 58307"/>
              <a:gd name="adj2" fmla="val 38152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</a:rPr>
              <a:t>你认为哪一种计算方法更简便？</a:t>
            </a:r>
          </a:p>
        </p:txBody>
      </p:sp>
    </p:spTree>
    <p:extLst>
      <p:ext uri="{BB962C8B-B14F-4D97-AF65-F5344CB8AC3E}">
        <p14:creationId xmlns:p14="http://schemas.microsoft.com/office/powerpoint/2010/main" val="237776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长方形">
            <a:extLst>
              <a:ext uri="{FF2B5EF4-FFF2-40B4-BE49-F238E27FC236}">
                <a16:creationId xmlns:a16="http://schemas.microsoft.com/office/drawing/2014/main" id="{526C8B02-A1CE-49F8-7310-DB6F628EA90F}"/>
              </a:ext>
            </a:extLst>
          </p:cNvPr>
          <p:cNvSpPr/>
          <p:nvPr/>
        </p:nvSpPr>
        <p:spPr>
          <a:xfrm>
            <a:off x="4476000" y="694430"/>
            <a:ext cx="3240000" cy="2160000"/>
          </a:xfrm>
          <a:prstGeom prst="rect">
            <a:avLst/>
          </a:prstGeom>
          <a:solidFill>
            <a:schemeClr val="bg1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A4E8C93-0B31-8770-369C-0F4642803D9C}"/>
              </a:ext>
            </a:extLst>
          </p:cNvPr>
          <p:cNvSpPr txBox="1"/>
          <p:nvPr/>
        </p:nvSpPr>
        <p:spPr>
          <a:xfrm>
            <a:off x="5405336" y="2929868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n-lt"/>
                <a:ea typeface="+mj-ea"/>
              </a:rPr>
              <a:t>长</a:t>
            </a:r>
            <a:endParaRPr lang="zh-CN" altLang="en-US" sz="3200" dirty="0">
              <a:latin typeface="+mn-lt"/>
              <a:ea typeface="+mj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8108442-C6C7-918A-1E2B-D47D4CFB1DC5}"/>
              </a:ext>
            </a:extLst>
          </p:cNvPr>
          <p:cNvSpPr txBox="1"/>
          <p:nvPr/>
        </p:nvSpPr>
        <p:spPr>
          <a:xfrm rot="16200000">
            <a:off x="7388458" y="1482042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n-lt"/>
                <a:ea typeface="+mj-ea"/>
              </a:rPr>
              <a:t>宽</a:t>
            </a:r>
            <a:endParaRPr lang="zh-CN" altLang="en-US" sz="3200" dirty="0">
              <a:latin typeface="+mn-lt"/>
              <a:ea typeface="+mj-ea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C6F75686-1D03-6EA5-1558-33EC111B18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4533" y="4204275"/>
            <a:ext cx="986293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4000" dirty="0">
                <a:latin typeface="黑体" panose="02010609060101010101" pitchFamily="49" charset="-122"/>
                <a:ea typeface="黑体" panose="02010609060101010101" pitchFamily="49" charset="-122"/>
              </a:rPr>
              <a:t>长方形的周长 </a:t>
            </a:r>
            <a:r>
              <a:rPr lang="en-US" altLang="zh-CN" sz="4000" b="1" dirty="0">
                <a:latin typeface="+mn-lt"/>
                <a:ea typeface="黑体" panose="02010609060101010101" pitchFamily="49" charset="-122"/>
              </a:rPr>
              <a:t>= __________________</a:t>
            </a:r>
            <a:endParaRPr lang="zh-CN" altLang="en-US" sz="4000" b="1" dirty="0">
              <a:latin typeface="+mn-lt"/>
              <a:ea typeface="黑体" panose="02010609060101010101" pitchFamily="49" charset="-122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307CE008-5A1D-9A3A-49BE-861E59700522}"/>
              </a:ext>
            </a:extLst>
          </p:cNvPr>
          <p:cNvCxnSpPr>
            <a:cxnSpLocks/>
          </p:cNvCxnSpPr>
          <p:nvPr/>
        </p:nvCxnSpPr>
        <p:spPr>
          <a:xfrm>
            <a:off x="4476000" y="2854430"/>
            <a:ext cx="3240000" cy="0"/>
          </a:xfrm>
          <a:prstGeom prst="line">
            <a:avLst/>
          </a:prstGeom>
          <a:ln w="28575">
            <a:solidFill>
              <a:srgbClr val="E60013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5D2C2348-6616-8A13-C741-FD55CAEEBF54}"/>
              </a:ext>
            </a:extLst>
          </p:cNvPr>
          <p:cNvCxnSpPr>
            <a:cxnSpLocks/>
          </p:cNvCxnSpPr>
          <p:nvPr/>
        </p:nvCxnSpPr>
        <p:spPr>
          <a:xfrm rot="5400000">
            <a:off x="6636000" y="1774430"/>
            <a:ext cx="2160000" cy="0"/>
          </a:xfrm>
          <a:prstGeom prst="line">
            <a:avLst/>
          </a:prstGeom>
          <a:ln w="28575"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2DFC2B39-FC3B-4961-8BDE-C6A49873640D}"/>
              </a:ext>
            </a:extLst>
          </p:cNvPr>
          <p:cNvSpPr/>
          <p:nvPr/>
        </p:nvSpPr>
        <p:spPr>
          <a:xfrm>
            <a:off x="6096000" y="4131954"/>
            <a:ext cx="50696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kern="0" dirty="0">
                <a:solidFill>
                  <a:srgbClr val="FF0000"/>
                </a:solidFill>
                <a:latin typeface="+mn-ea"/>
                <a:ea typeface="+mn-ea"/>
              </a:rPr>
              <a:t>( </a:t>
            </a:r>
            <a:r>
              <a:rPr lang="zh-CN" altLang="en-US" sz="4000" kern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长 </a:t>
            </a:r>
            <a:r>
              <a:rPr lang="en-US" altLang="zh-CN" sz="4000" kern="0" dirty="0">
                <a:solidFill>
                  <a:srgbClr val="FF0000"/>
                </a:solidFill>
                <a:latin typeface="+mn-ea"/>
                <a:ea typeface="+mn-ea"/>
              </a:rPr>
              <a:t>+ </a:t>
            </a:r>
            <a:r>
              <a:rPr lang="zh-CN" altLang="en-US" sz="4000" kern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宽 </a:t>
            </a:r>
            <a:r>
              <a:rPr lang="en-US" altLang="zh-CN" sz="4000" kern="0" dirty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r>
              <a:rPr lang="en-US" altLang="zh-CN" sz="4000" kern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×</a:t>
            </a:r>
            <a:r>
              <a:rPr lang="en-US" altLang="zh-CN" sz="4000" b="1" kern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</a:t>
            </a:r>
            <a:endParaRPr lang="zh-CN" altLang="en-US" sz="4000" b="1" kern="0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281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长方形">
            <a:extLst>
              <a:ext uri="{FF2B5EF4-FFF2-40B4-BE49-F238E27FC236}">
                <a16:creationId xmlns:a16="http://schemas.microsoft.com/office/drawing/2014/main" id="{7EE30499-FDA7-065D-B29C-44C33518CD53}"/>
              </a:ext>
            </a:extLst>
          </p:cNvPr>
          <p:cNvSpPr/>
          <p:nvPr/>
        </p:nvSpPr>
        <p:spPr>
          <a:xfrm>
            <a:off x="4476000" y="694430"/>
            <a:ext cx="3240000" cy="2160000"/>
          </a:xfrm>
          <a:prstGeom prst="rect">
            <a:avLst/>
          </a:prstGeom>
          <a:solidFill>
            <a:schemeClr val="bg1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5023B7F1-38D9-157E-1265-A2C81C2A1F4B}"/>
              </a:ext>
            </a:extLst>
          </p:cNvPr>
          <p:cNvGrpSpPr/>
          <p:nvPr/>
        </p:nvGrpSpPr>
        <p:grpSpPr>
          <a:xfrm>
            <a:off x="7716000" y="526415"/>
            <a:ext cx="1834401" cy="2633345"/>
            <a:chOff x="7716000" y="526415"/>
            <a:chExt cx="1834401" cy="2633345"/>
          </a:xfrm>
        </p:grpSpPr>
        <p:sp>
          <p:nvSpPr>
            <p:cNvPr id="4" name="长方形">
              <a:extLst>
                <a:ext uri="{FF2B5EF4-FFF2-40B4-BE49-F238E27FC236}">
                  <a16:creationId xmlns:a16="http://schemas.microsoft.com/office/drawing/2014/main" id="{D962DA7D-8087-BD17-1E7A-DA1CA275BB20}"/>
                </a:ext>
              </a:extLst>
            </p:cNvPr>
            <p:cNvSpPr/>
            <p:nvPr/>
          </p:nvSpPr>
          <p:spPr>
            <a:xfrm>
              <a:off x="7716000" y="694430"/>
              <a:ext cx="540000" cy="2160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3F91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F3380DB0-3377-73EF-0F55-44BC322510DB}"/>
                </a:ext>
              </a:extLst>
            </p:cNvPr>
            <p:cNvSpPr/>
            <p:nvPr/>
          </p:nvSpPr>
          <p:spPr bwMode="auto">
            <a:xfrm>
              <a:off x="7732714" y="526415"/>
              <a:ext cx="1817687" cy="2633345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</p:grpSp>
      <p:sp>
        <p:nvSpPr>
          <p:cNvPr id="3" name="正方形">
            <a:extLst>
              <a:ext uri="{FF2B5EF4-FFF2-40B4-BE49-F238E27FC236}">
                <a16:creationId xmlns:a16="http://schemas.microsoft.com/office/drawing/2014/main" id="{155F654E-D3A7-EFFA-FFA9-3BE1F031FF53}"/>
              </a:ext>
            </a:extLst>
          </p:cNvPr>
          <p:cNvSpPr/>
          <p:nvPr/>
        </p:nvSpPr>
        <p:spPr>
          <a:xfrm>
            <a:off x="4476000" y="694430"/>
            <a:ext cx="2700000" cy="2700000"/>
          </a:xfrm>
          <a:prstGeom prst="rect">
            <a:avLst/>
          </a:prstGeom>
          <a:solidFill>
            <a:schemeClr val="bg1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sp>
        <p:nvSpPr>
          <p:cNvPr id="5" name="长方形">
            <a:extLst>
              <a:ext uri="{FF2B5EF4-FFF2-40B4-BE49-F238E27FC236}">
                <a16:creationId xmlns:a16="http://schemas.microsoft.com/office/drawing/2014/main" id="{67CC2A34-3C87-9B47-AB12-BBF2FF6D22DB}"/>
              </a:ext>
            </a:extLst>
          </p:cNvPr>
          <p:cNvSpPr/>
          <p:nvPr/>
        </p:nvSpPr>
        <p:spPr>
          <a:xfrm>
            <a:off x="4476000" y="694430"/>
            <a:ext cx="2700000" cy="2700000"/>
          </a:xfrm>
          <a:prstGeom prst="rect">
            <a:avLst/>
          </a:prstGeom>
          <a:solidFill>
            <a:schemeClr val="bg1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BE88EF49-8234-37D8-C4BF-3A9F8B7BA8F3}"/>
              </a:ext>
            </a:extLst>
          </p:cNvPr>
          <p:cNvGrpSpPr/>
          <p:nvPr/>
        </p:nvGrpSpPr>
        <p:grpSpPr>
          <a:xfrm>
            <a:off x="4308350" y="2854430"/>
            <a:ext cx="3035299" cy="1370610"/>
            <a:chOff x="4297680" y="3394430"/>
            <a:chExt cx="3035299" cy="1370610"/>
          </a:xfrm>
        </p:grpSpPr>
        <p:sp>
          <p:nvSpPr>
            <p:cNvPr id="9" name="长方形">
              <a:extLst>
                <a:ext uri="{FF2B5EF4-FFF2-40B4-BE49-F238E27FC236}">
                  <a16:creationId xmlns:a16="http://schemas.microsoft.com/office/drawing/2014/main" id="{1E7BC861-11FF-B8A9-A60C-A02BF29BCE34}"/>
                </a:ext>
              </a:extLst>
            </p:cNvPr>
            <p:cNvSpPr/>
            <p:nvPr/>
          </p:nvSpPr>
          <p:spPr>
            <a:xfrm>
              <a:off x="4465329" y="3394430"/>
              <a:ext cx="2700000" cy="540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3F91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800"/>
            </a:p>
          </p:txBody>
        </p:sp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9E402F79-1B19-FC16-7D3B-3FD807F2F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97680" y="3410885"/>
              <a:ext cx="3035299" cy="1354155"/>
            </a:xfrm>
            <a:prstGeom prst="rect">
              <a:avLst/>
            </a:prstGeom>
          </p:spPr>
        </p:pic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4692FBDA-4BB6-E0AE-B878-05FC864A7A99}"/>
              </a:ext>
            </a:extLst>
          </p:cNvPr>
          <p:cNvSpPr txBox="1"/>
          <p:nvPr/>
        </p:nvSpPr>
        <p:spPr>
          <a:xfrm>
            <a:off x="5135336" y="3463571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5</a:t>
            </a:r>
            <a:r>
              <a:rPr lang="zh-CN" altLang="en-US" sz="3200" dirty="0">
                <a:latin typeface="+mn-lt"/>
                <a:ea typeface="+mj-ea"/>
              </a:rPr>
              <a:t>厘米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7B45024-FB4F-B016-3784-1B57FE31B709}"/>
              </a:ext>
            </a:extLst>
          </p:cNvPr>
          <p:cNvSpPr txBox="1"/>
          <p:nvPr/>
        </p:nvSpPr>
        <p:spPr>
          <a:xfrm>
            <a:off x="489035" y="4063635"/>
            <a:ext cx="2786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活动要求：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377DF6D-15C4-EB0F-3F9B-48612C091F7C}"/>
              </a:ext>
            </a:extLst>
          </p:cNvPr>
          <p:cNvSpPr txBox="1"/>
          <p:nvPr/>
        </p:nvSpPr>
        <p:spPr>
          <a:xfrm>
            <a:off x="1002847" y="4842552"/>
            <a:ext cx="10691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prstClr val="black"/>
                </a:solidFill>
                <a:latin typeface="+mn-lt"/>
                <a:ea typeface="+mn-ea"/>
              </a:rPr>
              <a:t>1.</a:t>
            </a:r>
            <a:r>
              <a:rPr lang="zh-CN" altLang="en-US" sz="3600" dirty="0">
                <a:solidFill>
                  <a:prstClr val="black"/>
                </a:solidFill>
                <a:latin typeface="+mn-lt"/>
                <a:ea typeface="+mn-ea"/>
              </a:rPr>
              <a:t>独立思考，计算正方形的周长；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C0B2682-DE65-96A2-3B7F-4BEB000620FA}"/>
              </a:ext>
            </a:extLst>
          </p:cNvPr>
          <p:cNvSpPr txBox="1"/>
          <p:nvPr/>
        </p:nvSpPr>
        <p:spPr>
          <a:xfrm>
            <a:off x="1002847" y="5621469"/>
            <a:ext cx="10691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prstClr val="black"/>
                </a:solidFill>
                <a:latin typeface="+mn-lt"/>
                <a:ea typeface="+mn-ea"/>
              </a:rPr>
              <a:t>2.</a:t>
            </a:r>
            <a:r>
              <a:rPr lang="zh-CN" altLang="en-US" sz="3600" dirty="0">
                <a:solidFill>
                  <a:prstClr val="black"/>
                </a:solidFill>
                <a:latin typeface="+mn-lt"/>
                <a:ea typeface="+mn-ea"/>
              </a:rPr>
              <a:t>将计算的结果填入学习单的表格中。</a:t>
            </a:r>
          </a:p>
        </p:txBody>
      </p:sp>
    </p:spTree>
    <p:extLst>
      <p:ext uri="{BB962C8B-B14F-4D97-AF65-F5344CB8AC3E}">
        <p14:creationId xmlns:p14="http://schemas.microsoft.com/office/powerpoint/2010/main" val="361586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0 L -0.04453 0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22222E-6 L -4.58333E-6 0.07963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12" grpId="0"/>
      <p:bldP spid="11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长方形">
            <a:extLst>
              <a:ext uri="{FF2B5EF4-FFF2-40B4-BE49-F238E27FC236}">
                <a16:creationId xmlns:a16="http://schemas.microsoft.com/office/drawing/2014/main" id="{54B260AF-E726-F828-8BBC-FDB2A2012A80}"/>
              </a:ext>
            </a:extLst>
          </p:cNvPr>
          <p:cNvSpPr/>
          <p:nvPr/>
        </p:nvSpPr>
        <p:spPr>
          <a:xfrm>
            <a:off x="4476000" y="694430"/>
            <a:ext cx="2700000" cy="2700000"/>
          </a:xfrm>
          <a:prstGeom prst="rect">
            <a:avLst/>
          </a:prstGeom>
          <a:solidFill>
            <a:schemeClr val="bg1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DE6DA25-DD10-FB39-E5B2-A5F774CC572C}"/>
              </a:ext>
            </a:extLst>
          </p:cNvPr>
          <p:cNvSpPr txBox="1"/>
          <p:nvPr/>
        </p:nvSpPr>
        <p:spPr>
          <a:xfrm>
            <a:off x="5135336" y="3463571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5</a:t>
            </a:r>
            <a:r>
              <a:rPr lang="zh-CN" altLang="en-US" sz="3200" dirty="0">
                <a:latin typeface="+mn-lt"/>
                <a:ea typeface="+mj-ea"/>
              </a:rPr>
              <a:t>厘米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CF64C7F-2E65-03A7-7D0A-AF719C277199}"/>
              </a:ext>
            </a:extLst>
          </p:cNvPr>
          <p:cNvSpPr txBox="1"/>
          <p:nvPr/>
        </p:nvSpPr>
        <p:spPr>
          <a:xfrm>
            <a:off x="1201362" y="5017242"/>
            <a:ext cx="1805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/>
            <a:r>
              <a:rPr lang="zh-CN" altLang="en-US" sz="3600" dirty="0">
                <a:latin typeface="+mn-lt"/>
                <a:ea typeface="+mn-ea"/>
              </a:rPr>
              <a:t>方法</a:t>
            </a:r>
            <a:r>
              <a:rPr lang="en-US" altLang="zh-CN" sz="3600" b="1" dirty="0">
                <a:latin typeface="+mn-lt"/>
                <a:ea typeface="+mn-ea"/>
              </a:rPr>
              <a:t>1</a:t>
            </a:r>
            <a:r>
              <a:rPr lang="zh-CN" altLang="en-US" sz="3600" b="1" dirty="0">
                <a:latin typeface="+mn-lt"/>
                <a:ea typeface="+mn-ea"/>
              </a:rPr>
              <a:t>：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F7A20CBA-8CC8-CB47-44A9-C7DF3F403CD8}"/>
              </a:ext>
            </a:extLst>
          </p:cNvPr>
          <p:cNvCxnSpPr>
            <a:cxnSpLocks/>
          </p:cNvCxnSpPr>
          <p:nvPr/>
        </p:nvCxnSpPr>
        <p:spPr>
          <a:xfrm>
            <a:off x="4476000" y="3394430"/>
            <a:ext cx="2700000" cy="0"/>
          </a:xfrm>
          <a:prstGeom prst="line">
            <a:avLst/>
          </a:prstGeom>
          <a:ln w="28575">
            <a:solidFill>
              <a:srgbClr val="E6001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D0F5DF96-244E-52F6-DF2E-953C7064552D}"/>
              </a:ext>
            </a:extLst>
          </p:cNvPr>
          <p:cNvSpPr txBox="1"/>
          <p:nvPr/>
        </p:nvSpPr>
        <p:spPr>
          <a:xfrm>
            <a:off x="1355336" y="4320707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5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2BE474CD-76F5-4EE1-BFBA-188BE2809705}"/>
              </a:ext>
            </a:extLst>
          </p:cNvPr>
          <p:cNvCxnSpPr>
            <a:cxnSpLocks/>
          </p:cNvCxnSpPr>
          <p:nvPr/>
        </p:nvCxnSpPr>
        <p:spPr>
          <a:xfrm rot="5400000">
            <a:off x="5826000" y="2044430"/>
            <a:ext cx="2700000" cy="0"/>
          </a:xfrm>
          <a:prstGeom prst="line">
            <a:avLst/>
          </a:prstGeom>
          <a:ln w="28575">
            <a:solidFill>
              <a:srgbClr val="E6001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>
            <a:extLst>
              <a:ext uri="{FF2B5EF4-FFF2-40B4-BE49-F238E27FC236}">
                <a16:creationId xmlns:a16="http://schemas.microsoft.com/office/drawing/2014/main" id="{82DF23D4-093B-2916-D5F9-3EECF6F94E63}"/>
              </a:ext>
            </a:extLst>
          </p:cNvPr>
          <p:cNvSpPr txBox="1"/>
          <p:nvPr/>
        </p:nvSpPr>
        <p:spPr>
          <a:xfrm>
            <a:off x="4055336" y="4320707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5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</a:p>
        </p:txBody>
      </p:sp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3C09C3B8-72F0-F7BC-7DD8-2C51BD231ADE}"/>
              </a:ext>
            </a:extLst>
          </p:cNvPr>
          <p:cNvCxnSpPr>
            <a:cxnSpLocks/>
          </p:cNvCxnSpPr>
          <p:nvPr/>
        </p:nvCxnSpPr>
        <p:spPr>
          <a:xfrm>
            <a:off x="4476000" y="694430"/>
            <a:ext cx="2700000" cy="0"/>
          </a:xfrm>
          <a:prstGeom prst="line">
            <a:avLst/>
          </a:prstGeom>
          <a:ln w="28575">
            <a:solidFill>
              <a:srgbClr val="E6001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本框 73">
            <a:extLst>
              <a:ext uri="{FF2B5EF4-FFF2-40B4-BE49-F238E27FC236}">
                <a16:creationId xmlns:a16="http://schemas.microsoft.com/office/drawing/2014/main" id="{E0C14B2D-69EB-8EC0-2D22-D9478DD4DC57}"/>
              </a:ext>
            </a:extLst>
          </p:cNvPr>
          <p:cNvSpPr txBox="1"/>
          <p:nvPr/>
        </p:nvSpPr>
        <p:spPr>
          <a:xfrm>
            <a:off x="6755336" y="4320707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5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</a:p>
        </p:txBody>
      </p:sp>
      <p:cxnSp>
        <p:nvCxnSpPr>
          <p:cNvPr id="75" name="直接连接符 74">
            <a:extLst>
              <a:ext uri="{FF2B5EF4-FFF2-40B4-BE49-F238E27FC236}">
                <a16:creationId xmlns:a16="http://schemas.microsoft.com/office/drawing/2014/main" id="{A7E822DC-7580-C2BD-B52C-EDA3914F319B}"/>
              </a:ext>
            </a:extLst>
          </p:cNvPr>
          <p:cNvCxnSpPr>
            <a:cxnSpLocks/>
          </p:cNvCxnSpPr>
          <p:nvPr/>
        </p:nvCxnSpPr>
        <p:spPr>
          <a:xfrm rot="5400000">
            <a:off x="3126000" y="2044430"/>
            <a:ext cx="2700000" cy="0"/>
          </a:xfrm>
          <a:prstGeom prst="line">
            <a:avLst/>
          </a:prstGeom>
          <a:ln w="28575">
            <a:solidFill>
              <a:srgbClr val="E6001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文本框 83">
            <a:extLst>
              <a:ext uri="{FF2B5EF4-FFF2-40B4-BE49-F238E27FC236}">
                <a16:creationId xmlns:a16="http://schemas.microsoft.com/office/drawing/2014/main" id="{312674CB-B6EA-980E-408E-34D678D9B2BE}"/>
              </a:ext>
            </a:extLst>
          </p:cNvPr>
          <p:cNvSpPr txBox="1"/>
          <p:nvPr/>
        </p:nvSpPr>
        <p:spPr>
          <a:xfrm>
            <a:off x="9455336" y="4320707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5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D8A5365F-1E4B-B39C-7227-F75E53E666AA}"/>
              </a:ext>
            </a:extLst>
          </p:cNvPr>
          <p:cNvSpPr txBox="1"/>
          <p:nvPr/>
        </p:nvSpPr>
        <p:spPr>
          <a:xfrm>
            <a:off x="3006664" y="5017242"/>
            <a:ext cx="718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5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16434569-A6B3-8001-9ABD-062C6552B88A}"/>
              </a:ext>
            </a:extLst>
          </p:cNvPr>
          <p:cNvSpPr txBox="1"/>
          <p:nvPr/>
        </p:nvSpPr>
        <p:spPr>
          <a:xfrm>
            <a:off x="3373723" y="5017242"/>
            <a:ext cx="972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+ 5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D9CA2342-EDAB-ACAA-DE26-77A1FB6C4387}"/>
              </a:ext>
            </a:extLst>
          </p:cNvPr>
          <p:cNvSpPr txBox="1"/>
          <p:nvPr/>
        </p:nvSpPr>
        <p:spPr>
          <a:xfrm>
            <a:off x="4092601" y="5017242"/>
            <a:ext cx="972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+ 5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70AC1711-B96D-59C5-4749-5A289133EDF1}"/>
              </a:ext>
            </a:extLst>
          </p:cNvPr>
          <p:cNvSpPr txBox="1"/>
          <p:nvPr/>
        </p:nvSpPr>
        <p:spPr>
          <a:xfrm>
            <a:off x="4830952" y="5017242"/>
            <a:ext cx="972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+ 5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58ED0F22-EFBA-521B-DCEB-82ACE2CA358A}"/>
              </a:ext>
            </a:extLst>
          </p:cNvPr>
          <p:cNvSpPr txBox="1"/>
          <p:nvPr/>
        </p:nvSpPr>
        <p:spPr>
          <a:xfrm>
            <a:off x="5565070" y="5017242"/>
            <a:ext cx="3282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= 20</a:t>
            </a:r>
            <a:r>
              <a:rPr lang="zh-CN" altLang="en-US" sz="3600" dirty="0">
                <a:solidFill>
                  <a:srgbClr val="E60013"/>
                </a:solidFill>
                <a:latin typeface="+mn-lt"/>
                <a:ea typeface="+mn-ea"/>
              </a:rPr>
              <a:t>（厘米）</a:t>
            </a:r>
          </a:p>
        </p:txBody>
      </p:sp>
    </p:spTree>
    <p:extLst>
      <p:ext uri="{BB962C8B-B14F-4D97-AF65-F5344CB8AC3E}">
        <p14:creationId xmlns:p14="http://schemas.microsoft.com/office/powerpoint/2010/main" val="2901205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59259E-6 L -0.31002 0.1173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08" y="5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85185E-6 L -0.19948 0.31412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74" y="15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59259E-6 L 0.13308 0.51111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54" y="2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4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85185E-6 L 0.4651 0.31412 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55" y="15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64" grpId="0"/>
      <p:bldP spid="74" grpId="0"/>
      <p:bldP spid="84" grpId="0"/>
      <p:bldP spid="90" grpId="0"/>
      <p:bldP spid="91" grpId="0"/>
      <p:bldP spid="92" grpId="0"/>
      <p:bldP spid="93" grpId="0"/>
      <p:bldP spid="9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F36E87CC-8AA8-88C8-BB0F-E473F0DAC335}"/>
              </a:ext>
            </a:extLst>
          </p:cNvPr>
          <p:cNvCxnSpPr>
            <a:cxnSpLocks/>
          </p:cNvCxnSpPr>
          <p:nvPr/>
        </p:nvCxnSpPr>
        <p:spPr>
          <a:xfrm>
            <a:off x="696000" y="4198295"/>
            <a:ext cx="2700000" cy="0"/>
          </a:xfrm>
          <a:prstGeom prst="line">
            <a:avLst/>
          </a:prstGeom>
          <a:ln w="28575">
            <a:solidFill>
              <a:srgbClr val="E6001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AF10BF52-3D8C-3531-3039-7DBD94C49CEB}"/>
              </a:ext>
            </a:extLst>
          </p:cNvPr>
          <p:cNvCxnSpPr>
            <a:cxnSpLocks/>
          </p:cNvCxnSpPr>
          <p:nvPr/>
        </p:nvCxnSpPr>
        <p:spPr>
          <a:xfrm>
            <a:off x="3396000" y="4198295"/>
            <a:ext cx="2700000" cy="0"/>
          </a:xfrm>
          <a:prstGeom prst="line">
            <a:avLst/>
          </a:prstGeom>
          <a:ln w="28575">
            <a:solidFill>
              <a:srgbClr val="E6001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0E7B0642-0534-53CA-9150-6584D09D639F}"/>
              </a:ext>
            </a:extLst>
          </p:cNvPr>
          <p:cNvCxnSpPr>
            <a:cxnSpLocks/>
          </p:cNvCxnSpPr>
          <p:nvPr/>
        </p:nvCxnSpPr>
        <p:spPr>
          <a:xfrm>
            <a:off x="6096000" y="4198295"/>
            <a:ext cx="2700000" cy="0"/>
          </a:xfrm>
          <a:prstGeom prst="line">
            <a:avLst/>
          </a:prstGeom>
          <a:ln w="28575">
            <a:solidFill>
              <a:srgbClr val="E6001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DDF2BB3C-0CB8-447A-8A52-8D1E627CF451}"/>
              </a:ext>
            </a:extLst>
          </p:cNvPr>
          <p:cNvCxnSpPr>
            <a:cxnSpLocks/>
          </p:cNvCxnSpPr>
          <p:nvPr/>
        </p:nvCxnSpPr>
        <p:spPr>
          <a:xfrm>
            <a:off x="8796000" y="4198295"/>
            <a:ext cx="2700000" cy="0"/>
          </a:xfrm>
          <a:prstGeom prst="line">
            <a:avLst/>
          </a:prstGeom>
          <a:ln w="28575">
            <a:solidFill>
              <a:srgbClr val="E6001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长方形">
            <a:extLst>
              <a:ext uri="{FF2B5EF4-FFF2-40B4-BE49-F238E27FC236}">
                <a16:creationId xmlns:a16="http://schemas.microsoft.com/office/drawing/2014/main" id="{3723ED64-AD50-AAC2-C63D-A5122D5B63CE}"/>
              </a:ext>
            </a:extLst>
          </p:cNvPr>
          <p:cNvSpPr/>
          <p:nvPr/>
        </p:nvSpPr>
        <p:spPr>
          <a:xfrm>
            <a:off x="4476000" y="694430"/>
            <a:ext cx="2700000" cy="2700000"/>
          </a:xfrm>
          <a:prstGeom prst="rect">
            <a:avLst/>
          </a:prstGeom>
          <a:solidFill>
            <a:schemeClr val="bg1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2AED962-8D87-2E67-3EE4-3FFA6A09B551}"/>
              </a:ext>
            </a:extLst>
          </p:cNvPr>
          <p:cNvSpPr txBox="1"/>
          <p:nvPr/>
        </p:nvSpPr>
        <p:spPr>
          <a:xfrm>
            <a:off x="1355336" y="4320707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5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34FC14A-467B-18A3-3705-E050616F1A04}"/>
              </a:ext>
            </a:extLst>
          </p:cNvPr>
          <p:cNvSpPr txBox="1"/>
          <p:nvPr/>
        </p:nvSpPr>
        <p:spPr>
          <a:xfrm>
            <a:off x="4055336" y="4320707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5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2530261-92FE-6C2A-715B-540317A78F6E}"/>
              </a:ext>
            </a:extLst>
          </p:cNvPr>
          <p:cNvSpPr txBox="1"/>
          <p:nvPr/>
        </p:nvSpPr>
        <p:spPr>
          <a:xfrm>
            <a:off x="6755336" y="4320707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5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8EEA131-5783-7485-6EC5-583966104E99}"/>
              </a:ext>
            </a:extLst>
          </p:cNvPr>
          <p:cNvSpPr txBox="1"/>
          <p:nvPr/>
        </p:nvSpPr>
        <p:spPr>
          <a:xfrm>
            <a:off x="9455336" y="4320707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5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E129941-E932-0A85-8048-582A3E3EEC82}"/>
              </a:ext>
            </a:extLst>
          </p:cNvPr>
          <p:cNvSpPr txBox="1"/>
          <p:nvPr/>
        </p:nvSpPr>
        <p:spPr>
          <a:xfrm>
            <a:off x="5135336" y="3463571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5</a:t>
            </a:r>
            <a:r>
              <a:rPr lang="zh-CN" altLang="en-US" sz="3200" dirty="0">
                <a:latin typeface="+mn-lt"/>
                <a:ea typeface="+mj-ea"/>
              </a:rPr>
              <a:t>厘米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22C3CA7-9C33-C4C1-20CD-46BA1490A79C}"/>
              </a:ext>
            </a:extLst>
          </p:cNvPr>
          <p:cNvSpPr txBox="1"/>
          <p:nvPr/>
        </p:nvSpPr>
        <p:spPr>
          <a:xfrm>
            <a:off x="1201362" y="5017242"/>
            <a:ext cx="1805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/>
            <a:r>
              <a:rPr lang="zh-CN" altLang="en-US" sz="3600" dirty="0">
                <a:latin typeface="+mn-lt"/>
                <a:ea typeface="+mn-ea"/>
              </a:rPr>
              <a:t>方法</a:t>
            </a:r>
            <a:r>
              <a:rPr lang="en-US" altLang="zh-CN" sz="3600" b="1" dirty="0">
                <a:latin typeface="+mn-lt"/>
                <a:ea typeface="+mn-ea"/>
              </a:rPr>
              <a:t>1</a:t>
            </a:r>
            <a:r>
              <a:rPr lang="zh-CN" altLang="en-US" sz="3600" b="1" dirty="0">
                <a:latin typeface="+mn-lt"/>
                <a:ea typeface="+mn-ea"/>
              </a:rPr>
              <a:t>：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EBA362B-2216-1E41-1193-143A0AA44687}"/>
              </a:ext>
            </a:extLst>
          </p:cNvPr>
          <p:cNvSpPr txBox="1"/>
          <p:nvPr/>
        </p:nvSpPr>
        <p:spPr>
          <a:xfrm>
            <a:off x="3006664" y="5017242"/>
            <a:ext cx="718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5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6C484C1-2BE6-88D7-A4F6-DB7A5AA2DB60}"/>
              </a:ext>
            </a:extLst>
          </p:cNvPr>
          <p:cNvSpPr txBox="1"/>
          <p:nvPr/>
        </p:nvSpPr>
        <p:spPr>
          <a:xfrm>
            <a:off x="3373723" y="5017242"/>
            <a:ext cx="972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+ 5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CFBB217-B5C7-3C50-5A9C-5FEFD0056597}"/>
              </a:ext>
            </a:extLst>
          </p:cNvPr>
          <p:cNvSpPr txBox="1"/>
          <p:nvPr/>
        </p:nvSpPr>
        <p:spPr>
          <a:xfrm>
            <a:off x="4092601" y="5017242"/>
            <a:ext cx="972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+ 5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E505481-87EB-72CE-F169-AAA1CCA2D63C}"/>
              </a:ext>
            </a:extLst>
          </p:cNvPr>
          <p:cNvSpPr txBox="1"/>
          <p:nvPr/>
        </p:nvSpPr>
        <p:spPr>
          <a:xfrm>
            <a:off x="4830952" y="5017242"/>
            <a:ext cx="972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+ 5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34D7863-0102-73C0-69E0-8DAD43535E04}"/>
              </a:ext>
            </a:extLst>
          </p:cNvPr>
          <p:cNvSpPr txBox="1"/>
          <p:nvPr/>
        </p:nvSpPr>
        <p:spPr>
          <a:xfrm>
            <a:off x="5565070" y="5017242"/>
            <a:ext cx="3282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= 20</a:t>
            </a:r>
            <a:r>
              <a:rPr lang="zh-CN" altLang="en-US" sz="3600" dirty="0">
                <a:solidFill>
                  <a:srgbClr val="E60013"/>
                </a:solidFill>
                <a:latin typeface="+mn-lt"/>
                <a:ea typeface="+mn-ea"/>
              </a:rPr>
              <a:t>（厘米）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63F3831-1AF2-2EE9-BFC5-C3B2B1602E47}"/>
              </a:ext>
            </a:extLst>
          </p:cNvPr>
          <p:cNvSpPr txBox="1"/>
          <p:nvPr/>
        </p:nvSpPr>
        <p:spPr>
          <a:xfrm>
            <a:off x="1201362" y="5739146"/>
            <a:ext cx="1805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/>
            <a:r>
              <a:rPr lang="zh-CN" altLang="en-US" sz="3600" dirty="0">
                <a:latin typeface="+mn-lt"/>
                <a:ea typeface="+mn-ea"/>
              </a:rPr>
              <a:t>方法</a:t>
            </a:r>
            <a:r>
              <a:rPr lang="en-US" altLang="zh-CN" sz="3600" b="1" dirty="0">
                <a:latin typeface="+mn-lt"/>
                <a:ea typeface="+mn-ea"/>
              </a:rPr>
              <a:t>2</a:t>
            </a:r>
            <a:r>
              <a:rPr lang="zh-CN" altLang="en-US" sz="3600" b="1" dirty="0">
                <a:latin typeface="+mn-lt"/>
                <a:ea typeface="+mn-ea"/>
              </a:rPr>
              <a:t>：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2675DDE-7E7C-88AE-D74D-AA81B85FD74C}"/>
              </a:ext>
            </a:extLst>
          </p:cNvPr>
          <p:cNvSpPr txBox="1"/>
          <p:nvPr/>
        </p:nvSpPr>
        <p:spPr>
          <a:xfrm>
            <a:off x="3006663" y="5745826"/>
            <a:ext cx="832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5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EDFA671-13B7-6449-371F-0D68173B57C3}"/>
              </a:ext>
            </a:extLst>
          </p:cNvPr>
          <p:cNvSpPr txBox="1"/>
          <p:nvPr/>
        </p:nvSpPr>
        <p:spPr>
          <a:xfrm>
            <a:off x="3231477" y="5745826"/>
            <a:ext cx="1605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×4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17691B97-1B73-406A-F450-031BBFAEBDC5}"/>
              </a:ext>
            </a:extLst>
          </p:cNvPr>
          <p:cNvSpPr txBox="1"/>
          <p:nvPr/>
        </p:nvSpPr>
        <p:spPr>
          <a:xfrm>
            <a:off x="4055336" y="5739145"/>
            <a:ext cx="3282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= 20</a:t>
            </a:r>
            <a:r>
              <a:rPr lang="zh-CN" altLang="en-US" sz="3600" dirty="0">
                <a:solidFill>
                  <a:srgbClr val="E60013"/>
                </a:solidFill>
                <a:latin typeface="+mn-lt"/>
                <a:ea typeface="+mn-ea"/>
              </a:rPr>
              <a:t>（厘米）</a:t>
            </a:r>
          </a:p>
        </p:txBody>
      </p:sp>
    </p:spTree>
    <p:extLst>
      <p:ext uri="{BB962C8B-B14F-4D97-AF65-F5344CB8AC3E}">
        <p14:creationId xmlns:p14="http://schemas.microsoft.com/office/powerpoint/2010/main" val="254917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27" grpId="0"/>
      <p:bldP spid="28" grpId="0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长方形">
            <a:extLst>
              <a:ext uri="{FF2B5EF4-FFF2-40B4-BE49-F238E27FC236}">
                <a16:creationId xmlns:a16="http://schemas.microsoft.com/office/drawing/2014/main" id="{EA394FD4-EAB9-5624-62A1-917748D210B6}"/>
              </a:ext>
            </a:extLst>
          </p:cNvPr>
          <p:cNvSpPr/>
          <p:nvPr/>
        </p:nvSpPr>
        <p:spPr>
          <a:xfrm>
            <a:off x="4476000" y="694430"/>
            <a:ext cx="2700000" cy="2700000"/>
          </a:xfrm>
          <a:prstGeom prst="rect">
            <a:avLst/>
          </a:prstGeom>
          <a:solidFill>
            <a:schemeClr val="bg1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46C9AA2-4488-2280-BC2F-E1697BC3A8BE}"/>
              </a:ext>
            </a:extLst>
          </p:cNvPr>
          <p:cNvSpPr txBox="1"/>
          <p:nvPr/>
        </p:nvSpPr>
        <p:spPr>
          <a:xfrm>
            <a:off x="5135336" y="3463570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n-lt"/>
                <a:ea typeface="+mj-ea"/>
              </a:rPr>
              <a:t>边长</a:t>
            </a:r>
            <a:endParaRPr lang="zh-CN" altLang="en-US" sz="3200" dirty="0">
              <a:latin typeface="+mn-lt"/>
              <a:ea typeface="+mj-ea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3A15EB9E-1FB9-31BA-2C7E-9BA9BD7F47F1}"/>
              </a:ext>
            </a:extLst>
          </p:cNvPr>
          <p:cNvCxnSpPr>
            <a:cxnSpLocks/>
          </p:cNvCxnSpPr>
          <p:nvPr/>
        </p:nvCxnSpPr>
        <p:spPr>
          <a:xfrm>
            <a:off x="4476000" y="3394430"/>
            <a:ext cx="2700000" cy="0"/>
          </a:xfrm>
          <a:prstGeom prst="line">
            <a:avLst/>
          </a:prstGeom>
          <a:ln w="28575">
            <a:solidFill>
              <a:srgbClr val="E60013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6">
            <a:extLst>
              <a:ext uri="{FF2B5EF4-FFF2-40B4-BE49-F238E27FC236}">
                <a16:creationId xmlns:a16="http://schemas.microsoft.com/office/drawing/2014/main" id="{E2501F12-657A-94E3-188C-C914E4EB23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4533" y="4544743"/>
            <a:ext cx="986293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4000" dirty="0">
                <a:latin typeface="黑体" panose="02010609060101010101" pitchFamily="49" charset="-122"/>
                <a:ea typeface="黑体" panose="02010609060101010101" pitchFamily="49" charset="-122"/>
              </a:rPr>
              <a:t>正方形的周长 </a:t>
            </a:r>
            <a:r>
              <a:rPr lang="en-US" altLang="zh-CN" sz="4000" b="1" dirty="0">
                <a:latin typeface="+mn-lt"/>
                <a:ea typeface="黑体" panose="02010609060101010101" pitchFamily="49" charset="-122"/>
              </a:rPr>
              <a:t>= __________________</a:t>
            </a:r>
            <a:endParaRPr lang="zh-CN" altLang="en-US" sz="40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AF5CF26-75EB-AB49-CFBF-0360A358CCAD}"/>
              </a:ext>
            </a:extLst>
          </p:cNvPr>
          <p:cNvSpPr/>
          <p:nvPr/>
        </p:nvSpPr>
        <p:spPr>
          <a:xfrm>
            <a:off x="6718570" y="4452967"/>
            <a:ext cx="25032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kern="0" dirty="0">
                <a:solidFill>
                  <a:srgbClr val="FF0000"/>
                </a:solidFill>
                <a:latin typeface="+mn-ea"/>
                <a:ea typeface="+mn-ea"/>
              </a:rPr>
              <a:t>边长</a:t>
            </a:r>
            <a:r>
              <a:rPr lang="en-US" altLang="zh-CN" sz="4000" kern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×</a:t>
            </a:r>
            <a:r>
              <a:rPr lang="en-US" altLang="zh-CN" sz="4000" b="1" kern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</a:t>
            </a:r>
            <a:endParaRPr lang="zh-CN" altLang="en-US" sz="4000" b="1" kern="0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409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E69037D-7083-94AE-D6CF-5765488EC219}"/>
              </a:ext>
            </a:extLst>
          </p:cNvPr>
          <p:cNvSpPr/>
          <p:nvPr/>
        </p:nvSpPr>
        <p:spPr>
          <a:xfrm>
            <a:off x="1867710" y="1300250"/>
            <a:ext cx="3240000" cy="2160000"/>
          </a:xfrm>
          <a:prstGeom prst="rect">
            <a:avLst/>
          </a:prstGeom>
          <a:solidFill>
            <a:srgbClr val="A5FF06"/>
          </a:solidFill>
          <a:ln w="28575">
            <a:solidFill>
              <a:srgbClr val="E600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A3EBDAE-9E24-B052-6836-381B36746475}"/>
              </a:ext>
            </a:extLst>
          </p:cNvPr>
          <p:cNvSpPr/>
          <p:nvPr/>
        </p:nvSpPr>
        <p:spPr>
          <a:xfrm>
            <a:off x="6787531" y="1030250"/>
            <a:ext cx="2700000" cy="2700000"/>
          </a:xfrm>
          <a:prstGeom prst="rect">
            <a:avLst/>
          </a:prstGeom>
          <a:solidFill>
            <a:srgbClr val="2E552D"/>
          </a:solidFill>
          <a:ln w="28575">
            <a:solidFill>
              <a:srgbClr val="E600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58B9B051-4522-EE54-27BB-C17FFFC2F967}"/>
              </a:ext>
            </a:extLst>
          </p:cNvPr>
          <p:cNvCxnSpPr>
            <a:cxnSpLocks/>
          </p:cNvCxnSpPr>
          <p:nvPr/>
        </p:nvCxnSpPr>
        <p:spPr>
          <a:xfrm>
            <a:off x="1867710" y="951828"/>
            <a:ext cx="0" cy="287337"/>
          </a:xfrm>
          <a:prstGeom prst="line">
            <a:avLst/>
          </a:prstGeom>
          <a:solidFill>
            <a:srgbClr val="A5FF06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98C08F11-6CC2-AE1F-DC13-EE375BA89716}"/>
              </a:ext>
            </a:extLst>
          </p:cNvPr>
          <p:cNvCxnSpPr>
            <a:cxnSpLocks/>
          </p:cNvCxnSpPr>
          <p:nvPr/>
        </p:nvCxnSpPr>
        <p:spPr>
          <a:xfrm>
            <a:off x="5107710" y="951828"/>
            <a:ext cx="0" cy="287337"/>
          </a:xfrm>
          <a:prstGeom prst="line">
            <a:avLst/>
          </a:prstGeom>
          <a:solidFill>
            <a:srgbClr val="A5FF06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693F933D-FF2F-2F62-34F7-782A09051D70}"/>
              </a:ext>
            </a:extLst>
          </p:cNvPr>
          <p:cNvCxnSpPr>
            <a:cxnSpLocks/>
          </p:cNvCxnSpPr>
          <p:nvPr/>
        </p:nvCxnSpPr>
        <p:spPr>
          <a:xfrm flipH="1">
            <a:off x="1867710" y="1095496"/>
            <a:ext cx="96393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6D83FFE8-FC6A-1335-4E72-BE390F0BE7EE}"/>
              </a:ext>
            </a:extLst>
          </p:cNvPr>
          <p:cNvCxnSpPr>
            <a:cxnSpLocks/>
          </p:cNvCxnSpPr>
          <p:nvPr/>
        </p:nvCxnSpPr>
        <p:spPr>
          <a:xfrm>
            <a:off x="4143780" y="1095496"/>
            <a:ext cx="96393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121446C0-F9C4-BA26-8400-3AB6DBEF5D1C}"/>
              </a:ext>
            </a:extLst>
          </p:cNvPr>
          <p:cNvSpPr txBox="1"/>
          <p:nvPr/>
        </p:nvSpPr>
        <p:spPr>
          <a:xfrm>
            <a:off x="2983218" y="801414"/>
            <a:ext cx="10631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2800" b="1" dirty="0">
                <a:latin typeface="+mn-lt"/>
                <a:ea typeface="+mn-ea"/>
              </a:rPr>
              <a:t>24</a:t>
            </a:r>
            <a:r>
              <a:rPr lang="zh-CN" altLang="en-US" sz="2800" b="1" dirty="0">
                <a:latin typeface="+mn-lt"/>
                <a:ea typeface="+mn-ea"/>
              </a:rPr>
              <a:t>米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2C5F9021-5A38-5E3C-FD1D-DF45ADE34A2E}"/>
              </a:ext>
            </a:extLst>
          </p:cNvPr>
          <p:cNvCxnSpPr>
            <a:cxnSpLocks/>
          </p:cNvCxnSpPr>
          <p:nvPr/>
        </p:nvCxnSpPr>
        <p:spPr>
          <a:xfrm rot="16200000">
            <a:off x="5311222" y="1156582"/>
            <a:ext cx="0" cy="287337"/>
          </a:xfrm>
          <a:prstGeom prst="line">
            <a:avLst/>
          </a:prstGeom>
          <a:solidFill>
            <a:srgbClr val="A5FF06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3DCD62E0-316E-BEBC-20D1-94F7EBF80CB4}"/>
              </a:ext>
            </a:extLst>
          </p:cNvPr>
          <p:cNvCxnSpPr>
            <a:cxnSpLocks/>
          </p:cNvCxnSpPr>
          <p:nvPr/>
        </p:nvCxnSpPr>
        <p:spPr>
          <a:xfrm rot="16200000">
            <a:off x="5311222" y="3316581"/>
            <a:ext cx="0" cy="287337"/>
          </a:xfrm>
          <a:prstGeom prst="line">
            <a:avLst/>
          </a:prstGeom>
          <a:solidFill>
            <a:srgbClr val="A5FF06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F3F75810-457E-5619-3E65-0E65F71A13EF}"/>
              </a:ext>
            </a:extLst>
          </p:cNvPr>
          <p:cNvCxnSpPr>
            <a:cxnSpLocks/>
          </p:cNvCxnSpPr>
          <p:nvPr/>
        </p:nvCxnSpPr>
        <p:spPr>
          <a:xfrm>
            <a:off x="5311222" y="2867098"/>
            <a:ext cx="0" cy="59315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E4836C49-6370-5EB2-0BE0-B5D1B4991A94}"/>
              </a:ext>
            </a:extLst>
          </p:cNvPr>
          <p:cNvCxnSpPr>
            <a:cxnSpLocks/>
          </p:cNvCxnSpPr>
          <p:nvPr/>
        </p:nvCxnSpPr>
        <p:spPr>
          <a:xfrm flipV="1">
            <a:off x="5311222" y="1300250"/>
            <a:ext cx="0" cy="594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8AB660A7-8BBD-85F7-C7D0-F8BF7BDF57C8}"/>
              </a:ext>
            </a:extLst>
          </p:cNvPr>
          <p:cNvSpPr txBox="1"/>
          <p:nvPr/>
        </p:nvSpPr>
        <p:spPr>
          <a:xfrm rot="16200000">
            <a:off x="4895591" y="2110144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/>
            <a:r>
              <a:rPr lang="en-US" altLang="zh-CN" sz="2800" b="1" dirty="0">
                <a:latin typeface="+mn-lt"/>
                <a:ea typeface="+mn-ea"/>
              </a:rPr>
              <a:t>16</a:t>
            </a:r>
            <a:r>
              <a:rPr lang="zh-CN" altLang="en-US" sz="2800" b="1" dirty="0">
                <a:latin typeface="+mn-lt"/>
                <a:ea typeface="+mn-ea"/>
              </a:rPr>
              <a:t>米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F24959A5-D7C5-B0A6-7437-B01ADD1B35F1}"/>
              </a:ext>
            </a:extLst>
          </p:cNvPr>
          <p:cNvCxnSpPr>
            <a:cxnSpLocks/>
          </p:cNvCxnSpPr>
          <p:nvPr/>
        </p:nvCxnSpPr>
        <p:spPr>
          <a:xfrm>
            <a:off x="6787531" y="690765"/>
            <a:ext cx="0" cy="287337"/>
          </a:xfrm>
          <a:prstGeom prst="line">
            <a:avLst/>
          </a:prstGeom>
          <a:solidFill>
            <a:srgbClr val="A5FF06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ADD47343-85F0-E517-A47A-2B742DECCB82}"/>
              </a:ext>
            </a:extLst>
          </p:cNvPr>
          <p:cNvCxnSpPr>
            <a:cxnSpLocks/>
          </p:cNvCxnSpPr>
          <p:nvPr/>
        </p:nvCxnSpPr>
        <p:spPr>
          <a:xfrm>
            <a:off x="9487531" y="690765"/>
            <a:ext cx="0" cy="287337"/>
          </a:xfrm>
          <a:prstGeom prst="line">
            <a:avLst/>
          </a:prstGeom>
          <a:solidFill>
            <a:srgbClr val="A5FF06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0CDA30CC-9CEE-4058-6A76-34CE04DC58A6}"/>
              </a:ext>
            </a:extLst>
          </p:cNvPr>
          <p:cNvCxnSpPr>
            <a:cxnSpLocks/>
          </p:cNvCxnSpPr>
          <p:nvPr/>
        </p:nvCxnSpPr>
        <p:spPr>
          <a:xfrm>
            <a:off x="8763931" y="834433"/>
            <a:ext cx="7236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C5BE551C-CEB3-2C27-AAEA-517582A44F68}"/>
              </a:ext>
            </a:extLst>
          </p:cNvPr>
          <p:cNvCxnSpPr>
            <a:cxnSpLocks/>
          </p:cNvCxnSpPr>
          <p:nvPr/>
        </p:nvCxnSpPr>
        <p:spPr>
          <a:xfrm flipH="1">
            <a:off x="6787531" y="834433"/>
            <a:ext cx="72274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8F60B167-4717-CACC-0DE4-5CBF8549BB8C}"/>
              </a:ext>
            </a:extLst>
          </p:cNvPr>
          <p:cNvSpPr txBox="1"/>
          <p:nvPr/>
        </p:nvSpPr>
        <p:spPr>
          <a:xfrm>
            <a:off x="7575931" y="507030"/>
            <a:ext cx="1122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2800" b="1" dirty="0">
                <a:latin typeface="+mn-lt"/>
                <a:ea typeface="+mn-ea"/>
              </a:rPr>
              <a:t>20</a:t>
            </a:r>
            <a:r>
              <a:rPr lang="zh-CN" altLang="en-US" sz="2800" b="1" dirty="0">
                <a:latin typeface="+mn-lt"/>
                <a:ea typeface="+mn-ea"/>
              </a:rPr>
              <a:t>米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0BCCD21-7D6C-D74A-BEDA-FF4706FC35A6}"/>
              </a:ext>
            </a:extLst>
          </p:cNvPr>
          <p:cNvSpPr txBox="1"/>
          <p:nvPr/>
        </p:nvSpPr>
        <p:spPr>
          <a:xfrm>
            <a:off x="1518331" y="3917213"/>
            <a:ext cx="4577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j-ea"/>
              </a:rPr>
              <a:t>(24+16)×2=80(</a:t>
            </a:r>
            <a:r>
              <a:rPr lang="zh-CN" altLang="en-US" sz="3600" b="1" dirty="0">
                <a:solidFill>
                  <a:srgbClr val="E60013"/>
                </a:solidFill>
                <a:latin typeface="+mn-lt"/>
                <a:ea typeface="+mj-ea"/>
              </a:rPr>
              <a:t>米</a:t>
            </a:r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j-ea"/>
              </a:rPr>
              <a:t>)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j-ea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E809042-D062-3567-7643-DC59523CE57D}"/>
              </a:ext>
            </a:extLst>
          </p:cNvPr>
          <p:cNvSpPr txBox="1"/>
          <p:nvPr/>
        </p:nvSpPr>
        <p:spPr>
          <a:xfrm>
            <a:off x="6787532" y="3917213"/>
            <a:ext cx="3591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j-ea"/>
              </a:rPr>
              <a:t>20×4=80(</a:t>
            </a:r>
            <a:r>
              <a:rPr lang="zh-CN" altLang="en-US" sz="3600" b="1" dirty="0">
                <a:solidFill>
                  <a:srgbClr val="E60013"/>
                </a:solidFill>
                <a:latin typeface="+mn-lt"/>
                <a:ea typeface="+mj-ea"/>
              </a:rPr>
              <a:t>米</a:t>
            </a:r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j-ea"/>
              </a:rPr>
              <a:t>)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j-ea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F73D6F6-827B-00A9-811D-4236D7E3E665}"/>
              </a:ext>
            </a:extLst>
          </p:cNvPr>
          <p:cNvSpPr txBox="1"/>
          <p:nvPr/>
        </p:nvSpPr>
        <p:spPr>
          <a:xfrm>
            <a:off x="4693839" y="4719059"/>
            <a:ext cx="2621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j-ea"/>
              </a:rPr>
              <a:t>80</a:t>
            </a:r>
            <a:r>
              <a:rPr lang="zh-CN" altLang="en-US" sz="3600" b="1" dirty="0">
                <a:solidFill>
                  <a:srgbClr val="E60013"/>
                </a:solidFill>
                <a:latin typeface="+mn-lt"/>
                <a:ea typeface="+mj-ea"/>
              </a:rPr>
              <a:t>米</a:t>
            </a:r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j-ea"/>
              </a:rPr>
              <a:t>=80</a:t>
            </a:r>
            <a:r>
              <a:rPr lang="zh-CN" altLang="en-US" sz="3600" b="1" dirty="0">
                <a:solidFill>
                  <a:srgbClr val="E60013"/>
                </a:solidFill>
                <a:latin typeface="+mn-lt"/>
                <a:ea typeface="+mj-ea"/>
              </a:rPr>
              <a:t>米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1A8C103-12D6-CF41-04C0-6925ED00F7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056" y="5520904"/>
            <a:ext cx="85841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eaLnBrk="1" hangingPunct="1">
              <a:defRPr sz="3600" b="1">
                <a:solidFill>
                  <a:srgbClr val="E60013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答：乌龟和兔子的跑道是一样长的。</a:t>
            </a:r>
          </a:p>
        </p:txBody>
      </p:sp>
    </p:spTree>
    <p:extLst>
      <p:ext uri="{BB962C8B-B14F-4D97-AF65-F5344CB8AC3E}">
        <p14:creationId xmlns:p14="http://schemas.microsoft.com/office/powerpoint/2010/main" val="930126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29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80333" y="124885"/>
            <a:ext cx="186267" cy="592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F9B8C2E2-2ADB-FF74-0A43-1CB1CE5D8947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达标检测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6BDE026-4E00-88BB-7675-FF5E5E4FAF92}"/>
              </a:ext>
            </a:extLst>
          </p:cNvPr>
          <p:cNvSpPr txBox="1"/>
          <p:nvPr/>
        </p:nvSpPr>
        <p:spPr>
          <a:xfrm>
            <a:off x="1176121" y="1297859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一个长方形花坛的长是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米，宽是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米。这个花坛的周长是多少米？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2EB7CC0D-B30D-9017-3769-2A520A4F1D53}"/>
              </a:ext>
            </a:extLst>
          </p:cNvPr>
          <p:cNvSpPr/>
          <p:nvPr/>
        </p:nvSpPr>
        <p:spPr>
          <a:xfrm>
            <a:off x="500743" y="1350706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E355BF81-56D0-2678-6440-12F3AE8B26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6444" y="2191222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1B8F5A8-E7C0-CEBE-BD47-4E22E3C3705B}"/>
              </a:ext>
            </a:extLst>
          </p:cNvPr>
          <p:cNvSpPr txBox="1"/>
          <p:nvPr/>
        </p:nvSpPr>
        <p:spPr>
          <a:xfrm>
            <a:off x="3133122" y="3105834"/>
            <a:ext cx="4577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j-ea"/>
              </a:rPr>
              <a:t>(5+3)×2=16(</a:t>
            </a:r>
            <a:r>
              <a:rPr lang="zh-CN" altLang="en-US" sz="3600" b="1" dirty="0">
                <a:solidFill>
                  <a:srgbClr val="E60013"/>
                </a:solidFill>
                <a:latin typeface="+mn-lt"/>
                <a:ea typeface="+mj-ea"/>
              </a:rPr>
              <a:t>米</a:t>
            </a:r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j-ea"/>
              </a:rPr>
              <a:t>)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j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0BE8D21-70B4-B6B8-D5A9-507B2D849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0357" y="4201819"/>
            <a:ext cx="7241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eaLnBrk="1" hangingPunct="1">
              <a:defRPr sz="3600" b="1">
                <a:solidFill>
                  <a:srgbClr val="E60013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答：这个花坛的周长是</a:t>
            </a:r>
            <a:r>
              <a:rPr lang="en-US" altLang="zh-CN" dirty="0"/>
              <a:t>16</a:t>
            </a:r>
            <a:r>
              <a:rPr lang="zh-CN" altLang="en-US" dirty="0"/>
              <a:t>米。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3692B3F-AB9C-96F0-FFCC-E2BCA00CAF68}"/>
              </a:ext>
            </a:extLst>
          </p:cNvPr>
          <p:cNvSpPr txBox="1"/>
          <p:nvPr/>
        </p:nvSpPr>
        <p:spPr>
          <a:xfrm>
            <a:off x="1176121" y="692148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一块长方形菜地，长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米，宽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米。四周围上篱笆，篱笆要多少米？如果一面靠墙，篱笆至少要多少米？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9EB19E83-5733-8D25-134D-AE2FEACC1D0F}"/>
              </a:ext>
            </a:extLst>
          </p:cNvPr>
          <p:cNvSpPr/>
          <p:nvPr/>
        </p:nvSpPr>
        <p:spPr>
          <a:xfrm>
            <a:off x="500743" y="74499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9A31F47E-3CAC-BA18-B56A-0C4E5A98D0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2171764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A10A1282-25D3-7D10-1D6F-28745EC7D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6416" y="2308588"/>
            <a:ext cx="4474841" cy="1679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DC56107-7BDE-2132-5106-D2B3CE5E0D3D}"/>
              </a:ext>
            </a:extLst>
          </p:cNvPr>
          <p:cNvSpPr txBox="1"/>
          <p:nvPr/>
        </p:nvSpPr>
        <p:spPr>
          <a:xfrm>
            <a:off x="1856021" y="2954918"/>
            <a:ext cx="4577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j-ea"/>
              </a:rPr>
              <a:t>(6+3)×2=18(</a:t>
            </a:r>
            <a:r>
              <a:rPr lang="zh-CN" altLang="en-US" sz="3600" b="1" dirty="0">
                <a:solidFill>
                  <a:srgbClr val="E60013"/>
                </a:solidFill>
                <a:latin typeface="+mn-lt"/>
                <a:ea typeface="+mj-ea"/>
              </a:rPr>
              <a:t>米</a:t>
            </a:r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j-ea"/>
              </a:rPr>
              <a:t>)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j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8B5A8CD-CA69-523B-5EE1-BC8EAFBCACE6}"/>
              </a:ext>
            </a:extLst>
          </p:cNvPr>
          <p:cNvSpPr txBox="1"/>
          <p:nvPr/>
        </p:nvSpPr>
        <p:spPr>
          <a:xfrm>
            <a:off x="1856021" y="3845592"/>
            <a:ext cx="4577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j-ea"/>
              </a:rPr>
              <a:t>6+3×2=12(</a:t>
            </a:r>
            <a:r>
              <a:rPr lang="zh-CN" altLang="en-US" sz="3600" b="1" dirty="0">
                <a:solidFill>
                  <a:srgbClr val="E60013"/>
                </a:solidFill>
                <a:latin typeface="+mn-lt"/>
                <a:ea typeface="+mj-ea"/>
              </a:rPr>
              <a:t>米</a:t>
            </a:r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j-ea"/>
              </a:rPr>
              <a:t>)</a:t>
            </a:r>
            <a:endParaRPr lang="zh-CN" altLang="en-US" sz="3600" b="1" dirty="0">
              <a:solidFill>
                <a:srgbClr val="E60013"/>
              </a:solidFill>
              <a:latin typeface="+mn-lt"/>
              <a:ea typeface="+mj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FED95BC-B5C6-7C7A-1B4E-01282FC3D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4736266"/>
            <a:ext cx="103002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eaLnBrk="1" hangingPunct="1">
              <a:defRPr sz="3600" b="1">
                <a:solidFill>
                  <a:srgbClr val="E60013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答：四周围上篱笆，篱笆要</a:t>
            </a:r>
            <a:r>
              <a:rPr lang="en-US" altLang="zh-CN" dirty="0"/>
              <a:t>18</a:t>
            </a:r>
            <a:r>
              <a:rPr lang="zh-CN" altLang="en-US" dirty="0"/>
              <a:t>米。如果一面靠墙，篱笆至少要</a:t>
            </a:r>
            <a:r>
              <a:rPr lang="en-US" altLang="zh-CN" dirty="0"/>
              <a:t>12</a:t>
            </a:r>
            <a:r>
              <a:rPr lang="zh-CN" altLang="en-US" dirty="0"/>
              <a:t>米。</a:t>
            </a:r>
          </a:p>
        </p:txBody>
      </p:sp>
    </p:spTree>
    <p:extLst>
      <p:ext uri="{BB962C8B-B14F-4D97-AF65-F5344CB8AC3E}">
        <p14:creationId xmlns:p14="http://schemas.microsoft.com/office/powerpoint/2010/main" val="76788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8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80333" y="124885"/>
            <a:ext cx="186267" cy="592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9EEAB45-53F3-284A-3E39-A4AEB80690E4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3" name="TextBox 262">
            <a:extLst>
              <a:ext uri="{FF2B5EF4-FFF2-40B4-BE49-F238E27FC236}">
                <a16:creationId xmlns:a16="http://schemas.microsoft.com/office/drawing/2014/main" id="{D4472EF8-908A-BEB7-D5EC-ADAD31B17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2025" y="599143"/>
            <a:ext cx="51879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3600">
                <a:solidFill>
                  <a:srgbClr val="0066CC"/>
                </a:solidFill>
                <a:ea typeface="黑体" panose="02010609060101010101" pitchFamily="49" charset="-122"/>
              </a:rPr>
              <a:t>长方形和正方形的周长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8BC6B79-6912-32BE-FDDD-3A7F3CDD22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761" y="1440028"/>
            <a:ext cx="3082617" cy="227646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2FF732A-254F-329D-4FBF-8E62B7F595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344" y="3852298"/>
            <a:ext cx="2052025" cy="2674961"/>
          </a:xfrm>
          <a:prstGeom prst="rect">
            <a:avLst/>
          </a:prstGeom>
        </p:spPr>
      </p:pic>
      <p:sp>
        <p:nvSpPr>
          <p:cNvPr id="9" name="左大括号 8">
            <a:extLst>
              <a:ext uri="{FF2B5EF4-FFF2-40B4-BE49-F238E27FC236}">
                <a16:creationId xmlns:a16="http://schemas.microsoft.com/office/drawing/2014/main" id="{F8FE482E-D6BB-F452-67D4-CE148911D8B3}"/>
              </a:ext>
            </a:extLst>
          </p:cNvPr>
          <p:cNvSpPr/>
          <p:nvPr/>
        </p:nvSpPr>
        <p:spPr>
          <a:xfrm>
            <a:off x="4095307" y="1440028"/>
            <a:ext cx="199833" cy="1376832"/>
          </a:xfrm>
          <a:prstGeom prst="leftBrace">
            <a:avLst>
              <a:gd name="adj1" fmla="val 49861"/>
              <a:gd name="adj2" fmla="val 50000"/>
            </a:avLst>
          </a:prstGeom>
          <a:noFill/>
          <a:ln w="28575" cap="flat" cmpd="sng" algn="ctr">
            <a:solidFill>
              <a:srgbClr val="0000FF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kern="0">
              <a:solidFill>
                <a:prstClr val="black"/>
              </a:solidFill>
              <a:latin typeface="Arial"/>
              <a:ea typeface="黑体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6C23B58E-7D57-20B3-9530-4228C7BB81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7118" y="1440028"/>
            <a:ext cx="6764624" cy="59810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CDD8118-B9F5-CD8C-794A-5F7349AACC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7118" y="2425860"/>
            <a:ext cx="6764624" cy="598104"/>
          </a:xfrm>
          <a:prstGeom prst="rect">
            <a:avLst/>
          </a:prstGeom>
        </p:spPr>
      </p:pic>
      <p:sp>
        <p:nvSpPr>
          <p:cNvPr id="12" name="左弧形箭头 11">
            <a:extLst>
              <a:ext uri="{FF2B5EF4-FFF2-40B4-BE49-F238E27FC236}">
                <a16:creationId xmlns:a16="http://schemas.microsoft.com/office/drawing/2014/main" id="{19C6A7F8-E297-81AC-C82E-AC1C9481B6A1}"/>
              </a:ext>
            </a:extLst>
          </p:cNvPr>
          <p:cNvSpPr/>
          <p:nvPr/>
        </p:nvSpPr>
        <p:spPr>
          <a:xfrm flipH="1">
            <a:off x="11430000" y="2038131"/>
            <a:ext cx="437744" cy="1220635"/>
          </a:xfrm>
          <a:prstGeom prst="curvedRightArrow">
            <a:avLst/>
          </a:prstGeom>
          <a:solidFill>
            <a:srgbClr val="E0FAF7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kern="0">
              <a:solidFill>
                <a:prstClr val="black"/>
              </a:solidFill>
              <a:latin typeface="Arial"/>
              <a:ea typeface="黑体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D4EF305-B15B-6CD0-324C-748B3CECCB1B}"/>
              </a:ext>
            </a:extLst>
          </p:cNvPr>
          <p:cNvSpPr txBox="1"/>
          <p:nvPr/>
        </p:nvSpPr>
        <p:spPr>
          <a:xfrm>
            <a:off x="4634017" y="3136612"/>
            <a:ext cx="4577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E60013"/>
                </a:solidFill>
                <a:latin typeface="+mn-lt"/>
                <a:ea typeface="+mj-ea"/>
              </a:rPr>
              <a:t>(6+4)×2=20(</a:t>
            </a:r>
            <a:r>
              <a:rPr lang="zh-CN" altLang="en-US" sz="3200" b="1" dirty="0">
                <a:solidFill>
                  <a:srgbClr val="E60013"/>
                </a:solidFill>
                <a:latin typeface="+mn-lt"/>
                <a:ea typeface="+mj-ea"/>
              </a:rPr>
              <a:t>米</a:t>
            </a:r>
            <a:r>
              <a:rPr lang="en-US" altLang="zh-CN" sz="3200" b="1" dirty="0">
                <a:solidFill>
                  <a:srgbClr val="E60013"/>
                </a:solidFill>
                <a:latin typeface="+mn-lt"/>
                <a:ea typeface="+mj-ea"/>
              </a:rPr>
              <a:t>)</a:t>
            </a:r>
            <a:endParaRPr lang="zh-CN" altLang="en-US" sz="3200" b="1" dirty="0">
              <a:solidFill>
                <a:srgbClr val="E60013"/>
              </a:solidFill>
              <a:latin typeface="+mn-lt"/>
              <a:ea typeface="+mj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3646971-4443-A21D-A5BB-81E4AD323CA7}"/>
              </a:ext>
            </a:extLst>
          </p:cNvPr>
          <p:cNvSpPr txBox="1"/>
          <p:nvPr/>
        </p:nvSpPr>
        <p:spPr>
          <a:xfrm>
            <a:off x="1429965" y="3121990"/>
            <a:ext cx="116731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长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967468E-86B8-2055-7743-D5DAF097961F}"/>
              </a:ext>
            </a:extLst>
          </p:cNvPr>
          <p:cNvSpPr txBox="1"/>
          <p:nvPr/>
        </p:nvSpPr>
        <p:spPr>
          <a:xfrm rot="16200000">
            <a:off x="3070675" y="1940813"/>
            <a:ext cx="116731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宽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6CB6612-8FBF-1CED-86F8-9BCEFFF87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3935" y="3057749"/>
            <a:ext cx="7462304" cy="707886"/>
          </a:xfrm>
          <a:prstGeom prst="rect">
            <a:avLst/>
          </a:prstGeom>
          <a:solidFill>
            <a:srgbClr val="FF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zh-CN" sz="4000" dirty="0">
                <a:solidFill>
                  <a:srgbClr val="FFFFFF"/>
                </a:solidFill>
                <a:latin typeface="+mn-ea"/>
                <a:ea typeface="+mn-ea"/>
              </a:rPr>
              <a:t>长方形的周长</a:t>
            </a:r>
            <a:r>
              <a:rPr lang="en-US" altLang="zh-CN" sz="4000" dirty="0">
                <a:solidFill>
                  <a:srgbClr val="FFFFFF"/>
                </a:solidFill>
                <a:latin typeface="+mn-ea"/>
                <a:ea typeface="+mn-ea"/>
              </a:rPr>
              <a:t> </a:t>
            </a:r>
            <a:r>
              <a:rPr lang="en-US" altLang="zh-CN" sz="4000" b="1" dirty="0">
                <a:solidFill>
                  <a:srgbClr val="FFFFFF"/>
                </a:solidFill>
                <a:latin typeface="+mn-lt"/>
                <a:ea typeface="+mn-ea"/>
              </a:rPr>
              <a:t>=</a:t>
            </a:r>
            <a:r>
              <a:rPr lang="zh-CN" altLang="zh-CN" sz="4000" dirty="0">
                <a:solidFill>
                  <a:srgbClr val="FFFFFF"/>
                </a:solidFill>
                <a:latin typeface="+mn-ea"/>
                <a:ea typeface="+mn-ea"/>
              </a:rPr>
              <a:t>（长</a:t>
            </a:r>
            <a:r>
              <a:rPr lang="en-US" altLang="zh-CN" sz="4000" b="1" dirty="0">
                <a:solidFill>
                  <a:srgbClr val="FFFFFF"/>
                </a:solidFill>
                <a:latin typeface="+mn-lt"/>
                <a:ea typeface="+mn-ea"/>
              </a:rPr>
              <a:t>+</a:t>
            </a:r>
            <a:r>
              <a:rPr lang="zh-CN" altLang="zh-CN" sz="4000" dirty="0">
                <a:solidFill>
                  <a:srgbClr val="FFFFFF"/>
                </a:solidFill>
                <a:latin typeface="+mn-ea"/>
                <a:ea typeface="+mn-ea"/>
              </a:rPr>
              <a:t>宽）</a:t>
            </a:r>
            <a:r>
              <a:rPr lang="zh-CN" altLang="zh-CN" sz="4000" b="1" dirty="0">
                <a:solidFill>
                  <a:srgbClr val="FFFFFF"/>
                </a:solidFill>
                <a:latin typeface="+mn-lt"/>
                <a:ea typeface="+mn-ea"/>
              </a:rPr>
              <a:t>×</a:t>
            </a:r>
            <a:r>
              <a:rPr lang="en-US" altLang="zh-CN" sz="4000" b="1" dirty="0">
                <a:solidFill>
                  <a:srgbClr val="FFFFFF"/>
                </a:solidFill>
                <a:latin typeface="+mn-lt"/>
                <a:ea typeface="+mn-ea"/>
              </a:rPr>
              <a:t>2</a:t>
            </a:r>
            <a:endParaRPr lang="zh-CN" altLang="zh-CN" sz="4000" b="1" dirty="0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17" name="右箭头 264">
            <a:extLst>
              <a:ext uri="{FF2B5EF4-FFF2-40B4-BE49-F238E27FC236}">
                <a16:creationId xmlns:a16="http://schemas.microsoft.com/office/drawing/2014/main" id="{19547A24-B901-5A1C-A29B-348FD29A510F}"/>
              </a:ext>
            </a:extLst>
          </p:cNvPr>
          <p:cNvSpPr/>
          <p:nvPr/>
        </p:nvSpPr>
        <p:spPr>
          <a:xfrm>
            <a:off x="3278221" y="4370968"/>
            <a:ext cx="931896" cy="372324"/>
          </a:xfrm>
          <a:prstGeom prst="rightArrow">
            <a:avLst/>
          </a:prstGeom>
          <a:solidFill>
            <a:srgbClr val="E0FAF7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kern="0">
              <a:solidFill>
                <a:prstClr val="white"/>
              </a:solidFill>
              <a:latin typeface="Arial"/>
              <a:ea typeface="黑体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2A5AA0EF-6CEB-B6A2-3A8B-276108C592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07118" y="4263766"/>
            <a:ext cx="6764400" cy="586728"/>
          </a:xfrm>
          <a:prstGeom prst="rect">
            <a:avLst/>
          </a:prstGeom>
        </p:spPr>
      </p:pic>
      <p:sp>
        <p:nvSpPr>
          <p:cNvPr id="19" name="左弧形箭头 11">
            <a:extLst>
              <a:ext uri="{FF2B5EF4-FFF2-40B4-BE49-F238E27FC236}">
                <a16:creationId xmlns:a16="http://schemas.microsoft.com/office/drawing/2014/main" id="{0F64542B-25AC-EBD9-33B6-090D1DA94025}"/>
              </a:ext>
            </a:extLst>
          </p:cNvPr>
          <p:cNvSpPr/>
          <p:nvPr/>
        </p:nvSpPr>
        <p:spPr>
          <a:xfrm flipH="1">
            <a:off x="11430000" y="4370968"/>
            <a:ext cx="437744" cy="1220635"/>
          </a:xfrm>
          <a:prstGeom prst="curvedRightArrow">
            <a:avLst/>
          </a:prstGeom>
          <a:solidFill>
            <a:srgbClr val="E0FAF7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kern="0">
              <a:solidFill>
                <a:prstClr val="black"/>
              </a:solidFill>
              <a:latin typeface="Arial"/>
              <a:ea typeface="黑体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9F30874-A1AC-110F-45E1-D9E4C5ACBF33}"/>
              </a:ext>
            </a:extLst>
          </p:cNvPr>
          <p:cNvSpPr txBox="1"/>
          <p:nvPr/>
        </p:nvSpPr>
        <p:spPr>
          <a:xfrm>
            <a:off x="4634017" y="5189778"/>
            <a:ext cx="4577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E60013"/>
                </a:solidFill>
                <a:latin typeface="+mn-lt"/>
                <a:ea typeface="+mj-ea"/>
              </a:rPr>
              <a:t>5×4=20(</a:t>
            </a:r>
            <a:r>
              <a:rPr lang="zh-CN" altLang="en-US" sz="3200" b="1" dirty="0">
                <a:solidFill>
                  <a:srgbClr val="E60013"/>
                </a:solidFill>
                <a:latin typeface="+mn-lt"/>
                <a:ea typeface="+mj-ea"/>
              </a:rPr>
              <a:t>米</a:t>
            </a:r>
            <a:r>
              <a:rPr lang="en-US" altLang="zh-CN" sz="3200" b="1" dirty="0">
                <a:solidFill>
                  <a:srgbClr val="E60013"/>
                </a:solidFill>
                <a:latin typeface="+mn-lt"/>
                <a:ea typeface="+mj-ea"/>
              </a:rPr>
              <a:t>)</a:t>
            </a:r>
            <a:endParaRPr lang="zh-CN" altLang="en-US" sz="3200" b="1" dirty="0">
              <a:solidFill>
                <a:srgbClr val="E60013"/>
              </a:solidFill>
              <a:latin typeface="+mn-lt"/>
              <a:ea typeface="+mj-ea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5681CA7-D047-C0AD-61FA-07C5A87D43B8}"/>
              </a:ext>
            </a:extLst>
          </p:cNvPr>
          <p:cNvSpPr txBox="1"/>
          <p:nvPr/>
        </p:nvSpPr>
        <p:spPr>
          <a:xfrm>
            <a:off x="1381325" y="5961939"/>
            <a:ext cx="149806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边长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13BD495-AE1C-1111-CD47-B1CBF8907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7118" y="5113286"/>
            <a:ext cx="6184737" cy="707886"/>
          </a:xfrm>
          <a:prstGeom prst="rect">
            <a:avLst/>
          </a:prstGeom>
          <a:solidFill>
            <a:srgbClr val="FF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4000" dirty="0">
                <a:solidFill>
                  <a:srgbClr val="FFFFFF"/>
                </a:solidFill>
                <a:latin typeface="+mn-ea"/>
                <a:ea typeface="+mn-ea"/>
              </a:rPr>
              <a:t>正</a:t>
            </a:r>
            <a:r>
              <a:rPr lang="zh-CN" altLang="zh-CN" sz="4000" dirty="0">
                <a:solidFill>
                  <a:srgbClr val="FFFFFF"/>
                </a:solidFill>
                <a:latin typeface="+mn-ea"/>
                <a:ea typeface="+mn-ea"/>
              </a:rPr>
              <a:t>方形的周长</a:t>
            </a:r>
            <a:r>
              <a:rPr lang="en-US" altLang="zh-CN" sz="4000" dirty="0">
                <a:solidFill>
                  <a:srgbClr val="FFFFFF"/>
                </a:solidFill>
                <a:latin typeface="+mn-ea"/>
                <a:ea typeface="+mn-ea"/>
              </a:rPr>
              <a:t> </a:t>
            </a:r>
            <a:r>
              <a:rPr lang="en-US" altLang="zh-CN" sz="4000" b="1" dirty="0">
                <a:solidFill>
                  <a:srgbClr val="FFFFFF"/>
                </a:solidFill>
                <a:latin typeface="+mn-lt"/>
                <a:ea typeface="+mn-ea"/>
              </a:rPr>
              <a:t>= </a:t>
            </a:r>
            <a:r>
              <a:rPr lang="zh-CN" altLang="en-US" sz="4000" dirty="0">
                <a:solidFill>
                  <a:srgbClr val="FFFFFF"/>
                </a:solidFill>
                <a:latin typeface="+mn-ea"/>
                <a:ea typeface="+mn-ea"/>
              </a:rPr>
              <a:t>边长</a:t>
            </a:r>
            <a:r>
              <a:rPr lang="zh-CN" altLang="zh-CN" sz="4000" b="1" dirty="0">
                <a:solidFill>
                  <a:srgbClr val="FFFFFF"/>
                </a:solidFill>
                <a:latin typeface="+mn-lt"/>
                <a:ea typeface="+mn-ea"/>
              </a:rPr>
              <a:t>×</a:t>
            </a:r>
            <a:r>
              <a:rPr lang="en-US" altLang="zh-CN" sz="4000" b="1" dirty="0">
                <a:solidFill>
                  <a:srgbClr val="FFFFFF"/>
                </a:solidFill>
                <a:latin typeface="+mn-lt"/>
                <a:ea typeface="+mn-ea"/>
              </a:rPr>
              <a:t>4</a:t>
            </a:r>
            <a:endParaRPr lang="zh-CN" altLang="zh-CN" sz="4000" b="1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  <p:bldP spid="12" grpId="0" animBg="1"/>
      <p:bldP spid="13" grpId="0"/>
      <p:bldP spid="13" grpId="1"/>
      <p:bldP spid="14" grpId="0" animBg="1"/>
      <p:bldP spid="15" grpId="0" animBg="1"/>
      <p:bldP spid="16" grpId="0" animBg="1"/>
      <p:bldP spid="17" grpId="0" animBg="1"/>
      <p:bldP spid="19" grpId="0" animBg="1"/>
      <p:bldP spid="20" grpId="0"/>
      <p:bldP spid="20" grpId="1"/>
      <p:bldP spid="21" grpId="0" animBg="1"/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5932CA9-013F-22E1-0DE2-96F20BFF8F8E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A9BBE69-5443-1BB6-4FD0-F205005B6AE3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vQPnBbQyL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vQPnBbQyLF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3829</TotalTime>
  <Words>612</Words>
  <Application>Microsoft Office PowerPoint</Application>
  <PresentationFormat>宽屏</PresentationFormat>
  <Paragraphs>150</Paragraphs>
  <Slides>22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等线</vt:lpstr>
      <vt:lpstr>黑体</vt:lpstr>
      <vt:lpstr>华文细黑</vt:lpstr>
      <vt:lpstr>楷体</vt:lpstr>
      <vt:lpstr>宋体</vt:lpstr>
      <vt:lpstr>微软雅黑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Administrator</cp:lastModifiedBy>
  <cp:revision>734</cp:revision>
  <dcterms:created xsi:type="dcterms:W3CDTF">2016-01-14T07:05:12Z</dcterms:created>
  <dcterms:modified xsi:type="dcterms:W3CDTF">2025-11-08T02:04:03Z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