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326" r:id="rId2"/>
    <p:sldId id="377" r:id="rId3"/>
    <p:sldId id="389" r:id="rId4"/>
    <p:sldId id="400" r:id="rId5"/>
    <p:sldId id="356" r:id="rId6"/>
    <p:sldId id="386" r:id="rId7"/>
    <p:sldId id="396" r:id="rId8"/>
    <p:sldId id="398" r:id="rId9"/>
    <p:sldId id="402" r:id="rId10"/>
    <p:sldId id="403" r:id="rId11"/>
    <p:sldId id="404" r:id="rId12"/>
    <p:sldId id="397" r:id="rId13"/>
    <p:sldId id="405" r:id="rId14"/>
    <p:sldId id="406" r:id="rId15"/>
    <p:sldId id="264" r:id="rId16"/>
    <p:sldId id="387" r:id="rId17"/>
    <p:sldId id="399" r:id="rId18"/>
    <p:sldId id="388" r:id="rId19"/>
    <p:sldId id="401" r:id="rId20"/>
    <p:sldId id="265" r:id="rId21"/>
    <p:sldId id="331" r:id="rId22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AF7"/>
    <a:srgbClr val="0000FF"/>
    <a:srgbClr val="E60013"/>
    <a:srgbClr val="2E552D"/>
    <a:srgbClr val="A5FF06"/>
    <a:srgbClr val="FF00FF"/>
    <a:srgbClr val="FF5050"/>
    <a:srgbClr val="E71123"/>
    <a:srgbClr val="3F91C9"/>
    <a:srgbClr val="8EC0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114" d="100"/>
          <a:sy n="114" d="100"/>
        </p:scale>
        <p:origin x="564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2025/11/8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三年级数学下册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602183" y="1267362"/>
            <a:ext cx="6987634" cy="1116000"/>
            <a:chOff x="3319498" y="1313251"/>
            <a:chExt cx="6987634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972196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  <p:sp>
        <p:nvSpPr>
          <p:cNvPr id="7" name="矩形 259">
            <a:extLst>
              <a:ext uri="{FF2B5EF4-FFF2-40B4-BE49-F238E27FC236}">
                <a16:creationId xmlns:a16="http://schemas.microsoft.com/office/drawing/2014/main" id="{F25F7B67-726F-36BC-DB08-654356A3E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解决问题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6CA4837-A89C-D84B-C784-54FCBF6434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627" y="975784"/>
            <a:ext cx="1467255" cy="1467255"/>
          </a:xfrm>
          <a:prstGeom prst="rect">
            <a:avLst/>
          </a:prstGeom>
        </p:spPr>
      </p:pic>
      <p:sp>
        <p:nvSpPr>
          <p:cNvPr id="7" name="AutoShape 27">
            <a:extLst>
              <a:ext uri="{FF2B5EF4-FFF2-40B4-BE49-F238E27FC236}">
                <a16:creationId xmlns:a16="http://schemas.microsoft.com/office/drawing/2014/main" id="{5D5E9A14-36B8-2E7C-F762-38F56AA2D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652" y="1336580"/>
            <a:ext cx="8146880" cy="650165"/>
          </a:xfrm>
          <a:prstGeom prst="wedgeRoundRectCallout">
            <a:avLst>
              <a:gd name="adj1" fmla="val 54731"/>
              <a:gd name="adj2" fmla="val 26896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楷体" panose="02010609060101010101" pitchFamily="49" charset="-122"/>
              </a:rPr>
              <a:t>还记得长方形和正方形周长的计算公式吗？</a:t>
            </a:r>
          </a:p>
        </p:txBody>
      </p:sp>
      <p:sp>
        <p:nvSpPr>
          <p:cNvPr id="10" name="长方形">
            <a:extLst>
              <a:ext uri="{FF2B5EF4-FFF2-40B4-BE49-F238E27FC236}">
                <a16:creationId xmlns:a16="http://schemas.microsoft.com/office/drawing/2014/main" id="{933741CE-AE43-601E-105B-E80D873F92E7}"/>
              </a:ext>
            </a:extLst>
          </p:cNvPr>
          <p:cNvSpPr/>
          <p:nvPr/>
        </p:nvSpPr>
        <p:spPr>
          <a:xfrm>
            <a:off x="2034358" y="2481947"/>
            <a:ext cx="3240000" cy="2160000"/>
          </a:xfrm>
          <a:prstGeom prst="rect">
            <a:avLst/>
          </a:prstGeom>
          <a:solidFill>
            <a:srgbClr val="E0FAF7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9F32A63-88DF-DBAB-B768-7999BDE0DE77}"/>
              </a:ext>
            </a:extLst>
          </p:cNvPr>
          <p:cNvSpPr txBox="1"/>
          <p:nvPr/>
        </p:nvSpPr>
        <p:spPr>
          <a:xfrm>
            <a:off x="2963694" y="4717385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n-lt"/>
                <a:ea typeface="+mj-ea"/>
              </a:rPr>
              <a:t>长</a:t>
            </a:r>
            <a:endParaRPr lang="zh-CN" altLang="en-US" sz="3200" dirty="0">
              <a:latin typeface="+mn-lt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4C09D71-8C60-C11A-973D-A5732F2745A6}"/>
              </a:ext>
            </a:extLst>
          </p:cNvPr>
          <p:cNvSpPr txBox="1"/>
          <p:nvPr/>
        </p:nvSpPr>
        <p:spPr>
          <a:xfrm rot="16200000">
            <a:off x="4946816" y="3269559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n-lt"/>
                <a:ea typeface="+mj-ea"/>
              </a:rPr>
              <a:t>宽</a:t>
            </a:r>
            <a:endParaRPr lang="zh-CN" altLang="en-US" sz="3200" dirty="0">
              <a:latin typeface="+mn-lt"/>
              <a:ea typeface="+mj-ea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26ABE997-0360-E659-E1E1-EF3327D0833F}"/>
              </a:ext>
            </a:extLst>
          </p:cNvPr>
          <p:cNvCxnSpPr>
            <a:cxnSpLocks/>
          </p:cNvCxnSpPr>
          <p:nvPr/>
        </p:nvCxnSpPr>
        <p:spPr>
          <a:xfrm>
            <a:off x="2034358" y="4641947"/>
            <a:ext cx="3240000" cy="0"/>
          </a:xfrm>
          <a:prstGeom prst="line">
            <a:avLst/>
          </a:prstGeom>
          <a:ln w="28575">
            <a:solidFill>
              <a:srgbClr val="E6001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AAA3AA1-2B77-ED3A-7BF2-E8DD11950179}"/>
              </a:ext>
            </a:extLst>
          </p:cNvPr>
          <p:cNvCxnSpPr>
            <a:cxnSpLocks/>
          </p:cNvCxnSpPr>
          <p:nvPr/>
        </p:nvCxnSpPr>
        <p:spPr>
          <a:xfrm rot="5400000">
            <a:off x="4194358" y="3561947"/>
            <a:ext cx="2160000" cy="0"/>
          </a:xfrm>
          <a:prstGeom prst="line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长方形">
            <a:extLst>
              <a:ext uri="{FF2B5EF4-FFF2-40B4-BE49-F238E27FC236}">
                <a16:creationId xmlns:a16="http://schemas.microsoft.com/office/drawing/2014/main" id="{6C3D16C1-432A-DACC-DE5A-E00B67C19278}"/>
              </a:ext>
            </a:extLst>
          </p:cNvPr>
          <p:cNvSpPr/>
          <p:nvPr/>
        </p:nvSpPr>
        <p:spPr>
          <a:xfrm>
            <a:off x="6917643" y="2221673"/>
            <a:ext cx="2700000" cy="2700000"/>
          </a:xfrm>
          <a:prstGeom prst="rect">
            <a:avLst/>
          </a:prstGeom>
          <a:solidFill>
            <a:srgbClr val="E0FAF7"/>
          </a:solidFill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80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4DC5AFC-870E-F1D5-B249-67000E35413A}"/>
              </a:ext>
            </a:extLst>
          </p:cNvPr>
          <p:cNvSpPr txBox="1"/>
          <p:nvPr/>
        </p:nvSpPr>
        <p:spPr>
          <a:xfrm>
            <a:off x="7576979" y="4990813"/>
            <a:ext cx="1381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n-lt"/>
                <a:ea typeface="+mj-ea"/>
              </a:rPr>
              <a:t>边长</a:t>
            </a:r>
            <a:endParaRPr lang="zh-CN" altLang="en-US" sz="3200" dirty="0">
              <a:latin typeface="+mn-lt"/>
              <a:ea typeface="+mj-ea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FD1CD245-468F-9108-516C-DAB4A0639D47}"/>
              </a:ext>
            </a:extLst>
          </p:cNvPr>
          <p:cNvCxnSpPr>
            <a:cxnSpLocks/>
          </p:cNvCxnSpPr>
          <p:nvPr/>
        </p:nvCxnSpPr>
        <p:spPr>
          <a:xfrm>
            <a:off x="6917643" y="4921673"/>
            <a:ext cx="2700000" cy="0"/>
          </a:xfrm>
          <a:prstGeom prst="line">
            <a:avLst/>
          </a:prstGeom>
          <a:ln w="28575">
            <a:solidFill>
              <a:srgbClr val="E6001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73BA0653-AFBD-D55A-00C4-24C916DEC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252" y="5751732"/>
            <a:ext cx="5364371" cy="584775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zh-CN" sz="3200" dirty="0">
                <a:solidFill>
                  <a:srgbClr val="FFFFFF"/>
                </a:solidFill>
                <a:latin typeface="+mn-ea"/>
                <a:ea typeface="+mn-ea"/>
              </a:rPr>
              <a:t>长方形的周长</a:t>
            </a:r>
            <a:r>
              <a:rPr lang="en-US" altLang="zh-CN" sz="3200" b="1" dirty="0">
                <a:solidFill>
                  <a:srgbClr val="FFFFFF"/>
                </a:solidFill>
                <a:latin typeface="+mn-lt"/>
                <a:ea typeface="+mn-ea"/>
              </a:rPr>
              <a:t>=</a:t>
            </a:r>
            <a:r>
              <a:rPr lang="en-US" altLang="zh-CN" sz="3200" dirty="0">
                <a:solidFill>
                  <a:srgbClr val="FFFFFF"/>
                </a:solidFill>
                <a:latin typeface="+mn-ea"/>
                <a:ea typeface="+mn-ea"/>
              </a:rPr>
              <a:t>(</a:t>
            </a:r>
            <a:r>
              <a:rPr lang="zh-CN" altLang="zh-CN" sz="3200" dirty="0">
                <a:solidFill>
                  <a:srgbClr val="FFFFFF"/>
                </a:solidFill>
                <a:latin typeface="+mn-ea"/>
                <a:ea typeface="+mn-ea"/>
              </a:rPr>
              <a:t>长</a:t>
            </a:r>
            <a:r>
              <a:rPr lang="en-US" altLang="zh-CN" sz="3200" b="1" dirty="0">
                <a:solidFill>
                  <a:srgbClr val="FFFFFF"/>
                </a:solidFill>
                <a:latin typeface="+mn-lt"/>
                <a:ea typeface="+mn-ea"/>
              </a:rPr>
              <a:t>+</a:t>
            </a:r>
            <a:r>
              <a:rPr lang="zh-CN" altLang="zh-CN" sz="3200" dirty="0">
                <a:solidFill>
                  <a:srgbClr val="FFFFFF"/>
                </a:solidFill>
                <a:latin typeface="+mn-ea"/>
                <a:ea typeface="+mn-ea"/>
              </a:rPr>
              <a:t>宽</a:t>
            </a:r>
            <a:r>
              <a:rPr lang="en-US" altLang="zh-CN" sz="3200" dirty="0">
                <a:solidFill>
                  <a:srgbClr val="FFFFFF"/>
                </a:solidFill>
                <a:latin typeface="+mn-ea"/>
                <a:ea typeface="+mn-ea"/>
              </a:rPr>
              <a:t>)</a:t>
            </a:r>
            <a:r>
              <a:rPr lang="zh-CN" altLang="zh-CN" sz="3200" b="1" dirty="0">
                <a:solidFill>
                  <a:srgbClr val="FFFFFF"/>
                </a:solidFill>
                <a:latin typeface="+mn-lt"/>
                <a:ea typeface="+mn-ea"/>
              </a:rPr>
              <a:t>×</a:t>
            </a:r>
            <a:r>
              <a:rPr lang="en-US" altLang="zh-CN" sz="3200" b="1" dirty="0">
                <a:solidFill>
                  <a:srgbClr val="FFFFFF"/>
                </a:solidFill>
                <a:latin typeface="+mn-lt"/>
                <a:ea typeface="+mn-ea"/>
              </a:rPr>
              <a:t>2</a:t>
            </a:r>
            <a:endParaRPr lang="zh-CN" altLang="zh-CN" sz="3200" b="1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E39BDA7-4B96-88A3-FA28-CB810C9C7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9866" y="5751731"/>
            <a:ext cx="4736882" cy="584775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3200" dirty="0">
                <a:solidFill>
                  <a:srgbClr val="FFFFFF"/>
                </a:solidFill>
                <a:latin typeface="+mn-ea"/>
                <a:ea typeface="+mn-ea"/>
              </a:rPr>
              <a:t>正</a:t>
            </a:r>
            <a:r>
              <a:rPr lang="zh-CN" altLang="zh-CN" sz="3200" dirty="0">
                <a:solidFill>
                  <a:srgbClr val="FFFFFF"/>
                </a:solidFill>
                <a:latin typeface="+mn-ea"/>
                <a:ea typeface="+mn-ea"/>
              </a:rPr>
              <a:t>方形的周长</a:t>
            </a:r>
            <a:r>
              <a:rPr lang="en-US" altLang="zh-CN" sz="3200" b="1" dirty="0">
                <a:solidFill>
                  <a:srgbClr val="FFFFFF"/>
                </a:solidFill>
                <a:latin typeface="+mn-lt"/>
                <a:ea typeface="+mn-ea"/>
              </a:rPr>
              <a:t>=</a:t>
            </a:r>
            <a:r>
              <a:rPr lang="zh-CN" altLang="en-US" sz="3200" dirty="0">
                <a:solidFill>
                  <a:srgbClr val="FFFFFF"/>
                </a:solidFill>
                <a:latin typeface="+mn-ea"/>
                <a:ea typeface="+mn-ea"/>
              </a:rPr>
              <a:t>边长</a:t>
            </a:r>
            <a:r>
              <a:rPr lang="zh-CN" altLang="zh-CN" sz="3200" b="1" dirty="0">
                <a:solidFill>
                  <a:srgbClr val="FFFFFF"/>
                </a:solidFill>
                <a:latin typeface="+mn-lt"/>
                <a:ea typeface="+mn-ea"/>
              </a:rPr>
              <a:t>×</a:t>
            </a:r>
            <a:r>
              <a:rPr lang="en-US" altLang="zh-CN" sz="3200" b="1" dirty="0">
                <a:solidFill>
                  <a:srgbClr val="FFFFFF"/>
                </a:solidFill>
                <a:latin typeface="+mn-lt"/>
                <a:ea typeface="+mn-ea"/>
              </a:rPr>
              <a:t>4</a:t>
            </a:r>
            <a:endParaRPr lang="zh-CN" altLang="zh-CN" sz="3200" b="1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395DA96-9383-15A2-A77C-5E8DE5DB7B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627" y="975784"/>
            <a:ext cx="1467255" cy="1467255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CCEF7095-21BC-CF12-22A3-3D9325ADEE62}"/>
              </a:ext>
            </a:extLst>
          </p:cNvPr>
          <p:cNvGrpSpPr/>
          <p:nvPr/>
        </p:nvGrpSpPr>
        <p:grpSpPr>
          <a:xfrm>
            <a:off x="5457970" y="2413855"/>
            <a:ext cx="2552120" cy="1761822"/>
            <a:chOff x="5457970" y="2733472"/>
            <a:chExt cx="2552120" cy="1761822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3FEC70AD-37EE-0FE6-60EC-1B27942D315B}"/>
                </a:ext>
              </a:extLst>
            </p:cNvPr>
            <p:cNvSpPr/>
            <p:nvPr/>
          </p:nvSpPr>
          <p:spPr>
            <a:xfrm>
              <a:off x="5556000" y="2733472"/>
              <a:ext cx="1080000" cy="108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575B774-0F3B-E458-964D-BD81351F9D08}"/>
                </a:ext>
              </a:extLst>
            </p:cNvPr>
            <p:cNvSpPr txBox="1"/>
            <p:nvPr/>
          </p:nvSpPr>
          <p:spPr>
            <a:xfrm>
              <a:off x="5457970" y="3910519"/>
              <a:ext cx="12760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latin typeface="+mn-lt"/>
                  <a:ea typeface="+mn-ea"/>
                </a:rPr>
                <a:t>1</a:t>
              </a:r>
              <a:r>
                <a:rPr lang="zh-CN" altLang="en-US" sz="3200" dirty="0">
                  <a:latin typeface="+mn-lt"/>
                  <a:ea typeface="+mn-ea"/>
                </a:rPr>
                <a:t>分米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982EF85-5EA6-8E91-8138-840EF32E905D}"/>
                </a:ext>
              </a:extLst>
            </p:cNvPr>
            <p:cNvSpPr txBox="1"/>
            <p:nvPr/>
          </p:nvSpPr>
          <p:spPr>
            <a:xfrm>
              <a:off x="6734030" y="2984833"/>
              <a:ext cx="12760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latin typeface="+mn-lt"/>
                  <a:ea typeface="+mn-ea"/>
                </a:rPr>
                <a:t>1</a:t>
              </a:r>
              <a:r>
                <a:rPr lang="zh-CN" altLang="en-US" sz="3200" dirty="0">
                  <a:latin typeface="+mn-lt"/>
                  <a:ea typeface="+mn-ea"/>
                </a:rPr>
                <a:t>分米</a:t>
              </a:r>
            </a:p>
          </p:txBody>
        </p:sp>
      </p:grpSp>
      <p:sp>
        <p:nvSpPr>
          <p:cNvPr id="7" name="AutoShape 27">
            <a:extLst>
              <a:ext uri="{FF2B5EF4-FFF2-40B4-BE49-F238E27FC236}">
                <a16:creationId xmlns:a16="http://schemas.microsoft.com/office/drawing/2014/main" id="{4686C4B5-70A5-96A8-443C-85D84B084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6585" y="1358338"/>
            <a:ext cx="5478830" cy="650165"/>
          </a:xfrm>
          <a:prstGeom prst="wedgeRoundRectCallout">
            <a:avLst>
              <a:gd name="adj1" fmla="val 58460"/>
              <a:gd name="adj2" fmla="val 38865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</a:rPr>
              <a:t>这个正方形的周长是多少？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48A79DA-71FC-526A-7748-16CBF063FBD4}"/>
              </a:ext>
            </a:extLst>
          </p:cNvPr>
          <p:cNvSpPr/>
          <p:nvPr/>
        </p:nvSpPr>
        <p:spPr>
          <a:xfrm>
            <a:off x="2413966" y="4587655"/>
            <a:ext cx="1080000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5453C42-8A86-A187-C7EE-62C6D50E632B}"/>
              </a:ext>
            </a:extLst>
          </p:cNvPr>
          <p:cNvSpPr/>
          <p:nvPr/>
        </p:nvSpPr>
        <p:spPr>
          <a:xfrm>
            <a:off x="4508655" y="4587655"/>
            <a:ext cx="1080000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32EA3FB-2138-78D9-A214-A45CB4E9E9A1}"/>
              </a:ext>
            </a:extLst>
          </p:cNvPr>
          <p:cNvSpPr/>
          <p:nvPr/>
        </p:nvSpPr>
        <p:spPr>
          <a:xfrm>
            <a:off x="6603344" y="4587655"/>
            <a:ext cx="1080000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6CF0508-ED93-4395-C8B8-C4D7106CAFAC}"/>
              </a:ext>
            </a:extLst>
          </p:cNvPr>
          <p:cNvSpPr/>
          <p:nvPr/>
        </p:nvSpPr>
        <p:spPr>
          <a:xfrm>
            <a:off x="8698034" y="4587655"/>
            <a:ext cx="1080000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AutoShape 27">
            <a:extLst>
              <a:ext uri="{FF2B5EF4-FFF2-40B4-BE49-F238E27FC236}">
                <a16:creationId xmlns:a16="http://schemas.microsoft.com/office/drawing/2014/main" id="{9C93DB69-2ECA-C45A-CA57-2CF4A13FA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1260" y="975784"/>
            <a:ext cx="6844155" cy="1183138"/>
          </a:xfrm>
          <a:prstGeom prst="wedgeRoundRectCallout">
            <a:avLst>
              <a:gd name="adj1" fmla="val 56612"/>
              <a:gd name="adj2" fmla="val 30643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+mn-lt"/>
              </a:rPr>
              <a:t>如果把这样的</a:t>
            </a:r>
            <a:r>
              <a:rPr lang="en-US" altLang="zh-CN" sz="3200" b="1" dirty="0">
                <a:latin typeface="+mn-lt"/>
              </a:rPr>
              <a:t>4</a:t>
            </a:r>
            <a:r>
              <a:rPr lang="zh-CN" altLang="en-US" sz="3200" b="1" dirty="0">
                <a:latin typeface="+mn-lt"/>
              </a:rPr>
              <a:t>个正方形拼起来，能拼成哪些四边形？</a:t>
            </a:r>
          </a:p>
        </p:txBody>
      </p:sp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 animBg="1"/>
      <p:bldP spid="10" grpId="0" animBg="1"/>
      <p:bldP spid="11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FE49D1B-8499-B6F5-DC9A-5795CCE6EC02}"/>
              </a:ext>
            </a:extLst>
          </p:cNvPr>
          <p:cNvSpPr/>
          <p:nvPr/>
        </p:nvSpPr>
        <p:spPr>
          <a:xfrm>
            <a:off x="1169042" y="1719080"/>
            <a:ext cx="1080000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19B261-D274-7857-65EC-1FCCEA5B71A9}"/>
              </a:ext>
            </a:extLst>
          </p:cNvPr>
          <p:cNvSpPr/>
          <p:nvPr/>
        </p:nvSpPr>
        <p:spPr>
          <a:xfrm>
            <a:off x="2249042" y="1719080"/>
            <a:ext cx="1080000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D2BEEC3-5B37-B211-D1EA-3A118DB064BE}"/>
              </a:ext>
            </a:extLst>
          </p:cNvPr>
          <p:cNvSpPr/>
          <p:nvPr/>
        </p:nvSpPr>
        <p:spPr>
          <a:xfrm>
            <a:off x="3329042" y="1719080"/>
            <a:ext cx="1080000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F2BA2E-2480-EF45-B7B7-03FF701F9380}"/>
              </a:ext>
            </a:extLst>
          </p:cNvPr>
          <p:cNvSpPr/>
          <p:nvPr/>
        </p:nvSpPr>
        <p:spPr>
          <a:xfrm>
            <a:off x="4409042" y="1719080"/>
            <a:ext cx="1080000" cy="108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AA100C5-F4EC-743B-6769-A1F97BECF91A}"/>
              </a:ext>
            </a:extLst>
          </p:cNvPr>
          <p:cNvSpPr txBox="1"/>
          <p:nvPr/>
        </p:nvSpPr>
        <p:spPr>
          <a:xfrm>
            <a:off x="5599856" y="1966692"/>
            <a:ext cx="127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zh-CN" altLang="en-US" sz="3200" dirty="0">
                <a:latin typeface="+mn-lt"/>
                <a:ea typeface="+mn-ea"/>
              </a:rPr>
              <a:t>分米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119BEF-21EB-5E36-8BBC-01DFF7DF9646}"/>
              </a:ext>
            </a:extLst>
          </p:cNvPr>
          <p:cNvSpPr txBox="1"/>
          <p:nvPr/>
        </p:nvSpPr>
        <p:spPr>
          <a:xfrm>
            <a:off x="2697602" y="1031972"/>
            <a:ext cx="1276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latin typeface="+mn-lt"/>
                <a:ea typeface="+mn-ea"/>
              </a:rPr>
              <a:t>4</a:t>
            </a:r>
            <a:r>
              <a:rPr lang="zh-CN" altLang="en-US" sz="3200" dirty="0">
                <a:latin typeface="+mn-lt"/>
                <a:ea typeface="+mn-ea"/>
              </a:rPr>
              <a:t>分米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2D365BB-F080-848E-FCC3-4BF7DCC45E64}"/>
              </a:ext>
            </a:extLst>
          </p:cNvPr>
          <p:cNvGrpSpPr/>
          <p:nvPr/>
        </p:nvGrpSpPr>
        <p:grpSpPr>
          <a:xfrm>
            <a:off x="7698896" y="1179080"/>
            <a:ext cx="2160000" cy="2160000"/>
            <a:chOff x="7404256" y="2349000"/>
            <a:chExt cx="2160000" cy="2160000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60ED1DBE-F7A0-3780-57E6-373BF3C52AF2}"/>
                </a:ext>
              </a:extLst>
            </p:cNvPr>
            <p:cNvGrpSpPr/>
            <p:nvPr/>
          </p:nvGrpSpPr>
          <p:grpSpPr>
            <a:xfrm>
              <a:off x="7404256" y="2349000"/>
              <a:ext cx="2160000" cy="1080000"/>
              <a:chOff x="7404256" y="2349000"/>
              <a:chExt cx="2160000" cy="1080000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1EFF7F1-5E54-FEA7-A6BF-6F5CA4FD7414}"/>
                  </a:ext>
                </a:extLst>
              </p:cNvPr>
              <p:cNvSpPr/>
              <p:nvPr/>
            </p:nvSpPr>
            <p:spPr>
              <a:xfrm>
                <a:off x="7404256" y="2349000"/>
                <a:ext cx="1080000" cy="108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4874FD64-21B2-CDAE-3E9C-F29BEF2A4DD2}"/>
                  </a:ext>
                </a:extLst>
              </p:cNvPr>
              <p:cNvSpPr/>
              <p:nvPr/>
            </p:nvSpPr>
            <p:spPr>
              <a:xfrm>
                <a:off x="8484256" y="2349000"/>
                <a:ext cx="1080000" cy="108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386DFAB4-D6E3-5645-C664-0469F67F4F6C}"/>
                </a:ext>
              </a:extLst>
            </p:cNvPr>
            <p:cNvGrpSpPr/>
            <p:nvPr/>
          </p:nvGrpSpPr>
          <p:grpSpPr>
            <a:xfrm>
              <a:off x="7404256" y="3429000"/>
              <a:ext cx="2160000" cy="1080000"/>
              <a:chOff x="7404256" y="3429000"/>
              <a:chExt cx="2160000" cy="1080000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1FC24D8B-A25F-3085-7A43-B3AAFDAC47F4}"/>
                  </a:ext>
                </a:extLst>
              </p:cNvPr>
              <p:cNvSpPr/>
              <p:nvPr/>
            </p:nvSpPr>
            <p:spPr>
              <a:xfrm>
                <a:off x="7404256" y="3429000"/>
                <a:ext cx="1080000" cy="108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ED060142-51DE-C803-291A-DC413F9A1F6E}"/>
                  </a:ext>
                </a:extLst>
              </p:cNvPr>
              <p:cNvSpPr/>
              <p:nvPr/>
            </p:nvSpPr>
            <p:spPr>
              <a:xfrm>
                <a:off x="8484256" y="3429000"/>
                <a:ext cx="1080000" cy="108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D84B474A-02EF-DADB-5548-46CCF1156F4F}"/>
              </a:ext>
            </a:extLst>
          </p:cNvPr>
          <p:cNvSpPr txBox="1"/>
          <p:nvPr/>
        </p:nvSpPr>
        <p:spPr>
          <a:xfrm>
            <a:off x="9969710" y="1950145"/>
            <a:ext cx="1582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zh-CN" altLang="en-US" sz="3200" dirty="0">
                <a:latin typeface="+mn-lt"/>
                <a:ea typeface="+mn-ea"/>
              </a:rPr>
              <a:t>分米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8DAE87B-EFE1-26A9-77B7-B280C9E89F5A}"/>
              </a:ext>
            </a:extLst>
          </p:cNvPr>
          <p:cNvSpPr txBox="1"/>
          <p:nvPr/>
        </p:nvSpPr>
        <p:spPr>
          <a:xfrm>
            <a:off x="1411862" y="3715561"/>
            <a:ext cx="43983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(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4+1)×2=10(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分米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)</a:t>
            </a: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BD62525-1468-F967-E66D-6B0E684B74A4}"/>
              </a:ext>
            </a:extLst>
          </p:cNvPr>
          <p:cNvSpPr txBox="1"/>
          <p:nvPr/>
        </p:nvSpPr>
        <p:spPr>
          <a:xfrm>
            <a:off x="7507425" y="3715561"/>
            <a:ext cx="37092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2×4=8(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分米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)</a:t>
            </a: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702B97E-F94B-0F33-4FD8-B81611CFD358}"/>
              </a:ext>
            </a:extLst>
          </p:cNvPr>
          <p:cNvSpPr txBox="1"/>
          <p:nvPr/>
        </p:nvSpPr>
        <p:spPr>
          <a:xfrm>
            <a:off x="2979056" y="4923445"/>
            <a:ext cx="7434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它们的周长为什么不相同？</a:t>
            </a:r>
            <a:endParaRPr lang="zh-CN" altLang="en-US" sz="4000" kern="100" dirty="0">
              <a:solidFill>
                <a:srgbClr val="0000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822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  <p:bldP spid="29" grpId="0"/>
      <p:bldP spid="30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18A91DA-DEE1-4051-661C-2A0FCC423509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E753EDB-3264-3768-9338-A5B7BE64EE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1257954"/>
            <a:ext cx="904663" cy="90466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4E8F7E2-251F-C19A-7BF7-BD60AE5A61EE}"/>
              </a:ext>
            </a:extLst>
          </p:cNvPr>
          <p:cNvSpPr txBox="1"/>
          <p:nvPr/>
        </p:nvSpPr>
        <p:spPr>
          <a:xfrm>
            <a:off x="1558857" y="1295679"/>
            <a:ext cx="10082627" cy="1406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用 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16 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张边长是 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1 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分米的正方形纸拼长方形或正方形。怎样拼才能使拼成的图形周长最短？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52D82B4-F161-953F-F5AB-6D0CB032E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373" y="2933431"/>
            <a:ext cx="2664947" cy="63371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B0412BC-49EE-6219-CD11-A3BB1748EFA3}"/>
              </a:ext>
            </a:extLst>
          </p:cNvPr>
          <p:cNvSpPr/>
          <p:nvPr/>
        </p:nvSpPr>
        <p:spPr>
          <a:xfrm>
            <a:off x="2153920" y="1371600"/>
            <a:ext cx="5709920" cy="629920"/>
          </a:xfrm>
          <a:prstGeom prst="rect">
            <a:avLst/>
          </a:prstGeom>
          <a:noFill/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25DFF51-5733-3FE5-D45B-E1F0A0835A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25" y="3567143"/>
            <a:ext cx="2120302" cy="2387798"/>
          </a:xfrm>
          <a:prstGeom prst="rect">
            <a:avLst/>
          </a:prstGeom>
        </p:spPr>
      </p:pic>
      <p:sp>
        <p:nvSpPr>
          <p:cNvPr id="10" name="AutoShape 27">
            <a:extLst>
              <a:ext uri="{FF2B5EF4-FFF2-40B4-BE49-F238E27FC236}">
                <a16:creationId xmlns:a16="http://schemas.microsoft.com/office/drawing/2014/main" id="{46DF7539-6D0D-43BB-8D6C-0CA83C707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6903" y="4026762"/>
            <a:ext cx="7683953" cy="663719"/>
          </a:xfrm>
          <a:prstGeom prst="wedgeRoundRectCallout">
            <a:avLst>
              <a:gd name="adj1" fmla="val 55554"/>
              <a:gd name="adj2" fmla="val 41358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latin typeface="+mn-lt"/>
              </a:rPr>
              <a:t>用</a:t>
            </a:r>
            <a:r>
              <a:rPr lang="en-US" altLang="zh-CN" sz="3200" b="1" dirty="0">
                <a:latin typeface="+mn-lt"/>
              </a:rPr>
              <a:t>16</a:t>
            </a:r>
            <a:r>
              <a:rPr lang="zh-CN" altLang="en-US" sz="3200" b="1" dirty="0">
                <a:latin typeface="+mn-lt"/>
              </a:rPr>
              <a:t>张正方形纸拼图形，有不同的拼法。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28D24F5-8B8B-B851-037B-0F823408AC28}"/>
              </a:ext>
            </a:extLst>
          </p:cNvPr>
          <p:cNvSpPr txBox="1"/>
          <p:nvPr/>
        </p:nvSpPr>
        <p:spPr>
          <a:xfrm>
            <a:off x="1656080" y="5227902"/>
            <a:ext cx="6096000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要解决的问题是什么？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7BB2436-FEC2-3854-3FC0-9C54A903AFCC}"/>
              </a:ext>
            </a:extLst>
          </p:cNvPr>
          <p:cNvSpPr/>
          <p:nvPr/>
        </p:nvSpPr>
        <p:spPr>
          <a:xfrm>
            <a:off x="7497296" y="2035531"/>
            <a:ext cx="2120302" cy="719138"/>
          </a:xfrm>
          <a:prstGeom prst="ellipse">
            <a:avLst/>
          </a:prstGeom>
          <a:noFill/>
          <a:ln w="19050"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81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2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1BB1D72C-3B00-DE5B-A786-8A46A4998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13" y="411911"/>
            <a:ext cx="2509437" cy="6336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4A30254-1F01-BF31-3424-A12B9DC7D947}"/>
              </a:ext>
            </a:extLst>
          </p:cNvPr>
          <p:cNvSpPr/>
          <p:nvPr/>
        </p:nvSpPr>
        <p:spPr>
          <a:xfrm>
            <a:off x="1271001" y="14046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E52D7E2-7CC1-8825-EBE7-9425D2A2E679}"/>
              </a:ext>
            </a:extLst>
          </p:cNvPr>
          <p:cNvSpPr/>
          <p:nvPr/>
        </p:nvSpPr>
        <p:spPr>
          <a:xfrm>
            <a:off x="2263223" y="14046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B1092EC-6A4A-333B-E4C9-CD2F70CC74E0}"/>
              </a:ext>
            </a:extLst>
          </p:cNvPr>
          <p:cNvSpPr/>
          <p:nvPr/>
        </p:nvSpPr>
        <p:spPr>
          <a:xfrm>
            <a:off x="3255445" y="14046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FAB4FA-B25A-D853-FB64-7C286CEF1A46}"/>
              </a:ext>
            </a:extLst>
          </p:cNvPr>
          <p:cNvSpPr/>
          <p:nvPr/>
        </p:nvSpPr>
        <p:spPr>
          <a:xfrm>
            <a:off x="4247667" y="14046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7164DE0-9A70-9E8F-EBE9-F54A957A2379}"/>
              </a:ext>
            </a:extLst>
          </p:cNvPr>
          <p:cNvSpPr/>
          <p:nvPr/>
        </p:nvSpPr>
        <p:spPr>
          <a:xfrm>
            <a:off x="5239889" y="14046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7A53B3C-001C-823E-451F-218C48543860}"/>
              </a:ext>
            </a:extLst>
          </p:cNvPr>
          <p:cNvSpPr/>
          <p:nvPr/>
        </p:nvSpPr>
        <p:spPr>
          <a:xfrm>
            <a:off x="6232111" y="14046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5D8AF5E-684B-EB9D-C861-AFB4D52DA27A}"/>
              </a:ext>
            </a:extLst>
          </p:cNvPr>
          <p:cNvSpPr/>
          <p:nvPr/>
        </p:nvSpPr>
        <p:spPr>
          <a:xfrm>
            <a:off x="7224333" y="14046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0E816D6-83CB-0E8F-EE2E-77870380924F}"/>
              </a:ext>
            </a:extLst>
          </p:cNvPr>
          <p:cNvSpPr/>
          <p:nvPr/>
        </p:nvSpPr>
        <p:spPr>
          <a:xfrm>
            <a:off x="8216555" y="14046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49F833B-8D6F-E80E-E0F2-CF813D282E37}"/>
              </a:ext>
            </a:extLst>
          </p:cNvPr>
          <p:cNvSpPr/>
          <p:nvPr/>
        </p:nvSpPr>
        <p:spPr>
          <a:xfrm>
            <a:off x="9208777" y="14046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0D992E3-3C9E-4D61-0A9C-B6A44017DCA2}"/>
              </a:ext>
            </a:extLst>
          </p:cNvPr>
          <p:cNvSpPr/>
          <p:nvPr/>
        </p:nvSpPr>
        <p:spPr>
          <a:xfrm>
            <a:off x="10200999" y="14046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3D7D0F5-7D4A-A2EB-53F7-037B8964AF7B}"/>
              </a:ext>
            </a:extLst>
          </p:cNvPr>
          <p:cNvSpPr/>
          <p:nvPr/>
        </p:nvSpPr>
        <p:spPr>
          <a:xfrm>
            <a:off x="1271001" y="23288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2BAF3FD-BBBF-A3A9-41B1-38A5C633C303}"/>
              </a:ext>
            </a:extLst>
          </p:cNvPr>
          <p:cNvSpPr/>
          <p:nvPr/>
        </p:nvSpPr>
        <p:spPr>
          <a:xfrm>
            <a:off x="2263223" y="23288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0E64B18-4BBF-04FF-89F0-FF20D5AA3C1D}"/>
              </a:ext>
            </a:extLst>
          </p:cNvPr>
          <p:cNvSpPr/>
          <p:nvPr/>
        </p:nvSpPr>
        <p:spPr>
          <a:xfrm>
            <a:off x="3255445" y="23288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FBFA5C5-6AB0-8E36-8320-7080101877AF}"/>
              </a:ext>
            </a:extLst>
          </p:cNvPr>
          <p:cNvSpPr/>
          <p:nvPr/>
        </p:nvSpPr>
        <p:spPr>
          <a:xfrm>
            <a:off x="4247667" y="23288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6A921EA-C130-7A37-1768-3C0E5388A093}"/>
              </a:ext>
            </a:extLst>
          </p:cNvPr>
          <p:cNvSpPr/>
          <p:nvPr/>
        </p:nvSpPr>
        <p:spPr>
          <a:xfrm>
            <a:off x="5239889" y="23288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73F5BFA-5913-9CF2-BDCF-8F1AF6BC3E89}"/>
              </a:ext>
            </a:extLst>
          </p:cNvPr>
          <p:cNvSpPr/>
          <p:nvPr/>
        </p:nvSpPr>
        <p:spPr>
          <a:xfrm>
            <a:off x="6232111" y="23288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5D30DD0-D4BA-7803-8468-A4A523FE1D18}"/>
              </a:ext>
            </a:extLst>
          </p:cNvPr>
          <p:cNvSpPr txBox="1"/>
          <p:nvPr/>
        </p:nvSpPr>
        <p:spPr>
          <a:xfrm>
            <a:off x="541995" y="3282131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小组合作：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FEB546A-3C4E-CD3D-C7DF-3E4A312A85EE}"/>
              </a:ext>
            </a:extLst>
          </p:cNvPr>
          <p:cNvSpPr txBox="1"/>
          <p:nvPr/>
        </p:nvSpPr>
        <p:spPr>
          <a:xfrm>
            <a:off x="541995" y="4139424"/>
            <a:ext cx="11108011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en-US" altLang="zh-CN" sz="3200" dirty="0">
                <a:latin typeface="+mn-lt"/>
                <a:ea typeface="+mn-ea"/>
              </a:rPr>
              <a:t>.</a:t>
            </a:r>
            <a:r>
              <a:rPr lang="zh-CN" altLang="en-US" sz="3200" dirty="0">
                <a:latin typeface="+mn-lt"/>
                <a:ea typeface="+mn-ea"/>
              </a:rPr>
              <a:t>用小正方形纸片摆一摆或者画一画，看拼成或画出的图形周长分别是多少，将结果记录到学习单的表格中；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67B5110-D37E-33DC-9121-5E26E75D6D59}"/>
              </a:ext>
            </a:extLst>
          </p:cNvPr>
          <p:cNvSpPr txBox="1"/>
          <p:nvPr/>
        </p:nvSpPr>
        <p:spPr>
          <a:xfrm>
            <a:off x="541995" y="5516346"/>
            <a:ext cx="11108011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en-US" altLang="zh-CN" sz="3200" dirty="0">
                <a:latin typeface="+mn-lt"/>
                <a:ea typeface="+mn-ea"/>
              </a:rPr>
              <a:t>.</a:t>
            </a:r>
            <a:r>
              <a:rPr lang="zh-CN" altLang="en-US" sz="3200" dirty="0">
                <a:latin typeface="+mn-lt"/>
                <a:ea typeface="+mn-ea"/>
              </a:rPr>
              <a:t>组内交流，有几种拼法？哪种拼法周长最短？</a:t>
            </a:r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33DFDE3-CED5-823A-F405-EBF66134F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640" y="439953"/>
            <a:ext cx="8670720" cy="125045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A2C7D14-AD4C-7B28-82CE-A7E658F4E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991" y="2138879"/>
            <a:ext cx="4342231" cy="17772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D6CE7D9-C617-A7A0-BFAC-F5779F3A3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618" y="1600681"/>
            <a:ext cx="3801742" cy="2853596"/>
          </a:xfrm>
          <a:prstGeom prst="rect">
            <a:avLst/>
          </a:prstGeom>
        </p:spPr>
      </p:pic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3C8804C-F466-564A-AF7C-5AB31E30E0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887625"/>
              </p:ext>
            </p:extLst>
          </p:nvPr>
        </p:nvGraphicFramePr>
        <p:xfrm>
          <a:off x="332708" y="4101567"/>
          <a:ext cx="6194550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4850">
                  <a:extLst>
                    <a:ext uri="{9D8B030D-6E8A-4147-A177-3AD203B41FA5}">
                      <a16:colId xmlns:a16="http://schemas.microsoft.com/office/drawing/2014/main" val="3810078535"/>
                    </a:ext>
                  </a:extLst>
                </a:gridCol>
                <a:gridCol w="2064850">
                  <a:extLst>
                    <a:ext uri="{9D8B030D-6E8A-4147-A177-3AD203B41FA5}">
                      <a16:colId xmlns:a16="http://schemas.microsoft.com/office/drawing/2014/main" val="2690797313"/>
                    </a:ext>
                  </a:extLst>
                </a:gridCol>
                <a:gridCol w="2064850">
                  <a:extLst>
                    <a:ext uri="{9D8B030D-6E8A-4147-A177-3AD203B41FA5}">
                      <a16:colId xmlns:a16="http://schemas.microsoft.com/office/drawing/2014/main" val="2246338179"/>
                    </a:ext>
                  </a:extLst>
                </a:gridCol>
              </a:tblGrid>
              <a:tr h="54314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长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宽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周长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58062"/>
                  </a:ext>
                </a:extLst>
              </a:tr>
              <a:tr h="54314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16</a:t>
                      </a: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</a:t>
                      </a: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34</a:t>
                      </a: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614846"/>
                  </a:ext>
                </a:extLst>
              </a:tr>
              <a:tr h="54314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8</a:t>
                      </a: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2</a:t>
                      </a: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20</a:t>
                      </a: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492001"/>
                  </a:ext>
                </a:extLst>
              </a:tr>
              <a:tr h="54314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16</a:t>
                      </a:r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967292"/>
                  </a:ext>
                </a:extLst>
              </a:tr>
            </a:tbl>
          </a:graphicData>
        </a:graphic>
      </p:graphicFrame>
      <p:sp>
        <p:nvSpPr>
          <p:cNvPr id="7" name="方法1">
            <a:extLst>
              <a:ext uri="{FF2B5EF4-FFF2-40B4-BE49-F238E27FC236}">
                <a16:creationId xmlns:a16="http://schemas.microsoft.com/office/drawing/2014/main" id="{864AE059-40CD-6DE0-8C58-8A855AB212EF}"/>
              </a:ext>
            </a:extLst>
          </p:cNvPr>
          <p:cNvSpPr txBox="1"/>
          <p:nvPr/>
        </p:nvSpPr>
        <p:spPr>
          <a:xfrm>
            <a:off x="10304900" y="1367239"/>
            <a:ext cx="15543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摆法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u="sng" dirty="0"/>
          </a:p>
        </p:txBody>
      </p:sp>
      <p:sp>
        <p:nvSpPr>
          <p:cNvPr id="8" name="方法2">
            <a:extLst>
              <a:ext uri="{FF2B5EF4-FFF2-40B4-BE49-F238E27FC236}">
                <a16:creationId xmlns:a16="http://schemas.microsoft.com/office/drawing/2014/main" id="{8DA33717-EBDB-4818-8787-9A92BF0856A9}"/>
              </a:ext>
            </a:extLst>
          </p:cNvPr>
          <p:cNvSpPr txBox="1"/>
          <p:nvPr/>
        </p:nvSpPr>
        <p:spPr>
          <a:xfrm>
            <a:off x="10304900" y="2058207"/>
            <a:ext cx="15543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摆法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u="sng" dirty="0"/>
          </a:p>
        </p:txBody>
      </p:sp>
      <p:sp>
        <p:nvSpPr>
          <p:cNvPr id="9" name="方法3">
            <a:extLst>
              <a:ext uri="{FF2B5EF4-FFF2-40B4-BE49-F238E27FC236}">
                <a16:creationId xmlns:a16="http://schemas.microsoft.com/office/drawing/2014/main" id="{CE6975ED-04BD-73C1-A08E-B277E9F9E542}"/>
              </a:ext>
            </a:extLst>
          </p:cNvPr>
          <p:cNvSpPr txBox="1"/>
          <p:nvPr/>
        </p:nvSpPr>
        <p:spPr>
          <a:xfrm>
            <a:off x="10304900" y="2749175"/>
            <a:ext cx="15543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摆法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u="sng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6C2BF06-668B-D604-FA7F-1D0B9BA5E1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99" y="4737370"/>
            <a:ext cx="1441992" cy="45720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C3D4A00-1505-D587-44B7-9EE70FC3F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4986" y="4737370"/>
            <a:ext cx="1441992" cy="45720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28E43FA-A486-8624-498B-690FC75311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636" y="4737370"/>
            <a:ext cx="1441992" cy="45720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937642E-CE32-E2AD-97D5-B11181D772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99" y="5314806"/>
            <a:ext cx="1441992" cy="45720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5A86DB9-4C92-4E0F-C05F-FFBE2025D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4986" y="5314806"/>
            <a:ext cx="1441992" cy="45720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F358714-7FF9-20AD-B816-15C4B8C73A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636" y="5314806"/>
            <a:ext cx="1441992" cy="45720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4F2BDDA-691A-E453-68F5-3927CA9A9F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99" y="5899130"/>
            <a:ext cx="1441992" cy="45720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28147AB-F489-D669-211D-6754BC451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4986" y="5899130"/>
            <a:ext cx="1441992" cy="45720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5F5B09C-F7B4-479A-37B8-48D6C62B9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7636" y="5899130"/>
            <a:ext cx="1441992" cy="45720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B89CB901-3317-1D7C-3FC1-36D388EFBF24}"/>
              </a:ext>
            </a:extLst>
          </p:cNvPr>
          <p:cNvSpPr txBox="1"/>
          <p:nvPr/>
        </p:nvSpPr>
        <p:spPr>
          <a:xfrm>
            <a:off x="6267118" y="4995709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每排个数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×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排数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小正方形的个数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3D2DCFD6-FFB3-FE42-5371-2851B6352FE2}"/>
              </a:ext>
            </a:extLst>
          </p:cNvPr>
          <p:cNvSpPr/>
          <p:nvPr/>
        </p:nvSpPr>
        <p:spPr>
          <a:xfrm>
            <a:off x="4439935" y="1036711"/>
            <a:ext cx="1386933" cy="569315"/>
          </a:xfrm>
          <a:prstGeom prst="ellipse">
            <a:avLst/>
          </a:prstGeom>
          <a:noFill/>
          <a:ln w="19050"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045AC89F-ACE2-6786-2147-A49CA78FF4CE}"/>
              </a:ext>
            </a:extLst>
          </p:cNvPr>
          <p:cNvSpPr/>
          <p:nvPr/>
        </p:nvSpPr>
        <p:spPr>
          <a:xfrm>
            <a:off x="2584078" y="3262989"/>
            <a:ext cx="1386933" cy="569315"/>
          </a:xfrm>
          <a:prstGeom prst="ellipse">
            <a:avLst/>
          </a:prstGeom>
          <a:noFill/>
          <a:ln w="19050"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34791E28-165E-BD1B-4894-AFEE989FE001}"/>
              </a:ext>
            </a:extLst>
          </p:cNvPr>
          <p:cNvSpPr/>
          <p:nvPr/>
        </p:nvSpPr>
        <p:spPr>
          <a:xfrm>
            <a:off x="6736772" y="3811933"/>
            <a:ext cx="1386933" cy="569315"/>
          </a:xfrm>
          <a:prstGeom prst="ellipse">
            <a:avLst/>
          </a:prstGeom>
          <a:noFill/>
          <a:ln w="19050"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86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2" grpId="0" animBg="1"/>
      <p:bldP spid="23" grpId="0" animBg="1"/>
      <p:bldP spid="2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8BB0407-C4D0-B1B3-E7CB-3E1A936D4988}"/>
              </a:ext>
            </a:extLst>
          </p:cNvPr>
          <p:cNvSpPr/>
          <p:nvPr/>
        </p:nvSpPr>
        <p:spPr>
          <a:xfrm>
            <a:off x="1271001" y="13513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BEAF02C-8ECA-C002-7E40-1683C660C567}"/>
              </a:ext>
            </a:extLst>
          </p:cNvPr>
          <p:cNvSpPr/>
          <p:nvPr/>
        </p:nvSpPr>
        <p:spPr>
          <a:xfrm>
            <a:off x="2263223" y="13513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9E5FF46-8F3A-22CC-A012-7AFECCB58C0A}"/>
              </a:ext>
            </a:extLst>
          </p:cNvPr>
          <p:cNvSpPr/>
          <p:nvPr/>
        </p:nvSpPr>
        <p:spPr>
          <a:xfrm>
            <a:off x="3255445" y="13513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82CB6DF-95F4-92C1-A5A7-29F8A21A517E}"/>
              </a:ext>
            </a:extLst>
          </p:cNvPr>
          <p:cNvSpPr/>
          <p:nvPr/>
        </p:nvSpPr>
        <p:spPr>
          <a:xfrm>
            <a:off x="4247667" y="13513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7FE57B7-E3D8-48C8-DBB5-CEF7C27C7B60}"/>
              </a:ext>
            </a:extLst>
          </p:cNvPr>
          <p:cNvSpPr/>
          <p:nvPr/>
        </p:nvSpPr>
        <p:spPr>
          <a:xfrm>
            <a:off x="5239889" y="13513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A69A587-8E62-F384-F6D0-C0304A94CD7C}"/>
              </a:ext>
            </a:extLst>
          </p:cNvPr>
          <p:cNvSpPr/>
          <p:nvPr/>
        </p:nvSpPr>
        <p:spPr>
          <a:xfrm>
            <a:off x="6232111" y="13513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EFE3843-BC80-9379-EE40-AFBFABA177E0}"/>
              </a:ext>
            </a:extLst>
          </p:cNvPr>
          <p:cNvSpPr/>
          <p:nvPr/>
        </p:nvSpPr>
        <p:spPr>
          <a:xfrm>
            <a:off x="7224333" y="13513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7B38752-9DE2-7241-FF27-9224634B9428}"/>
              </a:ext>
            </a:extLst>
          </p:cNvPr>
          <p:cNvSpPr/>
          <p:nvPr/>
        </p:nvSpPr>
        <p:spPr>
          <a:xfrm>
            <a:off x="8216555" y="13513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7B95E04-3D5D-C031-A411-06D271B022BE}"/>
              </a:ext>
            </a:extLst>
          </p:cNvPr>
          <p:cNvSpPr/>
          <p:nvPr/>
        </p:nvSpPr>
        <p:spPr>
          <a:xfrm>
            <a:off x="9208777" y="13513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0B2F3CF-454C-EFC0-9E25-4D5049697D36}"/>
              </a:ext>
            </a:extLst>
          </p:cNvPr>
          <p:cNvSpPr/>
          <p:nvPr/>
        </p:nvSpPr>
        <p:spPr>
          <a:xfrm>
            <a:off x="10200999" y="1351382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99E5DA5-31BA-19CF-CBE2-CF0973B663AD}"/>
              </a:ext>
            </a:extLst>
          </p:cNvPr>
          <p:cNvSpPr/>
          <p:nvPr/>
        </p:nvSpPr>
        <p:spPr>
          <a:xfrm>
            <a:off x="1271001" y="22755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A7FAF66-1E39-AA5C-8D12-C2AD9164D4CE}"/>
              </a:ext>
            </a:extLst>
          </p:cNvPr>
          <p:cNvSpPr/>
          <p:nvPr/>
        </p:nvSpPr>
        <p:spPr>
          <a:xfrm>
            <a:off x="2263223" y="22755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D74AB8B-0DB8-814C-5E87-EFD58923EA37}"/>
              </a:ext>
            </a:extLst>
          </p:cNvPr>
          <p:cNvSpPr/>
          <p:nvPr/>
        </p:nvSpPr>
        <p:spPr>
          <a:xfrm>
            <a:off x="3255445" y="22755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C0AF9FF-3C83-30EC-227E-796D42EB0C62}"/>
              </a:ext>
            </a:extLst>
          </p:cNvPr>
          <p:cNvSpPr/>
          <p:nvPr/>
        </p:nvSpPr>
        <p:spPr>
          <a:xfrm>
            <a:off x="4247667" y="22755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F36AB99-2C2B-9F92-812C-68E0D3C3EA2E}"/>
              </a:ext>
            </a:extLst>
          </p:cNvPr>
          <p:cNvSpPr/>
          <p:nvPr/>
        </p:nvSpPr>
        <p:spPr>
          <a:xfrm>
            <a:off x="5239889" y="22755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D93D9CF-6F68-4F88-2785-612C311AACE6}"/>
              </a:ext>
            </a:extLst>
          </p:cNvPr>
          <p:cNvSpPr/>
          <p:nvPr/>
        </p:nvSpPr>
        <p:spPr>
          <a:xfrm>
            <a:off x="6232111" y="2275509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9171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498DE82-404B-9818-530F-85361AAF8809}"/>
              </a:ext>
            </a:extLst>
          </p:cNvPr>
          <p:cNvSpPr/>
          <p:nvPr/>
        </p:nvSpPr>
        <p:spPr>
          <a:xfrm>
            <a:off x="33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56A889F-D562-C733-7D68-70A7186EC5A2}"/>
              </a:ext>
            </a:extLst>
          </p:cNvPr>
          <p:cNvSpPr/>
          <p:nvPr/>
        </p:nvSpPr>
        <p:spPr>
          <a:xfrm>
            <a:off x="105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2383409-F021-74C4-54F1-DDA1044E8FD9}"/>
              </a:ext>
            </a:extLst>
          </p:cNvPr>
          <p:cNvSpPr/>
          <p:nvPr/>
        </p:nvSpPr>
        <p:spPr>
          <a:xfrm>
            <a:off x="177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1CE0466-BB7E-2001-18F3-0511E66F6A3F}"/>
              </a:ext>
            </a:extLst>
          </p:cNvPr>
          <p:cNvSpPr/>
          <p:nvPr/>
        </p:nvSpPr>
        <p:spPr>
          <a:xfrm>
            <a:off x="249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8F7A6C2-862A-35D1-1727-C3841C25C608}"/>
              </a:ext>
            </a:extLst>
          </p:cNvPr>
          <p:cNvSpPr/>
          <p:nvPr/>
        </p:nvSpPr>
        <p:spPr>
          <a:xfrm>
            <a:off x="321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FD1228E-777B-22C5-F413-5BF0992D8184}"/>
              </a:ext>
            </a:extLst>
          </p:cNvPr>
          <p:cNvSpPr/>
          <p:nvPr/>
        </p:nvSpPr>
        <p:spPr>
          <a:xfrm>
            <a:off x="393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3D1B101-92F4-FFE6-2B75-F77DBFAFA097}"/>
              </a:ext>
            </a:extLst>
          </p:cNvPr>
          <p:cNvSpPr/>
          <p:nvPr/>
        </p:nvSpPr>
        <p:spPr>
          <a:xfrm>
            <a:off x="465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EEF93A8-2DDD-F716-EBE2-2CD5A6B4FE03}"/>
              </a:ext>
            </a:extLst>
          </p:cNvPr>
          <p:cNvSpPr/>
          <p:nvPr/>
        </p:nvSpPr>
        <p:spPr>
          <a:xfrm>
            <a:off x="537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CDC4EE9-4F41-0504-702C-9DF42354634D}"/>
              </a:ext>
            </a:extLst>
          </p:cNvPr>
          <p:cNvSpPr/>
          <p:nvPr/>
        </p:nvSpPr>
        <p:spPr>
          <a:xfrm>
            <a:off x="609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F2D4BB7-1B24-2B47-26F4-77B2AB31EB5E}"/>
              </a:ext>
            </a:extLst>
          </p:cNvPr>
          <p:cNvSpPr/>
          <p:nvPr/>
        </p:nvSpPr>
        <p:spPr>
          <a:xfrm>
            <a:off x="681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F8E3B9E-AD25-AF2B-C7E4-058E811E3A59}"/>
              </a:ext>
            </a:extLst>
          </p:cNvPr>
          <p:cNvSpPr/>
          <p:nvPr/>
        </p:nvSpPr>
        <p:spPr>
          <a:xfrm>
            <a:off x="753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5E9EC8C-6B8B-1BB0-5A07-4BA13AE7B1F0}"/>
              </a:ext>
            </a:extLst>
          </p:cNvPr>
          <p:cNvSpPr/>
          <p:nvPr/>
        </p:nvSpPr>
        <p:spPr>
          <a:xfrm>
            <a:off x="825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F4B4EAB-3697-DD83-E57F-D902AAA5574C}"/>
              </a:ext>
            </a:extLst>
          </p:cNvPr>
          <p:cNvSpPr/>
          <p:nvPr/>
        </p:nvSpPr>
        <p:spPr>
          <a:xfrm>
            <a:off x="897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7D47659-02AA-77E4-067F-658BC6438C2F}"/>
              </a:ext>
            </a:extLst>
          </p:cNvPr>
          <p:cNvSpPr/>
          <p:nvPr/>
        </p:nvSpPr>
        <p:spPr>
          <a:xfrm>
            <a:off x="969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4CD23E2-0FE9-E255-0CD7-7D6C80CFF7E0}"/>
              </a:ext>
            </a:extLst>
          </p:cNvPr>
          <p:cNvSpPr/>
          <p:nvPr/>
        </p:nvSpPr>
        <p:spPr>
          <a:xfrm>
            <a:off x="1041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F88A061-2CB5-6533-7474-8CF899E43623}"/>
              </a:ext>
            </a:extLst>
          </p:cNvPr>
          <p:cNvSpPr/>
          <p:nvPr/>
        </p:nvSpPr>
        <p:spPr>
          <a:xfrm>
            <a:off x="11136000" y="306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4401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3C7EBCB-4860-8214-BE55-788A09BE6C18}"/>
              </a:ext>
            </a:extLst>
          </p:cNvPr>
          <p:cNvSpPr/>
          <p:nvPr/>
        </p:nvSpPr>
        <p:spPr>
          <a:xfrm>
            <a:off x="321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736C4BC-A8FD-A1F8-1C11-E049D60E40BE}"/>
              </a:ext>
            </a:extLst>
          </p:cNvPr>
          <p:cNvSpPr/>
          <p:nvPr/>
        </p:nvSpPr>
        <p:spPr>
          <a:xfrm>
            <a:off x="393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CC8CB9F-D889-E94D-DE83-09BFDC79D3A6}"/>
              </a:ext>
            </a:extLst>
          </p:cNvPr>
          <p:cNvSpPr/>
          <p:nvPr/>
        </p:nvSpPr>
        <p:spPr>
          <a:xfrm>
            <a:off x="465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602DF3B-42AF-2C7C-13A1-F0D008C8E4BE}"/>
              </a:ext>
            </a:extLst>
          </p:cNvPr>
          <p:cNvSpPr/>
          <p:nvPr/>
        </p:nvSpPr>
        <p:spPr>
          <a:xfrm>
            <a:off x="537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8BE8B0D-6EE8-4989-EB56-21A20BBCA654}"/>
              </a:ext>
            </a:extLst>
          </p:cNvPr>
          <p:cNvSpPr/>
          <p:nvPr/>
        </p:nvSpPr>
        <p:spPr>
          <a:xfrm>
            <a:off x="609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3C17677-1E9D-D3CA-39C2-D2E3F867EAF3}"/>
              </a:ext>
            </a:extLst>
          </p:cNvPr>
          <p:cNvSpPr/>
          <p:nvPr/>
        </p:nvSpPr>
        <p:spPr>
          <a:xfrm>
            <a:off x="681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AF45178-79E5-B104-170A-36FB4EC113E5}"/>
              </a:ext>
            </a:extLst>
          </p:cNvPr>
          <p:cNvSpPr/>
          <p:nvPr/>
        </p:nvSpPr>
        <p:spPr>
          <a:xfrm>
            <a:off x="753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02B108E-89B3-8342-0283-201D69C7E9BC}"/>
              </a:ext>
            </a:extLst>
          </p:cNvPr>
          <p:cNvSpPr/>
          <p:nvPr/>
        </p:nvSpPr>
        <p:spPr>
          <a:xfrm>
            <a:off x="825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0F8888B-BC15-3346-015D-16DB0F612F43}"/>
              </a:ext>
            </a:extLst>
          </p:cNvPr>
          <p:cNvSpPr/>
          <p:nvPr/>
        </p:nvSpPr>
        <p:spPr>
          <a:xfrm>
            <a:off x="321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2CEE2AE-B0C2-A26D-81EF-D35FDAE7156A}"/>
              </a:ext>
            </a:extLst>
          </p:cNvPr>
          <p:cNvSpPr/>
          <p:nvPr/>
        </p:nvSpPr>
        <p:spPr>
          <a:xfrm>
            <a:off x="393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404C1C9-50BD-57AD-3173-CFD96E400DB5}"/>
              </a:ext>
            </a:extLst>
          </p:cNvPr>
          <p:cNvSpPr/>
          <p:nvPr/>
        </p:nvSpPr>
        <p:spPr>
          <a:xfrm>
            <a:off x="465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2972276-1D67-CFDD-AA04-86FE8586CF71}"/>
              </a:ext>
            </a:extLst>
          </p:cNvPr>
          <p:cNvSpPr/>
          <p:nvPr/>
        </p:nvSpPr>
        <p:spPr>
          <a:xfrm>
            <a:off x="537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8969BA9-8688-6E72-D3AD-030BC2290CA2}"/>
              </a:ext>
            </a:extLst>
          </p:cNvPr>
          <p:cNvSpPr/>
          <p:nvPr/>
        </p:nvSpPr>
        <p:spPr>
          <a:xfrm>
            <a:off x="609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A65B3C1-EDDF-E8E0-8544-4ED889BC2DC4}"/>
              </a:ext>
            </a:extLst>
          </p:cNvPr>
          <p:cNvSpPr/>
          <p:nvPr/>
        </p:nvSpPr>
        <p:spPr>
          <a:xfrm>
            <a:off x="681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1BB19E4-6D8E-E8A3-010D-A0B2B9633EEF}"/>
              </a:ext>
            </a:extLst>
          </p:cNvPr>
          <p:cNvSpPr/>
          <p:nvPr/>
        </p:nvSpPr>
        <p:spPr>
          <a:xfrm>
            <a:off x="753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F323DC0-6C71-C858-A972-9DDD91AC979F}"/>
              </a:ext>
            </a:extLst>
          </p:cNvPr>
          <p:cNvSpPr/>
          <p:nvPr/>
        </p:nvSpPr>
        <p:spPr>
          <a:xfrm>
            <a:off x="825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7591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1517B32-E20C-EFE5-E54F-7D4827C1343F}"/>
              </a:ext>
            </a:extLst>
          </p:cNvPr>
          <p:cNvSpPr/>
          <p:nvPr/>
        </p:nvSpPr>
        <p:spPr>
          <a:xfrm>
            <a:off x="4656000" y="198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84B4E89-3675-730F-B466-37DC9048F1D6}"/>
              </a:ext>
            </a:extLst>
          </p:cNvPr>
          <p:cNvSpPr/>
          <p:nvPr/>
        </p:nvSpPr>
        <p:spPr>
          <a:xfrm>
            <a:off x="5376000" y="198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6983E66-3F05-6EDC-6659-CF8B42E9A82E}"/>
              </a:ext>
            </a:extLst>
          </p:cNvPr>
          <p:cNvSpPr/>
          <p:nvPr/>
        </p:nvSpPr>
        <p:spPr>
          <a:xfrm>
            <a:off x="6096000" y="198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D5A1964-9E92-0515-7EAA-7A232B0B2C9B}"/>
              </a:ext>
            </a:extLst>
          </p:cNvPr>
          <p:cNvSpPr/>
          <p:nvPr/>
        </p:nvSpPr>
        <p:spPr>
          <a:xfrm>
            <a:off x="6816000" y="198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103C7CF-3CA6-5267-80BD-77EDC3EF4D4E}"/>
              </a:ext>
            </a:extLst>
          </p:cNvPr>
          <p:cNvSpPr/>
          <p:nvPr/>
        </p:nvSpPr>
        <p:spPr>
          <a:xfrm>
            <a:off x="465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6336BBF-AC6D-E6C8-4EDD-2FAA76ADCDC5}"/>
              </a:ext>
            </a:extLst>
          </p:cNvPr>
          <p:cNvSpPr/>
          <p:nvPr/>
        </p:nvSpPr>
        <p:spPr>
          <a:xfrm>
            <a:off x="537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E8F2C9C-B0E4-3F3D-39B2-E95FF91B5BBF}"/>
              </a:ext>
            </a:extLst>
          </p:cNvPr>
          <p:cNvSpPr/>
          <p:nvPr/>
        </p:nvSpPr>
        <p:spPr>
          <a:xfrm>
            <a:off x="609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505655-951E-A499-E837-04DFCD51473C}"/>
              </a:ext>
            </a:extLst>
          </p:cNvPr>
          <p:cNvSpPr/>
          <p:nvPr/>
        </p:nvSpPr>
        <p:spPr>
          <a:xfrm>
            <a:off x="6816000" y="342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15D4A25-60AF-2ABD-5CD4-F9A92905F304}"/>
              </a:ext>
            </a:extLst>
          </p:cNvPr>
          <p:cNvSpPr/>
          <p:nvPr/>
        </p:nvSpPr>
        <p:spPr>
          <a:xfrm>
            <a:off x="465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F21C1CA-F4CF-59F5-8B29-A67FAE47BD87}"/>
              </a:ext>
            </a:extLst>
          </p:cNvPr>
          <p:cNvSpPr/>
          <p:nvPr/>
        </p:nvSpPr>
        <p:spPr>
          <a:xfrm>
            <a:off x="537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4326B2E-96EB-992B-E59D-65018EBFABFC}"/>
              </a:ext>
            </a:extLst>
          </p:cNvPr>
          <p:cNvSpPr/>
          <p:nvPr/>
        </p:nvSpPr>
        <p:spPr>
          <a:xfrm>
            <a:off x="609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97B9DD2-0CDD-6B73-9357-868BF48AF000}"/>
              </a:ext>
            </a:extLst>
          </p:cNvPr>
          <p:cNvSpPr/>
          <p:nvPr/>
        </p:nvSpPr>
        <p:spPr>
          <a:xfrm>
            <a:off x="6816000" y="270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E293886-AED2-ED1D-2B83-7AF91D657E5A}"/>
              </a:ext>
            </a:extLst>
          </p:cNvPr>
          <p:cNvSpPr/>
          <p:nvPr/>
        </p:nvSpPr>
        <p:spPr>
          <a:xfrm>
            <a:off x="4656000" y="414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7A70A9B-FD1D-891A-5F3B-50DF22345435}"/>
              </a:ext>
            </a:extLst>
          </p:cNvPr>
          <p:cNvSpPr/>
          <p:nvPr/>
        </p:nvSpPr>
        <p:spPr>
          <a:xfrm>
            <a:off x="5376000" y="414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82B95A5-1A85-1E2C-D67B-DBE479F25670}"/>
              </a:ext>
            </a:extLst>
          </p:cNvPr>
          <p:cNvSpPr/>
          <p:nvPr/>
        </p:nvSpPr>
        <p:spPr>
          <a:xfrm>
            <a:off x="6096000" y="414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B82D31E-1533-EF37-2B70-A410F21A8316}"/>
              </a:ext>
            </a:extLst>
          </p:cNvPr>
          <p:cNvSpPr/>
          <p:nvPr/>
        </p:nvSpPr>
        <p:spPr>
          <a:xfrm>
            <a:off x="6816000" y="4149000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9480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文本框 76">
            <a:extLst>
              <a:ext uri="{FF2B5EF4-FFF2-40B4-BE49-F238E27FC236}">
                <a16:creationId xmlns:a16="http://schemas.microsoft.com/office/drawing/2014/main" id="{1DD8D34F-290D-3380-6568-802C60005D47}"/>
              </a:ext>
            </a:extLst>
          </p:cNvPr>
          <p:cNvSpPr txBox="1"/>
          <p:nvPr/>
        </p:nvSpPr>
        <p:spPr>
          <a:xfrm>
            <a:off x="1209040" y="4740714"/>
            <a:ext cx="9773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3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小正方形的</a:t>
            </a:r>
            <a:r>
              <a:rPr lang="zh-CN" altLang="en-US" sz="3600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边重合的越多</a:t>
            </a:r>
            <a:r>
              <a:rPr lang="zh-CN" altLang="en-US" sz="3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，周长就会</a:t>
            </a:r>
            <a:r>
              <a:rPr lang="zh-CN" altLang="en-US" sz="3600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越短</a:t>
            </a:r>
            <a:r>
              <a:rPr lang="zh-CN" altLang="en-US" sz="3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78" name="图片 77">
            <a:extLst>
              <a:ext uri="{FF2B5EF4-FFF2-40B4-BE49-F238E27FC236}">
                <a16:creationId xmlns:a16="http://schemas.microsoft.com/office/drawing/2014/main" id="{3076C1CC-C282-CAC2-4194-CC150EF45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640" y="439953"/>
            <a:ext cx="8670720" cy="1250452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FCDBC85A-F264-E2CE-A59B-C1EAD2384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991" y="2138879"/>
            <a:ext cx="4342231" cy="1777200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902E0F8B-0C32-AE35-267B-36CE3FBEA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618" y="1600681"/>
            <a:ext cx="3801742" cy="2853596"/>
          </a:xfrm>
          <a:prstGeom prst="rect">
            <a:avLst/>
          </a:prstGeom>
        </p:spPr>
      </p:pic>
      <p:sp>
        <p:nvSpPr>
          <p:cNvPr id="97" name="文本框 96">
            <a:extLst>
              <a:ext uri="{FF2B5EF4-FFF2-40B4-BE49-F238E27FC236}">
                <a16:creationId xmlns:a16="http://schemas.microsoft.com/office/drawing/2014/main" id="{F4F1A4FE-7442-5F11-CB5F-EA7FB48F242A}"/>
              </a:ext>
            </a:extLst>
          </p:cNvPr>
          <p:cNvSpPr txBox="1"/>
          <p:nvPr/>
        </p:nvSpPr>
        <p:spPr>
          <a:xfrm>
            <a:off x="3278881" y="5673482"/>
            <a:ext cx="43962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3600" kern="1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还有别的拼法吗？</a:t>
            </a:r>
            <a:endParaRPr lang="zh-CN" altLang="en-US" sz="3600" kern="100" dirty="0">
              <a:solidFill>
                <a:srgbClr val="0000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20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9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C15EF27B-DB0A-A950-D6C7-6F11A80CAE2A}"/>
              </a:ext>
            </a:extLst>
          </p:cNvPr>
          <p:cNvGrpSpPr/>
          <p:nvPr/>
        </p:nvGrpSpPr>
        <p:grpSpPr>
          <a:xfrm rot="5400000">
            <a:off x="463073" y="2709000"/>
            <a:ext cx="5760000" cy="1440000"/>
            <a:chOff x="3216000" y="2709000"/>
            <a:chExt cx="5760000" cy="1440000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A1B3044-A6C6-2DCB-53AB-EFC89FB43C53}"/>
                </a:ext>
              </a:extLst>
            </p:cNvPr>
            <p:cNvSpPr/>
            <p:nvPr/>
          </p:nvSpPr>
          <p:spPr>
            <a:xfrm>
              <a:off x="3216000" y="270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92BF66FB-12EB-5BBA-A794-524632049B4E}"/>
                </a:ext>
              </a:extLst>
            </p:cNvPr>
            <p:cNvSpPr/>
            <p:nvPr/>
          </p:nvSpPr>
          <p:spPr>
            <a:xfrm>
              <a:off x="3936000" y="270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1CE3D11-7B04-DB4F-6513-DA9976B071C9}"/>
                </a:ext>
              </a:extLst>
            </p:cNvPr>
            <p:cNvSpPr/>
            <p:nvPr/>
          </p:nvSpPr>
          <p:spPr>
            <a:xfrm>
              <a:off x="4656000" y="270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88D3582-4CBF-0871-8026-382496CA6BE6}"/>
                </a:ext>
              </a:extLst>
            </p:cNvPr>
            <p:cNvSpPr/>
            <p:nvPr/>
          </p:nvSpPr>
          <p:spPr>
            <a:xfrm>
              <a:off x="5376000" y="270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CF7B258-18E4-76B4-67D3-7077D709189E}"/>
                </a:ext>
              </a:extLst>
            </p:cNvPr>
            <p:cNvSpPr/>
            <p:nvPr/>
          </p:nvSpPr>
          <p:spPr>
            <a:xfrm>
              <a:off x="6096000" y="270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4696A84-D62A-890C-B973-AD33A42E29F2}"/>
                </a:ext>
              </a:extLst>
            </p:cNvPr>
            <p:cNvSpPr/>
            <p:nvPr/>
          </p:nvSpPr>
          <p:spPr>
            <a:xfrm>
              <a:off x="6816000" y="270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61CB46A-53E0-836C-FCA0-9B795022506E}"/>
                </a:ext>
              </a:extLst>
            </p:cNvPr>
            <p:cNvSpPr/>
            <p:nvPr/>
          </p:nvSpPr>
          <p:spPr>
            <a:xfrm>
              <a:off x="7536000" y="270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FF40324-462E-0B2E-E099-EBE9E5F005D0}"/>
                </a:ext>
              </a:extLst>
            </p:cNvPr>
            <p:cNvSpPr/>
            <p:nvPr/>
          </p:nvSpPr>
          <p:spPr>
            <a:xfrm>
              <a:off x="8256000" y="270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9AAF5E3-9569-C072-E663-8331B20588B7}"/>
                </a:ext>
              </a:extLst>
            </p:cNvPr>
            <p:cNvSpPr/>
            <p:nvPr/>
          </p:nvSpPr>
          <p:spPr>
            <a:xfrm>
              <a:off x="3216000" y="342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EAD9E26-C2A0-67EC-80E6-ED37D63C5979}"/>
                </a:ext>
              </a:extLst>
            </p:cNvPr>
            <p:cNvSpPr/>
            <p:nvPr/>
          </p:nvSpPr>
          <p:spPr>
            <a:xfrm>
              <a:off x="3936000" y="342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A7E9001-DCE5-F166-90BD-E95A0BF71BAE}"/>
                </a:ext>
              </a:extLst>
            </p:cNvPr>
            <p:cNvSpPr/>
            <p:nvPr/>
          </p:nvSpPr>
          <p:spPr>
            <a:xfrm>
              <a:off x="4656000" y="342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8390CC5-EB40-5AB5-41E8-D5B44C72F9AB}"/>
                </a:ext>
              </a:extLst>
            </p:cNvPr>
            <p:cNvSpPr/>
            <p:nvPr/>
          </p:nvSpPr>
          <p:spPr>
            <a:xfrm>
              <a:off x="5376000" y="342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80D5AF2-37BD-14DB-5FEF-D27B2866975E}"/>
                </a:ext>
              </a:extLst>
            </p:cNvPr>
            <p:cNvSpPr/>
            <p:nvPr/>
          </p:nvSpPr>
          <p:spPr>
            <a:xfrm>
              <a:off x="6096000" y="342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AA3B5A8-4E66-03D6-C6E6-AD84FF808C7D}"/>
                </a:ext>
              </a:extLst>
            </p:cNvPr>
            <p:cNvSpPr/>
            <p:nvPr/>
          </p:nvSpPr>
          <p:spPr>
            <a:xfrm>
              <a:off x="6816000" y="342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048CB63-3910-4457-E3A0-FBBC78E451B1}"/>
                </a:ext>
              </a:extLst>
            </p:cNvPr>
            <p:cNvSpPr/>
            <p:nvPr/>
          </p:nvSpPr>
          <p:spPr>
            <a:xfrm>
              <a:off x="7536000" y="342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1C015B0-C0BC-22B5-5334-3BCF426F49E0}"/>
                </a:ext>
              </a:extLst>
            </p:cNvPr>
            <p:cNvSpPr/>
            <p:nvPr/>
          </p:nvSpPr>
          <p:spPr>
            <a:xfrm>
              <a:off x="8256000" y="3429000"/>
              <a:ext cx="720000" cy="720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E0157021-3E0E-33C7-E899-0F13FEDFEA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7434" y="3875763"/>
            <a:ext cx="1575639" cy="237558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0A21D0FF-18D2-EDC1-E7A8-EC18D817FAA4}"/>
              </a:ext>
            </a:extLst>
          </p:cNvPr>
          <p:cNvSpPr txBox="1"/>
          <p:nvPr/>
        </p:nvSpPr>
        <p:spPr>
          <a:xfrm>
            <a:off x="4234342" y="5302669"/>
            <a:ext cx="40925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3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拼成</a:t>
            </a:r>
            <a:r>
              <a:rPr lang="en-US" altLang="zh-CN" sz="3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8</a:t>
            </a:r>
            <a:r>
              <a:rPr lang="zh-CN" altLang="en-US" sz="3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排，每排</a:t>
            </a:r>
            <a:r>
              <a:rPr lang="en-US" altLang="zh-CN" sz="3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3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张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FACC108-6787-02E4-94BF-82BFEF0514EA}"/>
              </a:ext>
            </a:extLst>
          </p:cNvPr>
          <p:cNvGrpSpPr/>
          <p:nvPr/>
        </p:nvGrpSpPr>
        <p:grpSpPr>
          <a:xfrm>
            <a:off x="5248928" y="2057094"/>
            <a:ext cx="5760000" cy="2266270"/>
            <a:chOff x="5248928" y="1989000"/>
            <a:chExt cx="5760000" cy="2266270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9CE34D65-4035-B0B4-F079-598B0C6D8436}"/>
                </a:ext>
              </a:extLst>
            </p:cNvPr>
            <p:cNvGrpSpPr/>
            <p:nvPr/>
          </p:nvGrpSpPr>
          <p:grpSpPr>
            <a:xfrm>
              <a:off x="5248928" y="1989000"/>
              <a:ext cx="5760000" cy="1440000"/>
              <a:chOff x="3216000" y="2709000"/>
              <a:chExt cx="5760000" cy="1440000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9A1DBA95-2E5F-F1BF-B244-987C9D04876A}"/>
                  </a:ext>
                </a:extLst>
              </p:cNvPr>
              <p:cNvSpPr/>
              <p:nvPr/>
            </p:nvSpPr>
            <p:spPr>
              <a:xfrm>
                <a:off x="3216000" y="270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D3F12602-03B0-1EB0-4D2D-CB349C37D81D}"/>
                  </a:ext>
                </a:extLst>
              </p:cNvPr>
              <p:cNvSpPr/>
              <p:nvPr/>
            </p:nvSpPr>
            <p:spPr>
              <a:xfrm>
                <a:off x="3936000" y="270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48432A18-4C25-0F33-478A-540EB05310BA}"/>
                  </a:ext>
                </a:extLst>
              </p:cNvPr>
              <p:cNvSpPr/>
              <p:nvPr/>
            </p:nvSpPr>
            <p:spPr>
              <a:xfrm>
                <a:off x="4656000" y="270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F8CD1029-F16F-EC36-6FE0-EFFD252F0828}"/>
                  </a:ext>
                </a:extLst>
              </p:cNvPr>
              <p:cNvSpPr/>
              <p:nvPr/>
            </p:nvSpPr>
            <p:spPr>
              <a:xfrm>
                <a:off x="5376000" y="270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B9CF940A-66B1-F77C-04C7-DF43F50BD25D}"/>
                  </a:ext>
                </a:extLst>
              </p:cNvPr>
              <p:cNvSpPr/>
              <p:nvPr/>
            </p:nvSpPr>
            <p:spPr>
              <a:xfrm>
                <a:off x="6096000" y="270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6AB7FC94-C7AA-D82D-BA59-56CE25475C6E}"/>
                  </a:ext>
                </a:extLst>
              </p:cNvPr>
              <p:cNvSpPr/>
              <p:nvPr/>
            </p:nvSpPr>
            <p:spPr>
              <a:xfrm>
                <a:off x="6816000" y="270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4820F25C-5B45-EC09-6925-C0312A6F275D}"/>
                  </a:ext>
                </a:extLst>
              </p:cNvPr>
              <p:cNvSpPr/>
              <p:nvPr/>
            </p:nvSpPr>
            <p:spPr>
              <a:xfrm>
                <a:off x="7536000" y="270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6A3E0D25-028F-9D11-C614-1E31F3A0D3C7}"/>
                  </a:ext>
                </a:extLst>
              </p:cNvPr>
              <p:cNvSpPr/>
              <p:nvPr/>
            </p:nvSpPr>
            <p:spPr>
              <a:xfrm>
                <a:off x="8256000" y="270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8781B298-F6EC-9948-83FD-870CD40BF3DC}"/>
                  </a:ext>
                </a:extLst>
              </p:cNvPr>
              <p:cNvSpPr/>
              <p:nvPr/>
            </p:nvSpPr>
            <p:spPr>
              <a:xfrm>
                <a:off x="3216000" y="342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5295F9F7-F1D4-ED0A-A96C-95C08AC635FE}"/>
                  </a:ext>
                </a:extLst>
              </p:cNvPr>
              <p:cNvSpPr/>
              <p:nvPr/>
            </p:nvSpPr>
            <p:spPr>
              <a:xfrm>
                <a:off x="3936000" y="342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47B96CB1-FCC6-8E98-FA17-82D024BC3835}"/>
                  </a:ext>
                </a:extLst>
              </p:cNvPr>
              <p:cNvSpPr/>
              <p:nvPr/>
            </p:nvSpPr>
            <p:spPr>
              <a:xfrm>
                <a:off x="4656000" y="342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77036AFC-6933-6664-1BD9-C382B43C6194}"/>
                  </a:ext>
                </a:extLst>
              </p:cNvPr>
              <p:cNvSpPr/>
              <p:nvPr/>
            </p:nvSpPr>
            <p:spPr>
              <a:xfrm>
                <a:off x="5376000" y="342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7ADDB612-D8A3-ADF1-B1AD-6F272112AEFA}"/>
                  </a:ext>
                </a:extLst>
              </p:cNvPr>
              <p:cNvSpPr/>
              <p:nvPr/>
            </p:nvSpPr>
            <p:spPr>
              <a:xfrm>
                <a:off x="6096000" y="342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5B6783BF-3D6E-FCD5-DC64-49C86124BCE2}"/>
                  </a:ext>
                </a:extLst>
              </p:cNvPr>
              <p:cNvSpPr/>
              <p:nvPr/>
            </p:nvSpPr>
            <p:spPr>
              <a:xfrm>
                <a:off x="6816000" y="342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B3D58DC9-4562-C5CD-6CD2-66855C09A00C}"/>
                  </a:ext>
                </a:extLst>
              </p:cNvPr>
              <p:cNvSpPr/>
              <p:nvPr/>
            </p:nvSpPr>
            <p:spPr>
              <a:xfrm>
                <a:off x="7536000" y="342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50A6FF5C-2E77-2815-8C71-7E343ED6F2EB}"/>
                  </a:ext>
                </a:extLst>
              </p:cNvPr>
              <p:cNvSpPr/>
              <p:nvPr/>
            </p:nvSpPr>
            <p:spPr>
              <a:xfrm>
                <a:off x="8256000" y="3429000"/>
                <a:ext cx="720000" cy="7200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2325094E-5387-1C4B-BEE8-F74D5120B698}"/>
                </a:ext>
              </a:extLst>
            </p:cNvPr>
            <p:cNvSpPr txBox="1"/>
            <p:nvPr/>
          </p:nvSpPr>
          <p:spPr>
            <a:xfrm>
              <a:off x="6082661" y="3608939"/>
              <a:ext cx="409253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600" kern="100" dirty="0"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拼成</a:t>
              </a:r>
              <a:r>
                <a:rPr lang="en-US" altLang="zh-CN" sz="3600" kern="100" dirty="0"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2</a:t>
              </a:r>
              <a:r>
                <a:rPr lang="zh-CN" altLang="en-US" sz="3600" kern="100" dirty="0"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排，每排</a:t>
              </a:r>
              <a:r>
                <a:rPr lang="en-US" altLang="zh-CN" sz="3600" kern="100" dirty="0"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8</a:t>
              </a:r>
              <a:r>
                <a:rPr lang="zh-CN" altLang="en-US" sz="3600" kern="100" dirty="0">
                  <a:effectLst/>
                  <a:latin typeface="+mn-ea"/>
                  <a:ea typeface="+mn-ea"/>
                  <a:cs typeface="Times New Roman" panose="02020603050405020304" pitchFamily="18" charset="0"/>
                </a:rPr>
                <a:t>张</a:t>
              </a:r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54F203BB-CE95-7180-398F-1781E265D550}"/>
              </a:ext>
            </a:extLst>
          </p:cNvPr>
          <p:cNvSpPr txBox="1"/>
          <p:nvPr/>
        </p:nvSpPr>
        <p:spPr>
          <a:xfrm>
            <a:off x="4642660" y="1167297"/>
            <a:ext cx="52406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3600" kern="100" dirty="0">
                <a:solidFill>
                  <a:srgbClr val="FF0000"/>
                </a:solidFill>
                <a:effectLst/>
                <a:latin typeface="+mn-ea"/>
                <a:ea typeface="+mn-ea"/>
                <a:cs typeface="Times New Roman" panose="02020603050405020304" pitchFamily="18" charset="0"/>
              </a:rPr>
              <a:t>与下面的拼法一样了。</a:t>
            </a:r>
          </a:p>
        </p:txBody>
      </p:sp>
    </p:spTree>
    <p:extLst>
      <p:ext uri="{BB962C8B-B14F-4D97-AF65-F5344CB8AC3E}">
        <p14:creationId xmlns:p14="http://schemas.microsoft.com/office/powerpoint/2010/main" val="322748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5CA79C5D-42E5-E996-1375-0FEBBFBC8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14" y="456388"/>
            <a:ext cx="2590010" cy="60440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67BB743-C3A8-4ACD-4D11-3AD8292111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83" y="1460411"/>
            <a:ext cx="1342417" cy="1342417"/>
          </a:xfrm>
          <a:prstGeom prst="rect">
            <a:avLst/>
          </a:prstGeom>
        </p:spPr>
      </p:pic>
      <p:sp>
        <p:nvSpPr>
          <p:cNvPr id="11" name="AutoShape 27">
            <a:extLst>
              <a:ext uri="{FF2B5EF4-FFF2-40B4-BE49-F238E27FC236}">
                <a16:creationId xmlns:a16="http://schemas.microsoft.com/office/drawing/2014/main" id="{83AA23A0-7A3A-C7E0-486F-2C9F97DB0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155" y="1663906"/>
            <a:ext cx="5700825" cy="663719"/>
          </a:xfrm>
          <a:prstGeom prst="wedgeRoundRectCallout">
            <a:avLst>
              <a:gd name="adj1" fmla="val -58090"/>
              <a:gd name="adj2" fmla="val 34030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latin typeface="+mn-lt"/>
              </a:rPr>
              <a:t>有序思考，不重复、不遗漏。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B90B6A6-32EB-DBEF-4754-F55F40AD9C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35599" y="2938382"/>
            <a:ext cx="1342418" cy="1342418"/>
          </a:xfrm>
          <a:prstGeom prst="rect">
            <a:avLst/>
          </a:prstGeom>
        </p:spPr>
      </p:pic>
      <p:sp>
        <p:nvSpPr>
          <p:cNvPr id="16" name="AutoShape 27">
            <a:extLst>
              <a:ext uri="{FF2B5EF4-FFF2-40B4-BE49-F238E27FC236}">
                <a16:creationId xmlns:a16="http://schemas.microsoft.com/office/drawing/2014/main" id="{6ACB9BD9-7196-85B6-99E2-08982C3B2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155" y="3122722"/>
            <a:ext cx="6284486" cy="1281195"/>
          </a:xfrm>
          <a:prstGeom prst="wedgeRoundRectCallout">
            <a:avLst>
              <a:gd name="adj1" fmla="val 58650"/>
              <a:gd name="adj2" fmla="val 14784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latin typeface="+mn-lt"/>
              </a:rPr>
              <a:t>一般来说，拼成的长方形的长和宽越接近，其周长越短。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446E7D6-182A-2951-A7D2-A388968F3776}"/>
              </a:ext>
            </a:extLst>
          </p:cNvPr>
          <p:cNvSpPr txBox="1"/>
          <p:nvPr/>
        </p:nvSpPr>
        <p:spPr>
          <a:xfrm>
            <a:off x="1792322" y="5194094"/>
            <a:ext cx="6816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答：拼出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______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形周长最短。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EB2F75F-AB20-3274-85D1-A28773538607}"/>
              </a:ext>
            </a:extLst>
          </p:cNvPr>
          <p:cNvSpPr txBox="1"/>
          <p:nvPr/>
        </p:nvSpPr>
        <p:spPr>
          <a:xfrm>
            <a:off x="3900790" y="5135726"/>
            <a:ext cx="1410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正方</a:t>
            </a:r>
          </a:p>
        </p:txBody>
      </p:sp>
    </p:spTree>
    <p:extLst>
      <p:ext uri="{BB962C8B-B14F-4D97-AF65-F5344CB8AC3E}">
        <p14:creationId xmlns:p14="http://schemas.microsoft.com/office/powerpoint/2010/main" val="420340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达标检测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BDE026-4E00-88BB-7675-FF5E5E4FAF92}"/>
              </a:ext>
            </a:extLst>
          </p:cNvPr>
          <p:cNvSpPr txBox="1"/>
          <p:nvPr/>
        </p:nvSpPr>
        <p:spPr>
          <a:xfrm>
            <a:off x="1176121" y="118609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如果用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张正方形纸拼呢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？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你有什么发现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B7CC0D-B30D-9017-3769-2A520A4F1D53}"/>
              </a:ext>
            </a:extLst>
          </p:cNvPr>
          <p:cNvSpPr/>
          <p:nvPr/>
        </p:nvSpPr>
        <p:spPr>
          <a:xfrm>
            <a:off x="500743" y="123894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355BF81-56D0-2678-6440-12F3AE8B2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84716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8A121FF-89BF-9EFA-A797-CDE406CD2F59}"/>
              </a:ext>
            </a:extLst>
          </p:cNvPr>
          <p:cNvSpPr/>
          <p:nvPr/>
        </p:nvSpPr>
        <p:spPr>
          <a:xfrm>
            <a:off x="500743" y="2562085"/>
            <a:ext cx="1871663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36=1×36</a:t>
            </a:r>
          </a:p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    =2×18</a:t>
            </a:r>
          </a:p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    =3×12</a:t>
            </a:r>
          </a:p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    =4×9</a:t>
            </a:r>
          </a:p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    =6×6</a:t>
            </a:r>
            <a:endParaRPr lang="zh-CN" altLang="zh-CN" sz="3200" b="1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defRPr/>
            </a:pPr>
            <a:endParaRPr lang="zh-CN" altLang="zh-CN" sz="3200" b="1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3CC14C3D-62AD-9D8F-88B6-E83C0B1E4766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46398361"/>
              </p:ext>
            </p:extLst>
          </p:nvPr>
        </p:nvGraphicFramePr>
        <p:xfrm>
          <a:off x="2569528" y="2267669"/>
          <a:ext cx="9121729" cy="3341406"/>
        </p:xfrm>
        <a:graphic>
          <a:graphicData uri="http://schemas.openxmlformats.org/drawingml/2006/table">
            <a:tbl>
              <a:tblPr/>
              <a:tblGrid>
                <a:gridCol w="1903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5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2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6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长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宽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周长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36 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 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(36+1)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×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2=74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（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18 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 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(18+2)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×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2=40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（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12 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3 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(12+3)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×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2=30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（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9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9 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4 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(9+4)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×</a:t>
                      </a: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2=26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（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90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6 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</a:p>
                  </a:txBody>
                  <a:tcPr marL="91454" marR="91454" marT="45735" marB="45735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6 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</a:p>
                  </a:txBody>
                  <a:tcPr marL="91454" marR="91454" marT="45735" marB="4573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6×4=24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（</a:t>
                      </a:r>
                      <a:r>
                        <a:rPr lang="zh-CN" altLang="en-US" sz="28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分米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）</a:t>
                      </a:r>
                    </a:p>
                  </a:txBody>
                  <a:tcPr marL="91454" marR="91454" marT="45735" marB="4573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273427"/>
                  </a:ext>
                </a:extLst>
              </a:tr>
            </a:tbl>
          </a:graphicData>
        </a:graphic>
      </p:graphicFrame>
      <p:grpSp>
        <p:nvGrpSpPr>
          <p:cNvPr id="14" name="组合 13">
            <a:extLst>
              <a:ext uri="{FF2B5EF4-FFF2-40B4-BE49-F238E27FC236}">
                <a16:creationId xmlns:a16="http://schemas.microsoft.com/office/drawing/2014/main" id="{98C6AFA6-61AF-CB46-892B-9BE8119BB514}"/>
              </a:ext>
            </a:extLst>
          </p:cNvPr>
          <p:cNvGrpSpPr/>
          <p:nvPr/>
        </p:nvGrpSpPr>
        <p:grpSpPr>
          <a:xfrm>
            <a:off x="5015230" y="2844810"/>
            <a:ext cx="1696720" cy="2754513"/>
            <a:chOff x="5015230" y="2844810"/>
            <a:chExt cx="1696720" cy="2754513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8204C19-831D-007F-64B3-0825DB742983}"/>
                </a:ext>
              </a:extLst>
            </p:cNvPr>
            <p:cNvSpPr txBox="1"/>
            <p:nvPr/>
          </p:nvSpPr>
          <p:spPr>
            <a:xfrm>
              <a:off x="5015230" y="2844810"/>
              <a:ext cx="169672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分米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F5A83C1-A9CD-4A5C-B4CD-A89CD6FA705E}"/>
                </a:ext>
              </a:extLst>
            </p:cNvPr>
            <p:cNvSpPr txBox="1"/>
            <p:nvPr/>
          </p:nvSpPr>
          <p:spPr>
            <a:xfrm>
              <a:off x="5015230" y="3401244"/>
              <a:ext cx="169672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2 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分米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0CB0941-F0E8-F921-1A17-4A94C6B2935C}"/>
                </a:ext>
              </a:extLst>
            </p:cNvPr>
            <p:cNvSpPr txBox="1"/>
            <p:nvPr/>
          </p:nvSpPr>
          <p:spPr>
            <a:xfrm>
              <a:off x="5015230" y="3957678"/>
              <a:ext cx="169672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3 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分米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39FF631-D89C-D7EC-E9F9-C0AED5F3C8CC}"/>
                </a:ext>
              </a:extLst>
            </p:cNvPr>
            <p:cNvSpPr txBox="1"/>
            <p:nvPr/>
          </p:nvSpPr>
          <p:spPr>
            <a:xfrm>
              <a:off x="5015230" y="4514112"/>
              <a:ext cx="169672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4 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分米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58F7390-F3E1-9851-003F-8FCC78683DE4}"/>
                </a:ext>
              </a:extLst>
            </p:cNvPr>
            <p:cNvSpPr txBox="1"/>
            <p:nvPr/>
          </p:nvSpPr>
          <p:spPr>
            <a:xfrm>
              <a:off x="5015230" y="5076103"/>
              <a:ext cx="169672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6 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分米</a:t>
              </a: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B9EECBAF-2B6F-DBC1-140B-EAFE4ECAC84B}"/>
              </a:ext>
            </a:extLst>
          </p:cNvPr>
          <p:cNvSpPr/>
          <p:nvPr/>
        </p:nvSpPr>
        <p:spPr>
          <a:xfrm>
            <a:off x="2869661" y="5115014"/>
            <a:ext cx="7918314" cy="439480"/>
          </a:xfrm>
          <a:prstGeom prst="rect">
            <a:avLst/>
          </a:prstGeom>
          <a:noFill/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5168679-2985-8CC7-24E6-225D2F609AD5}"/>
              </a:ext>
            </a:extLst>
          </p:cNvPr>
          <p:cNvSpPr txBox="1"/>
          <p:nvPr/>
        </p:nvSpPr>
        <p:spPr>
          <a:xfrm>
            <a:off x="273338" y="5838280"/>
            <a:ext cx="118001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发现：一般来说，拼成的长方形的长和宽越接近，其周长越短。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animBg="1"/>
      <p:bldP spid="15" grpId="1" animBg="1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692B3F-AB9C-96F0-FFCC-E2BCA00CAF68}"/>
              </a:ext>
            </a:extLst>
          </p:cNvPr>
          <p:cNvSpPr txBox="1"/>
          <p:nvPr/>
        </p:nvSpPr>
        <p:spPr>
          <a:xfrm>
            <a:off x="1176121" y="692148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把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幅绘画作品贴在一起，做一个“绘画园地”。要在“绘画园地”的四周贴上花边。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B19E83-5733-8D25-134D-AE2FEACC1D0F}"/>
              </a:ext>
            </a:extLst>
          </p:cNvPr>
          <p:cNvSpPr/>
          <p:nvPr/>
        </p:nvSpPr>
        <p:spPr>
          <a:xfrm>
            <a:off x="500743" y="74499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5EC5233-5218-9D23-339B-F4BCD6CDBC17}"/>
              </a:ext>
            </a:extLst>
          </p:cNvPr>
          <p:cNvSpPr txBox="1"/>
          <p:nvPr/>
        </p:nvSpPr>
        <p:spPr>
          <a:xfrm>
            <a:off x="1176121" y="4517185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怎样设计“绘画园地”，才能使贴的花边最少？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79CD5DE-4799-40D4-B4CB-8BBDB6CFC3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5938" y="2714980"/>
            <a:ext cx="1455097" cy="1455097"/>
          </a:xfrm>
          <a:prstGeom prst="rect">
            <a:avLst/>
          </a:prstGeom>
        </p:spPr>
      </p:pic>
      <p:sp>
        <p:nvSpPr>
          <p:cNvPr id="6" name="AutoShape 27">
            <a:extLst>
              <a:ext uri="{FF2B5EF4-FFF2-40B4-BE49-F238E27FC236}">
                <a16:creationId xmlns:a16="http://schemas.microsoft.com/office/drawing/2014/main" id="{DF0D94F5-7D6C-2DC5-4F79-00E7AFA3A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4818" y="2568641"/>
            <a:ext cx="2819131" cy="1254328"/>
          </a:xfrm>
          <a:prstGeom prst="wedgeRoundRectCallout">
            <a:avLst>
              <a:gd name="adj1" fmla="val -67012"/>
              <a:gd name="adj2" fmla="val 3510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</a:rPr>
              <a:t>每幅作品都是正方形。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821F893A-A2F5-3EB9-8813-B7CF0CDD9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35776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887A579-00C8-2981-8B4C-93AF0D1C63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005" y="2714980"/>
            <a:ext cx="1455097" cy="1455097"/>
          </a:xfrm>
          <a:prstGeom prst="rect">
            <a:avLst/>
          </a:prstGeom>
        </p:spPr>
      </p:pic>
      <p:sp>
        <p:nvSpPr>
          <p:cNvPr id="9" name="AutoShape 27">
            <a:extLst>
              <a:ext uri="{FF2B5EF4-FFF2-40B4-BE49-F238E27FC236}">
                <a16:creationId xmlns:a16="http://schemas.microsoft.com/office/drawing/2014/main" id="{1DC61F90-5014-E062-75B8-124727B45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0848" y="2705251"/>
            <a:ext cx="2089962" cy="1254328"/>
          </a:xfrm>
          <a:prstGeom prst="wedgeRoundRectCallout">
            <a:avLst>
              <a:gd name="adj1" fmla="val 74484"/>
              <a:gd name="adj2" fmla="val 3510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+mn-lt"/>
              </a:rPr>
              <a:t>边长都是</a:t>
            </a:r>
            <a:r>
              <a:rPr lang="en-US" altLang="zh-CN" sz="3200" b="1" dirty="0">
                <a:latin typeface="+mn-lt"/>
              </a:rPr>
              <a:t>2</a:t>
            </a:r>
            <a:r>
              <a:rPr lang="zh-CN" altLang="en-US" sz="3200" b="1" dirty="0">
                <a:latin typeface="+mn-lt"/>
              </a:rPr>
              <a:t>分米。</a:t>
            </a:r>
          </a:p>
        </p:txBody>
      </p:sp>
    </p:spTree>
    <p:extLst>
      <p:ext uri="{BB962C8B-B14F-4D97-AF65-F5344CB8AC3E}">
        <p14:creationId xmlns:p14="http://schemas.microsoft.com/office/powerpoint/2010/main" val="767883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0525046-5C12-2229-F5C2-DF9ECBABCFCC}"/>
              </a:ext>
            </a:extLst>
          </p:cNvPr>
          <p:cNvSpPr txBox="1"/>
          <p:nvPr/>
        </p:nvSpPr>
        <p:spPr>
          <a:xfrm>
            <a:off x="640996" y="311415"/>
            <a:ext cx="4485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方法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：拼成长方形。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CA169B7-F27E-97DC-1B49-1D66684B8A53}"/>
              </a:ext>
            </a:extLst>
          </p:cNvPr>
          <p:cNvSpPr txBox="1"/>
          <p:nvPr/>
        </p:nvSpPr>
        <p:spPr>
          <a:xfrm>
            <a:off x="640996" y="982624"/>
            <a:ext cx="1022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①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542AB6B-CFC8-A4A6-B463-347F15AB4F19}"/>
              </a:ext>
            </a:extLst>
          </p:cNvPr>
          <p:cNvGrpSpPr/>
          <p:nvPr/>
        </p:nvGrpSpPr>
        <p:grpSpPr>
          <a:xfrm>
            <a:off x="1322036" y="997310"/>
            <a:ext cx="9997236" cy="555402"/>
            <a:chOff x="1088572" y="3467268"/>
            <a:chExt cx="9997236" cy="555402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BFDD6B54-84FB-DD82-C0C2-4BB5C4BA7DF5}"/>
                </a:ext>
              </a:extLst>
            </p:cNvPr>
            <p:cNvGrpSpPr/>
            <p:nvPr/>
          </p:nvGrpSpPr>
          <p:grpSpPr>
            <a:xfrm>
              <a:off x="1088572" y="3467268"/>
              <a:ext cx="3332412" cy="555402"/>
              <a:chOff x="1088572" y="3383448"/>
              <a:chExt cx="3332412" cy="555402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5DEF866-015D-28B8-0E69-E6DDFE5AA3C0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E9E56BBB-B2DC-529A-DD2D-84ECCC231C01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A4E34D17-51C4-2616-6A2E-EA0E675A5D63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DC39FC95-88F1-5784-9820-641749FBD753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63554E10-4C78-69E3-BD18-98DE116479FE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FCE42D6B-1396-BC61-AEBA-6160FCC592D4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7BFD2F0D-5A56-C1B8-B8D3-4A43E3C84FED}"/>
                </a:ext>
              </a:extLst>
            </p:cNvPr>
            <p:cNvGrpSpPr/>
            <p:nvPr/>
          </p:nvGrpSpPr>
          <p:grpSpPr>
            <a:xfrm>
              <a:off x="4420984" y="3467268"/>
              <a:ext cx="3332412" cy="555402"/>
              <a:chOff x="1088572" y="3383448"/>
              <a:chExt cx="3332412" cy="555402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94AEC66A-E5D0-AB82-69C8-702E1C901BCA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45B5E210-855B-8B6A-CF56-6DF4554DC4EA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977D0B97-F732-0219-93A6-A6C22457A29D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5FD311CD-E52D-A16C-C2F2-A95900B00B19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C6B5AADE-03D6-0BAA-3868-3CD30E0F5DEF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7287E764-8AB6-1CA8-3F3C-50339118FAF7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6D8CFB10-734F-0E82-A90C-CC5C79217BDB}"/>
                </a:ext>
              </a:extLst>
            </p:cNvPr>
            <p:cNvGrpSpPr/>
            <p:nvPr/>
          </p:nvGrpSpPr>
          <p:grpSpPr>
            <a:xfrm>
              <a:off x="7753396" y="3467268"/>
              <a:ext cx="3332412" cy="555402"/>
              <a:chOff x="1088572" y="3383448"/>
              <a:chExt cx="3332412" cy="555402"/>
            </a:xfrm>
          </p:grpSpPr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E5D98800-1D51-08DD-A421-21EA7C078D1B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9BF9D007-9235-E9A7-9A03-A90D90A7B5C8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D47DFD42-35ED-8F70-CD07-BC852063385E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C564B6C-8174-5E0C-4E63-B9764A120E15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A1A4E94C-5325-1009-FD99-F5DBFF4112EB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F6EC91A5-3E0B-DE85-B2C2-95CDB641693C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A3D51905-CEA5-DF7D-B7F3-E896DD81AEA4}"/>
              </a:ext>
            </a:extLst>
          </p:cNvPr>
          <p:cNvSpPr txBox="1"/>
          <p:nvPr/>
        </p:nvSpPr>
        <p:spPr>
          <a:xfrm>
            <a:off x="1814619" y="1658909"/>
            <a:ext cx="5124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(18×2+1×2)×2=76(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分米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1D2F746-471F-8E8E-692C-9CA2B4512627}"/>
              </a:ext>
            </a:extLst>
          </p:cNvPr>
          <p:cNvSpPr txBox="1"/>
          <p:nvPr/>
        </p:nvSpPr>
        <p:spPr>
          <a:xfrm>
            <a:off x="640996" y="2304531"/>
            <a:ext cx="1022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②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9EB789F-00D0-505C-20FC-3D38AAF6B238}"/>
              </a:ext>
            </a:extLst>
          </p:cNvPr>
          <p:cNvGrpSpPr/>
          <p:nvPr/>
        </p:nvGrpSpPr>
        <p:grpSpPr>
          <a:xfrm>
            <a:off x="1322036" y="2333904"/>
            <a:ext cx="4998618" cy="1110804"/>
            <a:chOff x="1322036" y="4401991"/>
            <a:chExt cx="4998618" cy="1110804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DB063BFE-2CB9-4B75-C1DC-5690BF2DCC4B}"/>
                </a:ext>
              </a:extLst>
            </p:cNvPr>
            <p:cNvGrpSpPr/>
            <p:nvPr/>
          </p:nvGrpSpPr>
          <p:grpSpPr>
            <a:xfrm>
              <a:off x="1322036" y="4401991"/>
              <a:ext cx="4998618" cy="555402"/>
              <a:chOff x="1322036" y="4401991"/>
              <a:chExt cx="4998618" cy="555402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8974315B-FBDF-79CA-177A-9DD9D2C8C159}"/>
                  </a:ext>
                </a:extLst>
              </p:cNvPr>
              <p:cNvGrpSpPr/>
              <p:nvPr/>
            </p:nvGrpSpPr>
            <p:grpSpPr>
              <a:xfrm>
                <a:off x="1322036" y="4401991"/>
                <a:ext cx="3332412" cy="555402"/>
                <a:chOff x="1088572" y="3383448"/>
                <a:chExt cx="3332412" cy="555402"/>
              </a:xfrm>
            </p:grpSpPr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172B0071-2736-BCD0-A37F-B37EED2C2166}"/>
                    </a:ext>
                  </a:extLst>
                </p:cNvPr>
                <p:cNvSpPr/>
                <p:nvPr/>
              </p:nvSpPr>
              <p:spPr>
                <a:xfrm>
                  <a:off x="1088572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7755C660-9203-C16A-6413-176E4401F09B}"/>
                    </a:ext>
                  </a:extLst>
                </p:cNvPr>
                <p:cNvSpPr/>
                <p:nvPr/>
              </p:nvSpPr>
              <p:spPr>
                <a:xfrm>
                  <a:off x="1643974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0C635748-F26D-DB47-4CF6-1CF982011B8A}"/>
                    </a:ext>
                  </a:extLst>
                </p:cNvPr>
                <p:cNvSpPr/>
                <p:nvPr/>
              </p:nvSpPr>
              <p:spPr>
                <a:xfrm>
                  <a:off x="2199376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7864E938-FF5C-EAD4-9449-8ABA1E37DB34}"/>
                    </a:ext>
                  </a:extLst>
                </p:cNvPr>
                <p:cNvSpPr/>
                <p:nvPr/>
              </p:nvSpPr>
              <p:spPr>
                <a:xfrm>
                  <a:off x="2754778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1A35BAFB-CFE9-32EE-839A-E0AFAC9B7DD4}"/>
                    </a:ext>
                  </a:extLst>
                </p:cNvPr>
                <p:cNvSpPr/>
                <p:nvPr/>
              </p:nvSpPr>
              <p:spPr>
                <a:xfrm>
                  <a:off x="3310180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DA5F5C64-F652-1437-C620-BEAE10C3ABD7}"/>
                    </a:ext>
                  </a:extLst>
                </p:cNvPr>
                <p:cNvSpPr/>
                <p:nvPr/>
              </p:nvSpPr>
              <p:spPr>
                <a:xfrm>
                  <a:off x="3865582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054B6EAC-B235-297B-122A-7AB3B7E2913A}"/>
                  </a:ext>
                </a:extLst>
              </p:cNvPr>
              <p:cNvSpPr/>
              <p:nvPr/>
            </p:nvSpPr>
            <p:spPr>
              <a:xfrm>
                <a:off x="4654448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263A5432-E261-649E-40AE-A494892547A3}"/>
                  </a:ext>
                </a:extLst>
              </p:cNvPr>
              <p:cNvSpPr/>
              <p:nvPr/>
            </p:nvSpPr>
            <p:spPr>
              <a:xfrm>
                <a:off x="5209850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CA7FD919-0FDE-8E4A-5EC7-04102878DF03}"/>
                  </a:ext>
                </a:extLst>
              </p:cNvPr>
              <p:cNvSpPr/>
              <p:nvPr/>
            </p:nvSpPr>
            <p:spPr>
              <a:xfrm>
                <a:off x="5765252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8254D79E-A824-3F2F-FC42-3320287210EE}"/>
                </a:ext>
              </a:extLst>
            </p:cNvPr>
            <p:cNvGrpSpPr/>
            <p:nvPr/>
          </p:nvGrpSpPr>
          <p:grpSpPr>
            <a:xfrm>
              <a:off x="1322036" y="4957393"/>
              <a:ext cx="4998618" cy="555402"/>
              <a:chOff x="6320654" y="4401991"/>
              <a:chExt cx="4998618" cy="555402"/>
            </a:xfrm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DBA16194-5C60-C5DF-1BFE-5B1E2105DB3F}"/>
                  </a:ext>
                </a:extLst>
              </p:cNvPr>
              <p:cNvSpPr/>
              <p:nvPr/>
            </p:nvSpPr>
            <p:spPr>
              <a:xfrm>
                <a:off x="6320654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14FA7B72-52A6-3048-530A-BB21EA5B42C9}"/>
                  </a:ext>
                </a:extLst>
              </p:cNvPr>
              <p:cNvSpPr/>
              <p:nvPr/>
            </p:nvSpPr>
            <p:spPr>
              <a:xfrm>
                <a:off x="6876056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50BFE00D-F4A7-CA58-6023-FEFC3E49863C}"/>
                  </a:ext>
                </a:extLst>
              </p:cNvPr>
              <p:cNvSpPr/>
              <p:nvPr/>
            </p:nvSpPr>
            <p:spPr>
              <a:xfrm>
                <a:off x="7431458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C04290C7-8A1A-54BF-3537-D4F3AE8FAC6E}"/>
                  </a:ext>
                </a:extLst>
              </p:cNvPr>
              <p:cNvGrpSpPr/>
              <p:nvPr/>
            </p:nvGrpSpPr>
            <p:grpSpPr>
              <a:xfrm>
                <a:off x="7986860" y="4401991"/>
                <a:ext cx="3332412" cy="555402"/>
                <a:chOff x="1088572" y="3383448"/>
                <a:chExt cx="3332412" cy="555402"/>
              </a:xfrm>
            </p:grpSpPr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BCF3B875-767E-DF17-A6A3-F7AADC902AF1}"/>
                    </a:ext>
                  </a:extLst>
                </p:cNvPr>
                <p:cNvSpPr/>
                <p:nvPr/>
              </p:nvSpPr>
              <p:spPr>
                <a:xfrm>
                  <a:off x="1088572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35">
                  <a:extLst>
                    <a:ext uri="{FF2B5EF4-FFF2-40B4-BE49-F238E27FC236}">
                      <a16:creationId xmlns:a16="http://schemas.microsoft.com/office/drawing/2014/main" id="{657BC352-A4A0-D72E-1828-FF99DA2AD7E7}"/>
                    </a:ext>
                  </a:extLst>
                </p:cNvPr>
                <p:cNvSpPr/>
                <p:nvPr/>
              </p:nvSpPr>
              <p:spPr>
                <a:xfrm>
                  <a:off x="1643974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5D18C24B-E480-52B2-D4D7-3F08AB650F1F}"/>
                    </a:ext>
                  </a:extLst>
                </p:cNvPr>
                <p:cNvSpPr/>
                <p:nvPr/>
              </p:nvSpPr>
              <p:spPr>
                <a:xfrm>
                  <a:off x="2199376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6DDA3080-0CBC-B80E-CAF7-203F19582171}"/>
                    </a:ext>
                  </a:extLst>
                </p:cNvPr>
                <p:cNvSpPr/>
                <p:nvPr/>
              </p:nvSpPr>
              <p:spPr>
                <a:xfrm>
                  <a:off x="2754778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19438161-E475-9D29-9494-1CE1CA21D35F}"/>
                    </a:ext>
                  </a:extLst>
                </p:cNvPr>
                <p:cNvSpPr/>
                <p:nvPr/>
              </p:nvSpPr>
              <p:spPr>
                <a:xfrm>
                  <a:off x="3310180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DF4AA055-6986-84BD-CA9C-671FB69F5696}"/>
                    </a:ext>
                  </a:extLst>
                </p:cNvPr>
                <p:cNvSpPr/>
                <p:nvPr/>
              </p:nvSpPr>
              <p:spPr>
                <a:xfrm>
                  <a:off x="3865582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D582A339-9FAC-639F-1D6C-565A4330C821}"/>
              </a:ext>
            </a:extLst>
          </p:cNvPr>
          <p:cNvSpPr txBox="1"/>
          <p:nvPr/>
        </p:nvSpPr>
        <p:spPr>
          <a:xfrm>
            <a:off x="6426750" y="2575460"/>
            <a:ext cx="5124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(9×2+2×2)×2=44(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分米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686C3D4-E9FC-73DC-3295-CF67451651D3}"/>
              </a:ext>
            </a:extLst>
          </p:cNvPr>
          <p:cNvSpPr txBox="1"/>
          <p:nvPr/>
        </p:nvSpPr>
        <p:spPr>
          <a:xfrm>
            <a:off x="640996" y="3655811"/>
            <a:ext cx="1022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③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EE6C65D-8F25-01CB-24CB-71B9692AEC08}"/>
              </a:ext>
            </a:extLst>
          </p:cNvPr>
          <p:cNvGrpSpPr/>
          <p:nvPr/>
        </p:nvGrpSpPr>
        <p:grpSpPr>
          <a:xfrm>
            <a:off x="1322036" y="3665668"/>
            <a:ext cx="3332412" cy="1659633"/>
            <a:chOff x="1322036" y="4868628"/>
            <a:chExt cx="3332412" cy="1659633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DBF5119A-C85D-EAA3-F965-33A904FD917B}"/>
                </a:ext>
              </a:extLst>
            </p:cNvPr>
            <p:cNvGrpSpPr/>
            <p:nvPr/>
          </p:nvGrpSpPr>
          <p:grpSpPr>
            <a:xfrm>
              <a:off x="1322036" y="4868628"/>
              <a:ext cx="3332412" cy="555402"/>
              <a:chOff x="1088572" y="3383448"/>
              <a:chExt cx="3332412" cy="555402"/>
            </a:xfrm>
          </p:grpSpPr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F4373C17-B74D-6298-B205-465A89D85656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6003783F-74EB-54B0-2CAB-4BC798B7C598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CE9A7F02-90B3-49EC-E112-438119102EC2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A16CA31D-F019-D0C1-8DFB-630B68C5E907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1D74F57E-2C52-71D4-62D8-14DBC742712F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8C5F33F8-38E4-68E0-3356-7EB380AF100C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547A0D46-F513-B6C6-3A6E-45B935E182C7}"/>
                </a:ext>
              </a:extLst>
            </p:cNvPr>
            <p:cNvGrpSpPr/>
            <p:nvPr/>
          </p:nvGrpSpPr>
          <p:grpSpPr>
            <a:xfrm>
              <a:off x="1322036" y="5420743"/>
              <a:ext cx="3332412" cy="555402"/>
              <a:chOff x="1088572" y="3383448"/>
              <a:chExt cx="3332412" cy="555402"/>
            </a:xfrm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6A601A2C-36D3-4B3D-16FB-7F85A4E0EFDA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0A2623A3-0EC2-7654-1998-274757337A30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C0AB6488-72FE-FB3B-4524-9267594E43C8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9EA24493-EA8D-EED1-7BD5-3B06408BF23E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66A9477C-93F6-C135-5D7F-AC7244B28A74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21FE5746-7EE5-86EF-AC60-86E31BFD28F4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54130313-E4F6-EF75-86EB-3F9C8F5C4851}"/>
                </a:ext>
              </a:extLst>
            </p:cNvPr>
            <p:cNvGrpSpPr/>
            <p:nvPr/>
          </p:nvGrpSpPr>
          <p:grpSpPr>
            <a:xfrm>
              <a:off x="1322036" y="5972859"/>
              <a:ext cx="3332412" cy="555402"/>
              <a:chOff x="1088572" y="3383448"/>
              <a:chExt cx="3332412" cy="555402"/>
            </a:xfrm>
          </p:grpSpPr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09B2A337-A5E8-71F0-51BB-ADC6B7C4E905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09FBC9B9-686C-8487-F007-AA370E253A90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B8A9149B-699C-E459-7997-D46DDF92039E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7786672A-BF88-3F42-EEE3-B178FC2A335A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73A5FFA0-EBFB-2D86-BC96-D266FC04B241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CA76E2CE-2FC9-164D-138B-0AFEADB274FC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ABE22786-DA15-C6A0-D06D-D8289E7E254B}"/>
              </a:ext>
            </a:extLst>
          </p:cNvPr>
          <p:cNvSpPr txBox="1"/>
          <p:nvPr/>
        </p:nvSpPr>
        <p:spPr>
          <a:xfrm>
            <a:off x="4932149" y="4217783"/>
            <a:ext cx="5382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(6×2+3×2)×2=36(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分米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1C4C638B-6A0A-1259-A3E9-29ECFD2C43A2}"/>
              </a:ext>
            </a:extLst>
          </p:cNvPr>
          <p:cNvSpPr txBox="1"/>
          <p:nvPr/>
        </p:nvSpPr>
        <p:spPr>
          <a:xfrm>
            <a:off x="640996" y="5418807"/>
            <a:ext cx="103609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76&gt;44&gt;36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，将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幅作品贴成长为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幅、宽为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幅的长方形“绘画园地”可使贴的花边最少。</a:t>
            </a:r>
          </a:p>
        </p:txBody>
      </p:sp>
    </p:spTree>
    <p:extLst>
      <p:ext uri="{BB962C8B-B14F-4D97-AF65-F5344CB8AC3E}">
        <p14:creationId xmlns:p14="http://schemas.microsoft.com/office/powerpoint/2010/main" val="3284090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D138FC8-D481-9C0C-D775-4A8BAB6A341E}"/>
              </a:ext>
            </a:extLst>
          </p:cNvPr>
          <p:cNvSpPr txBox="1"/>
          <p:nvPr/>
        </p:nvSpPr>
        <p:spPr>
          <a:xfrm>
            <a:off x="640995" y="311415"/>
            <a:ext cx="53804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方法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：拼成不规则图形。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227C030-8A08-5D0F-5CA1-221600B4AE17}"/>
              </a:ext>
            </a:extLst>
          </p:cNvPr>
          <p:cNvSpPr txBox="1"/>
          <p:nvPr/>
        </p:nvSpPr>
        <p:spPr>
          <a:xfrm>
            <a:off x="640996" y="931357"/>
            <a:ext cx="1103219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先用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幅绘画作品拼成正方形，再挨着正方形的一条边贴两幅连着的作品，如下图所示。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6596276-2310-0A0F-E2A8-3BFBB0D1A494}"/>
              </a:ext>
            </a:extLst>
          </p:cNvPr>
          <p:cNvGrpSpPr/>
          <p:nvPr/>
        </p:nvGrpSpPr>
        <p:grpSpPr>
          <a:xfrm>
            <a:off x="1739028" y="2155502"/>
            <a:ext cx="2221608" cy="2743312"/>
            <a:chOff x="3598308" y="2978462"/>
            <a:chExt cx="2221608" cy="274331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969E033-3B5C-8F4A-AF2E-49B937013B53}"/>
                </a:ext>
              </a:extLst>
            </p:cNvPr>
            <p:cNvSpPr/>
            <p:nvPr/>
          </p:nvSpPr>
          <p:spPr>
            <a:xfrm>
              <a:off x="4153710" y="2978462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6F876F3-B34E-4859-0AE9-F4658DB41352}"/>
                </a:ext>
              </a:extLst>
            </p:cNvPr>
            <p:cNvSpPr/>
            <p:nvPr/>
          </p:nvSpPr>
          <p:spPr>
            <a:xfrm>
              <a:off x="3598308" y="2978462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A840FF7B-3270-4206-D8E0-19573AD7BC0A}"/>
                </a:ext>
              </a:extLst>
            </p:cNvPr>
            <p:cNvGrpSpPr/>
            <p:nvPr/>
          </p:nvGrpSpPr>
          <p:grpSpPr>
            <a:xfrm>
              <a:off x="3598308" y="3510026"/>
              <a:ext cx="2221608" cy="2211748"/>
              <a:chOff x="3598308" y="3510026"/>
              <a:chExt cx="2221608" cy="2211748"/>
            </a:xfrm>
          </p:grpSpPr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07E7DDC1-288D-26D0-0520-0FB9DCE43176}"/>
                  </a:ext>
                </a:extLst>
              </p:cNvPr>
              <p:cNvSpPr/>
              <p:nvPr/>
            </p:nvSpPr>
            <p:spPr>
              <a:xfrm>
                <a:off x="3598308" y="5166372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186D6F46-B8AA-C87D-4431-F4A6A69D315C}"/>
                  </a:ext>
                </a:extLst>
              </p:cNvPr>
              <p:cNvSpPr/>
              <p:nvPr/>
            </p:nvSpPr>
            <p:spPr>
              <a:xfrm>
                <a:off x="5264514" y="5163086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0443BFD0-5C85-B877-30A4-6428B558412D}"/>
                  </a:ext>
                </a:extLst>
              </p:cNvPr>
              <p:cNvGrpSpPr/>
              <p:nvPr/>
            </p:nvGrpSpPr>
            <p:grpSpPr>
              <a:xfrm>
                <a:off x="3598308" y="3510026"/>
                <a:ext cx="2221608" cy="1659633"/>
                <a:chOff x="3598308" y="3510026"/>
                <a:chExt cx="2221608" cy="1659633"/>
              </a:xfrm>
            </p:grpSpPr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B0082EC3-4F81-F331-B7B6-DE36443837E8}"/>
                    </a:ext>
                  </a:extLst>
                </p:cNvPr>
                <p:cNvSpPr/>
                <p:nvPr/>
              </p:nvSpPr>
              <p:spPr>
                <a:xfrm>
                  <a:off x="3598308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4C54658E-6AB0-1FE8-CC03-9AAB29B52800}"/>
                    </a:ext>
                  </a:extLst>
                </p:cNvPr>
                <p:cNvSpPr/>
                <p:nvPr/>
              </p:nvSpPr>
              <p:spPr>
                <a:xfrm>
                  <a:off x="4153710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3D74EA4D-7471-B434-2DF4-88B23CDF1ECD}"/>
                    </a:ext>
                  </a:extLst>
                </p:cNvPr>
                <p:cNvSpPr/>
                <p:nvPr/>
              </p:nvSpPr>
              <p:spPr>
                <a:xfrm>
                  <a:off x="4709112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17FE7C1A-0825-3F7A-365C-2AB5793E56CE}"/>
                    </a:ext>
                  </a:extLst>
                </p:cNvPr>
                <p:cNvSpPr/>
                <p:nvPr/>
              </p:nvSpPr>
              <p:spPr>
                <a:xfrm>
                  <a:off x="5264514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F6C43F7B-9206-4915-46E3-C9A77029902B}"/>
                    </a:ext>
                  </a:extLst>
                </p:cNvPr>
                <p:cNvSpPr/>
                <p:nvPr/>
              </p:nvSpPr>
              <p:spPr>
                <a:xfrm>
                  <a:off x="3598308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56AA7FCE-56EB-A946-703D-1F4F77DACB9B}"/>
                    </a:ext>
                  </a:extLst>
                </p:cNvPr>
                <p:cNvSpPr/>
                <p:nvPr/>
              </p:nvSpPr>
              <p:spPr>
                <a:xfrm>
                  <a:off x="4153710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A220D433-D111-E85B-E313-23FE898E19C6}"/>
                    </a:ext>
                  </a:extLst>
                </p:cNvPr>
                <p:cNvSpPr/>
                <p:nvPr/>
              </p:nvSpPr>
              <p:spPr>
                <a:xfrm>
                  <a:off x="4709112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A3D7F69E-D043-89FF-906A-6AA64A946568}"/>
                    </a:ext>
                  </a:extLst>
                </p:cNvPr>
                <p:cNvSpPr/>
                <p:nvPr/>
              </p:nvSpPr>
              <p:spPr>
                <a:xfrm>
                  <a:off x="5264514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4D7C2E4E-1140-A80D-9705-399D5B18CADC}"/>
                    </a:ext>
                  </a:extLst>
                </p:cNvPr>
                <p:cNvSpPr/>
                <p:nvPr/>
              </p:nvSpPr>
              <p:spPr>
                <a:xfrm>
                  <a:off x="3598308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3FC0FCAF-81D5-9806-EB51-D1D6878387D8}"/>
                    </a:ext>
                  </a:extLst>
                </p:cNvPr>
                <p:cNvSpPr/>
                <p:nvPr/>
              </p:nvSpPr>
              <p:spPr>
                <a:xfrm>
                  <a:off x="4153710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C3B3E70B-3EFA-F140-022A-AA99EBAF7BD4}"/>
                    </a:ext>
                  </a:extLst>
                </p:cNvPr>
                <p:cNvSpPr/>
                <p:nvPr/>
              </p:nvSpPr>
              <p:spPr>
                <a:xfrm>
                  <a:off x="4709112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1D81C82D-B9BE-642C-F9B3-0FA8D8583AB3}"/>
                    </a:ext>
                  </a:extLst>
                </p:cNvPr>
                <p:cNvSpPr/>
                <p:nvPr/>
              </p:nvSpPr>
              <p:spPr>
                <a:xfrm>
                  <a:off x="5264514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1935938C-0342-EC8D-339F-2E197B908E4B}"/>
                  </a:ext>
                </a:extLst>
              </p:cNvPr>
              <p:cNvSpPr/>
              <p:nvPr/>
            </p:nvSpPr>
            <p:spPr>
              <a:xfrm>
                <a:off x="4153710" y="5163086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2E58544E-8804-7EA7-C375-37FEA7302115}"/>
                  </a:ext>
                </a:extLst>
              </p:cNvPr>
              <p:cNvSpPr/>
              <p:nvPr/>
            </p:nvSpPr>
            <p:spPr>
              <a:xfrm>
                <a:off x="4709112" y="5166372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7E99144-E652-7A7A-72BF-01F54A292462}"/>
              </a:ext>
            </a:extLst>
          </p:cNvPr>
          <p:cNvGrpSpPr/>
          <p:nvPr/>
        </p:nvGrpSpPr>
        <p:grpSpPr>
          <a:xfrm>
            <a:off x="4798022" y="2155502"/>
            <a:ext cx="2221608" cy="2743312"/>
            <a:chOff x="3598308" y="2978462"/>
            <a:chExt cx="2221608" cy="2743312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1B36684-3A4C-0780-05E4-024762531A46}"/>
                </a:ext>
              </a:extLst>
            </p:cNvPr>
            <p:cNvSpPr/>
            <p:nvPr/>
          </p:nvSpPr>
          <p:spPr>
            <a:xfrm>
              <a:off x="4709112" y="2978462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77D721E3-3BE0-3815-7079-4E4025F9C814}"/>
                </a:ext>
              </a:extLst>
            </p:cNvPr>
            <p:cNvSpPr/>
            <p:nvPr/>
          </p:nvSpPr>
          <p:spPr>
            <a:xfrm>
              <a:off x="4153710" y="2978462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2DEC014B-6792-962F-92CC-C84B0B9B37DA}"/>
                </a:ext>
              </a:extLst>
            </p:cNvPr>
            <p:cNvGrpSpPr/>
            <p:nvPr/>
          </p:nvGrpSpPr>
          <p:grpSpPr>
            <a:xfrm>
              <a:off x="3598308" y="3510026"/>
              <a:ext cx="2221608" cy="2211748"/>
              <a:chOff x="3598308" y="3510026"/>
              <a:chExt cx="2221608" cy="2211748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3402A50D-E015-E508-C3DE-D4986520F8F9}"/>
                  </a:ext>
                </a:extLst>
              </p:cNvPr>
              <p:cNvSpPr/>
              <p:nvPr/>
            </p:nvSpPr>
            <p:spPr>
              <a:xfrm>
                <a:off x="3598308" y="5166372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D8D8C749-1ECC-D1FB-BFD6-5DD2024AF2F0}"/>
                  </a:ext>
                </a:extLst>
              </p:cNvPr>
              <p:cNvSpPr/>
              <p:nvPr/>
            </p:nvSpPr>
            <p:spPr>
              <a:xfrm>
                <a:off x="5264514" y="5163086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8CF35267-B02B-C3EA-9246-8803DA4F74A3}"/>
                  </a:ext>
                </a:extLst>
              </p:cNvPr>
              <p:cNvGrpSpPr/>
              <p:nvPr/>
            </p:nvGrpSpPr>
            <p:grpSpPr>
              <a:xfrm>
                <a:off x="3598308" y="3510026"/>
                <a:ext cx="2221608" cy="1659633"/>
                <a:chOff x="3598308" y="3510026"/>
                <a:chExt cx="2221608" cy="1659633"/>
              </a:xfrm>
            </p:grpSpPr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A7B4D48C-2E16-F07E-8EE1-7AB14414C35C}"/>
                    </a:ext>
                  </a:extLst>
                </p:cNvPr>
                <p:cNvSpPr/>
                <p:nvPr/>
              </p:nvSpPr>
              <p:spPr>
                <a:xfrm>
                  <a:off x="3598308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E1D89512-663D-5852-5375-D2FDF224B79D}"/>
                    </a:ext>
                  </a:extLst>
                </p:cNvPr>
                <p:cNvSpPr/>
                <p:nvPr/>
              </p:nvSpPr>
              <p:spPr>
                <a:xfrm>
                  <a:off x="4153710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35">
                  <a:extLst>
                    <a:ext uri="{FF2B5EF4-FFF2-40B4-BE49-F238E27FC236}">
                      <a16:creationId xmlns:a16="http://schemas.microsoft.com/office/drawing/2014/main" id="{ECDD913A-B3B3-E2CE-B09C-18DC3AFCC9DE}"/>
                    </a:ext>
                  </a:extLst>
                </p:cNvPr>
                <p:cNvSpPr/>
                <p:nvPr/>
              </p:nvSpPr>
              <p:spPr>
                <a:xfrm>
                  <a:off x="4709112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833D0283-6DC5-0C42-0915-A6E965E36519}"/>
                    </a:ext>
                  </a:extLst>
                </p:cNvPr>
                <p:cNvSpPr/>
                <p:nvPr/>
              </p:nvSpPr>
              <p:spPr>
                <a:xfrm>
                  <a:off x="5264514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662FB077-3A5C-96A6-1811-F7A9D95958E4}"/>
                    </a:ext>
                  </a:extLst>
                </p:cNvPr>
                <p:cNvSpPr/>
                <p:nvPr/>
              </p:nvSpPr>
              <p:spPr>
                <a:xfrm>
                  <a:off x="3598308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BFDD5983-C85A-9AE5-47A6-7394AA3352B4}"/>
                    </a:ext>
                  </a:extLst>
                </p:cNvPr>
                <p:cNvSpPr/>
                <p:nvPr/>
              </p:nvSpPr>
              <p:spPr>
                <a:xfrm>
                  <a:off x="4153710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97BCC5BF-A216-659E-EF26-72C98AC33D77}"/>
                    </a:ext>
                  </a:extLst>
                </p:cNvPr>
                <p:cNvSpPr/>
                <p:nvPr/>
              </p:nvSpPr>
              <p:spPr>
                <a:xfrm>
                  <a:off x="4709112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23F96D7A-70D9-B938-319A-ED9493391444}"/>
                    </a:ext>
                  </a:extLst>
                </p:cNvPr>
                <p:cNvSpPr/>
                <p:nvPr/>
              </p:nvSpPr>
              <p:spPr>
                <a:xfrm>
                  <a:off x="5264514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ED7BD2AC-6D5E-99D2-FEFB-5813A08EACBA}"/>
                    </a:ext>
                  </a:extLst>
                </p:cNvPr>
                <p:cNvSpPr/>
                <p:nvPr/>
              </p:nvSpPr>
              <p:spPr>
                <a:xfrm>
                  <a:off x="3598308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763056D6-C2F3-FD66-B086-AABB58A14BB5}"/>
                    </a:ext>
                  </a:extLst>
                </p:cNvPr>
                <p:cNvSpPr/>
                <p:nvPr/>
              </p:nvSpPr>
              <p:spPr>
                <a:xfrm>
                  <a:off x="4153710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8EABAF5D-B6FF-BDBE-6E4A-1C812C8EA92A}"/>
                    </a:ext>
                  </a:extLst>
                </p:cNvPr>
                <p:cNvSpPr/>
                <p:nvPr/>
              </p:nvSpPr>
              <p:spPr>
                <a:xfrm>
                  <a:off x="4709112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59E9914B-8422-34F1-6C0B-0687F693584D}"/>
                    </a:ext>
                  </a:extLst>
                </p:cNvPr>
                <p:cNvSpPr/>
                <p:nvPr/>
              </p:nvSpPr>
              <p:spPr>
                <a:xfrm>
                  <a:off x="5264514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79A6334C-4822-2432-C620-4C24EFE6D4C4}"/>
                  </a:ext>
                </a:extLst>
              </p:cNvPr>
              <p:cNvSpPr/>
              <p:nvPr/>
            </p:nvSpPr>
            <p:spPr>
              <a:xfrm>
                <a:off x="4153710" y="5163086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81322567-14FC-C030-1195-DEA827E3DFEF}"/>
                  </a:ext>
                </a:extLst>
              </p:cNvPr>
              <p:cNvSpPr/>
              <p:nvPr/>
            </p:nvSpPr>
            <p:spPr>
              <a:xfrm>
                <a:off x="4709112" y="5166372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E24F726D-4801-6620-F646-ADC5D73115F1}"/>
              </a:ext>
            </a:extLst>
          </p:cNvPr>
          <p:cNvGrpSpPr/>
          <p:nvPr/>
        </p:nvGrpSpPr>
        <p:grpSpPr>
          <a:xfrm>
            <a:off x="7857016" y="2155502"/>
            <a:ext cx="2221608" cy="2743312"/>
            <a:chOff x="3598308" y="2978462"/>
            <a:chExt cx="2221608" cy="2743312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676AAB1A-D030-8A0A-9FE9-8E8ABD649B49}"/>
                </a:ext>
              </a:extLst>
            </p:cNvPr>
            <p:cNvSpPr/>
            <p:nvPr/>
          </p:nvSpPr>
          <p:spPr>
            <a:xfrm>
              <a:off x="5264514" y="2978462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B8F40D72-5B8E-6723-5776-084B1F02A79D}"/>
                </a:ext>
              </a:extLst>
            </p:cNvPr>
            <p:cNvSpPr/>
            <p:nvPr/>
          </p:nvSpPr>
          <p:spPr>
            <a:xfrm>
              <a:off x="4709112" y="2978462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FCA87AF7-F957-38D4-A038-09C91B04770B}"/>
                </a:ext>
              </a:extLst>
            </p:cNvPr>
            <p:cNvGrpSpPr/>
            <p:nvPr/>
          </p:nvGrpSpPr>
          <p:grpSpPr>
            <a:xfrm>
              <a:off x="3598308" y="3510026"/>
              <a:ext cx="2221608" cy="2211748"/>
              <a:chOff x="3598308" y="3510026"/>
              <a:chExt cx="2221608" cy="2211748"/>
            </a:xfrm>
          </p:grpSpPr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8C20CEB8-50A6-BD8A-695A-A25A68F11EC8}"/>
                  </a:ext>
                </a:extLst>
              </p:cNvPr>
              <p:cNvSpPr/>
              <p:nvPr/>
            </p:nvSpPr>
            <p:spPr>
              <a:xfrm>
                <a:off x="3598308" y="5166372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41851AF2-D98F-48D9-CA75-9674BC16F47E}"/>
                  </a:ext>
                </a:extLst>
              </p:cNvPr>
              <p:cNvSpPr/>
              <p:nvPr/>
            </p:nvSpPr>
            <p:spPr>
              <a:xfrm>
                <a:off x="5264514" y="5163086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61BFFA6A-19E0-127B-26C6-429C97651DD5}"/>
                  </a:ext>
                </a:extLst>
              </p:cNvPr>
              <p:cNvGrpSpPr/>
              <p:nvPr/>
            </p:nvGrpSpPr>
            <p:grpSpPr>
              <a:xfrm>
                <a:off x="3598308" y="3510026"/>
                <a:ext cx="2221608" cy="1659633"/>
                <a:chOff x="3598308" y="3510026"/>
                <a:chExt cx="2221608" cy="1659633"/>
              </a:xfrm>
            </p:grpSpPr>
            <p:sp>
              <p:nvSpPr>
                <p:cNvPr id="55" name="矩形 54">
                  <a:extLst>
                    <a:ext uri="{FF2B5EF4-FFF2-40B4-BE49-F238E27FC236}">
                      <a16:creationId xmlns:a16="http://schemas.microsoft.com/office/drawing/2014/main" id="{CC30EB0C-728C-4654-FD2F-15817269E05C}"/>
                    </a:ext>
                  </a:extLst>
                </p:cNvPr>
                <p:cNvSpPr/>
                <p:nvPr/>
              </p:nvSpPr>
              <p:spPr>
                <a:xfrm>
                  <a:off x="3598308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D9D1EDB2-8862-46B6-908F-A5B234A574AD}"/>
                    </a:ext>
                  </a:extLst>
                </p:cNvPr>
                <p:cNvSpPr/>
                <p:nvPr/>
              </p:nvSpPr>
              <p:spPr>
                <a:xfrm>
                  <a:off x="4153710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79C48603-7D66-BD05-EA5C-7C4689C4C534}"/>
                    </a:ext>
                  </a:extLst>
                </p:cNvPr>
                <p:cNvSpPr/>
                <p:nvPr/>
              </p:nvSpPr>
              <p:spPr>
                <a:xfrm>
                  <a:off x="4709112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358AC038-3CC6-FB60-A839-718BBECD85D8}"/>
                    </a:ext>
                  </a:extLst>
                </p:cNvPr>
                <p:cNvSpPr/>
                <p:nvPr/>
              </p:nvSpPr>
              <p:spPr>
                <a:xfrm>
                  <a:off x="5264514" y="3510026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5EEB48FA-2054-2FC9-28B6-B3A765B543CE}"/>
                    </a:ext>
                  </a:extLst>
                </p:cNvPr>
                <p:cNvSpPr/>
                <p:nvPr/>
              </p:nvSpPr>
              <p:spPr>
                <a:xfrm>
                  <a:off x="3598308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C92C1225-1F80-4293-04D4-2F5D8DD4F47C}"/>
                    </a:ext>
                  </a:extLst>
                </p:cNvPr>
                <p:cNvSpPr/>
                <p:nvPr/>
              </p:nvSpPr>
              <p:spPr>
                <a:xfrm>
                  <a:off x="4153710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C79D6309-3E5C-0CF4-2C56-8AFC232A2992}"/>
                    </a:ext>
                  </a:extLst>
                </p:cNvPr>
                <p:cNvSpPr/>
                <p:nvPr/>
              </p:nvSpPr>
              <p:spPr>
                <a:xfrm>
                  <a:off x="4709112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0ACA5C89-311A-236D-0CF1-2EFA90D9BD1D}"/>
                    </a:ext>
                  </a:extLst>
                </p:cNvPr>
                <p:cNvSpPr/>
                <p:nvPr/>
              </p:nvSpPr>
              <p:spPr>
                <a:xfrm>
                  <a:off x="5264514" y="4062141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507E95C0-AC2F-09E2-852C-804E6F8CD737}"/>
                    </a:ext>
                  </a:extLst>
                </p:cNvPr>
                <p:cNvSpPr/>
                <p:nvPr/>
              </p:nvSpPr>
              <p:spPr>
                <a:xfrm>
                  <a:off x="3598308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AA4CB43E-5E16-2DBE-943B-A3E2F0F361EB}"/>
                    </a:ext>
                  </a:extLst>
                </p:cNvPr>
                <p:cNvSpPr/>
                <p:nvPr/>
              </p:nvSpPr>
              <p:spPr>
                <a:xfrm>
                  <a:off x="4153710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133AC25B-AAE7-8989-5273-C60F75022BDE}"/>
                    </a:ext>
                  </a:extLst>
                </p:cNvPr>
                <p:cNvSpPr/>
                <p:nvPr/>
              </p:nvSpPr>
              <p:spPr>
                <a:xfrm>
                  <a:off x="4709112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矩形 65">
                  <a:extLst>
                    <a:ext uri="{FF2B5EF4-FFF2-40B4-BE49-F238E27FC236}">
                      <a16:creationId xmlns:a16="http://schemas.microsoft.com/office/drawing/2014/main" id="{B419A229-5600-595A-7563-AFDFAC50565A}"/>
                    </a:ext>
                  </a:extLst>
                </p:cNvPr>
                <p:cNvSpPr/>
                <p:nvPr/>
              </p:nvSpPr>
              <p:spPr>
                <a:xfrm>
                  <a:off x="5264514" y="4614257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CE9B2853-5798-021C-AE23-D7332F195DB7}"/>
                  </a:ext>
                </a:extLst>
              </p:cNvPr>
              <p:cNvSpPr/>
              <p:nvPr/>
            </p:nvSpPr>
            <p:spPr>
              <a:xfrm>
                <a:off x="4153710" y="5163086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92674B54-A979-5A4C-937C-3B7FE42B285A}"/>
                  </a:ext>
                </a:extLst>
              </p:cNvPr>
              <p:cNvSpPr/>
              <p:nvPr/>
            </p:nvSpPr>
            <p:spPr>
              <a:xfrm>
                <a:off x="4709112" y="5166372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67" name="文本框 66">
            <a:extLst>
              <a:ext uri="{FF2B5EF4-FFF2-40B4-BE49-F238E27FC236}">
                <a16:creationId xmlns:a16="http://schemas.microsoft.com/office/drawing/2014/main" id="{7A04F533-881E-26F5-6E3B-6F1989DF9701}"/>
              </a:ext>
            </a:extLst>
          </p:cNvPr>
          <p:cNvSpPr txBox="1"/>
          <p:nvPr/>
        </p:nvSpPr>
        <p:spPr>
          <a:xfrm>
            <a:off x="640995" y="5014197"/>
            <a:ext cx="8548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花边长都是</a:t>
            </a:r>
            <a:r>
              <a:rPr lang="en-US" altLang="zh-CN" dirty="0"/>
              <a:t>(5×2+4×2)×2=36(</a:t>
            </a:r>
            <a:r>
              <a:rPr lang="zh-CN" altLang="en-US" dirty="0"/>
              <a:t>分米</a:t>
            </a:r>
            <a:r>
              <a:rPr lang="en-US" altLang="zh-CN" dirty="0"/>
              <a:t>) </a:t>
            </a:r>
            <a:r>
              <a:rPr lang="zh-CN" altLang="en-US" dirty="0"/>
              <a:t>。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D8202E9-DA24-2258-B25D-A2A525834D02}"/>
              </a:ext>
            </a:extLst>
          </p:cNvPr>
          <p:cNvSpPr txBox="1"/>
          <p:nvPr/>
        </p:nvSpPr>
        <p:spPr>
          <a:xfrm>
            <a:off x="640995" y="5714355"/>
            <a:ext cx="8548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所以按上图</a:t>
            </a:r>
            <a:r>
              <a:rPr lang="en-US" altLang="zh-CN" dirty="0"/>
              <a:t>3</a:t>
            </a:r>
            <a:r>
              <a:rPr lang="zh-CN" altLang="en-US" dirty="0"/>
              <a:t>种拼法，贴的花边也最少。</a:t>
            </a:r>
          </a:p>
        </p:txBody>
      </p:sp>
    </p:spTree>
    <p:extLst>
      <p:ext uri="{BB962C8B-B14F-4D97-AF65-F5344CB8AC3E}">
        <p14:creationId xmlns:p14="http://schemas.microsoft.com/office/powerpoint/2010/main" val="930126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76CC5F8-43F4-A7DA-6D89-7C0502EB86B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拓展深化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CFDEEB09-2C94-FADA-A8FA-8473F23F2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63" y="1263076"/>
            <a:ext cx="11075075" cy="1300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latin typeface="+mn-lt"/>
              </a:rPr>
              <a:t>        用 </a:t>
            </a:r>
            <a:r>
              <a:rPr lang="en-US" altLang="zh-CN" sz="3600" b="1" dirty="0">
                <a:latin typeface="+mn-lt"/>
              </a:rPr>
              <a:t>16 </a:t>
            </a:r>
            <a:r>
              <a:rPr lang="zh-CN" altLang="en-US" sz="3600" b="1" dirty="0">
                <a:latin typeface="+mn-lt"/>
              </a:rPr>
              <a:t>个小正方形拼组，如果不拼成长方形或正方形，拼成其他形状，它们的周长又有怎样的奥妙呢？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4871404-8A40-0B6F-5333-35BA033C3478}"/>
              </a:ext>
            </a:extLst>
          </p:cNvPr>
          <p:cNvSpPr/>
          <p:nvPr/>
        </p:nvSpPr>
        <p:spPr>
          <a:xfrm>
            <a:off x="1271001" y="2936991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E6BD2CC-E75A-CDBD-8E1B-48093D5D0082}"/>
              </a:ext>
            </a:extLst>
          </p:cNvPr>
          <p:cNvSpPr/>
          <p:nvPr/>
        </p:nvSpPr>
        <p:spPr>
          <a:xfrm>
            <a:off x="2263223" y="2936991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5867627-8E17-2569-0CFE-51A78CE67414}"/>
              </a:ext>
            </a:extLst>
          </p:cNvPr>
          <p:cNvSpPr/>
          <p:nvPr/>
        </p:nvSpPr>
        <p:spPr>
          <a:xfrm>
            <a:off x="3255445" y="2936991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FBDBB04-2226-3428-9B90-072D6EB04077}"/>
              </a:ext>
            </a:extLst>
          </p:cNvPr>
          <p:cNvSpPr/>
          <p:nvPr/>
        </p:nvSpPr>
        <p:spPr>
          <a:xfrm>
            <a:off x="4247667" y="2936991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3EDBE05-BF07-E541-CC5C-988012DFBD15}"/>
              </a:ext>
            </a:extLst>
          </p:cNvPr>
          <p:cNvSpPr/>
          <p:nvPr/>
        </p:nvSpPr>
        <p:spPr>
          <a:xfrm>
            <a:off x="5239889" y="2936991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045509F-C48D-E58D-1EEA-DC97A6661161}"/>
              </a:ext>
            </a:extLst>
          </p:cNvPr>
          <p:cNvSpPr/>
          <p:nvPr/>
        </p:nvSpPr>
        <p:spPr>
          <a:xfrm>
            <a:off x="6232111" y="2936991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B08BD23-215F-B89B-EBD5-2BEFCDAC13F6}"/>
              </a:ext>
            </a:extLst>
          </p:cNvPr>
          <p:cNvSpPr/>
          <p:nvPr/>
        </p:nvSpPr>
        <p:spPr>
          <a:xfrm>
            <a:off x="7224333" y="2936991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774B0D1-9121-ED50-9A1B-1230D05D5105}"/>
              </a:ext>
            </a:extLst>
          </p:cNvPr>
          <p:cNvSpPr/>
          <p:nvPr/>
        </p:nvSpPr>
        <p:spPr>
          <a:xfrm>
            <a:off x="8216555" y="2936991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F0C9090-C1A5-5375-A8E4-D770574B5978}"/>
              </a:ext>
            </a:extLst>
          </p:cNvPr>
          <p:cNvSpPr/>
          <p:nvPr/>
        </p:nvSpPr>
        <p:spPr>
          <a:xfrm>
            <a:off x="9208777" y="2936991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EC26E49-89A7-B8B0-87A2-C8BB85311A31}"/>
              </a:ext>
            </a:extLst>
          </p:cNvPr>
          <p:cNvSpPr/>
          <p:nvPr/>
        </p:nvSpPr>
        <p:spPr>
          <a:xfrm>
            <a:off x="10200999" y="2936991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E377A6F-F632-BDDE-89C3-BFF0DEB84FB4}"/>
              </a:ext>
            </a:extLst>
          </p:cNvPr>
          <p:cNvSpPr/>
          <p:nvPr/>
        </p:nvSpPr>
        <p:spPr>
          <a:xfrm>
            <a:off x="1271001" y="3861118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E741FD1-0758-B1A8-DBAC-AA8FB2671791}"/>
              </a:ext>
            </a:extLst>
          </p:cNvPr>
          <p:cNvSpPr/>
          <p:nvPr/>
        </p:nvSpPr>
        <p:spPr>
          <a:xfrm>
            <a:off x="2263223" y="3861118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EC7BA4F-490C-4A50-4358-78511369D7B1}"/>
              </a:ext>
            </a:extLst>
          </p:cNvPr>
          <p:cNvSpPr/>
          <p:nvPr/>
        </p:nvSpPr>
        <p:spPr>
          <a:xfrm>
            <a:off x="3255445" y="3861118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19D0FB5-8CDD-AC5C-159B-4D57390EB3F2}"/>
              </a:ext>
            </a:extLst>
          </p:cNvPr>
          <p:cNvSpPr/>
          <p:nvPr/>
        </p:nvSpPr>
        <p:spPr>
          <a:xfrm>
            <a:off x="4247667" y="3861118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0CC00E5-68EA-246E-9594-57779A468B29}"/>
              </a:ext>
            </a:extLst>
          </p:cNvPr>
          <p:cNvSpPr/>
          <p:nvPr/>
        </p:nvSpPr>
        <p:spPr>
          <a:xfrm>
            <a:off x="5239889" y="3861118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D37CFAB-3343-91F6-E780-055D1EA6DE98}"/>
              </a:ext>
            </a:extLst>
          </p:cNvPr>
          <p:cNvSpPr/>
          <p:nvPr/>
        </p:nvSpPr>
        <p:spPr>
          <a:xfrm>
            <a:off x="6232111" y="3861118"/>
            <a:ext cx="720000" cy="72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869603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33B56DB9-4DC5-CDE4-D580-077ACA8581BE}"/>
              </a:ext>
            </a:extLst>
          </p:cNvPr>
          <p:cNvSpPr/>
          <p:nvPr/>
        </p:nvSpPr>
        <p:spPr>
          <a:xfrm>
            <a:off x="5957809" y="3837075"/>
            <a:ext cx="971311" cy="496165"/>
          </a:xfrm>
          <a:prstGeom prst="rect">
            <a:avLst/>
          </a:prstGeom>
          <a:solidFill>
            <a:srgbClr val="FF93BF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Arial"/>
              <a:ea typeface="黑体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2B22E51-033C-091C-A5A0-B2CEC1B5D529}"/>
              </a:ext>
            </a:extLst>
          </p:cNvPr>
          <p:cNvSpPr/>
          <p:nvPr/>
        </p:nvSpPr>
        <p:spPr>
          <a:xfrm>
            <a:off x="7853058" y="2461100"/>
            <a:ext cx="1108061" cy="479425"/>
          </a:xfrm>
          <a:prstGeom prst="rect">
            <a:avLst/>
          </a:prstGeom>
          <a:solidFill>
            <a:srgbClr val="FF93BF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Arial"/>
              <a:ea typeface="黑体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5BCFDFC-FA86-A406-7549-A30B06C9D0AA}"/>
              </a:ext>
            </a:extLst>
          </p:cNvPr>
          <p:cNvSpPr/>
          <p:nvPr/>
        </p:nvSpPr>
        <p:spPr>
          <a:xfrm>
            <a:off x="7011986" y="680936"/>
            <a:ext cx="1275979" cy="498735"/>
          </a:xfrm>
          <a:prstGeom prst="rect">
            <a:avLst/>
          </a:prstGeom>
          <a:solidFill>
            <a:srgbClr val="FF93BF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Arial"/>
              <a:ea typeface="黑体"/>
            </a:endParaRPr>
          </a:p>
        </p:txBody>
      </p:sp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217B927-C30C-30F9-260A-926CC5381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08" y="1455600"/>
            <a:ext cx="738664" cy="25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/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解决问题</a:t>
            </a:r>
          </a:p>
        </p:txBody>
      </p:sp>
      <p:sp>
        <p:nvSpPr>
          <p:cNvPr id="19" name="左大括号 18">
            <a:extLst>
              <a:ext uri="{FF2B5EF4-FFF2-40B4-BE49-F238E27FC236}">
                <a16:creationId xmlns:a16="http://schemas.microsoft.com/office/drawing/2014/main" id="{7E3FB505-2559-9926-55AF-D1DFFF6B9D75}"/>
              </a:ext>
            </a:extLst>
          </p:cNvPr>
          <p:cNvSpPr/>
          <p:nvPr/>
        </p:nvSpPr>
        <p:spPr>
          <a:xfrm>
            <a:off x="923722" y="1265910"/>
            <a:ext cx="348878" cy="2925627"/>
          </a:xfrm>
          <a:prstGeom prst="leftBrace">
            <a:avLst>
              <a:gd name="adj1" fmla="val 39716"/>
              <a:gd name="adj2" fmla="val 50000"/>
            </a:avLst>
          </a:prstGeom>
          <a:noFill/>
          <a:ln w="190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Arial"/>
              <a:ea typeface="黑体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2493DD8-EC54-33B2-5123-A3A2C84683E6}"/>
              </a:ext>
            </a:extLst>
          </p:cNvPr>
          <p:cNvSpPr/>
          <p:nvPr/>
        </p:nvSpPr>
        <p:spPr>
          <a:xfrm>
            <a:off x="1404391" y="1227528"/>
            <a:ext cx="1847681" cy="584775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19050"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0066CC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拼成</a:t>
            </a:r>
            <a:r>
              <a:rPr lang="en-US" altLang="zh-CN" sz="3200" b="1" kern="0" dirty="0">
                <a:solidFill>
                  <a:srgbClr val="0066CC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kern="0" dirty="0">
                <a:solidFill>
                  <a:srgbClr val="0066CC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排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E71D4D34-E136-A6B9-826E-FC0E1A0CE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7170" y="1265910"/>
            <a:ext cx="7882474" cy="508009"/>
          </a:xfrm>
          <a:prstGeom prst="rect">
            <a:avLst/>
          </a:prstGeom>
        </p:spPr>
      </p:pic>
      <p:sp>
        <p:nvSpPr>
          <p:cNvPr id="22" name="TextBox 64">
            <a:extLst>
              <a:ext uri="{FF2B5EF4-FFF2-40B4-BE49-F238E27FC236}">
                <a16:creationId xmlns:a16="http://schemas.microsoft.com/office/drawing/2014/main" id="{EF2682E4-B888-5DA5-FDAA-7674BE850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1987" y="594896"/>
            <a:ext cx="47180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</a:rPr>
              <a:t>(16+1)×2=34</a:t>
            </a:r>
            <a:r>
              <a:rPr lang="zh-CN" altLang="en-US" sz="3200" b="1" dirty="0">
                <a:solidFill>
                  <a:srgbClr val="000000"/>
                </a:solidFill>
              </a:rPr>
              <a:t>（分米）</a:t>
            </a:r>
          </a:p>
        </p:txBody>
      </p:sp>
      <p:sp>
        <p:nvSpPr>
          <p:cNvPr id="3" name="上弧形箭头 70">
            <a:extLst>
              <a:ext uri="{FF2B5EF4-FFF2-40B4-BE49-F238E27FC236}">
                <a16:creationId xmlns:a16="http://schemas.microsoft.com/office/drawing/2014/main" id="{6418954C-1E80-27AD-FB3B-A4C45C384C5F}"/>
              </a:ext>
            </a:extLst>
          </p:cNvPr>
          <p:cNvSpPr/>
          <p:nvPr/>
        </p:nvSpPr>
        <p:spPr>
          <a:xfrm rot="5400000">
            <a:off x="3107257" y="1920486"/>
            <a:ext cx="814724" cy="266503"/>
          </a:xfrm>
          <a:prstGeom prst="curvedDownArrow">
            <a:avLst/>
          </a:prstGeom>
          <a:solidFill>
            <a:srgbClr val="FF505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Arial"/>
              <a:ea typeface="黑体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7FE40EB-5EAA-C8A5-2217-3912C0E8410E}"/>
              </a:ext>
            </a:extLst>
          </p:cNvPr>
          <p:cNvSpPr/>
          <p:nvPr/>
        </p:nvSpPr>
        <p:spPr>
          <a:xfrm>
            <a:off x="1404391" y="2364380"/>
            <a:ext cx="1847681" cy="584775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19050"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0066CC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拼成</a:t>
            </a:r>
            <a:r>
              <a:rPr lang="en-US" altLang="zh-CN" sz="3200" b="1" kern="0" dirty="0">
                <a:solidFill>
                  <a:srgbClr val="0066CC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kern="0" dirty="0">
                <a:solidFill>
                  <a:srgbClr val="0066CC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排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5D0C7F0-A3E6-4C7D-EA23-3DE0983AE6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7168" y="2156670"/>
            <a:ext cx="3946594" cy="1000193"/>
          </a:xfrm>
          <a:prstGeom prst="rect">
            <a:avLst/>
          </a:prstGeom>
        </p:spPr>
      </p:pic>
      <p:sp>
        <p:nvSpPr>
          <p:cNvPr id="6" name="TextBox 64">
            <a:extLst>
              <a:ext uri="{FF2B5EF4-FFF2-40B4-BE49-F238E27FC236}">
                <a16:creationId xmlns:a16="http://schemas.microsoft.com/office/drawing/2014/main" id="{0FDDA55F-8EBB-6ED5-368B-6F54C3CBB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5592" y="2364378"/>
            <a:ext cx="43110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</a:rPr>
              <a:t>(8+2)×2=20</a:t>
            </a:r>
            <a:r>
              <a:rPr lang="zh-CN" altLang="en-US" sz="3200" b="1" dirty="0">
                <a:solidFill>
                  <a:srgbClr val="000000"/>
                </a:solidFill>
              </a:rPr>
              <a:t>（分米）</a:t>
            </a:r>
          </a:p>
        </p:txBody>
      </p:sp>
      <p:sp>
        <p:nvSpPr>
          <p:cNvPr id="7" name="上弧形箭头 70">
            <a:extLst>
              <a:ext uri="{FF2B5EF4-FFF2-40B4-BE49-F238E27FC236}">
                <a16:creationId xmlns:a16="http://schemas.microsoft.com/office/drawing/2014/main" id="{110CFB36-5859-027F-E112-54BE35E3B5E5}"/>
              </a:ext>
            </a:extLst>
          </p:cNvPr>
          <p:cNvSpPr/>
          <p:nvPr/>
        </p:nvSpPr>
        <p:spPr>
          <a:xfrm rot="5400000">
            <a:off x="3107257" y="3234664"/>
            <a:ext cx="814724" cy="266503"/>
          </a:xfrm>
          <a:prstGeom prst="curvedDownArrow">
            <a:avLst/>
          </a:prstGeom>
          <a:solidFill>
            <a:srgbClr val="FF505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Arial"/>
              <a:ea typeface="黑体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AA94632-A013-E5B4-09E8-31F183FBE350}"/>
              </a:ext>
            </a:extLst>
          </p:cNvPr>
          <p:cNvSpPr/>
          <p:nvPr/>
        </p:nvSpPr>
        <p:spPr>
          <a:xfrm>
            <a:off x="1404391" y="3607764"/>
            <a:ext cx="1847681" cy="584775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19050">
            <a:solidFill>
              <a:srgbClr val="4F81BD"/>
            </a:solidFill>
          </a:ln>
        </p:spPr>
        <p:txBody>
          <a:bodyPr wrap="square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0066CC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拼成</a:t>
            </a:r>
            <a:r>
              <a:rPr lang="en-US" altLang="zh-CN" sz="3200" b="1" kern="0" dirty="0">
                <a:solidFill>
                  <a:srgbClr val="0066CC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kern="0" dirty="0">
                <a:solidFill>
                  <a:srgbClr val="0066CC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</a:rPr>
              <a:t>排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A8CBDED-A9AE-503B-8B42-8B27672485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4390" y="3367915"/>
            <a:ext cx="1986075" cy="1990257"/>
          </a:xfrm>
          <a:prstGeom prst="rect">
            <a:avLst/>
          </a:prstGeom>
        </p:spPr>
      </p:pic>
      <p:sp>
        <p:nvSpPr>
          <p:cNvPr id="10" name="TextBox 64">
            <a:extLst>
              <a:ext uri="{FF2B5EF4-FFF2-40B4-BE49-F238E27FC236}">
                <a16:creationId xmlns:a16="http://schemas.microsoft.com/office/drawing/2014/main" id="{2478FE2E-5DE3-17B4-E417-E82026F2B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7809" y="3784401"/>
            <a:ext cx="43110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00"/>
                </a:solidFill>
              </a:rPr>
              <a:t>4×4=16</a:t>
            </a:r>
            <a:r>
              <a:rPr lang="zh-CN" altLang="en-US" sz="3200" b="1" dirty="0">
                <a:solidFill>
                  <a:srgbClr val="000000"/>
                </a:solidFill>
              </a:rPr>
              <a:t>（分米）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187B253-4E38-1D26-A9B2-1B92CF860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6537" y="5478172"/>
            <a:ext cx="9818925" cy="1077218"/>
          </a:xfrm>
          <a:prstGeom prst="rect">
            <a:avLst/>
          </a:prstGeom>
          <a:solidFill>
            <a:srgbClr val="E6E0E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066CC"/>
                </a:solidFill>
              </a:rPr>
              <a:t>        小正方形数量固定时，拼成的长方形长和宽越接近，这个长方形的周长越短。</a:t>
            </a:r>
            <a:endParaRPr lang="en-US" altLang="zh-CN" sz="3200" b="1" dirty="0">
              <a:solidFill>
                <a:srgbClr val="0066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1" grpId="0" animBg="1"/>
      <p:bldP spid="17" grpId="0"/>
      <p:bldP spid="19" grpId="0" animBg="1"/>
      <p:bldP spid="20" grpId="0" animBg="1"/>
      <p:bldP spid="22" grpId="0"/>
      <p:bldP spid="3" grpId="0" animBg="1"/>
      <p:bldP spid="4" grpId="0" animBg="1"/>
      <p:bldP spid="6" grpId="0"/>
      <p:bldP spid="7" grpId="0" animBg="1"/>
      <p:bldP spid="8" grpId="0" animBg="1"/>
      <p:bldP spid="10" grpId="0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d184090-4e0a-495f-98c4-52189290f787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4068</TotalTime>
  <Words>729</Words>
  <Application>Microsoft Office PowerPoint</Application>
  <PresentationFormat>宽屏</PresentationFormat>
  <Paragraphs>118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748</cp:revision>
  <dcterms:created xsi:type="dcterms:W3CDTF">2016-01-14T07:05:12Z</dcterms:created>
  <dcterms:modified xsi:type="dcterms:W3CDTF">2025-11-08T02:46:09Z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