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26" r:id="rId2"/>
    <p:sldId id="392" r:id="rId3"/>
    <p:sldId id="393" r:id="rId4"/>
    <p:sldId id="394" r:id="rId5"/>
    <p:sldId id="395" r:id="rId6"/>
    <p:sldId id="396" r:id="rId7"/>
    <p:sldId id="399" r:id="rId8"/>
    <p:sldId id="400" r:id="rId9"/>
    <p:sldId id="401" r:id="rId10"/>
    <p:sldId id="402" r:id="rId11"/>
    <p:sldId id="403" r:id="rId12"/>
    <p:sldId id="404" r:id="rId13"/>
    <p:sldId id="413" r:id="rId14"/>
    <p:sldId id="405" r:id="rId15"/>
    <p:sldId id="411" r:id="rId16"/>
    <p:sldId id="406" r:id="rId17"/>
    <p:sldId id="407" r:id="rId18"/>
    <p:sldId id="408" r:id="rId19"/>
    <p:sldId id="409" r:id="rId20"/>
    <p:sldId id="410" r:id="rId21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0013"/>
    <a:srgbClr val="E0FAF7"/>
    <a:srgbClr val="8EC0B9"/>
    <a:srgbClr val="3F91C9"/>
    <a:srgbClr val="FAE4C6"/>
    <a:srgbClr val="9FB890"/>
    <a:srgbClr val="FF3300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82" d="100"/>
          <a:sy n="82" d="100"/>
        </p:scale>
        <p:origin x="792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2026/2/28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练习九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602183" y="1267362"/>
            <a:ext cx="6987634" cy="1116000"/>
            <a:chOff x="3319498" y="1313251"/>
            <a:chExt cx="6987634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972196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D105F1-E84C-9D9E-651A-C65E1ABE37CC}"/>
              </a:ext>
            </a:extLst>
          </p:cNvPr>
          <p:cNvSpPr txBox="1"/>
          <p:nvPr/>
        </p:nvSpPr>
        <p:spPr>
          <a:xfrm>
            <a:off x="1176121" y="100602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量一量，填一填。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B7B9DF1-FEA7-3C17-B9EF-08512696495C}"/>
              </a:ext>
            </a:extLst>
          </p:cNvPr>
          <p:cNvSpPr/>
          <p:nvPr/>
        </p:nvSpPr>
        <p:spPr>
          <a:xfrm>
            <a:off x="500743" y="105887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E10B9FD-0CCA-F2C0-341F-E28EC1156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074" y="12465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AE27F26-D8E3-FE06-5246-AB88728FE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76766"/>
              </p:ext>
            </p:extLst>
          </p:nvPr>
        </p:nvGraphicFramePr>
        <p:xfrm>
          <a:off x="794656" y="2149633"/>
          <a:ext cx="5324042" cy="30643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1268">
                  <a:extLst>
                    <a:ext uri="{9D8B030D-6E8A-4147-A177-3AD203B41FA5}">
                      <a16:colId xmlns:a16="http://schemas.microsoft.com/office/drawing/2014/main" val="1650599490"/>
                    </a:ext>
                  </a:extLst>
                </a:gridCol>
                <a:gridCol w="2662774">
                  <a:extLst>
                    <a:ext uri="{9D8B030D-6E8A-4147-A177-3AD203B41FA5}">
                      <a16:colId xmlns:a16="http://schemas.microsoft.com/office/drawing/2014/main" val="1850830544"/>
                    </a:ext>
                  </a:extLst>
                </a:gridCol>
              </a:tblGrid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姓名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831699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头围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           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344044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胸围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           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19950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腰围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           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266817"/>
                  </a:ext>
                </a:extLst>
              </a:tr>
            </a:tbl>
          </a:graphicData>
        </a:graphic>
      </p:graphicFrame>
      <p:pic>
        <p:nvPicPr>
          <p:cNvPr id="10" name="Picture 21">
            <a:extLst>
              <a:ext uri="{FF2B5EF4-FFF2-40B4-BE49-F238E27FC236}">
                <a16:creationId xmlns:a16="http://schemas.microsoft.com/office/drawing/2014/main" id="{C9FACF0C-E842-E11B-61AB-CBF280994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26" y="2097982"/>
            <a:ext cx="5067618" cy="316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BDBAAC-A37B-8F01-FF60-A20F7A89904E}"/>
              </a:ext>
            </a:extLst>
          </p:cNvPr>
          <p:cNvSpPr txBox="1"/>
          <p:nvPr/>
        </p:nvSpPr>
        <p:spPr>
          <a:xfrm>
            <a:off x="1176121" y="548828"/>
            <a:ext cx="1051513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右图是一个公园的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示意图。王奶奶绕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着公园走一圈大约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是多少米？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34F37E-DA51-3D20-250A-6C94A86EBFDB}"/>
              </a:ext>
            </a:extLst>
          </p:cNvPr>
          <p:cNvSpPr/>
          <p:nvPr/>
        </p:nvSpPr>
        <p:spPr>
          <a:xfrm>
            <a:off x="500743" y="6016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AF0B36B-16D6-FD9E-5918-832C9DA69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901" y="294563"/>
            <a:ext cx="5734978" cy="3515750"/>
          </a:xfrm>
          <a:prstGeom prst="rect">
            <a:avLst/>
          </a:prstGeom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116C7D1D-AF84-D10D-79A1-C0718C8F7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332347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7A5EA99-19A6-EB8F-828B-5A977414FCB0}"/>
              </a:ext>
            </a:extLst>
          </p:cNvPr>
          <p:cNvSpPr txBox="1"/>
          <p:nvPr/>
        </p:nvSpPr>
        <p:spPr>
          <a:xfrm>
            <a:off x="1889597" y="4223167"/>
            <a:ext cx="6369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20+80+180+100+150=530(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CE3436-FE9A-17B3-BD81-7F206F9488E3}"/>
              </a:ext>
            </a:extLst>
          </p:cNvPr>
          <p:cNvSpPr txBox="1"/>
          <p:nvPr/>
        </p:nvSpPr>
        <p:spPr>
          <a:xfrm>
            <a:off x="1453474" y="5092548"/>
            <a:ext cx="9143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答：王奶奶绕着公园走一圈大约是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33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FF2BB8-9DDE-0B1F-29FE-125AE59C73D0}"/>
              </a:ext>
            </a:extLst>
          </p:cNvPr>
          <p:cNvSpPr txBox="1"/>
          <p:nvPr/>
        </p:nvSpPr>
        <p:spPr>
          <a:xfrm>
            <a:off x="1176121" y="646104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先量一量，再计算周长。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636CB62-BEA3-FB3E-2C46-7FFC0ABB65EA}"/>
              </a:ext>
            </a:extLst>
          </p:cNvPr>
          <p:cNvSpPr/>
          <p:nvPr/>
        </p:nvSpPr>
        <p:spPr>
          <a:xfrm>
            <a:off x="500743" y="69895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BFA1A6EA-3CB3-96E4-12C2-900ADC2F7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5184" y="8866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8E8A0AC-5037-CB6C-1C74-6935B62E1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336" y="1816385"/>
            <a:ext cx="7815327" cy="233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2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5DCDEF-BEF0-8DC9-CC44-18E8EF309770}"/>
              </a:ext>
            </a:extLst>
          </p:cNvPr>
          <p:cNvSpPr txBox="1"/>
          <p:nvPr/>
        </p:nvSpPr>
        <p:spPr>
          <a:xfrm>
            <a:off x="1176121" y="685016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使用圆规和直尺比较下面两个图形的周长。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841601E-0133-A391-0877-19C324CADD16}"/>
              </a:ext>
            </a:extLst>
          </p:cNvPr>
          <p:cNvSpPr/>
          <p:nvPr/>
        </p:nvSpPr>
        <p:spPr>
          <a:xfrm>
            <a:off x="500743" y="76704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FCD04260-6C71-CE09-5F4F-0A7DF5C1D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47032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DBD53A-52F0-62C3-2849-C6AE06A57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085521"/>
            <a:ext cx="9160030" cy="223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8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721658-97A7-2E35-D177-46E8FF2712E4}"/>
              </a:ext>
            </a:extLst>
          </p:cNvPr>
          <p:cNvSpPr txBox="1"/>
          <p:nvPr/>
        </p:nvSpPr>
        <p:spPr>
          <a:xfrm>
            <a:off x="1176121" y="117140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篮球场长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米。篮球场的周长是多少米？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34111A6-C830-6A51-8EFD-04D6787E9B15}"/>
              </a:ext>
            </a:extLst>
          </p:cNvPr>
          <p:cNvSpPr/>
          <p:nvPr/>
        </p:nvSpPr>
        <p:spPr>
          <a:xfrm>
            <a:off x="500743" y="12242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9413188-DBA5-B2CE-4F28-3C78AD754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9135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CAA024-08FE-8533-0066-83EA4FB5D89B}"/>
              </a:ext>
            </a:extLst>
          </p:cNvPr>
          <p:cNvSpPr txBox="1"/>
          <p:nvPr/>
        </p:nvSpPr>
        <p:spPr>
          <a:xfrm>
            <a:off x="3037992" y="2890478"/>
            <a:ext cx="6369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(28+15)×2=86(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B9DB6E8-4AC4-528A-749C-2E83288807B1}"/>
              </a:ext>
            </a:extLst>
          </p:cNvPr>
          <p:cNvSpPr txBox="1"/>
          <p:nvPr/>
        </p:nvSpPr>
        <p:spPr>
          <a:xfrm>
            <a:off x="2523518" y="3916032"/>
            <a:ext cx="64551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答：篮球场的周长是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F16FD4C-8D61-26B3-4997-165B86C5C0E6}"/>
              </a:ext>
            </a:extLst>
          </p:cNvPr>
          <p:cNvSpPr txBox="1"/>
          <p:nvPr/>
        </p:nvSpPr>
        <p:spPr>
          <a:xfrm>
            <a:off x="1176121" y="53909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下面每组图形的周长一样长吗？你是怎样想的？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47429C8-FC61-891F-94BF-7709B8601A1C}"/>
              </a:ext>
            </a:extLst>
          </p:cNvPr>
          <p:cNvSpPr/>
          <p:nvPr/>
        </p:nvSpPr>
        <p:spPr>
          <a:xfrm>
            <a:off x="500743" y="59194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C52D678C-3CBC-8142-97E0-7F81C42D3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32017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F8EB787-440C-DA13-236B-A807F4304785}"/>
              </a:ext>
            </a:extLst>
          </p:cNvPr>
          <p:cNvSpPr/>
          <p:nvPr/>
        </p:nvSpPr>
        <p:spPr>
          <a:xfrm>
            <a:off x="1207770" y="2026410"/>
            <a:ext cx="2518411" cy="180213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93126ADF-EF2E-35B7-D5FE-6E908F4A2A92}"/>
              </a:ext>
            </a:extLst>
          </p:cNvPr>
          <p:cNvSpPr/>
          <p:nvPr/>
        </p:nvSpPr>
        <p:spPr>
          <a:xfrm>
            <a:off x="3996208" y="2026410"/>
            <a:ext cx="2518411" cy="1802130"/>
          </a:xfrm>
          <a:custGeom>
            <a:avLst/>
            <a:gdLst>
              <a:gd name="connsiteX0" fmla="*/ 1255776 w 2518411"/>
              <a:gd name="connsiteY0" fmla="*/ 0 h 1802130"/>
              <a:gd name="connsiteX1" fmla="*/ 2518411 w 2518411"/>
              <a:gd name="connsiteY1" fmla="*/ 0 h 1802130"/>
              <a:gd name="connsiteX2" fmla="*/ 2518411 w 2518411"/>
              <a:gd name="connsiteY2" fmla="*/ 1802130 h 1802130"/>
              <a:gd name="connsiteX3" fmla="*/ 0 w 2518411"/>
              <a:gd name="connsiteY3" fmla="*/ 1802130 h 1802130"/>
              <a:gd name="connsiteX4" fmla="*/ 0 w 2518411"/>
              <a:gd name="connsiteY4" fmla="*/ 887730 h 1802130"/>
              <a:gd name="connsiteX5" fmla="*/ 1255776 w 2518411"/>
              <a:gd name="connsiteY5" fmla="*/ 887730 h 1802130"/>
              <a:gd name="connsiteX6" fmla="*/ 1255776 w 2518411"/>
              <a:gd name="connsiteY6" fmla="*/ 0 h 180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18411" h="1802130">
                <a:moveTo>
                  <a:pt x="1255776" y="0"/>
                </a:moveTo>
                <a:lnTo>
                  <a:pt x="2518411" y="0"/>
                </a:lnTo>
                <a:lnTo>
                  <a:pt x="2518411" y="1802130"/>
                </a:lnTo>
                <a:lnTo>
                  <a:pt x="0" y="1802130"/>
                </a:lnTo>
                <a:lnTo>
                  <a:pt x="0" y="887730"/>
                </a:lnTo>
                <a:lnTo>
                  <a:pt x="1255776" y="887730"/>
                </a:lnTo>
                <a:lnTo>
                  <a:pt x="1255776" y="0"/>
                </a:lnTo>
                <a:close/>
              </a:path>
            </a:pathLst>
          </a:cu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54D2F24-CB4B-92F1-1EAC-A90C083C56A9}"/>
              </a:ext>
            </a:extLst>
          </p:cNvPr>
          <p:cNvSpPr/>
          <p:nvPr/>
        </p:nvSpPr>
        <p:spPr>
          <a:xfrm>
            <a:off x="7105650" y="2026410"/>
            <a:ext cx="1803600" cy="180213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4972AF16-B37F-7181-3D5B-6C07C7DCA11A}"/>
              </a:ext>
            </a:extLst>
          </p:cNvPr>
          <p:cNvSpPr/>
          <p:nvPr/>
        </p:nvSpPr>
        <p:spPr>
          <a:xfrm>
            <a:off x="9180630" y="2026410"/>
            <a:ext cx="1803600" cy="1802130"/>
          </a:xfrm>
          <a:custGeom>
            <a:avLst/>
            <a:gdLst>
              <a:gd name="connsiteX0" fmla="*/ 0 w 1803600"/>
              <a:gd name="connsiteY0" fmla="*/ 0 h 1802130"/>
              <a:gd name="connsiteX1" fmla="*/ 616585 w 1803600"/>
              <a:gd name="connsiteY1" fmla="*/ 0 h 1802130"/>
              <a:gd name="connsiteX2" fmla="*/ 616585 w 1803600"/>
              <a:gd name="connsiteY2" fmla="*/ 745160 h 1802130"/>
              <a:gd name="connsiteX3" fmla="*/ 1187015 w 1803600"/>
              <a:gd name="connsiteY3" fmla="*/ 745160 h 1802130"/>
              <a:gd name="connsiteX4" fmla="*/ 1187015 w 1803600"/>
              <a:gd name="connsiteY4" fmla="*/ 0 h 1802130"/>
              <a:gd name="connsiteX5" fmla="*/ 1803600 w 1803600"/>
              <a:gd name="connsiteY5" fmla="*/ 0 h 1802130"/>
              <a:gd name="connsiteX6" fmla="*/ 1803600 w 1803600"/>
              <a:gd name="connsiteY6" fmla="*/ 1802130 h 1802130"/>
              <a:gd name="connsiteX7" fmla="*/ 0 w 1803600"/>
              <a:gd name="connsiteY7" fmla="*/ 1802130 h 1802130"/>
              <a:gd name="connsiteX8" fmla="*/ 0 w 1803600"/>
              <a:gd name="connsiteY8" fmla="*/ 0 h 1802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3600" h="1802130">
                <a:moveTo>
                  <a:pt x="0" y="0"/>
                </a:moveTo>
                <a:lnTo>
                  <a:pt x="616585" y="0"/>
                </a:lnTo>
                <a:lnTo>
                  <a:pt x="616585" y="745160"/>
                </a:lnTo>
                <a:lnTo>
                  <a:pt x="1187015" y="745160"/>
                </a:lnTo>
                <a:lnTo>
                  <a:pt x="1187015" y="0"/>
                </a:lnTo>
                <a:lnTo>
                  <a:pt x="1803600" y="0"/>
                </a:lnTo>
                <a:lnTo>
                  <a:pt x="1803600" y="1802130"/>
                </a:lnTo>
                <a:lnTo>
                  <a:pt x="0" y="180213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CCB4DAE9-960E-6A5C-C825-678714B74E43}"/>
              </a:ext>
            </a:extLst>
          </p:cNvPr>
          <p:cNvCxnSpPr>
            <a:cxnSpLocks/>
          </p:cNvCxnSpPr>
          <p:nvPr/>
        </p:nvCxnSpPr>
        <p:spPr>
          <a:xfrm>
            <a:off x="6810135" y="1478602"/>
            <a:ext cx="0" cy="4873558"/>
          </a:xfrm>
          <a:prstGeom prst="line">
            <a:avLst/>
          </a:prstGeom>
          <a:ln w="190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B2711D7B-F4AE-AD26-6726-5DDAA39EF898}"/>
              </a:ext>
            </a:extLst>
          </p:cNvPr>
          <p:cNvSpPr txBox="1"/>
          <p:nvPr/>
        </p:nvSpPr>
        <p:spPr>
          <a:xfrm>
            <a:off x="3263336" y="4056506"/>
            <a:ext cx="133654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C82B106-7391-5FCA-E2A5-B6DD159BADE2}"/>
              </a:ext>
            </a:extLst>
          </p:cNvPr>
          <p:cNvSpPr txBox="1"/>
          <p:nvPr/>
        </p:nvSpPr>
        <p:spPr>
          <a:xfrm>
            <a:off x="8438451" y="4056506"/>
            <a:ext cx="133654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679C1F6-5E94-A630-0982-FD0E75B542FF}"/>
              </a:ext>
            </a:extLst>
          </p:cNvPr>
          <p:cNvCxnSpPr>
            <a:stCxn id="28" idx="0"/>
            <a:endCxn id="28" idx="5"/>
          </p:cNvCxnSpPr>
          <p:nvPr/>
        </p:nvCxnSpPr>
        <p:spPr>
          <a:xfrm>
            <a:off x="5251984" y="2026410"/>
            <a:ext cx="0" cy="887730"/>
          </a:xfrm>
          <a:prstGeom prst="line">
            <a:avLst/>
          </a:prstGeom>
          <a:ln w="1905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06C465BA-FBDF-FBE6-4F9D-D60FEA3E26EB}"/>
              </a:ext>
            </a:extLst>
          </p:cNvPr>
          <p:cNvCxnSpPr>
            <a:cxnSpLocks/>
            <a:stCxn id="28" idx="4"/>
            <a:endCxn id="28" idx="5"/>
          </p:cNvCxnSpPr>
          <p:nvPr/>
        </p:nvCxnSpPr>
        <p:spPr>
          <a:xfrm>
            <a:off x="3996208" y="2914140"/>
            <a:ext cx="1255776" cy="0"/>
          </a:xfrm>
          <a:prstGeom prst="line">
            <a:avLst/>
          </a:prstGeom>
          <a:ln w="1905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638AC7FE-21DC-7EF3-B9C6-91E643DDECBF}"/>
              </a:ext>
            </a:extLst>
          </p:cNvPr>
          <p:cNvSpPr txBox="1"/>
          <p:nvPr/>
        </p:nvSpPr>
        <p:spPr>
          <a:xfrm>
            <a:off x="2844486" y="4970905"/>
            <a:ext cx="2252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一样长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5A2CD3C4-2A4D-B17B-AE76-FA2306B234AA}"/>
              </a:ext>
            </a:extLst>
          </p:cNvPr>
          <p:cNvCxnSpPr>
            <a:cxnSpLocks/>
            <a:stCxn id="33" idx="2"/>
            <a:endCxn id="33" idx="3"/>
          </p:cNvCxnSpPr>
          <p:nvPr/>
        </p:nvCxnSpPr>
        <p:spPr>
          <a:xfrm>
            <a:off x="9797215" y="2771570"/>
            <a:ext cx="570430" cy="0"/>
          </a:xfrm>
          <a:prstGeom prst="line">
            <a:avLst/>
          </a:prstGeom>
          <a:ln w="19050">
            <a:solidFill>
              <a:srgbClr val="E600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EB1BB5D7-E39E-FE8C-A069-525E62B4F027}"/>
              </a:ext>
            </a:extLst>
          </p:cNvPr>
          <p:cNvSpPr txBox="1"/>
          <p:nvPr/>
        </p:nvSpPr>
        <p:spPr>
          <a:xfrm>
            <a:off x="8067661" y="4970905"/>
            <a:ext cx="2252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不一样长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56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103 4.81481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112E-17 L 3.33333E-6 -0.1296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33333E-6 L -3.125E-6 -0.1088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16FBD77-7A5D-B726-9D9C-7A6658A81EBF}"/>
              </a:ext>
            </a:extLst>
          </p:cNvPr>
          <p:cNvSpPr txBox="1"/>
          <p:nvPr/>
        </p:nvSpPr>
        <p:spPr>
          <a:xfrm>
            <a:off x="1176121" y="73365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一块长方形菜地，长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米。四周围上篱笆，篱笆要多少米？如果一面靠墙，篱笆至少要多少米？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1700C1B-F9BB-7E13-2AFE-EB3D21625712}"/>
              </a:ext>
            </a:extLst>
          </p:cNvPr>
          <p:cNvSpPr/>
          <p:nvPr/>
        </p:nvSpPr>
        <p:spPr>
          <a:xfrm>
            <a:off x="500743" y="7864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180839D-FC1C-DA3D-358A-A9465B917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14061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2FE03762-9258-A483-74BD-C91561F3B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416" y="2298860"/>
            <a:ext cx="4474841" cy="1679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DDC8D01-8F85-1D12-0D99-D3C848651B8F}"/>
              </a:ext>
            </a:extLst>
          </p:cNvPr>
          <p:cNvSpPr txBox="1"/>
          <p:nvPr/>
        </p:nvSpPr>
        <p:spPr>
          <a:xfrm>
            <a:off x="1856021" y="2945190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(6+3)×2=18(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2828E5-E0B0-6A46-1A96-BB9D2AD7F979}"/>
              </a:ext>
            </a:extLst>
          </p:cNvPr>
          <p:cNvSpPr txBox="1"/>
          <p:nvPr/>
        </p:nvSpPr>
        <p:spPr>
          <a:xfrm>
            <a:off x="1856021" y="3835864"/>
            <a:ext cx="457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6+3×2=12(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EDF9BED-650C-5639-0021-157FA05B2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4726538"/>
            <a:ext cx="103002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E60013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答：四周围上篱笆，篱笆要</a:t>
            </a:r>
            <a:r>
              <a:rPr lang="en-US" altLang="zh-CN" dirty="0">
                <a:solidFill>
                  <a:srgbClr val="FF0000"/>
                </a:solidFill>
              </a:rPr>
              <a:t>18</a:t>
            </a:r>
            <a:r>
              <a:rPr lang="zh-CN" altLang="en-US" dirty="0">
                <a:solidFill>
                  <a:srgbClr val="FF0000"/>
                </a:solidFill>
              </a:rPr>
              <a:t>米。如果一面靠墙，篱笆至少要</a:t>
            </a:r>
            <a:r>
              <a:rPr lang="en-US" altLang="zh-CN" dirty="0">
                <a:solidFill>
                  <a:srgbClr val="FF0000"/>
                </a:solidFill>
              </a:rPr>
              <a:t>12</a:t>
            </a:r>
            <a:r>
              <a:rPr lang="zh-CN" altLang="en-US" dirty="0">
                <a:solidFill>
                  <a:srgbClr val="FF0000"/>
                </a:solidFill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14196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C14E500-476B-09CB-8BA0-6ACF8D90A7A5}"/>
              </a:ext>
            </a:extLst>
          </p:cNvPr>
          <p:cNvSpPr txBox="1"/>
          <p:nvPr/>
        </p:nvSpPr>
        <p:spPr>
          <a:xfrm>
            <a:off x="1176121" y="98657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填一填，将表格补充完整。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9044FE8-BE4C-4665-5AFD-C744AAC67A40}"/>
              </a:ext>
            </a:extLst>
          </p:cNvPr>
          <p:cNvSpPr/>
          <p:nvPr/>
        </p:nvSpPr>
        <p:spPr>
          <a:xfrm>
            <a:off x="500743" y="103941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F50AB0B-E5F6-0C04-F911-D1DE71FD7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5244" y="120768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47A11D3-6BB4-3E3B-F4E0-0C76E9021F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87910"/>
              </p:ext>
            </p:extLst>
          </p:nvPr>
        </p:nvGraphicFramePr>
        <p:xfrm>
          <a:off x="794656" y="2032901"/>
          <a:ext cx="10645072" cy="30643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1268">
                  <a:extLst>
                    <a:ext uri="{9D8B030D-6E8A-4147-A177-3AD203B41FA5}">
                      <a16:colId xmlns:a16="http://schemas.microsoft.com/office/drawing/2014/main" val="1650599490"/>
                    </a:ext>
                  </a:extLst>
                </a:gridCol>
                <a:gridCol w="2662774">
                  <a:extLst>
                    <a:ext uri="{9D8B030D-6E8A-4147-A177-3AD203B41FA5}">
                      <a16:colId xmlns:a16="http://schemas.microsoft.com/office/drawing/2014/main" val="1850830544"/>
                    </a:ext>
                  </a:extLst>
                </a:gridCol>
                <a:gridCol w="2659762">
                  <a:extLst>
                    <a:ext uri="{9D8B030D-6E8A-4147-A177-3AD203B41FA5}">
                      <a16:colId xmlns:a16="http://schemas.microsoft.com/office/drawing/2014/main" val="34729023"/>
                    </a:ext>
                  </a:extLst>
                </a:gridCol>
                <a:gridCol w="2661268">
                  <a:extLst>
                    <a:ext uri="{9D8B030D-6E8A-4147-A177-3AD203B41FA5}">
                      <a16:colId xmlns:a16="http://schemas.microsoft.com/office/drawing/2014/main" val="2307544304"/>
                    </a:ext>
                  </a:extLst>
                </a:gridCol>
              </a:tblGrid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物品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长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宽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周长</a:t>
                      </a:r>
                    </a:p>
                  </a:txBody>
                  <a:tcPr anchor="ctr">
                    <a:solidFill>
                      <a:srgbClr val="E0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831699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作业本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21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15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_____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厘米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344044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课桌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7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_____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24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分米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19950"/>
                  </a:ext>
                </a:extLst>
              </a:tr>
              <a:tr h="7660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黑板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_____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10</a:t>
                      </a:r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米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266817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76C6D5B5-0DCE-BCBF-FEB9-4E97A20FF14D}"/>
              </a:ext>
            </a:extLst>
          </p:cNvPr>
          <p:cNvSpPr txBox="1"/>
          <p:nvPr/>
        </p:nvSpPr>
        <p:spPr>
          <a:xfrm>
            <a:off x="9352291" y="2831307"/>
            <a:ext cx="1036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7DC98D-F786-0771-789E-2BC4906254D5}"/>
              </a:ext>
            </a:extLst>
          </p:cNvPr>
          <p:cNvSpPr txBox="1"/>
          <p:nvPr/>
        </p:nvSpPr>
        <p:spPr>
          <a:xfrm>
            <a:off x="6881465" y="3610306"/>
            <a:ext cx="1036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A14C04-556D-C84B-B02F-2F07DC9C7CF0}"/>
              </a:ext>
            </a:extLst>
          </p:cNvPr>
          <p:cNvSpPr txBox="1"/>
          <p:nvPr/>
        </p:nvSpPr>
        <p:spPr>
          <a:xfrm>
            <a:off x="4383389" y="4364987"/>
            <a:ext cx="10368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80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D941D8-78AE-DE1D-29D1-C279159D34DD}"/>
              </a:ext>
            </a:extLst>
          </p:cNvPr>
          <p:cNvSpPr txBox="1"/>
          <p:nvPr/>
        </p:nvSpPr>
        <p:spPr>
          <a:xfrm>
            <a:off x="1176121" y="98657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一个正方形桌面，它的周长是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厘米。这个桌面的边长是多少厘米？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9FFB546-5E98-6E97-572F-18B71FD1A98E}"/>
              </a:ext>
            </a:extLst>
          </p:cNvPr>
          <p:cNvSpPr/>
          <p:nvPr/>
        </p:nvSpPr>
        <p:spPr>
          <a:xfrm>
            <a:off x="500743" y="103941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1766721-3654-7E96-7735-3DCCD7280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3176" y="194478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65CE6C-9B5E-9B22-E0B8-9C8C7AC82B30}"/>
              </a:ext>
            </a:extLst>
          </p:cNvPr>
          <p:cNvSpPr txBox="1"/>
          <p:nvPr/>
        </p:nvSpPr>
        <p:spPr>
          <a:xfrm>
            <a:off x="3037992" y="2890478"/>
            <a:ext cx="6369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320÷4=80(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A07602B-96A7-6973-2704-1E77B7A14DBF}"/>
              </a:ext>
            </a:extLst>
          </p:cNvPr>
          <p:cNvSpPr txBox="1"/>
          <p:nvPr/>
        </p:nvSpPr>
        <p:spPr>
          <a:xfrm>
            <a:off x="1969042" y="3866779"/>
            <a:ext cx="7593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答：这个桌面的边长是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6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411359-5DA7-B98D-5EBA-ED22BD751DC9}"/>
              </a:ext>
            </a:extLst>
          </p:cNvPr>
          <p:cNvSpPr txBox="1"/>
          <p:nvPr/>
        </p:nvSpPr>
        <p:spPr>
          <a:xfrm>
            <a:off x="1176121" y="98657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一个长方形的宽是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厘米，长是宽的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倍。这个长方形的周长是多少厘米？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00BDBD2-BF5A-E513-DFDF-7F367BF5683C}"/>
              </a:ext>
            </a:extLst>
          </p:cNvPr>
          <p:cNvGrpSpPr/>
          <p:nvPr/>
        </p:nvGrpSpPr>
        <p:grpSpPr>
          <a:xfrm>
            <a:off x="401902" y="1010165"/>
            <a:ext cx="785509" cy="646331"/>
            <a:chOff x="401902" y="1010165"/>
            <a:chExt cx="785509" cy="646331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31B8B262-B781-B941-6A9B-C41AE48F1254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6FF51DB-4834-188E-1A52-5FD2D34268AB}"/>
                </a:ext>
              </a:extLst>
            </p:cNvPr>
            <p:cNvSpPr txBox="1"/>
            <p:nvPr/>
          </p:nvSpPr>
          <p:spPr>
            <a:xfrm>
              <a:off x="40190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10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11">
            <a:extLst>
              <a:ext uri="{FF2B5EF4-FFF2-40B4-BE49-F238E27FC236}">
                <a16:creationId xmlns:a16="http://schemas.microsoft.com/office/drawing/2014/main" id="{59BB0B81-D870-0C37-DDF9-325F36B97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639" y="188641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CDA174-546E-396E-DC5E-1C8A2D5D5C8C}"/>
              </a:ext>
            </a:extLst>
          </p:cNvPr>
          <p:cNvSpPr txBox="1"/>
          <p:nvPr/>
        </p:nvSpPr>
        <p:spPr>
          <a:xfrm>
            <a:off x="3265732" y="2598404"/>
            <a:ext cx="4827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4×3=12(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E7F114-020F-CEA1-69AD-60BFF25CD800}"/>
              </a:ext>
            </a:extLst>
          </p:cNvPr>
          <p:cNvSpPr txBox="1"/>
          <p:nvPr/>
        </p:nvSpPr>
        <p:spPr>
          <a:xfrm>
            <a:off x="2911407" y="3429000"/>
            <a:ext cx="63691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(4+12)×2=32(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36D86E-4696-CFFE-BD68-D08C16B81514}"/>
              </a:ext>
            </a:extLst>
          </p:cNvPr>
          <p:cNvSpPr txBox="1"/>
          <p:nvPr/>
        </p:nvSpPr>
        <p:spPr>
          <a:xfrm>
            <a:off x="2275133" y="4328844"/>
            <a:ext cx="7870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答：这个长方形的周长是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63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8DF47B2-8112-2295-E94E-E77855F8FFDE}"/>
              </a:ext>
            </a:extLst>
          </p:cNvPr>
          <p:cNvSpPr txBox="1"/>
          <p:nvPr/>
        </p:nvSpPr>
        <p:spPr>
          <a:xfrm>
            <a:off x="1176121" y="519642"/>
            <a:ext cx="1051513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厘米的小正方形拼成一个新长方形，怎样拼长方形的周长最小？如果要拼成一个正方形，至少再添上几个小正方形？拼出的正方形的周长是多少？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0C9EB0-F7B8-C242-BF35-7FF78F00B96E}"/>
              </a:ext>
            </a:extLst>
          </p:cNvPr>
          <p:cNvGrpSpPr/>
          <p:nvPr/>
        </p:nvGrpSpPr>
        <p:grpSpPr>
          <a:xfrm>
            <a:off x="401902" y="543237"/>
            <a:ext cx="785509" cy="646331"/>
            <a:chOff x="40190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F9F03BC-567B-B1D5-EC71-F913D828473A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006C110-220C-2EDD-1603-D39BE6043712}"/>
                </a:ext>
              </a:extLst>
            </p:cNvPr>
            <p:cNvSpPr txBox="1"/>
            <p:nvPr/>
          </p:nvSpPr>
          <p:spPr>
            <a:xfrm>
              <a:off x="40190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11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6CEF95C2-0909-FD44-F09B-D23CD02A5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494" y="273935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FC87959-F82B-6EC0-F282-017D0440E764}"/>
              </a:ext>
            </a:extLst>
          </p:cNvPr>
          <p:cNvGrpSpPr/>
          <p:nvPr/>
        </p:nvGrpSpPr>
        <p:grpSpPr>
          <a:xfrm>
            <a:off x="8559800" y="2793557"/>
            <a:ext cx="2826672" cy="1818600"/>
            <a:chOff x="8559800" y="2793557"/>
            <a:chExt cx="2826672" cy="18186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54A4691-395E-4C29-831D-DD6E2C289EB9}"/>
                </a:ext>
              </a:extLst>
            </p:cNvPr>
            <p:cNvSpPr/>
            <p:nvPr/>
          </p:nvSpPr>
          <p:spPr>
            <a:xfrm>
              <a:off x="8559800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98A8938-D37B-DD63-196E-B2680DD5ABA9}"/>
                </a:ext>
              </a:extLst>
            </p:cNvPr>
            <p:cNvSpPr/>
            <p:nvPr/>
          </p:nvSpPr>
          <p:spPr>
            <a:xfrm>
              <a:off x="9563672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5F4B761-EAAA-468D-4C5C-318A5E666315}"/>
                </a:ext>
              </a:extLst>
            </p:cNvPr>
            <p:cNvSpPr/>
            <p:nvPr/>
          </p:nvSpPr>
          <p:spPr>
            <a:xfrm>
              <a:off x="10558472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85EA984-909A-01BE-ECC7-F9FE6484CF30}"/>
                </a:ext>
              </a:extLst>
            </p:cNvPr>
            <p:cNvSpPr/>
            <p:nvPr/>
          </p:nvSpPr>
          <p:spPr>
            <a:xfrm>
              <a:off x="8559800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442AD9F-0B57-49ED-8AD7-9258FA5F8F57}"/>
                </a:ext>
              </a:extLst>
            </p:cNvPr>
            <p:cNvSpPr/>
            <p:nvPr/>
          </p:nvSpPr>
          <p:spPr>
            <a:xfrm>
              <a:off x="9559136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9244F7E-0B9A-C959-15FB-34A21F6DDD66}"/>
                </a:ext>
              </a:extLst>
            </p:cNvPr>
            <p:cNvSpPr/>
            <p:nvPr/>
          </p:nvSpPr>
          <p:spPr>
            <a:xfrm>
              <a:off x="10558472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7929DD8-3972-22C6-D259-E185139CDB59}"/>
              </a:ext>
            </a:extLst>
          </p:cNvPr>
          <p:cNvGrpSpPr/>
          <p:nvPr/>
        </p:nvGrpSpPr>
        <p:grpSpPr>
          <a:xfrm>
            <a:off x="1088572" y="3467268"/>
            <a:ext cx="3332412" cy="555402"/>
            <a:chOff x="1088572" y="3383448"/>
            <a:chExt cx="3332412" cy="55540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8A73AE4-04A1-7DB5-40B4-F7C5A03480F5}"/>
                </a:ext>
              </a:extLst>
            </p:cNvPr>
            <p:cNvSpPr/>
            <p:nvPr/>
          </p:nvSpPr>
          <p:spPr>
            <a:xfrm>
              <a:off x="1088572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3C034F91-6EB7-3B3C-3B51-50AAF822EB9D}"/>
                </a:ext>
              </a:extLst>
            </p:cNvPr>
            <p:cNvSpPr/>
            <p:nvPr/>
          </p:nvSpPr>
          <p:spPr>
            <a:xfrm>
              <a:off x="1643974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AEFB157-5F1C-6A03-040D-A4BD4DF18343}"/>
                </a:ext>
              </a:extLst>
            </p:cNvPr>
            <p:cNvSpPr/>
            <p:nvPr/>
          </p:nvSpPr>
          <p:spPr>
            <a:xfrm>
              <a:off x="2199376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E0AD4EB-B00C-6252-7E97-B6FDAD606A5D}"/>
                </a:ext>
              </a:extLst>
            </p:cNvPr>
            <p:cNvSpPr/>
            <p:nvPr/>
          </p:nvSpPr>
          <p:spPr>
            <a:xfrm>
              <a:off x="2754778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65A0D69-8F3D-ABDA-1AAB-4DE348040528}"/>
                </a:ext>
              </a:extLst>
            </p:cNvPr>
            <p:cNvSpPr/>
            <p:nvPr/>
          </p:nvSpPr>
          <p:spPr>
            <a:xfrm>
              <a:off x="3310180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0CB4F10-DB78-2AEC-8AC8-1E3B08640D06}"/>
                </a:ext>
              </a:extLst>
            </p:cNvPr>
            <p:cNvSpPr/>
            <p:nvPr/>
          </p:nvSpPr>
          <p:spPr>
            <a:xfrm>
              <a:off x="3865582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CB106ED5-13AE-29AA-9C09-DE13BECBA863}"/>
              </a:ext>
            </a:extLst>
          </p:cNvPr>
          <p:cNvSpPr txBox="1"/>
          <p:nvPr/>
        </p:nvSpPr>
        <p:spPr>
          <a:xfrm>
            <a:off x="4587784" y="3438728"/>
            <a:ext cx="38545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(12+2)×2=28(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6AD72ED-0210-CBA4-42D1-2B7A8AC4569C}"/>
              </a:ext>
            </a:extLst>
          </p:cNvPr>
          <p:cNvGrpSpPr/>
          <p:nvPr/>
        </p:nvGrpSpPr>
        <p:grpSpPr>
          <a:xfrm>
            <a:off x="1865812" y="4316465"/>
            <a:ext cx="1666206" cy="1110804"/>
            <a:chOff x="1088572" y="3383448"/>
            <a:chExt cx="1666206" cy="1110804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F029ADE-4B39-D9F7-3E7C-AA5EE1988FC6}"/>
                </a:ext>
              </a:extLst>
            </p:cNvPr>
            <p:cNvSpPr/>
            <p:nvPr/>
          </p:nvSpPr>
          <p:spPr>
            <a:xfrm>
              <a:off x="1088572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41F4766-E1D1-65F2-A806-1D1DE7EAB455}"/>
                </a:ext>
              </a:extLst>
            </p:cNvPr>
            <p:cNvSpPr/>
            <p:nvPr/>
          </p:nvSpPr>
          <p:spPr>
            <a:xfrm>
              <a:off x="1643974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5DBC8D9-31BB-9095-F7F3-A525E3FE651E}"/>
                </a:ext>
              </a:extLst>
            </p:cNvPr>
            <p:cNvSpPr/>
            <p:nvPr/>
          </p:nvSpPr>
          <p:spPr>
            <a:xfrm>
              <a:off x="2199376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A95791E-FF76-2125-9E2E-C0604661FE27}"/>
                </a:ext>
              </a:extLst>
            </p:cNvPr>
            <p:cNvSpPr/>
            <p:nvPr/>
          </p:nvSpPr>
          <p:spPr>
            <a:xfrm>
              <a:off x="1088572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5539E85-59EF-5CD9-0049-B33F48B108E9}"/>
                </a:ext>
              </a:extLst>
            </p:cNvPr>
            <p:cNvSpPr/>
            <p:nvPr/>
          </p:nvSpPr>
          <p:spPr>
            <a:xfrm>
              <a:off x="1643974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BE5611F-F934-F7F0-0EC7-4AF343B1A9AF}"/>
                </a:ext>
              </a:extLst>
            </p:cNvPr>
            <p:cNvSpPr/>
            <p:nvPr/>
          </p:nvSpPr>
          <p:spPr>
            <a:xfrm>
              <a:off x="2199376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5516721F-4210-359D-52E6-3BEAA5319365}"/>
              </a:ext>
            </a:extLst>
          </p:cNvPr>
          <p:cNvSpPr txBox="1"/>
          <p:nvPr/>
        </p:nvSpPr>
        <p:spPr>
          <a:xfrm>
            <a:off x="3840933" y="4579479"/>
            <a:ext cx="38545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(6+4)×2=20(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E564356-7050-2172-5E70-7E63E27FF032}"/>
              </a:ext>
            </a:extLst>
          </p:cNvPr>
          <p:cNvSpPr txBox="1"/>
          <p:nvPr/>
        </p:nvSpPr>
        <p:spPr>
          <a:xfrm>
            <a:off x="2427597" y="5690283"/>
            <a:ext cx="75455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答：拼长方形按 </a:t>
            </a:r>
            <a:r>
              <a:rPr lang="en-US" altLang="zh-CN" dirty="0"/>
              <a:t>2 </a:t>
            </a:r>
            <a:r>
              <a:rPr lang="zh-CN" altLang="en-US" dirty="0"/>
              <a:t>行 </a:t>
            </a:r>
            <a:r>
              <a:rPr lang="en-US" altLang="zh-CN" dirty="0"/>
              <a:t>3 </a:t>
            </a:r>
            <a:r>
              <a:rPr lang="zh-CN" altLang="en-US" dirty="0"/>
              <a:t>列周长最小。</a:t>
            </a:r>
          </a:p>
        </p:txBody>
      </p:sp>
    </p:spTree>
    <p:extLst>
      <p:ext uri="{BB962C8B-B14F-4D97-AF65-F5344CB8AC3E}">
        <p14:creationId xmlns:p14="http://schemas.microsoft.com/office/powerpoint/2010/main" val="143445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9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AA2EDCDA-1C77-5C99-B827-2DB5AB087C82}"/>
              </a:ext>
            </a:extLst>
          </p:cNvPr>
          <p:cNvGrpSpPr/>
          <p:nvPr/>
        </p:nvGrpSpPr>
        <p:grpSpPr>
          <a:xfrm>
            <a:off x="401902" y="543237"/>
            <a:ext cx="785509" cy="646331"/>
            <a:chOff x="40190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5959B90-EEC5-9A2C-A1CA-C2DB4B980454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087D926-488E-F82D-5140-5EA03079D15F}"/>
                </a:ext>
              </a:extLst>
            </p:cNvPr>
            <p:cNvSpPr txBox="1"/>
            <p:nvPr/>
          </p:nvSpPr>
          <p:spPr>
            <a:xfrm>
              <a:off x="40190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11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F68AA7E5-D4C0-8440-4FF4-D0A8FB313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6494" y="273935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F8820D6-5766-9C1D-7EBA-CA0DCA617BAE}"/>
              </a:ext>
            </a:extLst>
          </p:cNvPr>
          <p:cNvGrpSpPr/>
          <p:nvPr/>
        </p:nvGrpSpPr>
        <p:grpSpPr>
          <a:xfrm>
            <a:off x="8559800" y="2793557"/>
            <a:ext cx="2826672" cy="1818600"/>
            <a:chOff x="8559800" y="2793557"/>
            <a:chExt cx="2826672" cy="18186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25479D6-1314-9FF9-64D7-CCCB5908A088}"/>
                </a:ext>
              </a:extLst>
            </p:cNvPr>
            <p:cNvSpPr/>
            <p:nvPr/>
          </p:nvSpPr>
          <p:spPr>
            <a:xfrm>
              <a:off x="8559800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18D0599-4D38-9BB7-1B58-076EDDC935D7}"/>
                </a:ext>
              </a:extLst>
            </p:cNvPr>
            <p:cNvSpPr/>
            <p:nvPr/>
          </p:nvSpPr>
          <p:spPr>
            <a:xfrm>
              <a:off x="9563672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54E215C-4DE4-221D-0EEB-0292EA24016C}"/>
                </a:ext>
              </a:extLst>
            </p:cNvPr>
            <p:cNvSpPr/>
            <p:nvPr/>
          </p:nvSpPr>
          <p:spPr>
            <a:xfrm>
              <a:off x="10558472" y="27935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60848D8-F8F7-A5B2-A183-C74616A309FB}"/>
                </a:ext>
              </a:extLst>
            </p:cNvPr>
            <p:cNvSpPr/>
            <p:nvPr/>
          </p:nvSpPr>
          <p:spPr>
            <a:xfrm>
              <a:off x="8559800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3598881-01F3-A43B-4DA4-CD1DD379E49B}"/>
                </a:ext>
              </a:extLst>
            </p:cNvPr>
            <p:cNvSpPr/>
            <p:nvPr/>
          </p:nvSpPr>
          <p:spPr>
            <a:xfrm>
              <a:off x="9559136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B9ED034-AAD7-6DFB-3EF3-ED783B111F4F}"/>
                </a:ext>
              </a:extLst>
            </p:cNvPr>
            <p:cNvSpPr/>
            <p:nvPr/>
          </p:nvSpPr>
          <p:spPr>
            <a:xfrm>
              <a:off x="10558472" y="3784157"/>
              <a:ext cx="828000" cy="8280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74FFC07-D87A-7B28-4DBB-2815BAD40645}"/>
              </a:ext>
            </a:extLst>
          </p:cNvPr>
          <p:cNvGrpSpPr/>
          <p:nvPr/>
        </p:nvGrpSpPr>
        <p:grpSpPr>
          <a:xfrm>
            <a:off x="2206280" y="3501353"/>
            <a:ext cx="1666206" cy="1666206"/>
            <a:chOff x="1088572" y="3383448"/>
            <a:chExt cx="1666206" cy="166620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8F83D4F-7189-E0CF-8F2A-4FE22E33B96C}"/>
                </a:ext>
              </a:extLst>
            </p:cNvPr>
            <p:cNvSpPr/>
            <p:nvPr/>
          </p:nvSpPr>
          <p:spPr>
            <a:xfrm>
              <a:off x="1088572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8DF87DA-7A58-CFF8-77AA-1DFD1918A513}"/>
                </a:ext>
              </a:extLst>
            </p:cNvPr>
            <p:cNvSpPr/>
            <p:nvPr/>
          </p:nvSpPr>
          <p:spPr>
            <a:xfrm>
              <a:off x="1643974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0F40F19-1CF9-8D6B-279B-1244081EDB88}"/>
                </a:ext>
              </a:extLst>
            </p:cNvPr>
            <p:cNvSpPr/>
            <p:nvPr/>
          </p:nvSpPr>
          <p:spPr>
            <a:xfrm>
              <a:off x="2199376" y="3383448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FAB8B33-D46E-8A6F-D257-631DCE683F85}"/>
                </a:ext>
              </a:extLst>
            </p:cNvPr>
            <p:cNvSpPr/>
            <p:nvPr/>
          </p:nvSpPr>
          <p:spPr>
            <a:xfrm>
              <a:off x="1088572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DEE7E7B-597D-2207-A502-7A01CD093511}"/>
                </a:ext>
              </a:extLst>
            </p:cNvPr>
            <p:cNvSpPr/>
            <p:nvPr/>
          </p:nvSpPr>
          <p:spPr>
            <a:xfrm>
              <a:off x="1643974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16ECBAD-066E-34D5-A8BF-E8005FFF6117}"/>
                </a:ext>
              </a:extLst>
            </p:cNvPr>
            <p:cNvSpPr/>
            <p:nvPr/>
          </p:nvSpPr>
          <p:spPr>
            <a:xfrm>
              <a:off x="2199376" y="3938850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1CA06B3-3B25-D585-D957-9A6A8A2F8121}"/>
                </a:ext>
              </a:extLst>
            </p:cNvPr>
            <p:cNvSpPr/>
            <p:nvPr/>
          </p:nvSpPr>
          <p:spPr>
            <a:xfrm>
              <a:off x="1088572" y="449425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DB6BB42-9194-513C-889D-979B1BC8BC94}"/>
                </a:ext>
              </a:extLst>
            </p:cNvPr>
            <p:cNvSpPr/>
            <p:nvPr/>
          </p:nvSpPr>
          <p:spPr>
            <a:xfrm>
              <a:off x="1643974" y="449425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C06C338-15C1-2C7A-96E1-E4180FDDD27F}"/>
                </a:ext>
              </a:extLst>
            </p:cNvPr>
            <p:cNvSpPr/>
            <p:nvPr/>
          </p:nvSpPr>
          <p:spPr>
            <a:xfrm>
              <a:off x="2199376" y="4494252"/>
              <a:ext cx="555402" cy="5554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591DAC0-DCA4-2C87-4818-2D18995C72F5}"/>
              </a:ext>
            </a:extLst>
          </p:cNvPr>
          <p:cNvSpPr txBox="1"/>
          <p:nvPr/>
        </p:nvSpPr>
        <p:spPr>
          <a:xfrm>
            <a:off x="4259686" y="4027382"/>
            <a:ext cx="3327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6×4=24(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D14EE47-3D20-2424-3DA4-ACA69ABBEF36}"/>
              </a:ext>
            </a:extLst>
          </p:cNvPr>
          <p:cNvSpPr txBox="1"/>
          <p:nvPr/>
        </p:nvSpPr>
        <p:spPr>
          <a:xfrm>
            <a:off x="869782" y="5481472"/>
            <a:ext cx="108214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答：拼成正方形至少添 </a:t>
            </a:r>
            <a:r>
              <a:rPr lang="en-US" altLang="zh-CN" dirty="0"/>
              <a:t>3 </a:t>
            </a:r>
            <a:r>
              <a:rPr lang="zh-CN" altLang="en-US" dirty="0"/>
              <a:t>个小正方形，其周长为 </a:t>
            </a:r>
            <a:r>
              <a:rPr lang="en-US" altLang="zh-CN" dirty="0"/>
              <a:t>24 </a:t>
            </a:r>
            <a:r>
              <a:rPr lang="zh-CN" altLang="en-US" dirty="0"/>
              <a:t>厘米。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A0670D8-0246-4D95-8C7D-4119CBAB37FC}"/>
              </a:ext>
            </a:extLst>
          </p:cNvPr>
          <p:cNvSpPr txBox="1"/>
          <p:nvPr/>
        </p:nvSpPr>
        <p:spPr>
          <a:xfrm>
            <a:off x="1176121" y="519642"/>
            <a:ext cx="1051513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厘米的小正方形拼成一个新长方形，怎样拼长方形的周长最小？如果要拼成一个正方形，至少再添上几个小正方形？拼出的正方形的周长是多少？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09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A8867F-3CBF-C583-9F65-0A0AA5179469}"/>
              </a:ext>
            </a:extLst>
          </p:cNvPr>
          <p:cNvSpPr txBox="1"/>
          <p:nvPr/>
        </p:nvSpPr>
        <p:spPr>
          <a:xfrm>
            <a:off x="1176121" y="81147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幅绘画作品贴在一起，做一个长方形“绘画园地”。要在“绘画园地”的四周贴上花边。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57A65FA-292C-F71C-C503-C006CAEB73CF}"/>
              </a:ext>
            </a:extLst>
          </p:cNvPr>
          <p:cNvGrpSpPr/>
          <p:nvPr/>
        </p:nvGrpSpPr>
        <p:grpSpPr>
          <a:xfrm>
            <a:off x="390612" y="835066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F4F304B-0DB4-52C1-10E0-C36589248955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C6BDD3E-264F-3437-A68C-8F2CC2DE0435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12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9F618147-CE38-F236-4D26-C1515D824F74}"/>
              </a:ext>
            </a:extLst>
          </p:cNvPr>
          <p:cNvSpPr txBox="1"/>
          <p:nvPr/>
        </p:nvSpPr>
        <p:spPr>
          <a:xfrm>
            <a:off x="1176121" y="451718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怎样设计“绘画园地”，才能使贴的花边最少？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D66B311-15DF-F8BE-6007-9A7CB8D8B4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938" y="2714980"/>
            <a:ext cx="1455097" cy="1455097"/>
          </a:xfrm>
          <a:prstGeom prst="rect">
            <a:avLst/>
          </a:prstGeom>
        </p:spPr>
      </p:pic>
      <p:sp>
        <p:nvSpPr>
          <p:cNvPr id="13" name="AutoShape 27">
            <a:extLst>
              <a:ext uri="{FF2B5EF4-FFF2-40B4-BE49-F238E27FC236}">
                <a16:creationId xmlns:a16="http://schemas.microsoft.com/office/drawing/2014/main" id="{167358B7-35E1-7CEF-28A4-2080ECB7B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818" y="2568641"/>
            <a:ext cx="2819131" cy="1254328"/>
          </a:xfrm>
          <a:prstGeom prst="wedgeRoundRectCallout">
            <a:avLst>
              <a:gd name="adj1" fmla="val -67012"/>
              <a:gd name="adj2" fmla="val 351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</a:rPr>
              <a:t>每幅作品都是正方形。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683FAC67-8823-CCD6-5553-865B3CFA2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35776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FF7AF39-BEBD-07BE-936D-514C79164F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005" y="2714980"/>
            <a:ext cx="1455097" cy="1455097"/>
          </a:xfrm>
          <a:prstGeom prst="rect">
            <a:avLst/>
          </a:prstGeom>
        </p:spPr>
      </p:pic>
      <p:sp>
        <p:nvSpPr>
          <p:cNvPr id="18" name="AutoShape 27">
            <a:extLst>
              <a:ext uri="{FF2B5EF4-FFF2-40B4-BE49-F238E27FC236}">
                <a16:creationId xmlns:a16="http://schemas.microsoft.com/office/drawing/2014/main" id="{17007F52-6E8E-98CF-A8CA-3F220FECC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848" y="2705251"/>
            <a:ext cx="2089962" cy="1254328"/>
          </a:xfrm>
          <a:prstGeom prst="wedgeRoundRectCallout">
            <a:avLst>
              <a:gd name="adj1" fmla="val 74484"/>
              <a:gd name="adj2" fmla="val 351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+mn-lt"/>
              </a:rPr>
              <a:t>边长都是</a:t>
            </a:r>
            <a:r>
              <a:rPr lang="en-US" altLang="zh-CN" sz="3200" b="1" dirty="0">
                <a:latin typeface="+mn-lt"/>
              </a:rPr>
              <a:t>2</a:t>
            </a:r>
            <a:r>
              <a:rPr lang="zh-CN" altLang="en-US" sz="3200" b="1" dirty="0">
                <a:latin typeface="+mn-lt"/>
              </a:rPr>
              <a:t>分米。</a:t>
            </a:r>
          </a:p>
        </p:txBody>
      </p:sp>
    </p:spTree>
    <p:extLst>
      <p:ext uri="{BB962C8B-B14F-4D97-AF65-F5344CB8AC3E}">
        <p14:creationId xmlns:p14="http://schemas.microsoft.com/office/powerpoint/2010/main" val="3870914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293B37FF-69E1-DD09-38C7-668FF6CCA0A3}"/>
              </a:ext>
            </a:extLst>
          </p:cNvPr>
          <p:cNvSpPr txBox="1"/>
          <p:nvPr/>
        </p:nvSpPr>
        <p:spPr>
          <a:xfrm>
            <a:off x="640996" y="674715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①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B44DB9A-701F-4F70-CBC6-F0D761B79ECC}"/>
              </a:ext>
            </a:extLst>
          </p:cNvPr>
          <p:cNvGrpSpPr/>
          <p:nvPr/>
        </p:nvGrpSpPr>
        <p:grpSpPr>
          <a:xfrm>
            <a:off x="1322036" y="689401"/>
            <a:ext cx="9997236" cy="555402"/>
            <a:chOff x="1088572" y="3467268"/>
            <a:chExt cx="9997236" cy="555402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81DA8C7C-56C3-3BE8-D72D-55DC61295C91}"/>
                </a:ext>
              </a:extLst>
            </p:cNvPr>
            <p:cNvGrpSpPr/>
            <p:nvPr/>
          </p:nvGrpSpPr>
          <p:grpSpPr>
            <a:xfrm>
              <a:off x="1088572" y="3467268"/>
              <a:ext cx="3332412" cy="555402"/>
              <a:chOff x="1088572" y="3383448"/>
              <a:chExt cx="3332412" cy="555402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615A6D16-2741-A3E7-E947-F1762191B999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D21E616A-8759-78BC-E964-F28935E2C338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7D639CBF-302F-4486-D05C-2F41F6BD3260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44D27D4E-D57D-32A8-358C-3FBA88D57E5A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0F183E35-5EA7-B0D7-9F24-28EE8FF42DA2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0015EF94-84A2-A1AC-201C-476CB97F53DC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093F8B86-B0B0-406E-A3B5-FBE8F1BB15C0}"/>
                </a:ext>
              </a:extLst>
            </p:cNvPr>
            <p:cNvGrpSpPr/>
            <p:nvPr/>
          </p:nvGrpSpPr>
          <p:grpSpPr>
            <a:xfrm>
              <a:off x="4420984" y="3467268"/>
              <a:ext cx="3332412" cy="555402"/>
              <a:chOff x="1088572" y="3383448"/>
              <a:chExt cx="3332412" cy="555402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238E9BAD-034A-73F7-9558-6FC3A409F2F4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729344D2-D34F-0F9D-47AE-B193A171F839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1A0D5C47-7B1B-65A5-72D2-44CC0DE54AFA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BDB83154-BF26-44C1-5D13-2A0CCE1EB970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4C6E5DF6-B82A-D14D-E120-B12852347FD8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0AB82E5-0D32-CA31-0FA8-4E331B299E3A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013DB28B-F742-D840-1535-70DDE03CF846}"/>
                </a:ext>
              </a:extLst>
            </p:cNvPr>
            <p:cNvGrpSpPr/>
            <p:nvPr/>
          </p:nvGrpSpPr>
          <p:grpSpPr>
            <a:xfrm>
              <a:off x="7753396" y="3467268"/>
              <a:ext cx="3332412" cy="555402"/>
              <a:chOff x="1088572" y="3383448"/>
              <a:chExt cx="3332412" cy="555402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4F1B9F92-D219-5C2B-B1DC-C4A3EB73DCF0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AFAC382A-6BE3-BF35-DE5F-70C87851058E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20038699-CDC4-D125-26E0-9A09F9DFA7F7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B66E4310-FC70-D9D2-3D62-95B6056F8CE0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24999576-8E9C-5369-E528-570996CD1C95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9B907354-95B4-871A-AFB5-2DA8CCFB4AD4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0C85FC25-A252-07BB-0664-7B5D020979DB}"/>
              </a:ext>
            </a:extLst>
          </p:cNvPr>
          <p:cNvSpPr txBox="1"/>
          <p:nvPr/>
        </p:nvSpPr>
        <p:spPr>
          <a:xfrm>
            <a:off x="1814619" y="1351000"/>
            <a:ext cx="512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(18×2+1×2)×2=76(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08B9AAD-FE9C-C329-FBAB-49496D7178E1}"/>
              </a:ext>
            </a:extLst>
          </p:cNvPr>
          <p:cNvSpPr txBox="1"/>
          <p:nvPr/>
        </p:nvSpPr>
        <p:spPr>
          <a:xfrm>
            <a:off x="640996" y="1996622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②</a:t>
            </a: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0AC4FFB5-F543-B760-8EB9-94A42712FB78}"/>
              </a:ext>
            </a:extLst>
          </p:cNvPr>
          <p:cNvGrpSpPr/>
          <p:nvPr/>
        </p:nvGrpSpPr>
        <p:grpSpPr>
          <a:xfrm>
            <a:off x="1322036" y="2025995"/>
            <a:ext cx="4998618" cy="1110804"/>
            <a:chOff x="1322036" y="4401991"/>
            <a:chExt cx="4998618" cy="1110804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A8E852E4-D9EB-E250-DDFC-111DFAD6AEDD}"/>
                </a:ext>
              </a:extLst>
            </p:cNvPr>
            <p:cNvGrpSpPr/>
            <p:nvPr/>
          </p:nvGrpSpPr>
          <p:grpSpPr>
            <a:xfrm>
              <a:off x="1322036" y="4401991"/>
              <a:ext cx="4998618" cy="555402"/>
              <a:chOff x="1322036" y="4401991"/>
              <a:chExt cx="4998618" cy="555402"/>
            </a:xfrm>
          </p:grpSpPr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id="{C8F5A31B-060C-EEF5-31FD-29AF9867C121}"/>
                  </a:ext>
                </a:extLst>
              </p:cNvPr>
              <p:cNvGrpSpPr/>
              <p:nvPr/>
            </p:nvGrpSpPr>
            <p:grpSpPr>
              <a:xfrm>
                <a:off x="1322036" y="4401991"/>
                <a:ext cx="3332412" cy="555402"/>
                <a:chOff x="1088572" y="3383448"/>
                <a:chExt cx="3332412" cy="55540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F20D7932-690F-F99F-AD97-A7DE9340DF41}"/>
                    </a:ext>
                  </a:extLst>
                </p:cNvPr>
                <p:cNvSpPr/>
                <p:nvPr/>
              </p:nvSpPr>
              <p:spPr>
                <a:xfrm>
                  <a:off x="108857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15C7C3B2-A990-8031-A2C9-E75A6EA19428}"/>
                    </a:ext>
                  </a:extLst>
                </p:cNvPr>
                <p:cNvSpPr/>
                <p:nvPr/>
              </p:nvSpPr>
              <p:spPr>
                <a:xfrm>
                  <a:off x="1643974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CBBC407D-4AB7-072D-F0D8-2965D5DD8228}"/>
                    </a:ext>
                  </a:extLst>
                </p:cNvPr>
                <p:cNvSpPr/>
                <p:nvPr/>
              </p:nvSpPr>
              <p:spPr>
                <a:xfrm>
                  <a:off x="2199376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D1FF5137-B703-268A-0C4C-BF7D3DB703F9}"/>
                    </a:ext>
                  </a:extLst>
                </p:cNvPr>
                <p:cNvSpPr/>
                <p:nvPr/>
              </p:nvSpPr>
              <p:spPr>
                <a:xfrm>
                  <a:off x="2754778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21ACB497-41A8-137F-9277-9EA80F3BD2CF}"/>
                    </a:ext>
                  </a:extLst>
                </p:cNvPr>
                <p:cNvSpPr/>
                <p:nvPr/>
              </p:nvSpPr>
              <p:spPr>
                <a:xfrm>
                  <a:off x="3310180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B4208936-9661-FFE2-7B26-9ABA196C9EE4}"/>
                    </a:ext>
                  </a:extLst>
                </p:cNvPr>
                <p:cNvSpPr/>
                <p:nvPr/>
              </p:nvSpPr>
              <p:spPr>
                <a:xfrm>
                  <a:off x="386558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6FFB5B2E-E5D8-D798-E8B1-EBCC057FB67E}"/>
                  </a:ext>
                </a:extLst>
              </p:cNvPr>
              <p:cNvSpPr/>
              <p:nvPr/>
            </p:nvSpPr>
            <p:spPr>
              <a:xfrm>
                <a:off x="4654448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>
                <a:extLst>
                  <a:ext uri="{FF2B5EF4-FFF2-40B4-BE49-F238E27FC236}">
                    <a16:creationId xmlns:a16="http://schemas.microsoft.com/office/drawing/2014/main" id="{203BD5FB-E64D-2901-833C-B82FF2B8F941}"/>
                  </a:ext>
                </a:extLst>
              </p:cNvPr>
              <p:cNvSpPr/>
              <p:nvPr/>
            </p:nvSpPr>
            <p:spPr>
              <a:xfrm>
                <a:off x="5209850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>
                <a:extLst>
                  <a:ext uri="{FF2B5EF4-FFF2-40B4-BE49-F238E27FC236}">
                    <a16:creationId xmlns:a16="http://schemas.microsoft.com/office/drawing/2014/main" id="{A14CA750-EB92-58FA-B693-96FF5BD1CACC}"/>
                  </a:ext>
                </a:extLst>
              </p:cNvPr>
              <p:cNvSpPr/>
              <p:nvPr/>
            </p:nvSpPr>
            <p:spPr>
              <a:xfrm>
                <a:off x="5765252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B950257D-4637-C337-DF90-01E3A7E8FBA3}"/>
                </a:ext>
              </a:extLst>
            </p:cNvPr>
            <p:cNvGrpSpPr/>
            <p:nvPr/>
          </p:nvGrpSpPr>
          <p:grpSpPr>
            <a:xfrm>
              <a:off x="1322036" y="4957393"/>
              <a:ext cx="4998618" cy="555402"/>
              <a:chOff x="6320654" y="4401991"/>
              <a:chExt cx="4998618" cy="555402"/>
            </a:xfrm>
          </p:grpSpPr>
          <p:sp>
            <p:nvSpPr>
              <p:cNvPr id="61" name="矩形 60">
                <a:extLst>
                  <a:ext uri="{FF2B5EF4-FFF2-40B4-BE49-F238E27FC236}">
                    <a16:creationId xmlns:a16="http://schemas.microsoft.com/office/drawing/2014/main" id="{E2EEEC1F-5C4A-CF6B-0B22-12F756125040}"/>
                  </a:ext>
                </a:extLst>
              </p:cNvPr>
              <p:cNvSpPr/>
              <p:nvPr/>
            </p:nvSpPr>
            <p:spPr>
              <a:xfrm>
                <a:off x="6320654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5ACD9FFC-38D9-60FF-B062-E609F9718779}"/>
                  </a:ext>
                </a:extLst>
              </p:cNvPr>
              <p:cNvSpPr/>
              <p:nvPr/>
            </p:nvSpPr>
            <p:spPr>
              <a:xfrm>
                <a:off x="6876056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id="{3758C849-27F8-296F-BCB3-C92963DE169A}"/>
                  </a:ext>
                </a:extLst>
              </p:cNvPr>
              <p:cNvSpPr/>
              <p:nvPr/>
            </p:nvSpPr>
            <p:spPr>
              <a:xfrm>
                <a:off x="7431458" y="4401991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AC4B6C1E-54F4-85A8-F3D5-F2A9CC037E0B}"/>
                  </a:ext>
                </a:extLst>
              </p:cNvPr>
              <p:cNvGrpSpPr/>
              <p:nvPr/>
            </p:nvGrpSpPr>
            <p:grpSpPr>
              <a:xfrm>
                <a:off x="7986860" y="4401991"/>
                <a:ext cx="3332412" cy="555402"/>
                <a:chOff x="1088572" y="3383448"/>
                <a:chExt cx="3332412" cy="555402"/>
              </a:xfrm>
            </p:grpSpPr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ED68FBB1-08D2-BE5D-170E-CC6EA3A834AE}"/>
                    </a:ext>
                  </a:extLst>
                </p:cNvPr>
                <p:cNvSpPr/>
                <p:nvPr/>
              </p:nvSpPr>
              <p:spPr>
                <a:xfrm>
                  <a:off x="108857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B9E675DE-D610-F888-1BD7-BA8B89A51CD4}"/>
                    </a:ext>
                  </a:extLst>
                </p:cNvPr>
                <p:cNvSpPr/>
                <p:nvPr/>
              </p:nvSpPr>
              <p:spPr>
                <a:xfrm>
                  <a:off x="1643974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1A7F85D4-57ED-3327-6342-B46E3DD171F0}"/>
                    </a:ext>
                  </a:extLst>
                </p:cNvPr>
                <p:cNvSpPr/>
                <p:nvPr/>
              </p:nvSpPr>
              <p:spPr>
                <a:xfrm>
                  <a:off x="2199376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12BA05E4-98AE-EE1C-0568-C57AA7FD9340}"/>
                    </a:ext>
                  </a:extLst>
                </p:cNvPr>
                <p:cNvSpPr/>
                <p:nvPr/>
              </p:nvSpPr>
              <p:spPr>
                <a:xfrm>
                  <a:off x="2754778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AE91C397-F3C6-D054-ABE7-B28DCF9D402A}"/>
                    </a:ext>
                  </a:extLst>
                </p:cNvPr>
                <p:cNvSpPr/>
                <p:nvPr/>
              </p:nvSpPr>
              <p:spPr>
                <a:xfrm>
                  <a:off x="3310180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6E1BBB8A-7442-5C7D-7C64-D6CBDD94F159}"/>
                    </a:ext>
                  </a:extLst>
                </p:cNvPr>
                <p:cNvSpPr/>
                <p:nvPr/>
              </p:nvSpPr>
              <p:spPr>
                <a:xfrm>
                  <a:off x="3865582" y="3383448"/>
                  <a:ext cx="555402" cy="55540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73" name="文本框 72">
            <a:extLst>
              <a:ext uri="{FF2B5EF4-FFF2-40B4-BE49-F238E27FC236}">
                <a16:creationId xmlns:a16="http://schemas.microsoft.com/office/drawing/2014/main" id="{A1C894F9-3F67-9D8A-3F23-FA12601FD8E0}"/>
              </a:ext>
            </a:extLst>
          </p:cNvPr>
          <p:cNvSpPr txBox="1"/>
          <p:nvPr/>
        </p:nvSpPr>
        <p:spPr>
          <a:xfrm>
            <a:off x="6426750" y="2267551"/>
            <a:ext cx="5124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(9×2+2×2)×2=44(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71A74B33-6665-E8E2-DA7A-75B3AE1AE953}"/>
              </a:ext>
            </a:extLst>
          </p:cNvPr>
          <p:cNvSpPr txBox="1"/>
          <p:nvPr/>
        </p:nvSpPr>
        <p:spPr>
          <a:xfrm>
            <a:off x="640996" y="3347902"/>
            <a:ext cx="1022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③</a:t>
            </a:r>
          </a:p>
        </p:txBody>
      </p: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C78093DD-907B-9C46-4F82-53FE6B9ABD5E}"/>
              </a:ext>
            </a:extLst>
          </p:cNvPr>
          <p:cNvGrpSpPr/>
          <p:nvPr/>
        </p:nvGrpSpPr>
        <p:grpSpPr>
          <a:xfrm>
            <a:off x="1322036" y="3357759"/>
            <a:ext cx="3332412" cy="1659633"/>
            <a:chOff x="1322036" y="4868628"/>
            <a:chExt cx="3332412" cy="1659633"/>
          </a:xfrm>
        </p:grpSpPr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30FE0494-73D6-D5CA-AE2D-56515EFC44CC}"/>
                </a:ext>
              </a:extLst>
            </p:cNvPr>
            <p:cNvGrpSpPr/>
            <p:nvPr/>
          </p:nvGrpSpPr>
          <p:grpSpPr>
            <a:xfrm>
              <a:off x="1322036" y="4868628"/>
              <a:ext cx="3332412" cy="555402"/>
              <a:chOff x="1088572" y="3383448"/>
              <a:chExt cx="3332412" cy="555402"/>
            </a:xfrm>
          </p:grpSpPr>
          <p:sp>
            <p:nvSpPr>
              <p:cNvPr id="114" name="矩形 113">
                <a:extLst>
                  <a:ext uri="{FF2B5EF4-FFF2-40B4-BE49-F238E27FC236}">
                    <a16:creationId xmlns:a16="http://schemas.microsoft.com/office/drawing/2014/main" id="{AC6596A4-10C8-845B-5070-5D31AD329D25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>
                <a:extLst>
                  <a:ext uri="{FF2B5EF4-FFF2-40B4-BE49-F238E27FC236}">
                    <a16:creationId xmlns:a16="http://schemas.microsoft.com/office/drawing/2014/main" id="{050C5241-CAA9-AF37-F74E-643FBA5DEEA3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>
                <a:extLst>
                  <a:ext uri="{FF2B5EF4-FFF2-40B4-BE49-F238E27FC236}">
                    <a16:creationId xmlns:a16="http://schemas.microsoft.com/office/drawing/2014/main" id="{CE39EAE2-6AB2-8E77-E7AC-A627CDD0207F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>
                <a:extLst>
                  <a:ext uri="{FF2B5EF4-FFF2-40B4-BE49-F238E27FC236}">
                    <a16:creationId xmlns:a16="http://schemas.microsoft.com/office/drawing/2014/main" id="{2C6B8849-EF1A-8BE7-A0A4-E8D9A18C7EB8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>
                <a:extLst>
                  <a:ext uri="{FF2B5EF4-FFF2-40B4-BE49-F238E27FC236}">
                    <a16:creationId xmlns:a16="http://schemas.microsoft.com/office/drawing/2014/main" id="{D933AA32-A261-514E-0B47-A79ECFFB2723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>
                <a:extLst>
                  <a:ext uri="{FF2B5EF4-FFF2-40B4-BE49-F238E27FC236}">
                    <a16:creationId xmlns:a16="http://schemas.microsoft.com/office/drawing/2014/main" id="{1AD34213-A247-8243-27AE-69767EA10EC5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E53E0462-C912-F65F-AC7C-948D408FAA3A}"/>
                </a:ext>
              </a:extLst>
            </p:cNvPr>
            <p:cNvGrpSpPr/>
            <p:nvPr/>
          </p:nvGrpSpPr>
          <p:grpSpPr>
            <a:xfrm>
              <a:off x="1322036" y="5420743"/>
              <a:ext cx="3332412" cy="555402"/>
              <a:chOff x="1088572" y="3383448"/>
              <a:chExt cx="3332412" cy="555402"/>
            </a:xfrm>
          </p:grpSpPr>
          <p:sp>
            <p:nvSpPr>
              <p:cNvPr id="108" name="矩形 107">
                <a:extLst>
                  <a:ext uri="{FF2B5EF4-FFF2-40B4-BE49-F238E27FC236}">
                    <a16:creationId xmlns:a16="http://schemas.microsoft.com/office/drawing/2014/main" id="{9395E437-78A3-09AC-2332-73FBDA873343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 108">
                <a:extLst>
                  <a:ext uri="{FF2B5EF4-FFF2-40B4-BE49-F238E27FC236}">
                    <a16:creationId xmlns:a16="http://schemas.microsoft.com/office/drawing/2014/main" id="{B2F98D34-1644-5198-7B48-646E2998540D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>
                <a:extLst>
                  <a:ext uri="{FF2B5EF4-FFF2-40B4-BE49-F238E27FC236}">
                    <a16:creationId xmlns:a16="http://schemas.microsoft.com/office/drawing/2014/main" id="{69F854BB-D5DB-EF86-612E-7D3830DB6FC7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0B458AA0-ADD5-5288-4B95-34809EDAAF13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0BE8A4DA-377D-AAF4-82F6-235B0FABB34D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70A4D5DE-8212-6109-9395-FED0B6B682D5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id="{7427A4BA-AB12-37B0-5ACE-6583910D0BD7}"/>
                </a:ext>
              </a:extLst>
            </p:cNvPr>
            <p:cNvGrpSpPr/>
            <p:nvPr/>
          </p:nvGrpSpPr>
          <p:grpSpPr>
            <a:xfrm>
              <a:off x="1322036" y="5972859"/>
              <a:ext cx="3332412" cy="555402"/>
              <a:chOff x="1088572" y="3383448"/>
              <a:chExt cx="3332412" cy="555402"/>
            </a:xfrm>
          </p:grpSpPr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DC6AAC34-A430-8D68-3FC0-0868C6DF86CE}"/>
                  </a:ext>
                </a:extLst>
              </p:cNvPr>
              <p:cNvSpPr/>
              <p:nvPr/>
            </p:nvSpPr>
            <p:spPr>
              <a:xfrm>
                <a:off x="108857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AA368665-A374-1FC6-8815-B235748C3E85}"/>
                  </a:ext>
                </a:extLst>
              </p:cNvPr>
              <p:cNvSpPr/>
              <p:nvPr/>
            </p:nvSpPr>
            <p:spPr>
              <a:xfrm>
                <a:off x="1643974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D56FA804-C4D1-FE57-C14E-98F237BC2D7C}"/>
                  </a:ext>
                </a:extLst>
              </p:cNvPr>
              <p:cNvSpPr/>
              <p:nvPr/>
            </p:nvSpPr>
            <p:spPr>
              <a:xfrm>
                <a:off x="2199376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9C97908D-507C-ED58-2EA3-80FB71EE0AB8}"/>
                  </a:ext>
                </a:extLst>
              </p:cNvPr>
              <p:cNvSpPr/>
              <p:nvPr/>
            </p:nvSpPr>
            <p:spPr>
              <a:xfrm>
                <a:off x="2754778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694402B9-DC99-F97D-2BF0-AF4AB46941EB}"/>
                  </a:ext>
                </a:extLst>
              </p:cNvPr>
              <p:cNvSpPr/>
              <p:nvPr/>
            </p:nvSpPr>
            <p:spPr>
              <a:xfrm>
                <a:off x="3310180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>
                <a:extLst>
                  <a:ext uri="{FF2B5EF4-FFF2-40B4-BE49-F238E27FC236}">
                    <a16:creationId xmlns:a16="http://schemas.microsoft.com/office/drawing/2014/main" id="{46E156D5-C1C3-681E-2D8D-4ADB4B04C25B}"/>
                  </a:ext>
                </a:extLst>
              </p:cNvPr>
              <p:cNvSpPr/>
              <p:nvPr/>
            </p:nvSpPr>
            <p:spPr>
              <a:xfrm>
                <a:off x="3865582" y="3383448"/>
                <a:ext cx="555402" cy="55540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1" name="文本框 120">
            <a:extLst>
              <a:ext uri="{FF2B5EF4-FFF2-40B4-BE49-F238E27FC236}">
                <a16:creationId xmlns:a16="http://schemas.microsoft.com/office/drawing/2014/main" id="{E5EB1152-F1E2-E23B-7764-3F17D3F1AC43}"/>
              </a:ext>
            </a:extLst>
          </p:cNvPr>
          <p:cNvSpPr txBox="1"/>
          <p:nvPr/>
        </p:nvSpPr>
        <p:spPr>
          <a:xfrm>
            <a:off x="4932149" y="3909874"/>
            <a:ext cx="53824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(6×2+3×2)×2=36(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CBFDD631-88D6-19BD-EA44-C9DB9EB4D56A}"/>
              </a:ext>
            </a:extLst>
          </p:cNvPr>
          <p:cNvSpPr txBox="1"/>
          <p:nvPr/>
        </p:nvSpPr>
        <p:spPr>
          <a:xfrm>
            <a:off x="640996" y="5110898"/>
            <a:ext cx="103609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76&gt;44&gt;36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，将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幅作品贴成长为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幅、宽为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幅的长方形“绘画园地”可使贴的花边最少。</a:t>
            </a:r>
          </a:p>
        </p:txBody>
      </p:sp>
    </p:spTree>
    <p:extLst>
      <p:ext uri="{BB962C8B-B14F-4D97-AF65-F5344CB8AC3E}">
        <p14:creationId xmlns:p14="http://schemas.microsoft.com/office/powerpoint/2010/main" val="222379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FDBC8D9-9AD4-CE8D-EEE8-00F0A6248F52}"/>
              </a:ext>
            </a:extLst>
          </p:cNvPr>
          <p:cNvSpPr txBox="1"/>
          <p:nvPr/>
        </p:nvSpPr>
        <p:spPr>
          <a:xfrm>
            <a:off x="1176121" y="81147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用一根长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厘米的绳子围成一个长方形。围成的长方形的长和宽各是多少厘米？有几种围法？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5EB3732-D64A-EAF6-6871-9E53C2E959F5}"/>
              </a:ext>
            </a:extLst>
          </p:cNvPr>
          <p:cNvGrpSpPr/>
          <p:nvPr/>
        </p:nvGrpSpPr>
        <p:grpSpPr>
          <a:xfrm>
            <a:off x="390612" y="892938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8BCDBB8-CA22-B1A5-7B16-8694A02A0B00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B2E1CD3-EEF0-843D-BF68-B166B4A3DD45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13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C125FFBA-D190-EB65-1F42-858014177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20695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991FC5-F1A1-3190-813E-8CBCD54726AC}"/>
              </a:ext>
            </a:extLst>
          </p:cNvPr>
          <p:cNvSpPr txBox="1"/>
          <p:nvPr/>
        </p:nvSpPr>
        <p:spPr>
          <a:xfrm>
            <a:off x="1088572" y="2770695"/>
            <a:ext cx="10602685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长方形周长</a:t>
            </a:r>
            <a:r>
              <a:rPr lang="en-US" altLang="zh-CN" dirty="0"/>
              <a:t>=(</a:t>
            </a:r>
            <a:r>
              <a:rPr lang="zh-CN" altLang="en-US" dirty="0"/>
              <a:t>长</a:t>
            </a:r>
            <a:r>
              <a:rPr lang="en-US" altLang="zh-CN" dirty="0"/>
              <a:t>+</a:t>
            </a:r>
            <a:r>
              <a:rPr lang="zh-CN" altLang="en-US" dirty="0"/>
              <a:t>宽</a:t>
            </a:r>
            <a:r>
              <a:rPr lang="en-US" altLang="zh-CN" dirty="0"/>
              <a:t>)×2</a:t>
            </a:r>
            <a:r>
              <a:rPr lang="zh-CN" altLang="en-US" dirty="0"/>
              <a:t>，已知周长是</a:t>
            </a:r>
            <a:r>
              <a:rPr lang="en-US" altLang="zh-CN" dirty="0"/>
              <a:t>22</a:t>
            </a:r>
            <a:r>
              <a:rPr lang="zh-CN" altLang="en-US" dirty="0"/>
              <a:t>厘米，所以长</a:t>
            </a:r>
            <a:r>
              <a:rPr lang="en-US" altLang="zh-CN" dirty="0"/>
              <a:t>+</a:t>
            </a:r>
            <a:r>
              <a:rPr lang="zh-CN" altLang="en-US" dirty="0"/>
              <a:t>宽</a:t>
            </a:r>
            <a:r>
              <a:rPr lang="en-US" altLang="zh-CN" dirty="0"/>
              <a:t>=22÷2=11(</a:t>
            </a:r>
            <a:r>
              <a:rPr lang="zh-CN" altLang="en-US" dirty="0"/>
              <a:t>厘米</a:t>
            </a:r>
            <a:r>
              <a:rPr lang="en-US" altLang="zh-CN" dirty="0"/>
              <a:t>)</a:t>
            </a:r>
            <a:r>
              <a:rPr lang="zh-CN" altLang="en-US" dirty="0"/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7DDEF3E-BFA2-BEEA-F784-ACC31788FE79}"/>
              </a:ext>
            </a:extLst>
          </p:cNvPr>
          <p:cNvSpPr txBox="1"/>
          <p:nvPr/>
        </p:nvSpPr>
        <p:spPr>
          <a:xfrm>
            <a:off x="1088572" y="4154442"/>
            <a:ext cx="10602685" cy="18135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所以一共有</a:t>
            </a:r>
            <a:r>
              <a:rPr lang="en-US" altLang="zh-CN" dirty="0"/>
              <a:t>5</a:t>
            </a:r>
            <a:r>
              <a:rPr lang="zh-CN" altLang="en-US" dirty="0"/>
              <a:t>种围法，围成的长方形的长和宽分别是</a:t>
            </a:r>
            <a:r>
              <a:rPr lang="en-US" altLang="zh-CN" dirty="0"/>
              <a:t>10</a:t>
            </a:r>
            <a:r>
              <a:rPr lang="zh-CN" altLang="en-US" dirty="0"/>
              <a:t>厘米和</a:t>
            </a:r>
            <a:r>
              <a:rPr lang="en-US" altLang="zh-CN" dirty="0"/>
              <a:t>1</a:t>
            </a:r>
            <a:r>
              <a:rPr lang="zh-CN" altLang="en-US" dirty="0"/>
              <a:t>厘米、</a:t>
            </a:r>
            <a:r>
              <a:rPr lang="en-US" altLang="zh-CN" dirty="0"/>
              <a:t>9</a:t>
            </a:r>
            <a:r>
              <a:rPr lang="zh-CN" altLang="en-US" dirty="0"/>
              <a:t>厘米和</a:t>
            </a:r>
            <a:r>
              <a:rPr lang="en-US" altLang="zh-CN" dirty="0"/>
              <a:t>2</a:t>
            </a:r>
            <a:r>
              <a:rPr lang="zh-CN" altLang="en-US" dirty="0"/>
              <a:t>厘米、</a:t>
            </a:r>
            <a:r>
              <a:rPr lang="en-US" altLang="zh-CN" dirty="0"/>
              <a:t>8</a:t>
            </a:r>
            <a:r>
              <a:rPr lang="zh-CN" altLang="en-US" dirty="0"/>
              <a:t>厘米和</a:t>
            </a:r>
            <a:r>
              <a:rPr lang="en-US" altLang="zh-CN" dirty="0"/>
              <a:t>3</a:t>
            </a:r>
            <a:r>
              <a:rPr lang="zh-CN" altLang="en-US" dirty="0"/>
              <a:t>厘米、</a:t>
            </a:r>
            <a:r>
              <a:rPr lang="en-US" altLang="zh-CN" dirty="0"/>
              <a:t>7</a:t>
            </a:r>
            <a:r>
              <a:rPr lang="zh-CN" altLang="en-US" dirty="0"/>
              <a:t>厘米和</a:t>
            </a:r>
            <a:r>
              <a:rPr lang="en-US" altLang="zh-CN" dirty="0"/>
              <a:t>4</a:t>
            </a:r>
            <a:r>
              <a:rPr lang="zh-CN" altLang="en-US" dirty="0"/>
              <a:t>厘米、</a:t>
            </a:r>
            <a:r>
              <a:rPr lang="en-US" altLang="zh-CN" dirty="0"/>
              <a:t>6</a:t>
            </a:r>
            <a:r>
              <a:rPr lang="zh-CN" altLang="en-US" dirty="0"/>
              <a:t>厘米和</a:t>
            </a:r>
            <a:r>
              <a:rPr lang="en-US" altLang="zh-CN" dirty="0"/>
              <a:t>5</a:t>
            </a:r>
            <a:r>
              <a:rPr lang="zh-CN" altLang="en-US" dirty="0"/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6713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1A3914-1362-641A-C98C-2FE620631567}"/>
              </a:ext>
            </a:extLst>
          </p:cNvPr>
          <p:cNvSpPr txBox="1"/>
          <p:nvPr/>
        </p:nvSpPr>
        <p:spPr>
          <a:xfrm>
            <a:off x="1176121" y="81147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小华把一根长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厘米的铁丝平均分为两段，分别围成一个长方形和一个正方形。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9D2CC6E-E831-34F1-9593-91B93F2424A1}"/>
              </a:ext>
            </a:extLst>
          </p:cNvPr>
          <p:cNvGrpSpPr/>
          <p:nvPr/>
        </p:nvGrpSpPr>
        <p:grpSpPr>
          <a:xfrm>
            <a:off x="390612" y="892938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8890184-6F34-382B-F62E-2F7C88645964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30C2A26-99D9-28A5-A7ED-D8AF44B7312F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14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2317FDA0-EA0B-11B3-6ED2-26E664AF7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717" y="16913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00DBFF7-ECDB-024A-5282-288784605DE6}"/>
              </a:ext>
            </a:extLst>
          </p:cNvPr>
          <p:cNvSpPr txBox="1"/>
          <p:nvPr/>
        </p:nvSpPr>
        <p:spPr>
          <a:xfrm>
            <a:off x="1176121" y="235346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）正方形的边长是多少厘米？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5D7E38A-848A-9868-A389-EC2C812C9E6C}"/>
              </a:ext>
            </a:extLst>
          </p:cNvPr>
          <p:cNvSpPr txBox="1"/>
          <p:nvPr/>
        </p:nvSpPr>
        <p:spPr>
          <a:xfrm>
            <a:off x="2859331" y="3251044"/>
            <a:ext cx="4827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48÷2=24(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513822-05CE-87C1-A78B-74B4D73193FC}"/>
              </a:ext>
            </a:extLst>
          </p:cNvPr>
          <p:cNvSpPr txBox="1"/>
          <p:nvPr/>
        </p:nvSpPr>
        <p:spPr>
          <a:xfrm>
            <a:off x="2859333" y="4101433"/>
            <a:ext cx="3947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24÷4=6(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D9BA74C-21D0-1F30-0AF3-1E14B0AE45EE}"/>
              </a:ext>
            </a:extLst>
          </p:cNvPr>
          <p:cNvSpPr txBox="1"/>
          <p:nvPr/>
        </p:nvSpPr>
        <p:spPr>
          <a:xfrm>
            <a:off x="2325933" y="4951822"/>
            <a:ext cx="7870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答：正方形的边长是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2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DDBB29-22EF-66D6-5D04-5964B157F565}"/>
              </a:ext>
            </a:extLst>
          </p:cNvPr>
          <p:cNvSpPr txBox="1"/>
          <p:nvPr/>
        </p:nvSpPr>
        <p:spPr>
          <a:xfrm>
            <a:off x="1176121" y="81147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小华把一根长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厘米的铁丝平均分为两段，分别围成一个长方形和一个正方形。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2CBD609-76FA-448D-31D5-27F1C02F1B5C}"/>
              </a:ext>
            </a:extLst>
          </p:cNvPr>
          <p:cNvGrpSpPr/>
          <p:nvPr/>
        </p:nvGrpSpPr>
        <p:grpSpPr>
          <a:xfrm>
            <a:off x="390612" y="892938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528DDCA-6C29-5D73-3348-65D3523F02F5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EFFAC8D-9D2A-687B-DD55-9E728E3BAB0D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14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536B9484-36AD-59BA-4E81-255E019F4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2717" y="16913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663B58-EA12-EA7A-E2F7-062E74EAD874}"/>
              </a:ext>
            </a:extLst>
          </p:cNvPr>
          <p:cNvSpPr txBox="1"/>
          <p:nvPr/>
        </p:nvSpPr>
        <p:spPr>
          <a:xfrm>
            <a:off x="1176121" y="220365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）要使长方形的长是宽的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倍，长是多少？宽是多少？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57B539-9475-868B-0824-85ADAF54EDC6}"/>
              </a:ext>
            </a:extLst>
          </p:cNvPr>
          <p:cNvSpPr txBox="1"/>
          <p:nvPr/>
        </p:nvSpPr>
        <p:spPr>
          <a:xfrm>
            <a:off x="1488547" y="3605042"/>
            <a:ext cx="48276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48÷2=24(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5C0A86F-79F1-D9AE-B845-241E1DFFA30D}"/>
              </a:ext>
            </a:extLst>
          </p:cNvPr>
          <p:cNvSpPr txBox="1"/>
          <p:nvPr/>
        </p:nvSpPr>
        <p:spPr>
          <a:xfrm>
            <a:off x="1488547" y="4307212"/>
            <a:ext cx="3541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24÷2=12(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A43B649-DFC9-E67D-AD5A-02712CDB4467}"/>
              </a:ext>
            </a:extLst>
          </p:cNvPr>
          <p:cNvGrpSpPr/>
          <p:nvPr/>
        </p:nvGrpSpPr>
        <p:grpSpPr>
          <a:xfrm>
            <a:off x="4695217" y="3661497"/>
            <a:ext cx="6623321" cy="1251641"/>
            <a:chOff x="4695217" y="3719865"/>
            <a:chExt cx="6623321" cy="125164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E473FCE-5B1A-B06F-87DF-9E4CA47C20F9}"/>
                </a:ext>
              </a:extLst>
            </p:cNvPr>
            <p:cNvSpPr txBox="1"/>
            <p:nvPr/>
          </p:nvSpPr>
          <p:spPr>
            <a:xfrm>
              <a:off x="4695217" y="3719865"/>
              <a:ext cx="11684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长：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ACD6770-D07B-892A-BF0E-4DF1CA32959D}"/>
                </a:ext>
              </a:extLst>
            </p:cNvPr>
            <p:cNvSpPr txBox="1"/>
            <p:nvPr/>
          </p:nvSpPr>
          <p:spPr>
            <a:xfrm>
              <a:off x="4695217" y="4386731"/>
              <a:ext cx="116840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宽：</a:t>
              </a: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6DCE8F3-9AE5-D53C-C316-DD6CEADB56A6}"/>
                </a:ext>
              </a:extLst>
            </p:cNvPr>
            <p:cNvGrpSpPr/>
            <p:nvPr/>
          </p:nvGrpSpPr>
          <p:grpSpPr>
            <a:xfrm>
              <a:off x="5660417" y="4120758"/>
              <a:ext cx="3600000" cy="65892"/>
              <a:chOff x="7904480" y="3794908"/>
              <a:chExt cx="3600000" cy="65892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5321A05A-6E99-1E6D-8061-F4EB0CFE15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04480" y="3860800"/>
                <a:ext cx="3600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73C82CFB-B64B-13B8-6469-0CB53AAF2C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4480" y="3794908"/>
                <a:ext cx="0" cy="6589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28C34E81-FEDA-4772-C32B-1A51CC365B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04480" y="3794908"/>
                <a:ext cx="0" cy="6589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AC0A55D7-212C-18DD-03C0-5E78ED8FD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4480" y="3794908"/>
                <a:ext cx="0" cy="6589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A56B09F6-27F3-5FF6-5C0C-720EA85B1E6B}"/>
                </a:ext>
              </a:extLst>
            </p:cNvPr>
            <p:cNvGrpSpPr/>
            <p:nvPr/>
          </p:nvGrpSpPr>
          <p:grpSpPr>
            <a:xfrm>
              <a:off x="5660417" y="4726548"/>
              <a:ext cx="1800000" cy="65892"/>
              <a:chOff x="7904480" y="3794908"/>
              <a:chExt cx="1800000" cy="65892"/>
            </a:xfrm>
          </p:grpSpPr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2E4E355B-087C-A497-22D8-9603DEF6B7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04480" y="3860800"/>
                <a:ext cx="1800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E2749232-0DE3-76BC-5AA8-F66BD774767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04480" y="3794908"/>
                <a:ext cx="0" cy="6589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5D5F584C-49C3-CAEA-8BAD-415D9B577A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04480" y="3794908"/>
                <a:ext cx="0" cy="6589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右大括号 26">
              <a:extLst>
                <a:ext uri="{FF2B5EF4-FFF2-40B4-BE49-F238E27FC236}">
                  <a16:creationId xmlns:a16="http://schemas.microsoft.com/office/drawing/2014/main" id="{8D7148B6-4D5B-7063-7D6A-1E8F6C26E26B}"/>
                </a:ext>
              </a:extLst>
            </p:cNvPr>
            <p:cNvSpPr/>
            <p:nvPr/>
          </p:nvSpPr>
          <p:spPr>
            <a:xfrm>
              <a:off x="9377788" y="4114407"/>
              <a:ext cx="211659" cy="644371"/>
            </a:xfrm>
            <a:prstGeom prst="rightBrace">
              <a:avLst>
                <a:gd name="adj1" fmla="val 21700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2EAF386-9779-3BDC-99EE-99FA1CD788A8}"/>
                </a:ext>
              </a:extLst>
            </p:cNvPr>
            <p:cNvSpPr txBox="1"/>
            <p:nvPr/>
          </p:nvSpPr>
          <p:spPr>
            <a:xfrm>
              <a:off x="9589447" y="4098070"/>
              <a:ext cx="172909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12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rPr>
                <a:t>厘米</a:t>
              </a:r>
              <a:endParaRPr lang="zh-CN" altLang="en-US" dirty="0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9301883B-DE7F-1E23-02DC-C11DD09D2376}"/>
              </a:ext>
            </a:extLst>
          </p:cNvPr>
          <p:cNvSpPr txBox="1"/>
          <p:nvPr/>
        </p:nvSpPr>
        <p:spPr>
          <a:xfrm>
            <a:off x="2554399" y="5121061"/>
            <a:ext cx="3541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12÷3=4(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30F5C3A-6E1A-1EC3-59E0-A9EED2270C63}"/>
              </a:ext>
            </a:extLst>
          </p:cNvPr>
          <p:cNvSpPr txBox="1"/>
          <p:nvPr/>
        </p:nvSpPr>
        <p:spPr>
          <a:xfrm>
            <a:off x="5836187" y="5121061"/>
            <a:ext cx="35416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4×2=8(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93012A6-E8CC-E88C-DE2B-03481A4DDAA8}"/>
              </a:ext>
            </a:extLst>
          </p:cNvPr>
          <p:cNvSpPr txBox="1"/>
          <p:nvPr/>
        </p:nvSpPr>
        <p:spPr>
          <a:xfrm>
            <a:off x="1130401" y="5767044"/>
            <a:ext cx="106732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答：要使长方形的长是宽的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倍，长是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厘米，宽是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99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D8ADF3-0DBA-85DF-596C-14D1405F8E4A}"/>
              </a:ext>
            </a:extLst>
          </p:cNvPr>
          <p:cNvSpPr txBox="1"/>
          <p:nvPr/>
        </p:nvSpPr>
        <p:spPr>
          <a:xfrm>
            <a:off x="1176121" y="81147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下面的长方形纸片被分成两个部分，哪个部分的周长长？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D9943B0-90DE-F45B-53A7-E885F10A0D35}"/>
              </a:ext>
            </a:extLst>
          </p:cNvPr>
          <p:cNvGrpSpPr/>
          <p:nvPr/>
        </p:nvGrpSpPr>
        <p:grpSpPr>
          <a:xfrm>
            <a:off x="390612" y="892938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DCC6448-BA66-C480-80E0-7E10576D83CB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6920213-7CD6-6C09-4A8E-DBFEEC631276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15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6A3DF1C5-E777-C994-A7A4-8E5F3C335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173" y="16913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D675508-4D1D-8531-0FC5-5839B9303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105" y="2284906"/>
            <a:ext cx="3787791" cy="228818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E2CD575-587A-3119-9DB3-A593B9A9185A}"/>
              </a:ext>
            </a:extLst>
          </p:cNvPr>
          <p:cNvSpPr txBox="1"/>
          <p:nvPr/>
        </p:nvSpPr>
        <p:spPr>
          <a:xfrm>
            <a:off x="654127" y="4828888"/>
            <a:ext cx="10883745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defTabSz="914400"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/>
              <a:t>长方形的对边相等，①和②各占长方形的一条长和一条宽，曲线部分是共用的，所以两部 分的周长同样长。</a:t>
            </a:r>
          </a:p>
        </p:txBody>
      </p:sp>
    </p:spTree>
    <p:extLst>
      <p:ext uri="{BB962C8B-B14F-4D97-AF65-F5344CB8AC3E}">
        <p14:creationId xmlns:p14="http://schemas.microsoft.com/office/powerpoint/2010/main" val="17646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611260F-37C0-B0BA-477A-073D4F3D8A5C}"/>
              </a:ext>
            </a:extLst>
          </p:cNvPr>
          <p:cNvSpPr txBox="1"/>
          <p:nvPr/>
        </p:nvSpPr>
        <p:spPr>
          <a:xfrm>
            <a:off x="1176121" y="66323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计算下面图形的周长。（单位：厘米）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CBBBCDC-7BCA-C10B-7D54-A8B0E80E7ACD}"/>
              </a:ext>
            </a:extLst>
          </p:cNvPr>
          <p:cNvGrpSpPr/>
          <p:nvPr/>
        </p:nvGrpSpPr>
        <p:grpSpPr>
          <a:xfrm>
            <a:off x="390612" y="686834"/>
            <a:ext cx="785509" cy="646331"/>
            <a:chOff x="390612" y="1010165"/>
            <a:chExt cx="785509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65BABC0-14CD-CD6B-3570-9CAD7F1C1E86}"/>
                </a:ext>
              </a:extLst>
            </p:cNvPr>
            <p:cNvSpPr/>
            <p:nvPr/>
          </p:nvSpPr>
          <p:spPr>
            <a:xfrm>
              <a:off x="500743" y="1039417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93DFB63-0452-0280-4A8B-8566DF05953F}"/>
                </a:ext>
              </a:extLst>
            </p:cNvPr>
            <p:cNvSpPr txBox="1"/>
            <p:nvPr/>
          </p:nvSpPr>
          <p:spPr>
            <a:xfrm>
              <a:off x="390612" y="1010165"/>
              <a:ext cx="7855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12191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黑体"/>
                  <a:cs typeface="Arial" panose="020B0604020202020204" pitchFamily="34" charset="0"/>
                </a:rPr>
                <a:t>16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ABF064E9-E6B7-E3DF-B62E-E7EADB83B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803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58578D53-C8CF-9CAE-2069-640CD24B79E3}"/>
              </a:ext>
            </a:extLst>
          </p:cNvPr>
          <p:cNvSpPr/>
          <p:nvPr/>
        </p:nvSpPr>
        <p:spPr>
          <a:xfrm>
            <a:off x="1277974" y="2169000"/>
            <a:ext cx="4176000" cy="2520000"/>
          </a:xfrm>
          <a:custGeom>
            <a:avLst/>
            <a:gdLst>
              <a:gd name="connsiteX0" fmla="*/ 0 w 4176000"/>
              <a:gd name="connsiteY0" fmla="*/ 0 h 2520000"/>
              <a:gd name="connsiteX1" fmla="*/ 1692000 w 4176000"/>
              <a:gd name="connsiteY1" fmla="*/ 0 h 2520000"/>
              <a:gd name="connsiteX2" fmla="*/ 1692000 w 4176000"/>
              <a:gd name="connsiteY2" fmla="*/ 792000 h 2520000"/>
              <a:gd name="connsiteX3" fmla="*/ 2484000 w 4176000"/>
              <a:gd name="connsiteY3" fmla="*/ 792000 h 2520000"/>
              <a:gd name="connsiteX4" fmla="*/ 2484000 w 4176000"/>
              <a:gd name="connsiteY4" fmla="*/ 0 h 2520000"/>
              <a:gd name="connsiteX5" fmla="*/ 4176000 w 4176000"/>
              <a:gd name="connsiteY5" fmla="*/ 0 h 2520000"/>
              <a:gd name="connsiteX6" fmla="*/ 4176000 w 4176000"/>
              <a:gd name="connsiteY6" fmla="*/ 2520000 h 2520000"/>
              <a:gd name="connsiteX7" fmla="*/ 0 w 4176000"/>
              <a:gd name="connsiteY7" fmla="*/ 252000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6000" h="2520000">
                <a:moveTo>
                  <a:pt x="0" y="0"/>
                </a:moveTo>
                <a:lnTo>
                  <a:pt x="1692000" y="0"/>
                </a:lnTo>
                <a:lnTo>
                  <a:pt x="1692000" y="792000"/>
                </a:lnTo>
                <a:lnTo>
                  <a:pt x="2484000" y="792000"/>
                </a:lnTo>
                <a:lnTo>
                  <a:pt x="2484000" y="0"/>
                </a:lnTo>
                <a:lnTo>
                  <a:pt x="4176000" y="0"/>
                </a:lnTo>
                <a:lnTo>
                  <a:pt x="4176000" y="2520000"/>
                </a:lnTo>
                <a:lnTo>
                  <a:pt x="0" y="2520000"/>
                </a:lnTo>
                <a:close/>
              </a:path>
            </a:pathLst>
          </a:cu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0061C01D-58E8-DCE9-A454-EA472E7349DD}"/>
              </a:ext>
            </a:extLst>
          </p:cNvPr>
          <p:cNvSpPr/>
          <p:nvPr/>
        </p:nvSpPr>
        <p:spPr>
          <a:xfrm>
            <a:off x="7801583" y="2673000"/>
            <a:ext cx="2520000" cy="2016000"/>
          </a:xfrm>
          <a:custGeom>
            <a:avLst/>
            <a:gdLst>
              <a:gd name="connsiteX0" fmla="*/ 720000 w 2520000"/>
              <a:gd name="connsiteY0" fmla="*/ 0 h 2016000"/>
              <a:gd name="connsiteX1" fmla="*/ 1800000 w 2520000"/>
              <a:gd name="connsiteY1" fmla="*/ 0 h 2016000"/>
              <a:gd name="connsiteX2" fmla="*/ 1800000 w 2520000"/>
              <a:gd name="connsiteY2" fmla="*/ 720000 h 2016000"/>
              <a:gd name="connsiteX3" fmla="*/ 2520000 w 2520000"/>
              <a:gd name="connsiteY3" fmla="*/ 720000 h 2016000"/>
              <a:gd name="connsiteX4" fmla="*/ 2520000 w 2520000"/>
              <a:gd name="connsiteY4" fmla="*/ 2016000 h 2016000"/>
              <a:gd name="connsiteX5" fmla="*/ 0 w 2520000"/>
              <a:gd name="connsiteY5" fmla="*/ 2016000 h 2016000"/>
              <a:gd name="connsiteX6" fmla="*/ 0 w 2520000"/>
              <a:gd name="connsiteY6" fmla="*/ 720000 h 2016000"/>
              <a:gd name="connsiteX7" fmla="*/ 720000 w 2520000"/>
              <a:gd name="connsiteY7" fmla="*/ 720000 h 20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20000" h="2016000">
                <a:moveTo>
                  <a:pt x="720000" y="0"/>
                </a:moveTo>
                <a:lnTo>
                  <a:pt x="1800000" y="0"/>
                </a:lnTo>
                <a:lnTo>
                  <a:pt x="1800000" y="720000"/>
                </a:lnTo>
                <a:lnTo>
                  <a:pt x="2520000" y="720000"/>
                </a:lnTo>
                <a:lnTo>
                  <a:pt x="2520000" y="2016000"/>
                </a:lnTo>
                <a:lnTo>
                  <a:pt x="0" y="2016000"/>
                </a:lnTo>
                <a:lnTo>
                  <a:pt x="0" y="720000"/>
                </a:lnTo>
                <a:lnTo>
                  <a:pt x="720000" y="720000"/>
                </a:lnTo>
                <a:close/>
              </a:path>
            </a:pathLst>
          </a:cu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4E9FFE-A1BB-6D5B-9A15-E36E45B72892}"/>
              </a:ext>
            </a:extLst>
          </p:cNvPr>
          <p:cNvSpPr txBox="1"/>
          <p:nvPr/>
        </p:nvSpPr>
        <p:spPr>
          <a:xfrm>
            <a:off x="583659" y="3136612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40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E75438-448F-4AB5-F9D3-35CF94F53136}"/>
              </a:ext>
            </a:extLst>
          </p:cNvPr>
          <p:cNvSpPr txBox="1"/>
          <p:nvPr/>
        </p:nvSpPr>
        <p:spPr>
          <a:xfrm>
            <a:off x="3826212" y="2271134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10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0EFEDB2-F0B8-54E2-EB4C-262433B9CB4D}"/>
              </a:ext>
            </a:extLst>
          </p:cNvPr>
          <p:cNvSpPr txBox="1"/>
          <p:nvPr/>
        </p:nvSpPr>
        <p:spPr>
          <a:xfrm>
            <a:off x="3048203" y="4689000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69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63C7D5C-EF54-BBA0-2A8A-78A95F6C28F0}"/>
              </a:ext>
            </a:extLst>
          </p:cNvPr>
          <p:cNvSpPr txBox="1"/>
          <p:nvPr/>
        </p:nvSpPr>
        <p:spPr>
          <a:xfrm>
            <a:off x="8798936" y="4689000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41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2C73183-F55B-3999-C15C-ABB8330F9DF5}"/>
              </a:ext>
            </a:extLst>
          </p:cNvPr>
          <p:cNvSpPr txBox="1"/>
          <p:nvPr/>
        </p:nvSpPr>
        <p:spPr>
          <a:xfrm>
            <a:off x="9672592" y="2730830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11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7DA18EE-B147-E9D5-8544-28A40CA7C2BC}"/>
              </a:ext>
            </a:extLst>
          </p:cNvPr>
          <p:cNvSpPr txBox="1"/>
          <p:nvPr/>
        </p:nvSpPr>
        <p:spPr>
          <a:xfrm>
            <a:off x="10460532" y="3729638"/>
            <a:ext cx="797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latin typeface="+mn-lt"/>
                <a:ea typeface="+mn-ea"/>
              </a:rPr>
              <a:t>21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BA318B5-904A-34D1-4AB6-152071674055}"/>
              </a:ext>
            </a:extLst>
          </p:cNvPr>
          <p:cNvSpPr txBox="1"/>
          <p:nvPr/>
        </p:nvSpPr>
        <p:spPr>
          <a:xfrm>
            <a:off x="736672" y="5475632"/>
            <a:ext cx="5590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(69+40)×2+10×2=238(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091F202-96E3-CED4-DDF2-61AE94A4AF86}"/>
              </a:ext>
            </a:extLst>
          </p:cNvPr>
          <p:cNvSpPr txBox="1"/>
          <p:nvPr/>
        </p:nvSpPr>
        <p:spPr>
          <a:xfrm>
            <a:off x="6877429" y="5475632"/>
            <a:ext cx="55903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(41+11+21)×2=146(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9835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3611</TotalTime>
  <Words>1086</Words>
  <Application>Microsoft Office PowerPoint</Application>
  <PresentationFormat>宽屏</PresentationFormat>
  <Paragraphs>143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华文细黑</vt:lpstr>
      <vt:lpstr>楷体</vt:lpstr>
      <vt:lpstr>宋体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692</cp:revision>
  <dcterms:created xsi:type="dcterms:W3CDTF">2016-01-14T07:05:12Z</dcterms:created>
  <dcterms:modified xsi:type="dcterms:W3CDTF">2026-02-28T08:12:44Z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