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26" r:id="rId2"/>
    <p:sldId id="392" r:id="rId3"/>
    <p:sldId id="393" r:id="rId4"/>
    <p:sldId id="400" r:id="rId5"/>
    <p:sldId id="397" r:id="rId6"/>
    <p:sldId id="398" r:id="rId7"/>
    <p:sldId id="401" r:id="rId8"/>
    <p:sldId id="395" r:id="rId9"/>
    <p:sldId id="396" r:id="rId10"/>
    <p:sldId id="399" r:id="rId11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C0B9"/>
    <a:srgbClr val="E60013"/>
    <a:srgbClr val="0000FF"/>
    <a:srgbClr val="E0FAF7"/>
    <a:srgbClr val="3F91C9"/>
    <a:srgbClr val="FAE4C6"/>
    <a:srgbClr val="9FB890"/>
    <a:srgbClr val="FF3300"/>
    <a:srgbClr val="FFCC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108" d="100"/>
          <a:sy n="108" d="100"/>
        </p:scale>
        <p:origin x="72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练习八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三年级数学下册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602183" y="1267362"/>
            <a:ext cx="6987634" cy="1116000"/>
            <a:chOff x="3319498" y="1313251"/>
            <a:chExt cx="6987634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972196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4D105F1-E84C-9D9E-651A-C65E1ABE37CC}"/>
              </a:ext>
            </a:extLst>
          </p:cNvPr>
          <p:cNvSpPr txBox="1"/>
          <p:nvPr/>
        </p:nvSpPr>
        <p:spPr>
          <a:xfrm>
            <a:off x="1176121" y="646105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用一张正方形纸折出五边形、六边形、七边形和八边形。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B7B9DF1-FEA7-3C17-B9EF-08512696495C}"/>
              </a:ext>
            </a:extLst>
          </p:cNvPr>
          <p:cNvSpPr/>
          <p:nvPr/>
        </p:nvSpPr>
        <p:spPr>
          <a:xfrm>
            <a:off x="500743" y="69895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E10B9FD-0CCA-F2C0-341F-E28EC1156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258" y="149859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F1079C3-6426-0EAE-748D-783CEC2BE0D6}"/>
              </a:ext>
            </a:extLst>
          </p:cNvPr>
          <p:cNvSpPr txBox="1"/>
          <p:nvPr/>
        </p:nvSpPr>
        <p:spPr>
          <a:xfrm>
            <a:off x="1088572" y="2092768"/>
            <a:ext cx="10602685" cy="1195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hangingPunct="1">
              <a:defRPr sz="3200">
                <a:solidFill>
                  <a:srgbClr val="E60013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方法提示：将正方形的一个直角折上去，图形就会多一条边，如下图。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611B414-9FFF-0844-625B-2076532966F6}"/>
              </a:ext>
            </a:extLst>
          </p:cNvPr>
          <p:cNvGrpSpPr/>
          <p:nvPr/>
        </p:nvGrpSpPr>
        <p:grpSpPr>
          <a:xfrm>
            <a:off x="4581728" y="3452793"/>
            <a:ext cx="2583479" cy="2583479"/>
            <a:chOff x="4581728" y="3511157"/>
            <a:chExt cx="2583479" cy="2583479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A9D5F768-D842-6DA7-B624-413E3E02C983}"/>
                </a:ext>
              </a:extLst>
            </p:cNvPr>
            <p:cNvSpPr/>
            <p:nvPr/>
          </p:nvSpPr>
          <p:spPr>
            <a:xfrm rot="16200000">
              <a:off x="4581728" y="3511157"/>
              <a:ext cx="2583479" cy="2583479"/>
            </a:xfrm>
            <a:custGeom>
              <a:avLst/>
              <a:gdLst>
                <a:gd name="connsiteX0" fmla="*/ 2583479 w 2583479"/>
                <a:gd name="connsiteY0" fmla="*/ 0 h 2583479"/>
                <a:gd name="connsiteX1" fmla="*/ 2583479 w 2583479"/>
                <a:gd name="connsiteY1" fmla="*/ 2583479 h 2583479"/>
                <a:gd name="connsiteX2" fmla="*/ 887786 w 2583479"/>
                <a:gd name="connsiteY2" fmla="*/ 2583479 h 2583479"/>
                <a:gd name="connsiteX3" fmla="*/ 0 w 2583479"/>
                <a:gd name="connsiteY3" fmla="*/ 1695693 h 2583479"/>
                <a:gd name="connsiteX4" fmla="*/ 0 w 2583479"/>
                <a:gd name="connsiteY4" fmla="*/ 0 h 2583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3479" h="2583479">
                  <a:moveTo>
                    <a:pt x="2583479" y="0"/>
                  </a:moveTo>
                  <a:lnTo>
                    <a:pt x="2583479" y="2583479"/>
                  </a:lnTo>
                  <a:lnTo>
                    <a:pt x="887786" y="2583479"/>
                  </a:lnTo>
                  <a:lnTo>
                    <a:pt x="0" y="1695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>
              <a:extLst>
                <a:ext uri="{FF2B5EF4-FFF2-40B4-BE49-F238E27FC236}">
                  <a16:creationId xmlns:a16="http://schemas.microsoft.com/office/drawing/2014/main" id="{0AC13E9A-219F-6B94-020D-48255F30B289}"/>
                </a:ext>
              </a:extLst>
            </p:cNvPr>
            <p:cNvSpPr/>
            <p:nvPr/>
          </p:nvSpPr>
          <p:spPr>
            <a:xfrm rot="5400000">
              <a:off x="6277421" y="5206850"/>
              <a:ext cx="887786" cy="887786"/>
            </a:xfrm>
            <a:prstGeom prst="rt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ABDBAAC-A37B-8F01-FF60-A20F7A89904E}"/>
              </a:ext>
            </a:extLst>
          </p:cNvPr>
          <p:cNvSpPr txBox="1"/>
          <p:nvPr/>
        </p:nvSpPr>
        <p:spPr>
          <a:xfrm>
            <a:off x="1176121" y="325092"/>
            <a:ext cx="105151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按要求在下面的方格上画图形。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厘米、宽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厘米的长方形。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）边长为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厘米的正方形。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634F37E-DA51-3D20-250A-6C94A86EBFDB}"/>
              </a:ext>
            </a:extLst>
          </p:cNvPr>
          <p:cNvSpPr/>
          <p:nvPr/>
        </p:nvSpPr>
        <p:spPr>
          <a:xfrm>
            <a:off x="500743" y="37793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163D320-5773-BE22-074D-CB0F151DB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373" y="56565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87F0419-C679-FE19-F503-11FC128E4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111046"/>
            <a:ext cx="11083636" cy="428961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7C409E3-6845-9EC2-5D41-B2DFA6E4EBEF}"/>
              </a:ext>
            </a:extLst>
          </p:cNvPr>
          <p:cNvSpPr/>
          <p:nvPr/>
        </p:nvSpPr>
        <p:spPr>
          <a:xfrm>
            <a:off x="2095014" y="3321638"/>
            <a:ext cx="3035516" cy="1510752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292B82-7379-C63E-05BB-D26EC7758E48}"/>
              </a:ext>
            </a:extLst>
          </p:cNvPr>
          <p:cNvSpPr/>
          <p:nvPr/>
        </p:nvSpPr>
        <p:spPr>
          <a:xfrm>
            <a:off x="6654287" y="3321638"/>
            <a:ext cx="2271003" cy="2275252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33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3FF2BB8-9DDE-0B1F-29FE-125AE59C73D0}"/>
              </a:ext>
            </a:extLst>
          </p:cNvPr>
          <p:cNvSpPr txBox="1"/>
          <p:nvPr/>
        </p:nvSpPr>
        <p:spPr>
          <a:xfrm>
            <a:off x="1176121" y="646104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信封里装的是个四边形，猜一猜可能是什么形状。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636CB62-BEA3-FB3E-2C46-7FFC0ABB65EA}"/>
              </a:ext>
            </a:extLst>
          </p:cNvPr>
          <p:cNvSpPr/>
          <p:nvPr/>
        </p:nvSpPr>
        <p:spPr>
          <a:xfrm>
            <a:off x="500743" y="69895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BE18C25-DF3E-3ADF-B8A1-DFA70DC18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41196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95820A8-E40F-3357-8519-5CD224447C72}"/>
              </a:ext>
            </a:extLst>
          </p:cNvPr>
          <p:cNvSpPr/>
          <p:nvPr/>
        </p:nvSpPr>
        <p:spPr>
          <a:xfrm>
            <a:off x="6000751" y="2803996"/>
            <a:ext cx="1854200" cy="1854200"/>
          </a:xfrm>
          <a:prstGeom prst="rect">
            <a:avLst/>
          </a:prstGeom>
          <a:solidFill>
            <a:srgbClr val="008AC8"/>
          </a:solidFill>
          <a:ln>
            <a:solidFill>
              <a:srgbClr val="008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CEB0350-8F04-31FA-9F33-AFEA782242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0" t="2912" r="10429" b="2953"/>
          <a:stretch/>
        </p:blipFill>
        <p:spPr>
          <a:xfrm>
            <a:off x="1487489" y="2282800"/>
            <a:ext cx="5898220" cy="2827155"/>
          </a:xfrm>
          <a:prstGeom prst="rect">
            <a:avLst/>
          </a:prstGeom>
        </p:spPr>
      </p:pic>
      <p:sp>
        <p:nvSpPr>
          <p:cNvPr id="7" name="文本框 6">
            <a:hlinkClick r:id="rId3" action="ppaction://hlinksldjump"/>
            <a:extLst>
              <a:ext uri="{FF2B5EF4-FFF2-40B4-BE49-F238E27FC236}">
                <a16:creationId xmlns:a16="http://schemas.microsoft.com/office/drawing/2014/main" id="{85548145-1441-B0DD-0D5C-96A41CFD907F}"/>
              </a:ext>
            </a:extLst>
          </p:cNvPr>
          <p:cNvSpPr txBox="1"/>
          <p:nvPr/>
        </p:nvSpPr>
        <p:spPr>
          <a:xfrm>
            <a:off x="833157" y="5534601"/>
            <a:ext cx="2204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600" u="sng" dirty="0">
                <a:solidFill>
                  <a:srgbClr val="E60013"/>
                </a:solidFill>
                <a:latin typeface="+mn-lt"/>
                <a:ea typeface="+mn-ea"/>
              </a:rPr>
              <a:t>长方形</a:t>
            </a:r>
          </a:p>
        </p:txBody>
      </p:sp>
      <p:sp>
        <p:nvSpPr>
          <p:cNvPr id="8" name="文本框 7">
            <a:hlinkClick r:id="rId4" action="ppaction://hlinksldjump"/>
            <a:extLst>
              <a:ext uri="{FF2B5EF4-FFF2-40B4-BE49-F238E27FC236}">
                <a16:creationId xmlns:a16="http://schemas.microsoft.com/office/drawing/2014/main" id="{0D99E94A-1ED5-64A6-787D-BF38C3DC84E5}"/>
              </a:ext>
            </a:extLst>
          </p:cNvPr>
          <p:cNvSpPr txBox="1"/>
          <p:nvPr/>
        </p:nvSpPr>
        <p:spPr>
          <a:xfrm>
            <a:off x="2634879" y="5534601"/>
            <a:ext cx="2204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600" u="sng" dirty="0">
                <a:solidFill>
                  <a:srgbClr val="E60013"/>
                </a:solidFill>
                <a:latin typeface="+mn-lt"/>
                <a:ea typeface="+mn-ea"/>
              </a:rPr>
              <a:t>正方形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6F9FF9-0623-891E-9845-F8E602519698}"/>
              </a:ext>
            </a:extLst>
          </p:cNvPr>
          <p:cNvSpPr txBox="1"/>
          <p:nvPr/>
        </p:nvSpPr>
        <p:spPr>
          <a:xfrm>
            <a:off x="9095362" y="5970853"/>
            <a:ext cx="3180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000" dirty="0">
                <a:solidFill>
                  <a:srgbClr val="8EC0B9"/>
                </a:solidFill>
                <a:latin typeface="+mn-lt"/>
                <a:ea typeface="+mn-ea"/>
              </a:rPr>
              <a:t>点击答案文字触发超链接</a:t>
            </a:r>
          </a:p>
        </p:txBody>
      </p:sp>
      <p:sp>
        <p:nvSpPr>
          <p:cNvPr id="10" name="文本框 9">
            <a:hlinkClick r:id="rId5" action="ppaction://hlinksldjump"/>
            <a:extLst>
              <a:ext uri="{FF2B5EF4-FFF2-40B4-BE49-F238E27FC236}">
                <a16:creationId xmlns:a16="http://schemas.microsoft.com/office/drawing/2014/main" id="{D14AA93C-4414-31D6-8FE5-63417A235883}"/>
              </a:ext>
            </a:extLst>
          </p:cNvPr>
          <p:cNvSpPr txBox="1">
            <a:spLocks/>
          </p:cNvSpPr>
          <p:nvPr/>
        </p:nvSpPr>
        <p:spPr>
          <a:xfrm>
            <a:off x="4436599" y="5534601"/>
            <a:ext cx="4567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600" u="sng" dirty="0">
                <a:solidFill>
                  <a:srgbClr val="E60013"/>
                </a:solidFill>
                <a:latin typeface="+mn-lt"/>
                <a:ea typeface="+mn-ea"/>
              </a:rPr>
              <a:t>有两个直角的四边形</a:t>
            </a:r>
          </a:p>
        </p:txBody>
      </p:sp>
    </p:spTree>
    <p:extLst>
      <p:ext uri="{BB962C8B-B14F-4D97-AF65-F5344CB8AC3E}">
        <p14:creationId xmlns:p14="http://schemas.microsoft.com/office/powerpoint/2010/main" val="115834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动作按钮: 后退或前一项 6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96FBF4A2-C875-999C-3DB0-34BC0405BF5A}"/>
              </a:ext>
            </a:extLst>
          </p:cNvPr>
          <p:cNvSpPr/>
          <p:nvPr/>
        </p:nvSpPr>
        <p:spPr>
          <a:xfrm>
            <a:off x="11293813" y="5929792"/>
            <a:ext cx="642025" cy="642025"/>
          </a:xfrm>
          <a:prstGeom prst="actionButtonBackPrevious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A6B398-ED4B-7D67-3C66-C42FE1EB43C5}"/>
              </a:ext>
            </a:extLst>
          </p:cNvPr>
          <p:cNvSpPr txBox="1"/>
          <p:nvPr/>
        </p:nvSpPr>
        <p:spPr>
          <a:xfrm>
            <a:off x="1176121" y="646104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信封里装的是个四边形，猜一猜可能是什么形状。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58143FC-C5BD-88B4-C845-E6526E1EBA81}"/>
              </a:ext>
            </a:extLst>
          </p:cNvPr>
          <p:cNvSpPr/>
          <p:nvPr/>
        </p:nvSpPr>
        <p:spPr>
          <a:xfrm>
            <a:off x="500743" y="69895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A5936244-7E46-41DB-5E68-6DF6F44C4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41196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B24DD97-D058-D57A-C595-51B80E9A100F}"/>
              </a:ext>
            </a:extLst>
          </p:cNvPr>
          <p:cNvSpPr/>
          <p:nvPr/>
        </p:nvSpPr>
        <p:spPr>
          <a:xfrm>
            <a:off x="4368801" y="2803996"/>
            <a:ext cx="3486151" cy="1854200"/>
          </a:xfrm>
          <a:prstGeom prst="rect">
            <a:avLst/>
          </a:prstGeom>
          <a:solidFill>
            <a:srgbClr val="008AC8"/>
          </a:solidFill>
          <a:ln>
            <a:solidFill>
              <a:srgbClr val="008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C3EE750-6744-3DB7-6093-1B980A4B38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0" t="2912" r="10429" b="2953"/>
          <a:stretch/>
        </p:blipFill>
        <p:spPr>
          <a:xfrm>
            <a:off x="1487489" y="2282800"/>
            <a:ext cx="5898220" cy="282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3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48148E-6 L 0.3217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动作按钮: 后退或前一项 6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46B3A24A-E252-C377-821E-751D48CB8971}"/>
              </a:ext>
            </a:extLst>
          </p:cNvPr>
          <p:cNvSpPr/>
          <p:nvPr/>
        </p:nvSpPr>
        <p:spPr>
          <a:xfrm>
            <a:off x="11293813" y="5929792"/>
            <a:ext cx="642025" cy="642025"/>
          </a:xfrm>
          <a:prstGeom prst="actionButtonBackPrevious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50B6513-1318-ED76-7A73-03B9FAED51BB}"/>
              </a:ext>
            </a:extLst>
          </p:cNvPr>
          <p:cNvSpPr txBox="1"/>
          <p:nvPr/>
        </p:nvSpPr>
        <p:spPr>
          <a:xfrm>
            <a:off x="1176121" y="646104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信封里装的是个四边形，猜一猜可能是什么形状。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6F03653B-73DC-841F-D026-DACF7ACBF7C6}"/>
              </a:ext>
            </a:extLst>
          </p:cNvPr>
          <p:cNvSpPr/>
          <p:nvPr/>
        </p:nvSpPr>
        <p:spPr>
          <a:xfrm>
            <a:off x="500743" y="69895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06A4D98F-8194-8AB5-D5A4-A35AECD6B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41196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28C07D8-889A-6EF9-AA6B-7A19ED666237}"/>
              </a:ext>
            </a:extLst>
          </p:cNvPr>
          <p:cNvSpPr/>
          <p:nvPr/>
        </p:nvSpPr>
        <p:spPr>
          <a:xfrm>
            <a:off x="6000751" y="2803996"/>
            <a:ext cx="1854200" cy="1854200"/>
          </a:xfrm>
          <a:prstGeom prst="rect">
            <a:avLst/>
          </a:prstGeom>
          <a:solidFill>
            <a:srgbClr val="008AC8"/>
          </a:solidFill>
          <a:ln>
            <a:solidFill>
              <a:srgbClr val="008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0A30C9E-58FD-407B-3E30-591189BB15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0" t="2912" r="10429" b="2953"/>
          <a:stretch/>
        </p:blipFill>
        <p:spPr>
          <a:xfrm>
            <a:off x="1487489" y="2282800"/>
            <a:ext cx="5898220" cy="282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2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DA412090-A503-E682-00BE-EEEB6CA2690B}"/>
              </a:ext>
            </a:extLst>
          </p:cNvPr>
          <p:cNvSpPr/>
          <p:nvPr/>
        </p:nvSpPr>
        <p:spPr>
          <a:xfrm>
            <a:off x="5173878" y="2803996"/>
            <a:ext cx="2681073" cy="1854200"/>
          </a:xfrm>
          <a:custGeom>
            <a:avLst/>
            <a:gdLst>
              <a:gd name="connsiteX0" fmla="*/ 826873 w 2681073"/>
              <a:gd name="connsiteY0" fmla="*/ 0 h 1854200"/>
              <a:gd name="connsiteX1" fmla="*/ 2681073 w 2681073"/>
              <a:gd name="connsiteY1" fmla="*/ 0 h 1854200"/>
              <a:gd name="connsiteX2" fmla="*/ 2681073 w 2681073"/>
              <a:gd name="connsiteY2" fmla="*/ 1854200 h 1854200"/>
              <a:gd name="connsiteX3" fmla="*/ 1993137 w 2681073"/>
              <a:gd name="connsiteY3" fmla="*/ 1854200 h 1854200"/>
              <a:gd name="connsiteX4" fmla="*/ 826873 w 2681073"/>
              <a:gd name="connsiteY4" fmla="*/ 1854200 h 1854200"/>
              <a:gd name="connsiteX5" fmla="*/ 0 w 2681073"/>
              <a:gd name="connsiteY5" fmla="*/ 1854200 h 1854200"/>
              <a:gd name="connsiteX6" fmla="*/ 493702 w 2681073"/>
              <a:gd name="connsiteY6" fmla="*/ 200 h 1854200"/>
              <a:gd name="connsiteX7" fmla="*/ 826873 w 2681073"/>
              <a:gd name="connsiteY7" fmla="*/ 200 h 185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1073" h="1854200">
                <a:moveTo>
                  <a:pt x="826873" y="0"/>
                </a:moveTo>
                <a:lnTo>
                  <a:pt x="2681073" y="0"/>
                </a:lnTo>
                <a:lnTo>
                  <a:pt x="2681073" y="1854200"/>
                </a:lnTo>
                <a:lnTo>
                  <a:pt x="1993137" y="1854200"/>
                </a:lnTo>
                <a:lnTo>
                  <a:pt x="826873" y="1854200"/>
                </a:lnTo>
                <a:lnTo>
                  <a:pt x="0" y="1854200"/>
                </a:lnTo>
                <a:lnTo>
                  <a:pt x="493702" y="200"/>
                </a:lnTo>
                <a:lnTo>
                  <a:pt x="826873" y="200"/>
                </a:lnTo>
                <a:close/>
              </a:path>
            </a:pathLst>
          </a:custGeom>
          <a:solidFill>
            <a:srgbClr val="008AC8"/>
          </a:solidFill>
          <a:ln>
            <a:solidFill>
              <a:srgbClr val="008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6E7C211-55CE-A73A-1141-CF7CF127FC89}"/>
              </a:ext>
            </a:extLst>
          </p:cNvPr>
          <p:cNvSpPr txBox="1"/>
          <p:nvPr/>
        </p:nvSpPr>
        <p:spPr>
          <a:xfrm>
            <a:off x="1176121" y="646104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信封里装的是个四边形，猜一猜可能是什么形状。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A66BD86-1FCD-3070-63FF-EBEE5B028806}"/>
              </a:ext>
            </a:extLst>
          </p:cNvPr>
          <p:cNvSpPr/>
          <p:nvPr/>
        </p:nvSpPr>
        <p:spPr>
          <a:xfrm>
            <a:off x="500743" y="69895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921D67A-4E9A-2E40-DCA8-77189CF99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41196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动作按钮: 后退或前一项 4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8855D4A4-53BE-5367-226B-0F37FE770268}"/>
              </a:ext>
            </a:extLst>
          </p:cNvPr>
          <p:cNvSpPr/>
          <p:nvPr/>
        </p:nvSpPr>
        <p:spPr>
          <a:xfrm>
            <a:off x="11293813" y="5929792"/>
            <a:ext cx="642025" cy="642025"/>
          </a:xfrm>
          <a:prstGeom prst="actionButtonBackPrevious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DB7D509-EB26-6AB4-6CC6-05065D8C5F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0" t="2912" r="10429" b="2953"/>
          <a:stretch/>
        </p:blipFill>
        <p:spPr>
          <a:xfrm>
            <a:off x="1487489" y="2282800"/>
            <a:ext cx="5898220" cy="282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0.25 -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15DCDEF-BEF0-8DC9-CC44-18E8EF309770}"/>
              </a:ext>
            </a:extLst>
          </p:cNvPr>
          <p:cNvSpPr txBox="1"/>
          <p:nvPr/>
        </p:nvSpPr>
        <p:spPr>
          <a:xfrm>
            <a:off x="1176121" y="908753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用两副同样的三角尺，分别拼成一个长方形和一个正方形。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841601E-0133-A391-0877-19C324CADD16}"/>
              </a:ext>
            </a:extLst>
          </p:cNvPr>
          <p:cNvSpPr/>
          <p:nvPr/>
        </p:nvSpPr>
        <p:spPr>
          <a:xfrm>
            <a:off x="500743" y="99078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2A813EA-B0A3-ABAB-8CF0-8FABCC98B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9006" y="178161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2BF41E8-BF49-D32F-FD90-D7087808665D}"/>
              </a:ext>
            </a:extLst>
          </p:cNvPr>
          <p:cNvGrpSpPr/>
          <p:nvPr/>
        </p:nvGrpSpPr>
        <p:grpSpPr>
          <a:xfrm>
            <a:off x="1374341" y="2846695"/>
            <a:ext cx="4483845" cy="2594585"/>
            <a:chOff x="1374341" y="2477042"/>
            <a:chExt cx="4483845" cy="259458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B0BD57A-98DD-6696-08B8-A3CEF777F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318970" y="1532413"/>
              <a:ext cx="2594585" cy="4483844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FB7A300-E38B-1E0F-BACD-C39B453FE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 flipV="1">
              <a:off x="2318971" y="1532413"/>
              <a:ext cx="2594585" cy="4483844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CA0C73C-01B0-01E8-FE2E-9ECDA7D448F0}"/>
              </a:ext>
            </a:extLst>
          </p:cNvPr>
          <p:cNvGrpSpPr/>
          <p:nvPr/>
        </p:nvGrpSpPr>
        <p:grpSpPr>
          <a:xfrm>
            <a:off x="7269114" y="2670365"/>
            <a:ext cx="2947245" cy="2947245"/>
            <a:chOff x="7269114" y="2300712"/>
            <a:chExt cx="2947245" cy="294724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7CC526F-F005-0494-5624-B91852491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9114" y="2300712"/>
              <a:ext cx="2947245" cy="2947245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65032BD-20E8-0172-6EE3-D3F05F8C8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V="1">
              <a:off x="7269114" y="2300712"/>
              <a:ext cx="2947245" cy="29472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076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C721658-97A7-2E35-D177-46E8FF2712E4}"/>
              </a:ext>
            </a:extLst>
          </p:cNvPr>
          <p:cNvSpPr txBox="1"/>
          <p:nvPr/>
        </p:nvSpPr>
        <p:spPr>
          <a:xfrm>
            <a:off x="1176121" y="636378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试一试，把一个正方形折成相同的两部分。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34111A6-C830-6A51-8EFD-04D6787E9B15}"/>
              </a:ext>
            </a:extLst>
          </p:cNvPr>
          <p:cNvSpPr/>
          <p:nvPr/>
        </p:nvSpPr>
        <p:spPr>
          <a:xfrm>
            <a:off x="500743" y="68922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3A19423-79F4-19EF-386D-7139C8272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45087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Picture 26">
            <a:extLst>
              <a:ext uri="{FF2B5EF4-FFF2-40B4-BE49-F238E27FC236}">
                <a16:creationId xmlns:a16="http://schemas.microsoft.com/office/drawing/2014/main" id="{6AECC424-7FD5-DC61-1D7B-A23DD7DB8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753" y="1908928"/>
            <a:ext cx="1412707" cy="150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3C6246FE-E99E-E0AE-52B5-5D5CCAEDEE61}"/>
              </a:ext>
            </a:extLst>
          </p:cNvPr>
          <p:cNvSpPr/>
          <p:nvPr/>
        </p:nvSpPr>
        <p:spPr>
          <a:xfrm>
            <a:off x="5719864" y="1968044"/>
            <a:ext cx="3745149" cy="693523"/>
          </a:xfrm>
          <a:prstGeom prst="wedgeRoundRectCallout">
            <a:avLst>
              <a:gd name="adj1" fmla="val 61405"/>
              <a:gd name="adj2" fmla="val 37709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还有其他折法吗？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DD4C338-C716-8C00-FA3E-E6E6E3D0F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04" y="2329571"/>
            <a:ext cx="2095539" cy="324636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CF4617B-0FED-1BFD-418A-4FFC6CFF0952}"/>
              </a:ext>
            </a:extLst>
          </p:cNvPr>
          <p:cNvSpPr/>
          <p:nvPr/>
        </p:nvSpPr>
        <p:spPr>
          <a:xfrm>
            <a:off x="3183283" y="3736823"/>
            <a:ext cx="2160000" cy="216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EB2DC94E-2EC0-3C75-69D7-8D0C490D8D9C}"/>
              </a:ext>
            </a:extLst>
          </p:cNvPr>
          <p:cNvCxnSpPr>
            <a:cxnSpLocks/>
            <a:stCxn id="8" idx="1"/>
            <a:endCxn id="8" idx="3"/>
          </p:cNvCxnSpPr>
          <p:nvPr/>
        </p:nvCxnSpPr>
        <p:spPr>
          <a:xfrm>
            <a:off x="3183283" y="4816823"/>
            <a:ext cx="2160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DE009E86-6C9C-1FE1-3DEF-B773BB25B5F6}"/>
              </a:ext>
            </a:extLst>
          </p:cNvPr>
          <p:cNvSpPr/>
          <p:nvPr/>
        </p:nvSpPr>
        <p:spPr>
          <a:xfrm>
            <a:off x="3183283" y="3736822"/>
            <a:ext cx="2160000" cy="108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ED6F839-041C-4960-B9DB-8B97BF226346}"/>
              </a:ext>
            </a:extLst>
          </p:cNvPr>
          <p:cNvSpPr/>
          <p:nvPr/>
        </p:nvSpPr>
        <p:spPr>
          <a:xfrm>
            <a:off x="3183283" y="4816823"/>
            <a:ext cx="2160000" cy="108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5C2EB9B-22B5-675B-36B5-322FFAF3FF07}"/>
              </a:ext>
            </a:extLst>
          </p:cNvPr>
          <p:cNvSpPr/>
          <p:nvPr/>
        </p:nvSpPr>
        <p:spPr>
          <a:xfrm>
            <a:off x="3183283" y="4816823"/>
            <a:ext cx="2160000" cy="108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9E23E42-D9D7-3590-7DD1-D1FF4006DAF3}"/>
              </a:ext>
            </a:extLst>
          </p:cNvPr>
          <p:cNvSpPr/>
          <p:nvPr/>
        </p:nvSpPr>
        <p:spPr>
          <a:xfrm>
            <a:off x="5819479" y="3736823"/>
            <a:ext cx="2160000" cy="216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E15E558-614D-BC9E-F7B4-2A3FCB323A26}"/>
              </a:ext>
            </a:extLst>
          </p:cNvPr>
          <p:cNvCxnSpPr>
            <a:cxnSpLocks/>
            <a:stCxn id="19" idx="0"/>
            <a:endCxn id="19" idx="2"/>
          </p:cNvCxnSpPr>
          <p:nvPr/>
        </p:nvCxnSpPr>
        <p:spPr>
          <a:xfrm>
            <a:off x="6899479" y="3736823"/>
            <a:ext cx="0" cy="21600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646150D3-0400-DF33-FFE2-E9E68DA8F4AF}"/>
              </a:ext>
            </a:extLst>
          </p:cNvPr>
          <p:cNvSpPr/>
          <p:nvPr/>
        </p:nvSpPr>
        <p:spPr>
          <a:xfrm>
            <a:off x="5819479" y="3736823"/>
            <a:ext cx="1080000" cy="216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3EAAE61-2E8A-240D-475C-B1BB5408B72F}"/>
              </a:ext>
            </a:extLst>
          </p:cNvPr>
          <p:cNvSpPr/>
          <p:nvPr/>
        </p:nvSpPr>
        <p:spPr>
          <a:xfrm>
            <a:off x="6899479" y="3736823"/>
            <a:ext cx="1080000" cy="216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1D3CF72-8173-4038-1901-186D4821AB2E}"/>
              </a:ext>
            </a:extLst>
          </p:cNvPr>
          <p:cNvSpPr/>
          <p:nvPr/>
        </p:nvSpPr>
        <p:spPr>
          <a:xfrm>
            <a:off x="6899479" y="3736823"/>
            <a:ext cx="1080000" cy="216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DF89777-F897-37D6-E655-63075579B205}"/>
              </a:ext>
            </a:extLst>
          </p:cNvPr>
          <p:cNvSpPr/>
          <p:nvPr/>
        </p:nvSpPr>
        <p:spPr>
          <a:xfrm>
            <a:off x="8569164" y="3736822"/>
            <a:ext cx="2160000" cy="216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B1D41BDD-C8CF-8AAE-B729-81F2AA329456}"/>
              </a:ext>
            </a:extLst>
          </p:cNvPr>
          <p:cNvCxnSpPr>
            <a:cxnSpLocks/>
          </p:cNvCxnSpPr>
          <p:nvPr/>
        </p:nvCxnSpPr>
        <p:spPr>
          <a:xfrm>
            <a:off x="8569163" y="3736822"/>
            <a:ext cx="2160001" cy="21600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直角三角形 33">
            <a:extLst>
              <a:ext uri="{FF2B5EF4-FFF2-40B4-BE49-F238E27FC236}">
                <a16:creationId xmlns:a16="http://schemas.microsoft.com/office/drawing/2014/main" id="{53533B2E-FF13-9CDC-3B8C-B5EDC23D3115}"/>
              </a:ext>
            </a:extLst>
          </p:cNvPr>
          <p:cNvSpPr/>
          <p:nvPr/>
        </p:nvSpPr>
        <p:spPr>
          <a:xfrm flipH="1" flipV="1">
            <a:off x="8569164" y="3736822"/>
            <a:ext cx="2160000" cy="2160000"/>
          </a:xfrm>
          <a:prstGeom prst="rt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>
            <a:extLst>
              <a:ext uri="{FF2B5EF4-FFF2-40B4-BE49-F238E27FC236}">
                <a16:creationId xmlns:a16="http://schemas.microsoft.com/office/drawing/2014/main" id="{C614E155-4E27-3D0D-D610-4BFE51C2D006}"/>
              </a:ext>
            </a:extLst>
          </p:cNvPr>
          <p:cNvSpPr/>
          <p:nvPr/>
        </p:nvSpPr>
        <p:spPr>
          <a:xfrm rot="2696733">
            <a:off x="8488255" y="3927520"/>
            <a:ext cx="3032723" cy="1034246"/>
          </a:xfrm>
          <a:prstGeom prst="triangle">
            <a:avLst>
              <a:gd name="adj" fmla="val 2191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直角三角形 36">
            <a:extLst>
              <a:ext uri="{FF2B5EF4-FFF2-40B4-BE49-F238E27FC236}">
                <a16:creationId xmlns:a16="http://schemas.microsoft.com/office/drawing/2014/main" id="{5E06280A-42A0-D0CA-39DB-1DE9C308DA8E}"/>
              </a:ext>
            </a:extLst>
          </p:cNvPr>
          <p:cNvSpPr/>
          <p:nvPr/>
        </p:nvSpPr>
        <p:spPr>
          <a:xfrm flipH="1" flipV="1">
            <a:off x="8566053" y="3736822"/>
            <a:ext cx="2160000" cy="2160000"/>
          </a:xfrm>
          <a:prstGeom prst="rt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4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4" grpId="1" animBg="1"/>
      <p:bldP spid="17" grpId="0" animBg="1"/>
      <p:bldP spid="18" grpId="0" animBg="1"/>
      <p:bldP spid="19" grpId="0" animBg="1"/>
      <p:bldP spid="19" grpId="1" animBg="1"/>
      <p:bldP spid="21" grpId="0" animBg="1"/>
      <p:bldP spid="21" grpId="1" animBg="1"/>
      <p:bldP spid="22" grpId="0" animBg="1"/>
      <p:bldP spid="23" grpId="0" animBg="1"/>
      <p:bldP spid="26" grpId="0" animBg="1"/>
      <p:bldP spid="26" grpId="1" animBg="1"/>
      <p:bldP spid="34" grpId="0" animBg="1"/>
      <p:bldP spid="36" grpId="0" animBg="1"/>
      <p:bldP spid="36" grpId="1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F16FD4C-8D61-26B3-4997-165B86C5C0E6}"/>
              </a:ext>
            </a:extLst>
          </p:cNvPr>
          <p:cNvSpPr txBox="1"/>
          <p:nvPr/>
        </p:nvSpPr>
        <p:spPr>
          <a:xfrm>
            <a:off x="1176121" y="61692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你能用七巧板拼出五边形和六边形吗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?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47429C8-FC61-891F-94BF-7709B8601A1C}"/>
              </a:ext>
            </a:extLst>
          </p:cNvPr>
          <p:cNvSpPr/>
          <p:nvPr/>
        </p:nvSpPr>
        <p:spPr>
          <a:xfrm>
            <a:off x="500743" y="66977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80194A0-95A2-101D-19A4-5DBB2AB32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37305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2B5ADAE-306D-5DA5-06D1-176B814498CE}"/>
              </a:ext>
            </a:extLst>
          </p:cNvPr>
          <p:cNvGrpSpPr/>
          <p:nvPr/>
        </p:nvGrpSpPr>
        <p:grpSpPr>
          <a:xfrm>
            <a:off x="794657" y="2536035"/>
            <a:ext cx="4717799" cy="2548800"/>
            <a:chOff x="997838" y="2821236"/>
            <a:chExt cx="4717799" cy="2548800"/>
          </a:xfrm>
        </p:grpSpPr>
        <p:sp>
          <p:nvSpPr>
            <p:cNvPr id="5" name="直角三角形 4">
              <a:extLst>
                <a:ext uri="{FF2B5EF4-FFF2-40B4-BE49-F238E27FC236}">
                  <a16:creationId xmlns:a16="http://schemas.microsoft.com/office/drawing/2014/main" id="{ED714DB8-3636-EB89-9D75-4908C9EB2E23}"/>
                </a:ext>
              </a:extLst>
            </p:cNvPr>
            <p:cNvSpPr/>
            <p:nvPr/>
          </p:nvSpPr>
          <p:spPr>
            <a:xfrm flipH="1">
              <a:off x="997838" y="2824836"/>
              <a:ext cx="2545200" cy="2545200"/>
            </a:xfrm>
            <a:prstGeom prst="rtTriangle">
              <a:avLst/>
            </a:prstGeom>
            <a:solidFill>
              <a:srgbClr val="F27D80"/>
            </a:solidFill>
            <a:scene3d>
              <a:camera prst="orthographicFront"/>
              <a:lightRig rig="balanced" dir="t"/>
            </a:scene3d>
            <a:sp3d prstMaterial="matte"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直角三角形 5">
              <a:extLst>
                <a:ext uri="{FF2B5EF4-FFF2-40B4-BE49-F238E27FC236}">
                  <a16:creationId xmlns:a16="http://schemas.microsoft.com/office/drawing/2014/main" id="{61DB6EA2-ED8F-5424-1D65-BE2A6110A82F}"/>
                </a:ext>
              </a:extLst>
            </p:cNvPr>
            <p:cNvSpPr/>
            <p:nvPr/>
          </p:nvSpPr>
          <p:spPr>
            <a:xfrm rot="13500000">
              <a:off x="3915637" y="3198418"/>
              <a:ext cx="1800000" cy="1800000"/>
            </a:xfrm>
            <a:prstGeom prst="rtTriangle">
              <a:avLst/>
            </a:prstGeom>
            <a:solidFill>
              <a:srgbClr val="FFF8AB"/>
            </a:solidFill>
            <a:scene3d>
              <a:camera prst="orthographicFront"/>
              <a:lightRig rig="balanced" dir="t"/>
            </a:scene3d>
            <a:sp3d prstMaterial="matte"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507E6CD-8C94-9B96-62F5-8A6944354900}"/>
                </a:ext>
              </a:extLst>
            </p:cNvPr>
            <p:cNvSpPr/>
            <p:nvPr/>
          </p:nvSpPr>
          <p:spPr>
            <a:xfrm>
              <a:off x="3543038" y="2821236"/>
              <a:ext cx="1274400" cy="1274400"/>
            </a:xfrm>
            <a:prstGeom prst="rect">
              <a:avLst/>
            </a:prstGeom>
            <a:solidFill>
              <a:srgbClr val="7DCCC4"/>
            </a:solidFill>
            <a:scene3d>
              <a:camera prst="orthographicFront"/>
              <a:lightRig rig="balanced" dir="t"/>
            </a:scene3d>
            <a:sp3d prstMaterial="matte"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id="{6442B443-2010-37EB-0549-9F715000FA56}"/>
                </a:ext>
              </a:extLst>
            </p:cNvPr>
            <p:cNvSpPr/>
            <p:nvPr/>
          </p:nvSpPr>
          <p:spPr>
            <a:xfrm>
              <a:off x="3543038" y="4095636"/>
              <a:ext cx="1274400" cy="1274400"/>
            </a:xfrm>
            <a:prstGeom prst="rtTriangle">
              <a:avLst/>
            </a:prstGeom>
            <a:solidFill>
              <a:srgbClr val="B19FCC"/>
            </a:solidFill>
            <a:scene3d>
              <a:camera prst="orthographicFront"/>
              <a:lightRig rig="balanced" dir="t"/>
            </a:scene3d>
            <a:sp3d prstMaterial="matte"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id="{C70FD287-CA0C-B8B3-8443-FC31C283E945}"/>
                </a:ext>
              </a:extLst>
            </p:cNvPr>
            <p:cNvSpPr/>
            <p:nvPr/>
          </p:nvSpPr>
          <p:spPr>
            <a:xfrm rot="5400000" flipV="1">
              <a:off x="3543038" y="4095636"/>
              <a:ext cx="1274400" cy="1274400"/>
            </a:xfrm>
            <a:prstGeom prst="rtTriangle">
              <a:avLst/>
            </a:prstGeom>
            <a:solidFill>
              <a:srgbClr val="96DAF8"/>
            </a:solidFill>
            <a:scene3d>
              <a:camera prst="orthographicFront"/>
              <a:lightRig rig="balanced" dir="t"/>
            </a:scene3d>
            <a:sp3d prstMaterial="matte"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D415B40-3F27-5304-92F0-B1EEDEFB8C53}"/>
              </a:ext>
            </a:extLst>
          </p:cNvPr>
          <p:cNvGrpSpPr/>
          <p:nvPr/>
        </p:nvGrpSpPr>
        <p:grpSpPr>
          <a:xfrm>
            <a:off x="6856272" y="2115033"/>
            <a:ext cx="4541071" cy="3819600"/>
            <a:chOff x="6528279" y="1862114"/>
            <a:chExt cx="4541071" cy="3819600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2C5924D2-5472-1B8E-473E-9539C7060EF8}"/>
                </a:ext>
              </a:extLst>
            </p:cNvPr>
            <p:cNvGrpSpPr/>
            <p:nvPr/>
          </p:nvGrpSpPr>
          <p:grpSpPr>
            <a:xfrm>
              <a:off x="6528279" y="3136514"/>
              <a:ext cx="2545200" cy="2545200"/>
              <a:chOff x="6528279" y="3136514"/>
              <a:chExt cx="2545200" cy="2545200"/>
            </a:xfrm>
          </p:grpSpPr>
          <p:sp>
            <p:nvSpPr>
              <p:cNvPr id="14" name="直角三角形 13">
                <a:extLst>
                  <a:ext uri="{FF2B5EF4-FFF2-40B4-BE49-F238E27FC236}">
                    <a16:creationId xmlns:a16="http://schemas.microsoft.com/office/drawing/2014/main" id="{3F6557DF-2EEA-A2B3-36AB-A232D8A626AA}"/>
                  </a:ext>
                </a:extLst>
              </p:cNvPr>
              <p:cNvSpPr/>
              <p:nvPr/>
            </p:nvSpPr>
            <p:spPr>
              <a:xfrm flipH="1">
                <a:off x="6528279" y="3136514"/>
                <a:ext cx="2545200" cy="2545200"/>
              </a:xfrm>
              <a:prstGeom prst="rtTriangle">
                <a:avLst/>
              </a:prstGeom>
              <a:solidFill>
                <a:srgbClr val="F27D80"/>
              </a:solidFill>
              <a:scene3d>
                <a:camera prst="orthographicFront"/>
                <a:lightRig rig="balanced" dir="t"/>
              </a:scene3d>
              <a:sp3d prstMaterial="matte">
                <a:bevelT prst="angl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" name="直角三角形 14">
                <a:extLst>
                  <a:ext uri="{FF2B5EF4-FFF2-40B4-BE49-F238E27FC236}">
                    <a16:creationId xmlns:a16="http://schemas.microsoft.com/office/drawing/2014/main" id="{4749A039-569E-7BE2-57C8-0718AB51E5C0}"/>
                  </a:ext>
                </a:extLst>
              </p:cNvPr>
              <p:cNvSpPr/>
              <p:nvPr/>
            </p:nvSpPr>
            <p:spPr>
              <a:xfrm flipV="1">
                <a:off x="6528279" y="3136514"/>
                <a:ext cx="2545200" cy="2545200"/>
              </a:xfrm>
              <a:prstGeom prst="rtTriangle">
                <a:avLst/>
              </a:prstGeom>
              <a:solidFill>
                <a:srgbClr val="F7A17D"/>
              </a:solidFill>
              <a:scene3d>
                <a:camera prst="orthographicFront"/>
                <a:lightRig rig="balanced" dir="t"/>
              </a:scene3d>
              <a:sp3d prstMaterial="matte">
                <a:bevelT prst="angl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C9F4C01A-1579-ED3E-667D-60E695E6ED8A}"/>
                </a:ext>
              </a:extLst>
            </p:cNvPr>
            <p:cNvGrpSpPr/>
            <p:nvPr/>
          </p:nvGrpSpPr>
          <p:grpSpPr>
            <a:xfrm>
              <a:off x="6528279" y="1862114"/>
              <a:ext cx="1274400" cy="1274400"/>
              <a:chOff x="6638534" y="1862114"/>
              <a:chExt cx="1274400" cy="1274400"/>
            </a:xfrm>
          </p:grpSpPr>
          <p:sp>
            <p:nvSpPr>
              <p:cNvPr id="16" name="直角三角形 15">
                <a:extLst>
                  <a:ext uri="{FF2B5EF4-FFF2-40B4-BE49-F238E27FC236}">
                    <a16:creationId xmlns:a16="http://schemas.microsoft.com/office/drawing/2014/main" id="{9331CD79-10CB-420C-74DE-AE2731E55BEF}"/>
                  </a:ext>
                </a:extLst>
              </p:cNvPr>
              <p:cNvSpPr/>
              <p:nvPr/>
            </p:nvSpPr>
            <p:spPr>
              <a:xfrm>
                <a:off x="6638534" y="1862114"/>
                <a:ext cx="1274400" cy="1274400"/>
              </a:xfrm>
              <a:prstGeom prst="rtTriangle">
                <a:avLst/>
              </a:prstGeom>
              <a:solidFill>
                <a:srgbClr val="B19FCC"/>
              </a:solidFill>
              <a:scene3d>
                <a:camera prst="orthographicFront"/>
                <a:lightRig rig="balanced" dir="t"/>
              </a:scene3d>
              <a:sp3d prstMaterial="matte">
                <a:bevelT prst="angl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直角三角形 16">
                <a:extLst>
                  <a:ext uri="{FF2B5EF4-FFF2-40B4-BE49-F238E27FC236}">
                    <a16:creationId xmlns:a16="http://schemas.microsoft.com/office/drawing/2014/main" id="{7FB62B8C-FE49-AB5E-D10D-5C17AB50B7BC}"/>
                  </a:ext>
                </a:extLst>
              </p:cNvPr>
              <p:cNvSpPr/>
              <p:nvPr/>
            </p:nvSpPr>
            <p:spPr>
              <a:xfrm rot="5400000" flipV="1">
                <a:off x="6638534" y="1862114"/>
                <a:ext cx="1274400" cy="1274400"/>
              </a:xfrm>
              <a:prstGeom prst="rtTriangle">
                <a:avLst/>
              </a:prstGeom>
              <a:solidFill>
                <a:srgbClr val="96DAF8"/>
              </a:solidFill>
              <a:scene3d>
                <a:camera prst="orthographicFront"/>
                <a:lightRig rig="balanced" dir="t"/>
              </a:scene3d>
              <a:sp3d prstMaterial="matte">
                <a:bevelT prst="angl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56B45FE-34F7-38D4-E5E5-8560449EE01D}"/>
                </a:ext>
              </a:extLst>
            </p:cNvPr>
            <p:cNvSpPr/>
            <p:nvPr/>
          </p:nvSpPr>
          <p:spPr>
            <a:xfrm>
              <a:off x="7799271" y="1862114"/>
              <a:ext cx="1274400" cy="1274400"/>
            </a:xfrm>
            <a:prstGeom prst="rect">
              <a:avLst/>
            </a:prstGeom>
            <a:solidFill>
              <a:srgbClr val="7DCCC4"/>
            </a:solidFill>
            <a:scene3d>
              <a:camera prst="orthographicFront"/>
              <a:lightRig rig="balanced" dir="t"/>
            </a:scene3d>
            <a:sp3d prstMaterial="matte"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直角三角形 20">
              <a:extLst>
                <a:ext uri="{FF2B5EF4-FFF2-40B4-BE49-F238E27FC236}">
                  <a16:creationId xmlns:a16="http://schemas.microsoft.com/office/drawing/2014/main" id="{E43A7A6F-964A-E740-6AA0-3B6A5FCFE09F}"/>
                </a:ext>
              </a:extLst>
            </p:cNvPr>
            <p:cNvSpPr/>
            <p:nvPr/>
          </p:nvSpPr>
          <p:spPr>
            <a:xfrm rot="13500000">
              <a:off x="8180706" y="2234906"/>
              <a:ext cx="1800000" cy="1800000"/>
            </a:xfrm>
            <a:prstGeom prst="rtTriangle">
              <a:avLst/>
            </a:prstGeom>
            <a:solidFill>
              <a:srgbClr val="FFF8AB"/>
            </a:solidFill>
            <a:scene3d>
              <a:camera prst="orthographicFront"/>
              <a:lightRig rig="balanced" dir="t"/>
            </a:scene3d>
            <a:sp3d prstMaterial="matte"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平行四边形 21">
              <a:extLst>
                <a:ext uri="{FF2B5EF4-FFF2-40B4-BE49-F238E27FC236}">
                  <a16:creationId xmlns:a16="http://schemas.microsoft.com/office/drawing/2014/main" id="{B614EB94-7B5D-A962-648C-26C16AB6CC21}"/>
                </a:ext>
              </a:extLst>
            </p:cNvPr>
            <p:cNvSpPr/>
            <p:nvPr/>
          </p:nvSpPr>
          <p:spPr>
            <a:xfrm rot="18900000">
              <a:off x="8369350" y="3959659"/>
              <a:ext cx="2700000" cy="899136"/>
            </a:xfrm>
            <a:prstGeom prst="parallelogram">
              <a:avLst>
                <a:gd name="adj" fmla="val 101520"/>
              </a:avLst>
            </a:prstGeom>
            <a:solidFill>
              <a:srgbClr val="CFE39C"/>
            </a:solidFill>
            <a:scene3d>
              <a:camera prst="orthographicFront"/>
              <a:lightRig rig="balanced" dir="t"/>
            </a:scene3d>
            <a:sp3d prstMaterial="matte"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086B9079-D3AD-390D-E478-365BCB4D4839}"/>
              </a:ext>
            </a:extLst>
          </p:cNvPr>
          <p:cNvSpPr txBox="1"/>
          <p:nvPr/>
        </p:nvSpPr>
        <p:spPr>
          <a:xfrm>
            <a:off x="3151728" y="5484944"/>
            <a:ext cx="3109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latin typeface="+mn-lt"/>
                <a:ea typeface="+mj-ea"/>
              </a:defRPr>
            </a:lvl1pPr>
          </a:lstStyle>
          <a:p>
            <a:pPr algn="l"/>
            <a:r>
              <a:rPr lang="zh-CN" altLang="en-US" sz="3200" b="0" dirty="0">
                <a:solidFill>
                  <a:srgbClr val="E60013"/>
                </a:solidFill>
                <a:latin typeface="+mn-ea"/>
                <a:ea typeface="+mn-ea"/>
              </a:rPr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356256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3387</TotalTime>
  <Words>306</Words>
  <Application>Microsoft Office PowerPoint</Application>
  <PresentationFormat>宽屏</PresentationFormat>
  <Paragraphs>41</Paragraphs>
  <Slides>12</Slides>
  <Notes>1</Notes>
  <HiddenSlides>3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华文细黑</vt:lpstr>
      <vt:lpstr>楷体</vt:lpstr>
      <vt:lpstr>宋体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Wangfen</cp:lastModifiedBy>
  <cp:revision>686</cp:revision>
  <dcterms:created xsi:type="dcterms:W3CDTF">2016-01-14T07:05:12Z</dcterms:created>
  <dcterms:modified xsi:type="dcterms:W3CDTF">2025-11-25T06:19:41Z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